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82" r:id="rId2"/>
    <p:sldMasterId id="2147483662" r:id="rId3"/>
  </p:sldMasterIdLst>
  <p:notesMasterIdLst>
    <p:notesMasterId r:id="rId21"/>
  </p:notesMasterIdLst>
  <p:handoutMasterIdLst>
    <p:handoutMasterId r:id="rId22"/>
  </p:handoutMasterIdLst>
  <p:sldIdLst>
    <p:sldId id="266" r:id="rId4"/>
    <p:sldId id="270" r:id="rId5"/>
    <p:sldId id="271" r:id="rId6"/>
    <p:sldId id="272" r:id="rId7"/>
    <p:sldId id="273" r:id="rId8"/>
    <p:sldId id="275" r:id="rId9"/>
    <p:sldId id="284" r:id="rId10"/>
    <p:sldId id="274" r:id="rId11"/>
    <p:sldId id="276" r:id="rId12"/>
    <p:sldId id="277" r:id="rId13"/>
    <p:sldId id="288" r:id="rId14"/>
    <p:sldId id="290" r:id="rId15"/>
    <p:sldId id="285" r:id="rId16"/>
    <p:sldId id="280" r:id="rId17"/>
    <p:sldId id="279" r:id="rId18"/>
    <p:sldId id="291" r:id="rId19"/>
    <p:sldId id="282" r:id="rId20"/>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5C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461" autoAdjust="0"/>
    <p:restoredTop sz="83518" autoAdjust="0"/>
  </p:normalViewPr>
  <p:slideViewPr>
    <p:cSldViewPr snapToGrid="0" snapToObjects="1">
      <p:cViewPr varScale="1">
        <p:scale>
          <a:sx n="111" d="100"/>
          <a:sy n="111" d="100"/>
        </p:scale>
        <p:origin x="-1614" y="-84"/>
      </p:cViewPr>
      <p:guideLst>
        <p:guide orient="horz" pos="1885"/>
        <p:guide orient="horz" pos="758"/>
        <p:guide pos="286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0775BF4A-9CB1-5747-B319-707DA98CEC20}" type="datetime1">
              <a:rPr lang="en-US" smtClean="0"/>
              <a:pPr/>
              <a:t>12/5/2016</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E0A22459-1A81-CA4B-89BB-FCE38A3AE18F}" type="slidenum">
              <a:rPr lang="en-US" smtClean="0"/>
              <a:pPr/>
              <a:t>‹#›</a:t>
            </a:fld>
            <a:endParaRPr lang="en-US"/>
          </a:p>
        </p:txBody>
      </p:sp>
    </p:spTree>
    <p:extLst>
      <p:ext uri="{BB962C8B-B14F-4D97-AF65-F5344CB8AC3E}">
        <p14:creationId xmlns:p14="http://schemas.microsoft.com/office/powerpoint/2010/main" val="26920304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2BC7567-D5EA-874F-8815-73DC5E77631E}" type="datetime1">
              <a:rPr lang="en-US" smtClean="0"/>
              <a:pPr/>
              <a:t>12/5/2016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BB8DCC0E-7DBF-7C4A-B104-25FE08E3BB8F}" type="slidenum">
              <a:rPr lang="en-US" smtClean="0"/>
              <a:pPr/>
              <a:t>‹#›</a:t>
            </a:fld>
            <a:endParaRPr lang="en-US"/>
          </a:p>
        </p:txBody>
      </p:sp>
    </p:spTree>
    <p:extLst>
      <p:ext uri="{BB962C8B-B14F-4D97-AF65-F5344CB8AC3E}">
        <p14:creationId xmlns:p14="http://schemas.microsoft.com/office/powerpoint/2010/main" val="426032343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8DCC0E-7DBF-7C4A-B104-25FE08E3BB8F}" type="slidenum">
              <a:rPr lang="en-US" smtClean="0"/>
              <a:pPr/>
              <a:t>2</a:t>
            </a:fld>
            <a:endParaRPr lang="en-US" dirty="0"/>
          </a:p>
        </p:txBody>
      </p:sp>
    </p:spTree>
    <p:extLst>
      <p:ext uri="{BB962C8B-B14F-4D97-AF65-F5344CB8AC3E}">
        <p14:creationId xmlns:p14="http://schemas.microsoft.com/office/powerpoint/2010/main" val="42361017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8DCC0E-7DBF-7C4A-B104-25FE08E3BB8F}" type="slidenum">
              <a:rPr lang="en-US" smtClean="0"/>
              <a:pPr/>
              <a:t>14</a:t>
            </a:fld>
            <a:endParaRPr lang="en-US"/>
          </a:p>
        </p:txBody>
      </p:sp>
    </p:spTree>
    <p:extLst>
      <p:ext uri="{BB962C8B-B14F-4D97-AF65-F5344CB8AC3E}">
        <p14:creationId xmlns:p14="http://schemas.microsoft.com/office/powerpoint/2010/main" val="23018582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8DCC0E-7DBF-7C4A-B104-25FE08E3BB8F}" type="slidenum">
              <a:rPr lang="en-US" smtClean="0"/>
              <a:pPr/>
              <a:t>16</a:t>
            </a:fld>
            <a:endParaRPr lang="en-US"/>
          </a:p>
        </p:txBody>
      </p:sp>
    </p:spTree>
    <p:extLst>
      <p:ext uri="{BB962C8B-B14F-4D97-AF65-F5344CB8AC3E}">
        <p14:creationId xmlns:p14="http://schemas.microsoft.com/office/powerpoint/2010/main" val="19499164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8DCC0E-7DBF-7C4A-B104-25FE08E3BB8F}" type="slidenum">
              <a:rPr lang="en-US" smtClean="0"/>
              <a:pPr/>
              <a:t>3</a:t>
            </a:fld>
            <a:endParaRPr lang="en-US"/>
          </a:p>
        </p:txBody>
      </p:sp>
    </p:spTree>
    <p:extLst>
      <p:ext uri="{BB962C8B-B14F-4D97-AF65-F5344CB8AC3E}">
        <p14:creationId xmlns:p14="http://schemas.microsoft.com/office/powerpoint/2010/main" val="266702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8DCC0E-7DBF-7C4A-B104-25FE08E3BB8F}" type="slidenum">
              <a:rPr lang="en-US" smtClean="0"/>
              <a:pPr/>
              <a:t>4</a:t>
            </a:fld>
            <a:endParaRPr lang="en-US"/>
          </a:p>
        </p:txBody>
      </p:sp>
    </p:spTree>
    <p:extLst>
      <p:ext uri="{BB962C8B-B14F-4D97-AF65-F5344CB8AC3E}">
        <p14:creationId xmlns:p14="http://schemas.microsoft.com/office/powerpoint/2010/main" val="3111207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8DCC0E-7DBF-7C4A-B104-25FE08E3BB8F}" type="slidenum">
              <a:rPr lang="en-US" smtClean="0"/>
              <a:pPr/>
              <a:t>5</a:t>
            </a:fld>
            <a:endParaRPr lang="en-US"/>
          </a:p>
        </p:txBody>
      </p:sp>
    </p:spTree>
    <p:extLst>
      <p:ext uri="{BB962C8B-B14F-4D97-AF65-F5344CB8AC3E}">
        <p14:creationId xmlns:p14="http://schemas.microsoft.com/office/powerpoint/2010/main" val="13351073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8DCC0E-7DBF-7C4A-B104-25FE08E3BB8F}" type="slidenum">
              <a:rPr lang="en-US" smtClean="0"/>
              <a:pPr/>
              <a:t>6</a:t>
            </a:fld>
            <a:endParaRPr lang="en-US"/>
          </a:p>
        </p:txBody>
      </p:sp>
    </p:spTree>
    <p:extLst>
      <p:ext uri="{BB962C8B-B14F-4D97-AF65-F5344CB8AC3E}">
        <p14:creationId xmlns:p14="http://schemas.microsoft.com/office/powerpoint/2010/main" val="41104271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8DCC0E-7DBF-7C4A-B104-25FE08E3BB8F}" type="slidenum">
              <a:rPr lang="en-US" smtClean="0"/>
              <a:pPr/>
              <a:t>7</a:t>
            </a:fld>
            <a:endParaRPr lang="en-US" dirty="0"/>
          </a:p>
        </p:txBody>
      </p:sp>
    </p:spTree>
    <p:extLst>
      <p:ext uri="{BB962C8B-B14F-4D97-AF65-F5344CB8AC3E}">
        <p14:creationId xmlns:p14="http://schemas.microsoft.com/office/powerpoint/2010/main" val="10662964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8DCC0E-7DBF-7C4A-B104-25FE08E3BB8F}" type="slidenum">
              <a:rPr lang="en-US" smtClean="0"/>
              <a:pPr/>
              <a:t>9</a:t>
            </a:fld>
            <a:endParaRPr lang="en-US"/>
          </a:p>
        </p:txBody>
      </p:sp>
    </p:spTree>
    <p:extLst>
      <p:ext uri="{BB962C8B-B14F-4D97-AF65-F5344CB8AC3E}">
        <p14:creationId xmlns:p14="http://schemas.microsoft.com/office/powerpoint/2010/main" val="11426444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8DCC0E-7DBF-7C4A-B104-25FE08E3BB8F}" type="slidenum">
              <a:rPr lang="en-US" smtClean="0"/>
              <a:pPr/>
              <a:t>10</a:t>
            </a:fld>
            <a:endParaRPr lang="en-US"/>
          </a:p>
        </p:txBody>
      </p:sp>
    </p:spTree>
    <p:extLst>
      <p:ext uri="{BB962C8B-B14F-4D97-AF65-F5344CB8AC3E}">
        <p14:creationId xmlns:p14="http://schemas.microsoft.com/office/powerpoint/2010/main" val="33956374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8DCC0E-7DBF-7C4A-B104-25FE08E3BB8F}" type="slidenum">
              <a:rPr lang="en-US" smtClean="0"/>
              <a:pPr/>
              <a:t>11</a:t>
            </a:fld>
            <a:endParaRPr lang="en-US"/>
          </a:p>
        </p:txBody>
      </p:sp>
    </p:spTree>
    <p:extLst>
      <p:ext uri="{BB962C8B-B14F-4D97-AF65-F5344CB8AC3E}">
        <p14:creationId xmlns:p14="http://schemas.microsoft.com/office/powerpoint/2010/main" val="6750443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rgbClr val="1E5C90"/>
        </a:solidFill>
        <a:effectLst/>
      </p:bgPr>
    </p:bg>
    <p:spTree>
      <p:nvGrpSpPr>
        <p:cNvPr id="1" name=""/>
        <p:cNvGrpSpPr/>
        <p:nvPr/>
      </p:nvGrpSpPr>
      <p:grpSpPr>
        <a:xfrm>
          <a:off x="0" y="0"/>
          <a:ext cx="0" cy="0"/>
          <a:chOff x="0" y="0"/>
          <a:chExt cx="0" cy="0"/>
        </a:xfrm>
      </p:grpSpPr>
      <p:sp>
        <p:nvSpPr>
          <p:cNvPr id="13" name="Freeform 12"/>
          <p:cNvSpPr/>
          <p:nvPr userDrawn="1"/>
        </p:nvSpPr>
        <p:spPr>
          <a:xfrm flipH="1" flipV="1">
            <a:off x="-1" y="-24487"/>
            <a:ext cx="9138586" cy="2515079"/>
          </a:xfrm>
          <a:custGeom>
            <a:avLst/>
            <a:gdLst>
              <a:gd name="connsiteX0" fmla="*/ 0 w 10289745"/>
              <a:gd name="connsiteY0" fmla="*/ 2348314 h 2694297"/>
              <a:gd name="connsiteX1" fmla="*/ 9145997 w 10289745"/>
              <a:gd name="connsiteY1" fmla="*/ 81 h 2694297"/>
              <a:gd name="connsiteX2" fmla="*/ 9145997 w 10289745"/>
              <a:gd name="connsiteY2" fmla="*/ 2436173 h 2694297"/>
              <a:gd name="connsiteX3" fmla="*/ 0 w 10289745"/>
              <a:gd name="connsiteY3" fmla="*/ 2348314 h 2694297"/>
              <a:gd name="connsiteX0" fmla="*/ 0 w 10289745"/>
              <a:gd name="connsiteY0" fmla="*/ 2348233 h 2694216"/>
              <a:gd name="connsiteX1" fmla="*/ 9145997 w 10289745"/>
              <a:gd name="connsiteY1" fmla="*/ 0 h 2694216"/>
              <a:gd name="connsiteX2" fmla="*/ 9145997 w 10289745"/>
              <a:gd name="connsiteY2" fmla="*/ 2436092 h 2694216"/>
              <a:gd name="connsiteX3" fmla="*/ 0 w 10289745"/>
              <a:gd name="connsiteY3" fmla="*/ 2348233 h 2694216"/>
              <a:gd name="connsiteX0" fmla="*/ 0 w 10289745"/>
              <a:gd name="connsiteY0" fmla="*/ 2348233 h 2694216"/>
              <a:gd name="connsiteX1" fmla="*/ 9145997 w 10289745"/>
              <a:gd name="connsiteY1" fmla="*/ 0 h 2694216"/>
              <a:gd name="connsiteX2" fmla="*/ 9145997 w 10289745"/>
              <a:gd name="connsiteY2" fmla="*/ 2436092 h 2694216"/>
              <a:gd name="connsiteX3" fmla="*/ 0 w 10289745"/>
              <a:gd name="connsiteY3" fmla="*/ 2348233 h 2694216"/>
              <a:gd name="connsiteX0" fmla="*/ 2 w 10271923"/>
              <a:gd name="connsiteY0" fmla="*/ 1961048 h 2259210"/>
              <a:gd name="connsiteX1" fmla="*/ 9115022 w 10271923"/>
              <a:gd name="connsiteY1" fmla="*/ 0 h 2259210"/>
              <a:gd name="connsiteX2" fmla="*/ 9145999 w 10271923"/>
              <a:gd name="connsiteY2" fmla="*/ 2048907 h 2259210"/>
              <a:gd name="connsiteX3" fmla="*/ 2 w 10271923"/>
              <a:gd name="connsiteY3" fmla="*/ 1961048 h 2259210"/>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1 w 10359948"/>
              <a:gd name="connsiteY0" fmla="*/ 2534080 h 2803153"/>
              <a:gd name="connsiteX1" fmla="*/ 9223441 w 10359948"/>
              <a:gd name="connsiteY1" fmla="*/ 0 h 2803153"/>
              <a:gd name="connsiteX2" fmla="*/ 9200208 w 10359948"/>
              <a:gd name="connsiteY2" fmla="*/ 2443835 h 2803153"/>
              <a:gd name="connsiteX3" fmla="*/ 1 w 10359948"/>
              <a:gd name="connsiteY3" fmla="*/ 2534080 h 2803153"/>
              <a:gd name="connsiteX0" fmla="*/ 2 w 10302373"/>
              <a:gd name="connsiteY0" fmla="*/ 2371463 h 2710654"/>
              <a:gd name="connsiteX1" fmla="*/ 9169233 w 10302373"/>
              <a:gd name="connsiteY1" fmla="*/ 0 h 2710654"/>
              <a:gd name="connsiteX2" fmla="*/ 9146000 w 10302373"/>
              <a:gd name="connsiteY2" fmla="*/ 2443835 h 2710654"/>
              <a:gd name="connsiteX3" fmla="*/ 2 w 10302373"/>
              <a:gd name="connsiteY3" fmla="*/ 2371463 h 2710654"/>
              <a:gd name="connsiteX0" fmla="*/ 22101 w 10324472"/>
              <a:gd name="connsiteY0" fmla="*/ 2371463 h 2601940"/>
              <a:gd name="connsiteX1" fmla="*/ 9191332 w 10324472"/>
              <a:gd name="connsiteY1" fmla="*/ 0 h 2601940"/>
              <a:gd name="connsiteX2" fmla="*/ 9168099 w 10324472"/>
              <a:gd name="connsiteY2" fmla="*/ 2443835 h 2601940"/>
              <a:gd name="connsiteX3" fmla="*/ 22101 w 10324472"/>
              <a:gd name="connsiteY3" fmla="*/ 2371463 h 2601940"/>
              <a:gd name="connsiteX0" fmla="*/ 454248 w 10756619"/>
              <a:gd name="connsiteY0" fmla="*/ 2371463 h 2635640"/>
              <a:gd name="connsiteX1" fmla="*/ 9623479 w 10756619"/>
              <a:gd name="connsiteY1" fmla="*/ 0 h 2635640"/>
              <a:gd name="connsiteX2" fmla="*/ 9600246 w 10756619"/>
              <a:gd name="connsiteY2" fmla="*/ 2443835 h 2635640"/>
              <a:gd name="connsiteX3" fmla="*/ 2243166 w 10756619"/>
              <a:gd name="connsiteY3" fmla="*/ 2466974 h 2635640"/>
              <a:gd name="connsiteX4" fmla="*/ 454248 w 10756619"/>
              <a:gd name="connsiteY4" fmla="*/ 2371463 h 2635640"/>
              <a:gd name="connsiteX0" fmla="*/ 1153431 w 11456764"/>
              <a:gd name="connsiteY0" fmla="*/ 2371463 h 2641277"/>
              <a:gd name="connsiteX1" fmla="*/ 10322662 w 11456764"/>
              <a:gd name="connsiteY1" fmla="*/ 0 h 2641277"/>
              <a:gd name="connsiteX2" fmla="*/ 10299429 w 11456764"/>
              <a:gd name="connsiteY2" fmla="*/ 2443835 h 2641277"/>
              <a:gd name="connsiteX3" fmla="*/ 1137944 w 11456764"/>
              <a:gd name="connsiteY3" fmla="*/ 2482461 h 2641277"/>
              <a:gd name="connsiteX4" fmla="*/ 1153431 w 11456764"/>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482461"/>
              <a:gd name="connsiteX1" fmla="*/ 9184718 w 10318820"/>
              <a:gd name="connsiteY1" fmla="*/ 0 h 2482461"/>
              <a:gd name="connsiteX2" fmla="*/ 9161485 w 10318820"/>
              <a:gd name="connsiteY2" fmla="*/ 2443835 h 2482461"/>
              <a:gd name="connsiteX3" fmla="*/ 0 w 10318820"/>
              <a:gd name="connsiteY3" fmla="*/ 2482461 h 2482461"/>
              <a:gd name="connsiteX4" fmla="*/ 15487 w 10318820"/>
              <a:gd name="connsiteY4" fmla="*/ 2371463 h 2482461"/>
              <a:gd name="connsiteX0" fmla="*/ 15487 w 10252186"/>
              <a:gd name="connsiteY0" fmla="*/ 2371463 h 2482461"/>
              <a:gd name="connsiteX1" fmla="*/ 9184718 w 10252186"/>
              <a:gd name="connsiteY1" fmla="*/ 0 h 2482461"/>
              <a:gd name="connsiteX2" fmla="*/ 9022088 w 10252186"/>
              <a:gd name="connsiteY2" fmla="*/ 2242499 h 2482461"/>
              <a:gd name="connsiteX3" fmla="*/ 0 w 10252186"/>
              <a:gd name="connsiteY3" fmla="*/ 2482461 h 2482461"/>
              <a:gd name="connsiteX4" fmla="*/ 15487 w 10252186"/>
              <a:gd name="connsiteY4" fmla="*/ 2371463 h 2482461"/>
              <a:gd name="connsiteX0" fmla="*/ 15487 w 10311181"/>
              <a:gd name="connsiteY0" fmla="*/ 2371463 h 2482461"/>
              <a:gd name="connsiteX1" fmla="*/ 9184718 w 10311181"/>
              <a:gd name="connsiteY1" fmla="*/ 0 h 2482461"/>
              <a:gd name="connsiteX2" fmla="*/ 9145996 w 10311181"/>
              <a:gd name="connsiteY2" fmla="*/ 2443835 h 2482461"/>
              <a:gd name="connsiteX3" fmla="*/ 0 w 10311181"/>
              <a:gd name="connsiteY3" fmla="*/ 2482461 h 2482461"/>
              <a:gd name="connsiteX4" fmla="*/ 15487 w 10311181"/>
              <a:gd name="connsiteY4" fmla="*/ 2371463 h 2482461"/>
              <a:gd name="connsiteX0" fmla="*/ 15487 w 9184718"/>
              <a:gd name="connsiteY0" fmla="*/ 2371463 h 2482461"/>
              <a:gd name="connsiteX1" fmla="*/ 9184718 w 9184718"/>
              <a:gd name="connsiteY1" fmla="*/ 0 h 2482461"/>
              <a:gd name="connsiteX2" fmla="*/ 9145996 w 9184718"/>
              <a:gd name="connsiteY2" fmla="*/ 2443835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0 w 9215696"/>
              <a:gd name="connsiteY0" fmla="*/ 2371463 h 2482461"/>
              <a:gd name="connsiteX1" fmla="*/ 9215696 w 9215696"/>
              <a:gd name="connsiteY1" fmla="*/ 0 h 2482461"/>
              <a:gd name="connsiteX2" fmla="*/ 9207951 w 9215696"/>
              <a:gd name="connsiteY2" fmla="*/ 2459323 h 2482461"/>
              <a:gd name="connsiteX3" fmla="*/ 30978 w 9215696"/>
              <a:gd name="connsiteY3" fmla="*/ 2482461 h 2482461"/>
              <a:gd name="connsiteX4" fmla="*/ 0 w 9215696"/>
              <a:gd name="connsiteY4" fmla="*/ 2371463 h 2482461"/>
              <a:gd name="connsiteX0" fmla="*/ 0 w 9215696"/>
              <a:gd name="connsiteY0" fmla="*/ 2371463 h 2497949"/>
              <a:gd name="connsiteX1" fmla="*/ 9215696 w 9215696"/>
              <a:gd name="connsiteY1" fmla="*/ 0 h 2497949"/>
              <a:gd name="connsiteX2" fmla="*/ 9207951 w 9215696"/>
              <a:gd name="connsiteY2" fmla="*/ 2459323 h 2497949"/>
              <a:gd name="connsiteX3" fmla="*/ 2 w 9215696"/>
              <a:gd name="connsiteY3" fmla="*/ 2497949 h 2497949"/>
              <a:gd name="connsiteX4" fmla="*/ 0 w 9215696"/>
              <a:gd name="connsiteY4" fmla="*/ 2371463 h 2497949"/>
              <a:gd name="connsiteX0" fmla="*/ 0 w 9215696"/>
              <a:gd name="connsiteY0" fmla="*/ 2371463 h 2474718"/>
              <a:gd name="connsiteX1" fmla="*/ 9215696 w 9215696"/>
              <a:gd name="connsiteY1" fmla="*/ 0 h 2474718"/>
              <a:gd name="connsiteX2" fmla="*/ 9207951 w 9215696"/>
              <a:gd name="connsiteY2" fmla="*/ 2459323 h 2474718"/>
              <a:gd name="connsiteX3" fmla="*/ 30979 w 9215696"/>
              <a:gd name="connsiteY3" fmla="*/ 2474718 h 2474718"/>
              <a:gd name="connsiteX4" fmla="*/ 0 w 9215696"/>
              <a:gd name="connsiteY4" fmla="*/ 2371463 h 2474718"/>
              <a:gd name="connsiteX0" fmla="*/ 0 w 9208117"/>
              <a:gd name="connsiteY0" fmla="*/ 2371463 h 2474718"/>
              <a:gd name="connsiteX1" fmla="*/ 9184719 w 9208117"/>
              <a:gd name="connsiteY1" fmla="*/ 0 h 2474718"/>
              <a:gd name="connsiteX2" fmla="*/ 9207951 w 9208117"/>
              <a:gd name="connsiteY2" fmla="*/ 2459323 h 2474718"/>
              <a:gd name="connsiteX3" fmla="*/ 30979 w 9208117"/>
              <a:gd name="connsiteY3" fmla="*/ 2474718 h 2474718"/>
              <a:gd name="connsiteX4" fmla="*/ 0 w 9208117"/>
              <a:gd name="connsiteY4" fmla="*/ 2371463 h 2474718"/>
              <a:gd name="connsiteX0" fmla="*/ 0 w 9184719"/>
              <a:gd name="connsiteY0" fmla="*/ 2371463 h 2474718"/>
              <a:gd name="connsiteX1" fmla="*/ 9184719 w 9184719"/>
              <a:gd name="connsiteY1" fmla="*/ 0 h 2474718"/>
              <a:gd name="connsiteX2" fmla="*/ 9115020 w 9184719"/>
              <a:gd name="connsiteY2" fmla="*/ 2381886 h 2474718"/>
              <a:gd name="connsiteX3" fmla="*/ 30979 w 9184719"/>
              <a:gd name="connsiteY3" fmla="*/ 2474718 h 2474718"/>
              <a:gd name="connsiteX4" fmla="*/ 0 w 9184719"/>
              <a:gd name="connsiteY4" fmla="*/ 2371463 h 2474718"/>
              <a:gd name="connsiteX0" fmla="*/ 0 w 9184719"/>
              <a:gd name="connsiteY0" fmla="*/ 2371463 h 2474718"/>
              <a:gd name="connsiteX1" fmla="*/ 9184719 w 9184719"/>
              <a:gd name="connsiteY1" fmla="*/ 0 h 2474718"/>
              <a:gd name="connsiteX2" fmla="*/ 9169230 w 9184719"/>
              <a:gd name="connsiteY2" fmla="*/ 2451580 h 2474718"/>
              <a:gd name="connsiteX3" fmla="*/ 30979 w 9184719"/>
              <a:gd name="connsiteY3" fmla="*/ 2474718 h 2474718"/>
              <a:gd name="connsiteX4" fmla="*/ 0 w 9184719"/>
              <a:gd name="connsiteY4" fmla="*/ 2371463 h 2474718"/>
              <a:gd name="connsiteX0" fmla="*/ 0 w 9167786"/>
              <a:gd name="connsiteY0" fmla="*/ 2375696 h 2474718"/>
              <a:gd name="connsiteX1" fmla="*/ 9167786 w 9167786"/>
              <a:gd name="connsiteY1" fmla="*/ 0 h 2474718"/>
              <a:gd name="connsiteX2" fmla="*/ 9152297 w 9167786"/>
              <a:gd name="connsiteY2" fmla="*/ 2451580 h 2474718"/>
              <a:gd name="connsiteX3" fmla="*/ 14046 w 9167786"/>
              <a:gd name="connsiteY3" fmla="*/ 2474718 h 2474718"/>
              <a:gd name="connsiteX4" fmla="*/ 0 w 9167786"/>
              <a:gd name="connsiteY4" fmla="*/ 2375696 h 2474718"/>
              <a:gd name="connsiteX0" fmla="*/ 2887 w 9170673"/>
              <a:gd name="connsiteY0" fmla="*/ 2375696 h 2474718"/>
              <a:gd name="connsiteX1" fmla="*/ 9170673 w 9170673"/>
              <a:gd name="connsiteY1" fmla="*/ 0 h 2474718"/>
              <a:gd name="connsiteX2" fmla="*/ 9155184 w 9170673"/>
              <a:gd name="connsiteY2" fmla="*/ 2451580 h 2474718"/>
              <a:gd name="connsiteX3" fmla="*/ 0 w 9170673"/>
              <a:gd name="connsiteY3" fmla="*/ 2474718 h 2474718"/>
              <a:gd name="connsiteX4" fmla="*/ 2887 w 9170673"/>
              <a:gd name="connsiteY4" fmla="*/ 2375696 h 2474718"/>
              <a:gd name="connsiteX0" fmla="*/ 2887 w 9170673"/>
              <a:gd name="connsiteY0" fmla="*/ 2375696 h 2457785"/>
              <a:gd name="connsiteX1" fmla="*/ 9170673 w 9170673"/>
              <a:gd name="connsiteY1" fmla="*/ 0 h 2457785"/>
              <a:gd name="connsiteX2" fmla="*/ 9155184 w 9170673"/>
              <a:gd name="connsiteY2" fmla="*/ 2451580 h 2457785"/>
              <a:gd name="connsiteX3" fmla="*/ 0 w 9170673"/>
              <a:gd name="connsiteY3" fmla="*/ 2457785 h 2457785"/>
              <a:gd name="connsiteX4" fmla="*/ 2887 w 9170673"/>
              <a:gd name="connsiteY4" fmla="*/ 2375696 h 2457785"/>
              <a:gd name="connsiteX0" fmla="*/ 2887 w 9170673"/>
              <a:gd name="connsiteY0" fmla="*/ 2375696 h 2508024"/>
              <a:gd name="connsiteX1" fmla="*/ 9170673 w 9170673"/>
              <a:gd name="connsiteY1" fmla="*/ 0 h 2508024"/>
              <a:gd name="connsiteX2" fmla="*/ 9169295 w 9170673"/>
              <a:gd name="connsiteY2" fmla="*/ 2508024 h 2508024"/>
              <a:gd name="connsiteX3" fmla="*/ 0 w 9170673"/>
              <a:gd name="connsiteY3" fmla="*/ 2457785 h 2508024"/>
              <a:gd name="connsiteX4" fmla="*/ 2887 w 9170673"/>
              <a:gd name="connsiteY4" fmla="*/ 2375696 h 2508024"/>
              <a:gd name="connsiteX0" fmla="*/ 0 w 9167786"/>
              <a:gd name="connsiteY0" fmla="*/ 2375696 h 2508024"/>
              <a:gd name="connsiteX1" fmla="*/ 9167786 w 9167786"/>
              <a:gd name="connsiteY1" fmla="*/ 0 h 2508024"/>
              <a:gd name="connsiteX2" fmla="*/ 9166408 w 9167786"/>
              <a:gd name="connsiteY2" fmla="*/ 2508024 h 2508024"/>
              <a:gd name="connsiteX3" fmla="*/ 4169 w 9167786"/>
              <a:gd name="connsiteY3" fmla="*/ 2500118 h 2508024"/>
              <a:gd name="connsiteX4" fmla="*/ 0 w 9167786"/>
              <a:gd name="connsiteY4" fmla="*/ 2375696 h 2508024"/>
              <a:gd name="connsiteX0" fmla="*/ 0 w 9166452"/>
              <a:gd name="connsiteY0" fmla="*/ 2375696 h 2508024"/>
              <a:gd name="connsiteX1" fmla="*/ 9061952 w 9166452"/>
              <a:gd name="connsiteY1" fmla="*/ 0 h 2508024"/>
              <a:gd name="connsiteX2" fmla="*/ 9166408 w 9166452"/>
              <a:gd name="connsiteY2" fmla="*/ 2508024 h 2508024"/>
              <a:gd name="connsiteX3" fmla="*/ 4169 w 9166452"/>
              <a:gd name="connsiteY3" fmla="*/ 2500118 h 2508024"/>
              <a:gd name="connsiteX4" fmla="*/ 0 w 9166452"/>
              <a:gd name="connsiteY4" fmla="*/ 2375696 h 2508024"/>
              <a:gd name="connsiteX0" fmla="*/ 0 w 9166808"/>
              <a:gd name="connsiteY0" fmla="*/ 2382751 h 2515079"/>
              <a:gd name="connsiteX1" fmla="*/ 9160729 w 9166808"/>
              <a:gd name="connsiteY1" fmla="*/ 0 h 2515079"/>
              <a:gd name="connsiteX2" fmla="*/ 9166408 w 9166808"/>
              <a:gd name="connsiteY2" fmla="*/ 2515079 h 2515079"/>
              <a:gd name="connsiteX3" fmla="*/ 4169 w 9166808"/>
              <a:gd name="connsiteY3" fmla="*/ 2507173 h 2515079"/>
              <a:gd name="connsiteX4" fmla="*/ 0 w 9166808"/>
              <a:gd name="connsiteY4" fmla="*/ 2382751 h 2515079"/>
              <a:gd name="connsiteX0" fmla="*/ 9943 w 9162640"/>
              <a:gd name="connsiteY0" fmla="*/ 2382751 h 2515079"/>
              <a:gd name="connsiteX1" fmla="*/ 9156561 w 9162640"/>
              <a:gd name="connsiteY1" fmla="*/ 0 h 2515079"/>
              <a:gd name="connsiteX2" fmla="*/ 9162240 w 9162640"/>
              <a:gd name="connsiteY2" fmla="*/ 2515079 h 2515079"/>
              <a:gd name="connsiteX3" fmla="*/ 1 w 9162640"/>
              <a:gd name="connsiteY3" fmla="*/ 2507173 h 2515079"/>
              <a:gd name="connsiteX4" fmla="*/ 9943 w 9162640"/>
              <a:gd name="connsiteY4" fmla="*/ 2382751 h 2515079"/>
              <a:gd name="connsiteX0" fmla="*/ 0 w 9152697"/>
              <a:gd name="connsiteY0" fmla="*/ 2382751 h 2515079"/>
              <a:gd name="connsiteX1" fmla="*/ 9146618 w 9152697"/>
              <a:gd name="connsiteY1" fmla="*/ 0 h 2515079"/>
              <a:gd name="connsiteX2" fmla="*/ 9152297 w 9152697"/>
              <a:gd name="connsiteY2" fmla="*/ 2515079 h 2515079"/>
              <a:gd name="connsiteX3" fmla="*/ 187614 w 9152697"/>
              <a:gd name="connsiteY3" fmla="*/ 2507173 h 2515079"/>
              <a:gd name="connsiteX4" fmla="*/ 0 w 9152697"/>
              <a:gd name="connsiteY4" fmla="*/ 2382751 h 2515079"/>
              <a:gd name="connsiteX0" fmla="*/ 0 w 9068030"/>
              <a:gd name="connsiteY0" fmla="*/ 2382751 h 2515079"/>
              <a:gd name="connsiteX1" fmla="*/ 9061951 w 9068030"/>
              <a:gd name="connsiteY1" fmla="*/ 0 h 2515079"/>
              <a:gd name="connsiteX2" fmla="*/ 9067630 w 9068030"/>
              <a:gd name="connsiteY2" fmla="*/ 2515079 h 2515079"/>
              <a:gd name="connsiteX3" fmla="*/ 102947 w 9068030"/>
              <a:gd name="connsiteY3" fmla="*/ 2507173 h 2515079"/>
              <a:gd name="connsiteX4" fmla="*/ 0 w 9068030"/>
              <a:gd name="connsiteY4" fmla="*/ 2382751 h 2515079"/>
              <a:gd name="connsiteX0" fmla="*/ 0 w 9138586"/>
              <a:gd name="connsiteY0" fmla="*/ 2382751 h 2515079"/>
              <a:gd name="connsiteX1" fmla="*/ 9132507 w 9138586"/>
              <a:gd name="connsiteY1" fmla="*/ 0 h 2515079"/>
              <a:gd name="connsiteX2" fmla="*/ 9138186 w 9138586"/>
              <a:gd name="connsiteY2" fmla="*/ 2515079 h 2515079"/>
              <a:gd name="connsiteX3" fmla="*/ 173503 w 9138586"/>
              <a:gd name="connsiteY3" fmla="*/ 2507173 h 2515079"/>
              <a:gd name="connsiteX4" fmla="*/ 0 w 9138586"/>
              <a:gd name="connsiteY4" fmla="*/ 2382751 h 2515079"/>
              <a:gd name="connsiteX0" fmla="*/ 0 w 9138586"/>
              <a:gd name="connsiteY0" fmla="*/ 2382751 h 2515079"/>
              <a:gd name="connsiteX1" fmla="*/ 9132507 w 9138586"/>
              <a:gd name="connsiteY1" fmla="*/ 0 h 2515079"/>
              <a:gd name="connsiteX2" fmla="*/ 9138186 w 9138586"/>
              <a:gd name="connsiteY2" fmla="*/ 2515079 h 2515079"/>
              <a:gd name="connsiteX3" fmla="*/ 4170 w 9138586"/>
              <a:gd name="connsiteY3" fmla="*/ 2507173 h 2515079"/>
              <a:gd name="connsiteX4" fmla="*/ 0 w 9138586"/>
              <a:gd name="connsiteY4" fmla="*/ 2382751 h 2515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8586" h="2515079">
                <a:moveTo>
                  <a:pt x="0" y="2382751"/>
                </a:moveTo>
                <a:cubicBezTo>
                  <a:pt x="20661" y="2379422"/>
                  <a:pt x="7306149" y="2502055"/>
                  <a:pt x="9132507" y="0"/>
                </a:cubicBezTo>
                <a:cubicBezTo>
                  <a:pt x="9129925" y="819774"/>
                  <a:pt x="9140768" y="1695305"/>
                  <a:pt x="9138186" y="2515079"/>
                </a:cubicBezTo>
                <a:lnTo>
                  <a:pt x="4170" y="2507173"/>
                </a:lnTo>
                <a:cubicBezTo>
                  <a:pt x="4169" y="2465011"/>
                  <a:pt x="1" y="2424913"/>
                  <a:pt x="0" y="2382751"/>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title" hasCustomPrompt="1"/>
          </p:nvPr>
        </p:nvSpPr>
        <p:spPr>
          <a:xfrm>
            <a:off x="457199" y="457169"/>
            <a:ext cx="8229600" cy="772250"/>
          </a:xfrm>
        </p:spPr>
        <p:txBody>
          <a:bodyPr anchor="t"/>
          <a:lstStyle>
            <a:lvl1pPr algn="l">
              <a:defRPr sz="4000" b="1" cap="none">
                <a:solidFill>
                  <a:srgbClr val="FFFFFF"/>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415622"/>
            <a:ext cx="8229600" cy="1500187"/>
          </a:xfrm>
        </p:spPr>
        <p:txBody>
          <a:bodyPr anchor="t" anchorCtr="0"/>
          <a:lstStyle>
            <a:lvl1pPr marL="0" indent="0" algn="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Slide Number Placeholder 3"/>
          <p:cNvSpPr>
            <a:spLocks noGrp="1"/>
          </p:cNvSpPr>
          <p:nvPr>
            <p:ph type="sldNum" sz="quarter" idx="10"/>
          </p:nvPr>
        </p:nvSpPr>
        <p:spPr/>
        <p:txBody>
          <a:bodyPr/>
          <a:lstStyle>
            <a:lvl1pPr>
              <a:defRPr>
                <a:solidFill>
                  <a:srgbClr val="FFFFFF"/>
                </a:solidFill>
              </a:defRPr>
            </a:lvl1pPr>
          </a:lstStyle>
          <a:p>
            <a:r>
              <a:rPr lang="en-US" dirty="0" smtClean="0"/>
              <a:t>U.S. Department of Commerce | National Oceanic and Atmospheric Administration | NOAA Fisheries | Page </a:t>
            </a:r>
            <a:fld id="{632D3AEB-7CBE-3049-91AC-335C6B4F5BF6}" type="slidenum">
              <a:rPr lang="en-US" smtClean="0"/>
              <a:pPr/>
              <a:t>‹#›</a:t>
            </a:fld>
            <a:endParaRPr lang="en-US" dirty="0"/>
          </a:p>
        </p:txBody>
      </p:sp>
    </p:spTree>
    <p:extLst>
      <p:ext uri="{BB962C8B-B14F-4D97-AF65-F5344CB8AC3E}">
        <p14:creationId xmlns:p14="http://schemas.microsoft.com/office/powerpoint/2010/main" val="74604836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hoto Divider">
    <p:spTree>
      <p:nvGrpSpPr>
        <p:cNvPr id="1" name=""/>
        <p:cNvGrpSpPr/>
        <p:nvPr/>
      </p:nvGrpSpPr>
      <p:grpSpPr>
        <a:xfrm>
          <a:off x="0" y="0"/>
          <a:ext cx="0" cy="0"/>
          <a:chOff x="0" y="0"/>
          <a:chExt cx="0" cy="0"/>
        </a:xfrm>
      </p:grpSpPr>
      <p:sp>
        <p:nvSpPr>
          <p:cNvPr id="13" name="Freeform 12"/>
          <p:cNvSpPr/>
          <p:nvPr userDrawn="1"/>
        </p:nvSpPr>
        <p:spPr>
          <a:xfrm flipH="1" flipV="1">
            <a:off x="-19068" y="-30696"/>
            <a:ext cx="9170673" cy="2457785"/>
          </a:xfrm>
          <a:custGeom>
            <a:avLst/>
            <a:gdLst>
              <a:gd name="connsiteX0" fmla="*/ 0 w 10289745"/>
              <a:gd name="connsiteY0" fmla="*/ 2348314 h 2694297"/>
              <a:gd name="connsiteX1" fmla="*/ 9145997 w 10289745"/>
              <a:gd name="connsiteY1" fmla="*/ 81 h 2694297"/>
              <a:gd name="connsiteX2" fmla="*/ 9145997 w 10289745"/>
              <a:gd name="connsiteY2" fmla="*/ 2436173 h 2694297"/>
              <a:gd name="connsiteX3" fmla="*/ 0 w 10289745"/>
              <a:gd name="connsiteY3" fmla="*/ 2348314 h 2694297"/>
              <a:gd name="connsiteX0" fmla="*/ 0 w 10289745"/>
              <a:gd name="connsiteY0" fmla="*/ 2348233 h 2694216"/>
              <a:gd name="connsiteX1" fmla="*/ 9145997 w 10289745"/>
              <a:gd name="connsiteY1" fmla="*/ 0 h 2694216"/>
              <a:gd name="connsiteX2" fmla="*/ 9145997 w 10289745"/>
              <a:gd name="connsiteY2" fmla="*/ 2436092 h 2694216"/>
              <a:gd name="connsiteX3" fmla="*/ 0 w 10289745"/>
              <a:gd name="connsiteY3" fmla="*/ 2348233 h 2694216"/>
              <a:gd name="connsiteX0" fmla="*/ 0 w 10289745"/>
              <a:gd name="connsiteY0" fmla="*/ 2348233 h 2694216"/>
              <a:gd name="connsiteX1" fmla="*/ 9145997 w 10289745"/>
              <a:gd name="connsiteY1" fmla="*/ 0 h 2694216"/>
              <a:gd name="connsiteX2" fmla="*/ 9145997 w 10289745"/>
              <a:gd name="connsiteY2" fmla="*/ 2436092 h 2694216"/>
              <a:gd name="connsiteX3" fmla="*/ 0 w 10289745"/>
              <a:gd name="connsiteY3" fmla="*/ 2348233 h 2694216"/>
              <a:gd name="connsiteX0" fmla="*/ 2 w 10271923"/>
              <a:gd name="connsiteY0" fmla="*/ 1961048 h 2259210"/>
              <a:gd name="connsiteX1" fmla="*/ 9115022 w 10271923"/>
              <a:gd name="connsiteY1" fmla="*/ 0 h 2259210"/>
              <a:gd name="connsiteX2" fmla="*/ 9145999 w 10271923"/>
              <a:gd name="connsiteY2" fmla="*/ 2048907 h 2259210"/>
              <a:gd name="connsiteX3" fmla="*/ 2 w 10271923"/>
              <a:gd name="connsiteY3" fmla="*/ 1961048 h 2259210"/>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1 w 10359948"/>
              <a:gd name="connsiteY0" fmla="*/ 2534080 h 2803153"/>
              <a:gd name="connsiteX1" fmla="*/ 9223441 w 10359948"/>
              <a:gd name="connsiteY1" fmla="*/ 0 h 2803153"/>
              <a:gd name="connsiteX2" fmla="*/ 9200208 w 10359948"/>
              <a:gd name="connsiteY2" fmla="*/ 2443835 h 2803153"/>
              <a:gd name="connsiteX3" fmla="*/ 1 w 10359948"/>
              <a:gd name="connsiteY3" fmla="*/ 2534080 h 2803153"/>
              <a:gd name="connsiteX0" fmla="*/ 2 w 10302373"/>
              <a:gd name="connsiteY0" fmla="*/ 2371463 h 2710654"/>
              <a:gd name="connsiteX1" fmla="*/ 9169233 w 10302373"/>
              <a:gd name="connsiteY1" fmla="*/ 0 h 2710654"/>
              <a:gd name="connsiteX2" fmla="*/ 9146000 w 10302373"/>
              <a:gd name="connsiteY2" fmla="*/ 2443835 h 2710654"/>
              <a:gd name="connsiteX3" fmla="*/ 2 w 10302373"/>
              <a:gd name="connsiteY3" fmla="*/ 2371463 h 2710654"/>
              <a:gd name="connsiteX0" fmla="*/ 22101 w 10324472"/>
              <a:gd name="connsiteY0" fmla="*/ 2371463 h 2601940"/>
              <a:gd name="connsiteX1" fmla="*/ 9191332 w 10324472"/>
              <a:gd name="connsiteY1" fmla="*/ 0 h 2601940"/>
              <a:gd name="connsiteX2" fmla="*/ 9168099 w 10324472"/>
              <a:gd name="connsiteY2" fmla="*/ 2443835 h 2601940"/>
              <a:gd name="connsiteX3" fmla="*/ 22101 w 10324472"/>
              <a:gd name="connsiteY3" fmla="*/ 2371463 h 2601940"/>
              <a:gd name="connsiteX0" fmla="*/ 454248 w 10756619"/>
              <a:gd name="connsiteY0" fmla="*/ 2371463 h 2635640"/>
              <a:gd name="connsiteX1" fmla="*/ 9623479 w 10756619"/>
              <a:gd name="connsiteY1" fmla="*/ 0 h 2635640"/>
              <a:gd name="connsiteX2" fmla="*/ 9600246 w 10756619"/>
              <a:gd name="connsiteY2" fmla="*/ 2443835 h 2635640"/>
              <a:gd name="connsiteX3" fmla="*/ 2243166 w 10756619"/>
              <a:gd name="connsiteY3" fmla="*/ 2466974 h 2635640"/>
              <a:gd name="connsiteX4" fmla="*/ 454248 w 10756619"/>
              <a:gd name="connsiteY4" fmla="*/ 2371463 h 2635640"/>
              <a:gd name="connsiteX0" fmla="*/ 1153431 w 11456764"/>
              <a:gd name="connsiteY0" fmla="*/ 2371463 h 2641277"/>
              <a:gd name="connsiteX1" fmla="*/ 10322662 w 11456764"/>
              <a:gd name="connsiteY1" fmla="*/ 0 h 2641277"/>
              <a:gd name="connsiteX2" fmla="*/ 10299429 w 11456764"/>
              <a:gd name="connsiteY2" fmla="*/ 2443835 h 2641277"/>
              <a:gd name="connsiteX3" fmla="*/ 1137944 w 11456764"/>
              <a:gd name="connsiteY3" fmla="*/ 2482461 h 2641277"/>
              <a:gd name="connsiteX4" fmla="*/ 1153431 w 11456764"/>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482461"/>
              <a:gd name="connsiteX1" fmla="*/ 9184718 w 10318820"/>
              <a:gd name="connsiteY1" fmla="*/ 0 h 2482461"/>
              <a:gd name="connsiteX2" fmla="*/ 9161485 w 10318820"/>
              <a:gd name="connsiteY2" fmla="*/ 2443835 h 2482461"/>
              <a:gd name="connsiteX3" fmla="*/ 0 w 10318820"/>
              <a:gd name="connsiteY3" fmla="*/ 2482461 h 2482461"/>
              <a:gd name="connsiteX4" fmla="*/ 15487 w 10318820"/>
              <a:gd name="connsiteY4" fmla="*/ 2371463 h 2482461"/>
              <a:gd name="connsiteX0" fmla="*/ 15487 w 10252186"/>
              <a:gd name="connsiteY0" fmla="*/ 2371463 h 2482461"/>
              <a:gd name="connsiteX1" fmla="*/ 9184718 w 10252186"/>
              <a:gd name="connsiteY1" fmla="*/ 0 h 2482461"/>
              <a:gd name="connsiteX2" fmla="*/ 9022088 w 10252186"/>
              <a:gd name="connsiteY2" fmla="*/ 2242499 h 2482461"/>
              <a:gd name="connsiteX3" fmla="*/ 0 w 10252186"/>
              <a:gd name="connsiteY3" fmla="*/ 2482461 h 2482461"/>
              <a:gd name="connsiteX4" fmla="*/ 15487 w 10252186"/>
              <a:gd name="connsiteY4" fmla="*/ 2371463 h 2482461"/>
              <a:gd name="connsiteX0" fmla="*/ 15487 w 10311181"/>
              <a:gd name="connsiteY0" fmla="*/ 2371463 h 2482461"/>
              <a:gd name="connsiteX1" fmla="*/ 9184718 w 10311181"/>
              <a:gd name="connsiteY1" fmla="*/ 0 h 2482461"/>
              <a:gd name="connsiteX2" fmla="*/ 9145996 w 10311181"/>
              <a:gd name="connsiteY2" fmla="*/ 2443835 h 2482461"/>
              <a:gd name="connsiteX3" fmla="*/ 0 w 10311181"/>
              <a:gd name="connsiteY3" fmla="*/ 2482461 h 2482461"/>
              <a:gd name="connsiteX4" fmla="*/ 15487 w 10311181"/>
              <a:gd name="connsiteY4" fmla="*/ 2371463 h 2482461"/>
              <a:gd name="connsiteX0" fmla="*/ 15487 w 9184718"/>
              <a:gd name="connsiteY0" fmla="*/ 2371463 h 2482461"/>
              <a:gd name="connsiteX1" fmla="*/ 9184718 w 9184718"/>
              <a:gd name="connsiteY1" fmla="*/ 0 h 2482461"/>
              <a:gd name="connsiteX2" fmla="*/ 9145996 w 9184718"/>
              <a:gd name="connsiteY2" fmla="*/ 2443835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0 w 9215696"/>
              <a:gd name="connsiteY0" fmla="*/ 2371463 h 2482461"/>
              <a:gd name="connsiteX1" fmla="*/ 9215696 w 9215696"/>
              <a:gd name="connsiteY1" fmla="*/ 0 h 2482461"/>
              <a:gd name="connsiteX2" fmla="*/ 9207951 w 9215696"/>
              <a:gd name="connsiteY2" fmla="*/ 2459323 h 2482461"/>
              <a:gd name="connsiteX3" fmla="*/ 30978 w 9215696"/>
              <a:gd name="connsiteY3" fmla="*/ 2482461 h 2482461"/>
              <a:gd name="connsiteX4" fmla="*/ 0 w 9215696"/>
              <a:gd name="connsiteY4" fmla="*/ 2371463 h 2482461"/>
              <a:gd name="connsiteX0" fmla="*/ 0 w 9215696"/>
              <a:gd name="connsiteY0" fmla="*/ 2371463 h 2497949"/>
              <a:gd name="connsiteX1" fmla="*/ 9215696 w 9215696"/>
              <a:gd name="connsiteY1" fmla="*/ 0 h 2497949"/>
              <a:gd name="connsiteX2" fmla="*/ 9207951 w 9215696"/>
              <a:gd name="connsiteY2" fmla="*/ 2459323 h 2497949"/>
              <a:gd name="connsiteX3" fmla="*/ 2 w 9215696"/>
              <a:gd name="connsiteY3" fmla="*/ 2497949 h 2497949"/>
              <a:gd name="connsiteX4" fmla="*/ 0 w 9215696"/>
              <a:gd name="connsiteY4" fmla="*/ 2371463 h 2497949"/>
              <a:gd name="connsiteX0" fmla="*/ 0 w 9215696"/>
              <a:gd name="connsiteY0" fmla="*/ 2371463 h 2474718"/>
              <a:gd name="connsiteX1" fmla="*/ 9215696 w 9215696"/>
              <a:gd name="connsiteY1" fmla="*/ 0 h 2474718"/>
              <a:gd name="connsiteX2" fmla="*/ 9207951 w 9215696"/>
              <a:gd name="connsiteY2" fmla="*/ 2459323 h 2474718"/>
              <a:gd name="connsiteX3" fmla="*/ 30979 w 9215696"/>
              <a:gd name="connsiteY3" fmla="*/ 2474718 h 2474718"/>
              <a:gd name="connsiteX4" fmla="*/ 0 w 9215696"/>
              <a:gd name="connsiteY4" fmla="*/ 2371463 h 2474718"/>
              <a:gd name="connsiteX0" fmla="*/ 0 w 9208117"/>
              <a:gd name="connsiteY0" fmla="*/ 2371463 h 2474718"/>
              <a:gd name="connsiteX1" fmla="*/ 9184719 w 9208117"/>
              <a:gd name="connsiteY1" fmla="*/ 0 h 2474718"/>
              <a:gd name="connsiteX2" fmla="*/ 9207951 w 9208117"/>
              <a:gd name="connsiteY2" fmla="*/ 2459323 h 2474718"/>
              <a:gd name="connsiteX3" fmla="*/ 30979 w 9208117"/>
              <a:gd name="connsiteY3" fmla="*/ 2474718 h 2474718"/>
              <a:gd name="connsiteX4" fmla="*/ 0 w 9208117"/>
              <a:gd name="connsiteY4" fmla="*/ 2371463 h 2474718"/>
              <a:gd name="connsiteX0" fmla="*/ 0 w 9184719"/>
              <a:gd name="connsiteY0" fmla="*/ 2371463 h 2474718"/>
              <a:gd name="connsiteX1" fmla="*/ 9184719 w 9184719"/>
              <a:gd name="connsiteY1" fmla="*/ 0 h 2474718"/>
              <a:gd name="connsiteX2" fmla="*/ 9115020 w 9184719"/>
              <a:gd name="connsiteY2" fmla="*/ 2381886 h 2474718"/>
              <a:gd name="connsiteX3" fmla="*/ 30979 w 9184719"/>
              <a:gd name="connsiteY3" fmla="*/ 2474718 h 2474718"/>
              <a:gd name="connsiteX4" fmla="*/ 0 w 9184719"/>
              <a:gd name="connsiteY4" fmla="*/ 2371463 h 2474718"/>
              <a:gd name="connsiteX0" fmla="*/ 0 w 9184719"/>
              <a:gd name="connsiteY0" fmla="*/ 2371463 h 2474718"/>
              <a:gd name="connsiteX1" fmla="*/ 9184719 w 9184719"/>
              <a:gd name="connsiteY1" fmla="*/ 0 h 2474718"/>
              <a:gd name="connsiteX2" fmla="*/ 9169230 w 9184719"/>
              <a:gd name="connsiteY2" fmla="*/ 2451580 h 2474718"/>
              <a:gd name="connsiteX3" fmla="*/ 30979 w 9184719"/>
              <a:gd name="connsiteY3" fmla="*/ 2474718 h 2474718"/>
              <a:gd name="connsiteX4" fmla="*/ 0 w 9184719"/>
              <a:gd name="connsiteY4" fmla="*/ 2371463 h 2474718"/>
              <a:gd name="connsiteX0" fmla="*/ 0 w 9167786"/>
              <a:gd name="connsiteY0" fmla="*/ 2375696 h 2474718"/>
              <a:gd name="connsiteX1" fmla="*/ 9167786 w 9167786"/>
              <a:gd name="connsiteY1" fmla="*/ 0 h 2474718"/>
              <a:gd name="connsiteX2" fmla="*/ 9152297 w 9167786"/>
              <a:gd name="connsiteY2" fmla="*/ 2451580 h 2474718"/>
              <a:gd name="connsiteX3" fmla="*/ 14046 w 9167786"/>
              <a:gd name="connsiteY3" fmla="*/ 2474718 h 2474718"/>
              <a:gd name="connsiteX4" fmla="*/ 0 w 9167786"/>
              <a:gd name="connsiteY4" fmla="*/ 2375696 h 2474718"/>
              <a:gd name="connsiteX0" fmla="*/ 2887 w 9170673"/>
              <a:gd name="connsiteY0" fmla="*/ 2375696 h 2474718"/>
              <a:gd name="connsiteX1" fmla="*/ 9170673 w 9170673"/>
              <a:gd name="connsiteY1" fmla="*/ 0 h 2474718"/>
              <a:gd name="connsiteX2" fmla="*/ 9155184 w 9170673"/>
              <a:gd name="connsiteY2" fmla="*/ 2451580 h 2474718"/>
              <a:gd name="connsiteX3" fmla="*/ 0 w 9170673"/>
              <a:gd name="connsiteY3" fmla="*/ 2474718 h 2474718"/>
              <a:gd name="connsiteX4" fmla="*/ 2887 w 9170673"/>
              <a:gd name="connsiteY4" fmla="*/ 2375696 h 2474718"/>
              <a:gd name="connsiteX0" fmla="*/ 2887 w 9170673"/>
              <a:gd name="connsiteY0" fmla="*/ 2375696 h 2457785"/>
              <a:gd name="connsiteX1" fmla="*/ 9170673 w 9170673"/>
              <a:gd name="connsiteY1" fmla="*/ 0 h 2457785"/>
              <a:gd name="connsiteX2" fmla="*/ 9155184 w 9170673"/>
              <a:gd name="connsiteY2" fmla="*/ 2451580 h 2457785"/>
              <a:gd name="connsiteX3" fmla="*/ 0 w 9170673"/>
              <a:gd name="connsiteY3" fmla="*/ 2457785 h 2457785"/>
              <a:gd name="connsiteX4" fmla="*/ 2887 w 9170673"/>
              <a:gd name="connsiteY4" fmla="*/ 2375696 h 24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0673" h="2457785">
                <a:moveTo>
                  <a:pt x="2887" y="2375696"/>
                </a:moveTo>
                <a:cubicBezTo>
                  <a:pt x="23548" y="2372367"/>
                  <a:pt x="7344315" y="2502055"/>
                  <a:pt x="9170673" y="0"/>
                </a:cubicBezTo>
                <a:cubicBezTo>
                  <a:pt x="9168091" y="819774"/>
                  <a:pt x="9157766" y="1631806"/>
                  <a:pt x="9155184" y="2451580"/>
                </a:cubicBezTo>
                <a:lnTo>
                  <a:pt x="0" y="2457785"/>
                </a:lnTo>
                <a:cubicBezTo>
                  <a:pt x="-1" y="2415623"/>
                  <a:pt x="2888" y="2417858"/>
                  <a:pt x="2887" y="2375696"/>
                </a:cubicBezTo>
                <a:close/>
              </a:path>
            </a:pathLst>
          </a:custGeom>
          <a:solidFill>
            <a:schemeClr val="bg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title" hasCustomPrompt="1"/>
          </p:nvPr>
        </p:nvSpPr>
        <p:spPr>
          <a:xfrm>
            <a:off x="457199" y="457200"/>
            <a:ext cx="8229600" cy="772250"/>
          </a:xfrm>
          <a:effectLst>
            <a:outerShdw blurRad="50800" dist="38100" dir="2700000" algn="tl" rotWithShape="0">
              <a:prstClr val="black">
                <a:alpha val="40000"/>
              </a:prstClr>
            </a:outerShdw>
          </a:effectLst>
        </p:spPr>
        <p:txBody>
          <a:bodyPr anchor="t"/>
          <a:lstStyle>
            <a:lvl1pPr algn="l">
              <a:defRPr sz="4000" b="1" cap="none">
                <a:solidFill>
                  <a:srgbClr val="FFFFFF"/>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415653"/>
            <a:ext cx="8229600" cy="1500187"/>
          </a:xfrm>
          <a:effectLst>
            <a:outerShdw blurRad="50800" dist="38100" dir="2700000" algn="tl" rotWithShape="0">
              <a:prstClr val="black">
                <a:alpha val="40000"/>
              </a:prstClr>
            </a:outerShdw>
          </a:effectLst>
        </p:spPr>
        <p:txBody>
          <a:bodyPr anchor="t" anchorCtr="0"/>
          <a:lstStyle>
            <a:lvl1pPr marL="0" indent="0" algn="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Slide Number Placeholder 3"/>
          <p:cNvSpPr>
            <a:spLocks noGrp="1"/>
          </p:cNvSpPr>
          <p:nvPr>
            <p:ph type="sldNum" sz="quarter" idx="14"/>
          </p:nvPr>
        </p:nvSpPr>
        <p:spPr/>
        <p:txBody>
          <a:bodyPr/>
          <a:lstStyle>
            <a:lvl1pPr>
              <a:defRPr>
                <a:solidFill>
                  <a:schemeClr val="bg1"/>
                </a:solidFill>
              </a:defRPr>
            </a:lvl1pPr>
          </a:lstStyle>
          <a:p>
            <a:r>
              <a:rPr lang="en-US" dirty="0" smtClean="0"/>
              <a:t>U.S. Department of Commerce | National Oceanic and Atmospheric Administration | NOAA Fisheries | Page </a:t>
            </a:r>
            <a:fld id="{632D3AEB-7CBE-3049-91AC-335C6B4F5BF6}" type="slidenum">
              <a:rPr lang="en-US" smtClean="0"/>
              <a:pPr/>
              <a:t>‹#›</a:t>
            </a:fld>
            <a:endParaRPr lang="en-US" dirty="0"/>
          </a:p>
        </p:txBody>
      </p:sp>
    </p:spTree>
    <p:extLst>
      <p:ext uri="{BB962C8B-B14F-4D97-AF65-F5344CB8AC3E}">
        <p14:creationId xmlns:p14="http://schemas.microsoft.com/office/powerpoint/2010/main" val="2109136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No pho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3201988" y="2707457"/>
            <a:ext cx="5484812" cy="1224439"/>
          </a:xfrm>
        </p:spPr>
        <p:txBody>
          <a:bodyPr/>
          <a:lstStyle/>
          <a:p>
            <a:pPr lvl="0"/>
            <a:r>
              <a:rPr lang="en-US" dirty="0" smtClean="0"/>
              <a:t>Click to edit Master text styles</a:t>
            </a:r>
          </a:p>
        </p:txBody>
      </p:sp>
      <p:sp>
        <p:nvSpPr>
          <p:cNvPr id="6" name="Text Placeholder 5"/>
          <p:cNvSpPr>
            <a:spLocks noGrp="1"/>
          </p:cNvSpPr>
          <p:nvPr>
            <p:ph type="body" sz="quarter" idx="11" hasCustomPrompt="1"/>
          </p:nvPr>
        </p:nvSpPr>
        <p:spPr>
          <a:xfrm>
            <a:off x="463550" y="3118590"/>
            <a:ext cx="1293813" cy="752475"/>
          </a:xfrm>
        </p:spPr>
        <p:txBody>
          <a:bodyPr lIns="0" tIns="0" rIns="0" bIns="0">
            <a:normAutofit/>
          </a:bodyPr>
          <a:lstStyle>
            <a:lvl1pPr algn="l">
              <a:defRPr sz="1800" b="1">
                <a:solidFill>
                  <a:schemeClr val="accent1"/>
                </a:solidFill>
              </a:defRPr>
            </a:lvl1pPr>
          </a:lstStyle>
          <a:p>
            <a:pPr lvl="0"/>
            <a:r>
              <a:rPr lang="en-US" dirty="0" smtClean="0"/>
              <a:t>Regional Unit</a:t>
            </a:r>
            <a:endParaRPr lang="en-US" dirty="0"/>
          </a:p>
        </p:txBody>
      </p:sp>
      <p:sp>
        <p:nvSpPr>
          <p:cNvPr id="8" name="Text Placeholder 7"/>
          <p:cNvSpPr>
            <a:spLocks noGrp="1"/>
          </p:cNvSpPr>
          <p:nvPr>
            <p:ph type="body" sz="quarter" idx="12" hasCustomPrompt="1"/>
          </p:nvPr>
        </p:nvSpPr>
        <p:spPr>
          <a:xfrm>
            <a:off x="3201988" y="4282303"/>
            <a:ext cx="5484812" cy="577850"/>
          </a:xfrm>
        </p:spPr>
        <p:txBody>
          <a:bodyPr>
            <a:normAutofit/>
          </a:bodyPr>
          <a:lstStyle>
            <a:lvl1pPr>
              <a:defRPr sz="1800"/>
            </a:lvl1pPr>
          </a:lstStyle>
          <a:p>
            <a:pPr lvl="0"/>
            <a:r>
              <a:rPr lang="en-US" dirty="0" smtClean="0"/>
              <a:t>July 19, 2012</a:t>
            </a:r>
            <a:endParaRPr lang="en-US" dirty="0"/>
          </a:p>
        </p:txBody>
      </p:sp>
    </p:spTree>
    <p:extLst>
      <p:ext uri="{BB962C8B-B14F-4D97-AF65-F5344CB8AC3E}">
        <p14:creationId xmlns:p14="http://schemas.microsoft.com/office/powerpoint/2010/main" val="21861079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Boats">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3201988" y="2707457"/>
            <a:ext cx="5484812" cy="1224439"/>
          </a:xfrm>
        </p:spPr>
        <p:txBody>
          <a:bodyPr/>
          <a:lstStyle/>
          <a:p>
            <a:pPr lvl="0"/>
            <a:r>
              <a:rPr lang="en-US" dirty="0" smtClean="0"/>
              <a:t>Click to edit Master text styles</a:t>
            </a:r>
          </a:p>
        </p:txBody>
      </p:sp>
      <p:sp>
        <p:nvSpPr>
          <p:cNvPr id="6" name="Text Placeholder 5"/>
          <p:cNvSpPr>
            <a:spLocks noGrp="1"/>
          </p:cNvSpPr>
          <p:nvPr>
            <p:ph type="body" sz="quarter" idx="11" hasCustomPrompt="1"/>
          </p:nvPr>
        </p:nvSpPr>
        <p:spPr>
          <a:xfrm>
            <a:off x="463550" y="3118590"/>
            <a:ext cx="1293813" cy="752475"/>
          </a:xfrm>
        </p:spPr>
        <p:txBody>
          <a:bodyPr lIns="0" tIns="0" rIns="0" bIns="0">
            <a:normAutofit/>
          </a:bodyPr>
          <a:lstStyle>
            <a:lvl1pPr algn="l">
              <a:defRPr sz="1800" b="1">
                <a:solidFill>
                  <a:schemeClr val="accent1"/>
                </a:solidFill>
              </a:defRPr>
            </a:lvl1pPr>
          </a:lstStyle>
          <a:p>
            <a:pPr lvl="0"/>
            <a:r>
              <a:rPr lang="en-US" dirty="0" smtClean="0"/>
              <a:t>Regional Unit</a:t>
            </a:r>
            <a:endParaRPr lang="en-US" dirty="0"/>
          </a:p>
        </p:txBody>
      </p:sp>
      <p:sp>
        <p:nvSpPr>
          <p:cNvPr id="8" name="Text Placeholder 7"/>
          <p:cNvSpPr>
            <a:spLocks noGrp="1"/>
          </p:cNvSpPr>
          <p:nvPr>
            <p:ph type="body" sz="quarter" idx="12" hasCustomPrompt="1"/>
          </p:nvPr>
        </p:nvSpPr>
        <p:spPr>
          <a:xfrm>
            <a:off x="3201988" y="4282303"/>
            <a:ext cx="5484812" cy="577850"/>
          </a:xfrm>
        </p:spPr>
        <p:txBody>
          <a:bodyPr>
            <a:normAutofit/>
          </a:bodyPr>
          <a:lstStyle>
            <a:lvl1pPr>
              <a:defRPr sz="1800"/>
            </a:lvl1pPr>
          </a:lstStyle>
          <a:p>
            <a:pPr lvl="0"/>
            <a:r>
              <a:rPr lang="en-US" dirty="0" smtClean="0"/>
              <a:t>July 19, 2012</a:t>
            </a:r>
            <a:endParaRPr lang="en-US" dirty="0"/>
          </a:p>
        </p:txBody>
      </p:sp>
    </p:spTree>
    <p:extLst>
      <p:ext uri="{BB962C8B-B14F-4D97-AF65-F5344CB8AC3E}">
        <p14:creationId xmlns:p14="http://schemas.microsoft.com/office/powerpoint/2010/main" val="4155329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Turtl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3201988" y="2707457"/>
            <a:ext cx="5484812" cy="1224439"/>
          </a:xfrm>
        </p:spPr>
        <p:txBody>
          <a:bodyPr/>
          <a:lstStyle/>
          <a:p>
            <a:pPr lvl="0"/>
            <a:r>
              <a:rPr lang="en-US" dirty="0" smtClean="0"/>
              <a:t>Click to edit Master text styles</a:t>
            </a:r>
          </a:p>
        </p:txBody>
      </p:sp>
      <p:sp>
        <p:nvSpPr>
          <p:cNvPr id="6" name="Text Placeholder 5"/>
          <p:cNvSpPr>
            <a:spLocks noGrp="1"/>
          </p:cNvSpPr>
          <p:nvPr>
            <p:ph type="body" sz="quarter" idx="11" hasCustomPrompt="1"/>
          </p:nvPr>
        </p:nvSpPr>
        <p:spPr>
          <a:xfrm>
            <a:off x="463550" y="3118590"/>
            <a:ext cx="1293813" cy="752475"/>
          </a:xfrm>
        </p:spPr>
        <p:txBody>
          <a:bodyPr lIns="0" tIns="0" rIns="0" bIns="0">
            <a:normAutofit/>
          </a:bodyPr>
          <a:lstStyle>
            <a:lvl1pPr algn="l">
              <a:defRPr sz="1800" b="1">
                <a:solidFill>
                  <a:schemeClr val="accent1"/>
                </a:solidFill>
              </a:defRPr>
            </a:lvl1pPr>
          </a:lstStyle>
          <a:p>
            <a:pPr lvl="0"/>
            <a:r>
              <a:rPr lang="en-US" dirty="0" smtClean="0"/>
              <a:t>Regional Unit</a:t>
            </a:r>
            <a:endParaRPr lang="en-US" dirty="0"/>
          </a:p>
        </p:txBody>
      </p:sp>
      <p:sp>
        <p:nvSpPr>
          <p:cNvPr id="8" name="Text Placeholder 7"/>
          <p:cNvSpPr>
            <a:spLocks noGrp="1"/>
          </p:cNvSpPr>
          <p:nvPr>
            <p:ph type="body" sz="quarter" idx="12" hasCustomPrompt="1"/>
          </p:nvPr>
        </p:nvSpPr>
        <p:spPr>
          <a:xfrm>
            <a:off x="3201988" y="4282303"/>
            <a:ext cx="5484812" cy="577850"/>
          </a:xfrm>
        </p:spPr>
        <p:txBody>
          <a:bodyPr>
            <a:normAutofit/>
          </a:bodyPr>
          <a:lstStyle>
            <a:lvl1pPr>
              <a:defRPr sz="1800"/>
            </a:lvl1pPr>
          </a:lstStyle>
          <a:p>
            <a:pPr lvl="0"/>
            <a:r>
              <a:rPr lang="en-US" dirty="0" smtClean="0"/>
              <a:t>July 19, 2012</a:t>
            </a:r>
            <a:endParaRPr lang="en-US" dirty="0"/>
          </a:p>
        </p:txBody>
      </p:sp>
    </p:spTree>
    <p:extLst>
      <p:ext uri="{BB962C8B-B14F-4D97-AF65-F5344CB8AC3E}">
        <p14:creationId xmlns:p14="http://schemas.microsoft.com/office/powerpoint/2010/main" val="20445555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 Seafoo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3201988" y="2707457"/>
            <a:ext cx="5484812" cy="1224439"/>
          </a:xfrm>
        </p:spPr>
        <p:txBody>
          <a:bodyPr/>
          <a:lstStyle/>
          <a:p>
            <a:pPr lvl="0"/>
            <a:r>
              <a:rPr lang="en-US" dirty="0" smtClean="0"/>
              <a:t>Click to edit Master text styles</a:t>
            </a:r>
          </a:p>
        </p:txBody>
      </p:sp>
      <p:sp>
        <p:nvSpPr>
          <p:cNvPr id="6" name="Text Placeholder 5"/>
          <p:cNvSpPr>
            <a:spLocks noGrp="1"/>
          </p:cNvSpPr>
          <p:nvPr>
            <p:ph type="body" sz="quarter" idx="11" hasCustomPrompt="1"/>
          </p:nvPr>
        </p:nvSpPr>
        <p:spPr>
          <a:xfrm>
            <a:off x="463550" y="3118590"/>
            <a:ext cx="1293813" cy="752475"/>
          </a:xfrm>
        </p:spPr>
        <p:txBody>
          <a:bodyPr lIns="0" tIns="0" rIns="0" bIns="0">
            <a:normAutofit/>
          </a:bodyPr>
          <a:lstStyle>
            <a:lvl1pPr algn="l">
              <a:defRPr sz="1800" b="1">
                <a:solidFill>
                  <a:schemeClr val="accent1"/>
                </a:solidFill>
              </a:defRPr>
            </a:lvl1pPr>
          </a:lstStyle>
          <a:p>
            <a:pPr lvl="0"/>
            <a:r>
              <a:rPr lang="en-US" dirty="0" smtClean="0"/>
              <a:t>Regional Unit</a:t>
            </a:r>
            <a:endParaRPr lang="en-US" dirty="0"/>
          </a:p>
        </p:txBody>
      </p:sp>
      <p:sp>
        <p:nvSpPr>
          <p:cNvPr id="8" name="Text Placeholder 7"/>
          <p:cNvSpPr>
            <a:spLocks noGrp="1"/>
          </p:cNvSpPr>
          <p:nvPr>
            <p:ph type="body" sz="quarter" idx="12" hasCustomPrompt="1"/>
          </p:nvPr>
        </p:nvSpPr>
        <p:spPr>
          <a:xfrm>
            <a:off x="3201988" y="4282303"/>
            <a:ext cx="5484812" cy="577850"/>
          </a:xfrm>
        </p:spPr>
        <p:txBody>
          <a:bodyPr>
            <a:normAutofit/>
          </a:bodyPr>
          <a:lstStyle>
            <a:lvl1pPr>
              <a:defRPr sz="1800"/>
            </a:lvl1pPr>
          </a:lstStyle>
          <a:p>
            <a:pPr lvl="0"/>
            <a:r>
              <a:rPr lang="en-US" dirty="0" smtClean="0"/>
              <a:t>July 19, 2012</a:t>
            </a:r>
            <a:endParaRPr lang="en-US" dirty="0"/>
          </a:p>
        </p:txBody>
      </p:sp>
    </p:spTree>
    <p:extLst>
      <p:ext uri="{BB962C8B-B14F-4D97-AF65-F5344CB8AC3E}">
        <p14:creationId xmlns:p14="http://schemas.microsoft.com/office/powerpoint/2010/main" val="28176384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 Fish">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3201988" y="2707457"/>
            <a:ext cx="5484812" cy="1224439"/>
          </a:xfrm>
        </p:spPr>
        <p:txBody>
          <a:bodyPr/>
          <a:lstStyle/>
          <a:p>
            <a:pPr lvl="0"/>
            <a:r>
              <a:rPr lang="en-US" dirty="0" smtClean="0"/>
              <a:t>Click to edit Master text styles</a:t>
            </a:r>
          </a:p>
        </p:txBody>
      </p:sp>
      <p:sp>
        <p:nvSpPr>
          <p:cNvPr id="6" name="Text Placeholder 5"/>
          <p:cNvSpPr>
            <a:spLocks noGrp="1"/>
          </p:cNvSpPr>
          <p:nvPr>
            <p:ph type="body" sz="quarter" idx="11" hasCustomPrompt="1"/>
          </p:nvPr>
        </p:nvSpPr>
        <p:spPr>
          <a:xfrm>
            <a:off x="463550" y="3118590"/>
            <a:ext cx="1293813" cy="752475"/>
          </a:xfrm>
        </p:spPr>
        <p:txBody>
          <a:bodyPr lIns="0" tIns="0" rIns="0" bIns="0">
            <a:normAutofit/>
          </a:bodyPr>
          <a:lstStyle>
            <a:lvl1pPr algn="l">
              <a:defRPr sz="1800" b="1">
                <a:solidFill>
                  <a:schemeClr val="accent1"/>
                </a:solidFill>
              </a:defRPr>
            </a:lvl1pPr>
          </a:lstStyle>
          <a:p>
            <a:pPr lvl="0"/>
            <a:r>
              <a:rPr lang="en-US" dirty="0" smtClean="0"/>
              <a:t>Regional Unit</a:t>
            </a:r>
            <a:endParaRPr lang="en-US" dirty="0"/>
          </a:p>
        </p:txBody>
      </p:sp>
      <p:sp>
        <p:nvSpPr>
          <p:cNvPr id="8" name="Text Placeholder 7"/>
          <p:cNvSpPr>
            <a:spLocks noGrp="1"/>
          </p:cNvSpPr>
          <p:nvPr>
            <p:ph type="body" sz="quarter" idx="12" hasCustomPrompt="1"/>
          </p:nvPr>
        </p:nvSpPr>
        <p:spPr>
          <a:xfrm>
            <a:off x="3201988" y="4282303"/>
            <a:ext cx="5484812" cy="577850"/>
          </a:xfrm>
        </p:spPr>
        <p:txBody>
          <a:bodyPr>
            <a:normAutofit/>
          </a:bodyPr>
          <a:lstStyle>
            <a:lvl1pPr>
              <a:defRPr sz="1800"/>
            </a:lvl1pPr>
          </a:lstStyle>
          <a:p>
            <a:pPr lvl="0"/>
            <a:r>
              <a:rPr lang="en-US" dirty="0" smtClean="0"/>
              <a:t>July 19, 2012</a:t>
            </a:r>
            <a:endParaRPr lang="en-US" dirty="0"/>
          </a:p>
        </p:txBody>
      </p:sp>
    </p:spTree>
    <p:extLst>
      <p:ext uri="{BB962C8B-B14F-4D97-AF65-F5344CB8AC3E}">
        <p14:creationId xmlns:p14="http://schemas.microsoft.com/office/powerpoint/2010/main" val="4105196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 Dark">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FFFF"/>
                </a:solidFill>
              </a:defRPr>
            </a:lvl1p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3201988" y="2707457"/>
            <a:ext cx="5484812" cy="1224439"/>
          </a:xfrm>
        </p:spPr>
        <p:txBody>
          <a:bodyPr/>
          <a:lstStyle>
            <a:lvl1pPr>
              <a:defRPr>
                <a:solidFill>
                  <a:srgbClr val="FFFFFF"/>
                </a:solidFill>
              </a:defRPr>
            </a:lvl1pPr>
          </a:lstStyle>
          <a:p>
            <a:pPr lvl="0"/>
            <a:r>
              <a:rPr lang="en-US" dirty="0" smtClean="0"/>
              <a:t>Click to edit Master text styles</a:t>
            </a:r>
          </a:p>
        </p:txBody>
      </p:sp>
      <p:sp>
        <p:nvSpPr>
          <p:cNvPr id="6" name="Text Placeholder 5"/>
          <p:cNvSpPr>
            <a:spLocks noGrp="1"/>
          </p:cNvSpPr>
          <p:nvPr>
            <p:ph type="body" sz="quarter" idx="11" hasCustomPrompt="1"/>
          </p:nvPr>
        </p:nvSpPr>
        <p:spPr>
          <a:xfrm>
            <a:off x="463550" y="3118590"/>
            <a:ext cx="1293813" cy="752475"/>
          </a:xfrm>
        </p:spPr>
        <p:txBody>
          <a:bodyPr lIns="0" tIns="0" rIns="0" bIns="0">
            <a:normAutofit/>
          </a:bodyPr>
          <a:lstStyle>
            <a:lvl1pPr algn="l">
              <a:defRPr sz="1800" b="1">
                <a:solidFill>
                  <a:schemeClr val="bg1"/>
                </a:solidFill>
              </a:defRPr>
            </a:lvl1pPr>
          </a:lstStyle>
          <a:p>
            <a:pPr lvl="0"/>
            <a:r>
              <a:rPr lang="en-US" dirty="0" smtClean="0"/>
              <a:t>Regional Unit</a:t>
            </a:r>
            <a:endParaRPr lang="en-US" dirty="0"/>
          </a:p>
        </p:txBody>
      </p:sp>
      <p:sp>
        <p:nvSpPr>
          <p:cNvPr id="8" name="Text Placeholder 7"/>
          <p:cNvSpPr>
            <a:spLocks noGrp="1"/>
          </p:cNvSpPr>
          <p:nvPr>
            <p:ph type="body" sz="quarter" idx="12" hasCustomPrompt="1"/>
          </p:nvPr>
        </p:nvSpPr>
        <p:spPr>
          <a:xfrm>
            <a:off x="3201988" y="4282303"/>
            <a:ext cx="5484812" cy="577850"/>
          </a:xfrm>
        </p:spPr>
        <p:txBody>
          <a:bodyPr>
            <a:normAutofit/>
          </a:bodyPr>
          <a:lstStyle>
            <a:lvl1pPr>
              <a:defRPr sz="1800">
                <a:solidFill>
                  <a:srgbClr val="FFFFFF"/>
                </a:solidFill>
              </a:defRPr>
            </a:lvl1pPr>
          </a:lstStyle>
          <a:p>
            <a:pPr lvl="0"/>
            <a:r>
              <a:rPr lang="en-US" dirty="0" smtClean="0"/>
              <a:t>July 19, 2012</a:t>
            </a:r>
            <a:endParaRPr lang="en-US" dirty="0"/>
          </a:p>
        </p:txBody>
      </p:sp>
      <p:sp>
        <p:nvSpPr>
          <p:cNvPr id="7" name="Freeform 6"/>
          <p:cNvSpPr/>
          <p:nvPr userDrawn="1"/>
        </p:nvSpPr>
        <p:spPr>
          <a:xfrm>
            <a:off x="-9190" y="4417160"/>
            <a:ext cx="9170673" cy="2457785"/>
          </a:xfrm>
          <a:custGeom>
            <a:avLst/>
            <a:gdLst>
              <a:gd name="connsiteX0" fmla="*/ 0 w 10289745"/>
              <a:gd name="connsiteY0" fmla="*/ 2348314 h 2694297"/>
              <a:gd name="connsiteX1" fmla="*/ 9145997 w 10289745"/>
              <a:gd name="connsiteY1" fmla="*/ 81 h 2694297"/>
              <a:gd name="connsiteX2" fmla="*/ 9145997 w 10289745"/>
              <a:gd name="connsiteY2" fmla="*/ 2436173 h 2694297"/>
              <a:gd name="connsiteX3" fmla="*/ 0 w 10289745"/>
              <a:gd name="connsiteY3" fmla="*/ 2348314 h 2694297"/>
              <a:gd name="connsiteX0" fmla="*/ 0 w 10289745"/>
              <a:gd name="connsiteY0" fmla="*/ 2348233 h 2694216"/>
              <a:gd name="connsiteX1" fmla="*/ 9145997 w 10289745"/>
              <a:gd name="connsiteY1" fmla="*/ 0 h 2694216"/>
              <a:gd name="connsiteX2" fmla="*/ 9145997 w 10289745"/>
              <a:gd name="connsiteY2" fmla="*/ 2436092 h 2694216"/>
              <a:gd name="connsiteX3" fmla="*/ 0 w 10289745"/>
              <a:gd name="connsiteY3" fmla="*/ 2348233 h 2694216"/>
              <a:gd name="connsiteX0" fmla="*/ 0 w 10289745"/>
              <a:gd name="connsiteY0" fmla="*/ 2348233 h 2694216"/>
              <a:gd name="connsiteX1" fmla="*/ 9145997 w 10289745"/>
              <a:gd name="connsiteY1" fmla="*/ 0 h 2694216"/>
              <a:gd name="connsiteX2" fmla="*/ 9145997 w 10289745"/>
              <a:gd name="connsiteY2" fmla="*/ 2436092 h 2694216"/>
              <a:gd name="connsiteX3" fmla="*/ 0 w 10289745"/>
              <a:gd name="connsiteY3" fmla="*/ 2348233 h 2694216"/>
              <a:gd name="connsiteX0" fmla="*/ 2 w 10271923"/>
              <a:gd name="connsiteY0" fmla="*/ 1961048 h 2259210"/>
              <a:gd name="connsiteX1" fmla="*/ 9115022 w 10271923"/>
              <a:gd name="connsiteY1" fmla="*/ 0 h 2259210"/>
              <a:gd name="connsiteX2" fmla="*/ 9145999 w 10271923"/>
              <a:gd name="connsiteY2" fmla="*/ 2048907 h 2259210"/>
              <a:gd name="connsiteX3" fmla="*/ 2 w 10271923"/>
              <a:gd name="connsiteY3" fmla="*/ 1961048 h 2259210"/>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1 w 10359948"/>
              <a:gd name="connsiteY0" fmla="*/ 2534080 h 2803153"/>
              <a:gd name="connsiteX1" fmla="*/ 9223441 w 10359948"/>
              <a:gd name="connsiteY1" fmla="*/ 0 h 2803153"/>
              <a:gd name="connsiteX2" fmla="*/ 9200208 w 10359948"/>
              <a:gd name="connsiteY2" fmla="*/ 2443835 h 2803153"/>
              <a:gd name="connsiteX3" fmla="*/ 1 w 10359948"/>
              <a:gd name="connsiteY3" fmla="*/ 2534080 h 2803153"/>
              <a:gd name="connsiteX0" fmla="*/ 2 w 10302373"/>
              <a:gd name="connsiteY0" fmla="*/ 2371463 h 2710654"/>
              <a:gd name="connsiteX1" fmla="*/ 9169233 w 10302373"/>
              <a:gd name="connsiteY1" fmla="*/ 0 h 2710654"/>
              <a:gd name="connsiteX2" fmla="*/ 9146000 w 10302373"/>
              <a:gd name="connsiteY2" fmla="*/ 2443835 h 2710654"/>
              <a:gd name="connsiteX3" fmla="*/ 2 w 10302373"/>
              <a:gd name="connsiteY3" fmla="*/ 2371463 h 2710654"/>
              <a:gd name="connsiteX0" fmla="*/ 22101 w 10324472"/>
              <a:gd name="connsiteY0" fmla="*/ 2371463 h 2601940"/>
              <a:gd name="connsiteX1" fmla="*/ 9191332 w 10324472"/>
              <a:gd name="connsiteY1" fmla="*/ 0 h 2601940"/>
              <a:gd name="connsiteX2" fmla="*/ 9168099 w 10324472"/>
              <a:gd name="connsiteY2" fmla="*/ 2443835 h 2601940"/>
              <a:gd name="connsiteX3" fmla="*/ 22101 w 10324472"/>
              <a:gd name="connsiteY3" fmla="*/ 2371463 h 2601940"/>
              <a:gd name="connsiteX0" fmla="*/ 454248 w 10756619"/>
              <a:gd name="connsiteY0" fmla="*/ 2371463 h 2635640"/>
              <a:gd name="connsiteX1" fmla="*/ 9623479 w 10756619"/>
              <a:gd name="connsiteY1" fmla="*/ 0 h 2635640"/>
              <a:gd name="connsiteX2" fmla="*/ 9600246 w 10756619"/>
              <a:gd name="connsiteY2" fmla="*/ 2443835 h 2635640"/>
              <a:gd name="connsiteX3" fmla="*/ 2243166 w 10756619"/>
              <a:gd name="connsiteY3" fmla="*/ 2466974 h 2635640"/>
              <a:gd name="connsiteX4" fmla="*/ 454248 w 10756619"/>
              <a:gd name="connsiteY4" fmla="*/ 2371463 h 2635640"/>
              <a:gd name="connsiteX0" fmla="*/ 1153431 w 11456764"/>
              <a:gd name="connsiteY0" fmla="*/ 2371463 h 2641277"/>
              <a:gd name="connsiteX1" fmla="*/ 10322662 w 11456764"/>
              <a:gd name="connsiteY1" fmla="*/ 0 h 2641277"/>
              <a:gd name="connsiteX2" fmla="*/ 10299429 w 11456764"/>
              <a:gd name="connsiteY2" fmla="*/ 2443835 h 2641277"/>
              <a:gd name="connsiteX3" fmla="*/ 1137944 w 11456764"/>
              <a:gd name="connsiteY3" fmla="*/ 2482461 h 2641277"/>
              <a:gd name="connsiteX4" fmla="*/ 1153431 w 11456764"/>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482461"/>
              <a:gd name="connsiteX1" fmla="*/ 9184718 w 10318820"/>
              <a:gd name="connsiteY1" fmla="*/ 0 h 2482461"/>
              <a:gd name="connsiteX2" fmla="*/ 9161485 w 10318820"/>
              <a:gd name="connsiteY2" fmla="*/ 2443835 h 2482461"/>
              <a:gd name="connsiteX3" fmla="*/ 0 w 10318820"/>
              <a:gd name="connsiteY3" fmla="*/ 2482461 h 2482461"/>
              <a:gd name="connsiteX4" fmla="*/ 15487 w 10318820"/>
              <a:gd name="connsiteY4" fmla="*/ 2371463 h 2482461"/>
              <a:gd name="connsiteX0" fmla="*/ 15487 w 10252186"/>
              <a:gd name="connsiteY0" fmla="*/ 2371463 h 2482461"/>
              <a:gd name="connsiteX1" fmla="*/ 9184718 w 10252186"/>
              <a:gd name="connsiteY1" fmla="*/ 0 h 2482461"/>
              <a:gd name="connsiteX2" fmla="*/ 9022088 w 10252186"/>
              <a:gd name="connsiteY2" fmla="*/ 2242499 h 2482461"/>
              <a:gd name="connsiteX3" fmla="*/ 0 w 10252186"/>
              <a:gd name="connsiteY3" fmla="*/ 2482461 h 2482461"/>
              <a:gd name="connsiteX4" fmla="*/ 15487 w 10252186"/>
              <a:gd name="connsiteY4" fmla="*/ 2371463 h 2482461"/>
              <a:gd name="connsiteX0" fmla="*/ 15487 w 10311181"/>
              <a:gd name="connsiteY0" fmla="*/ 2371463 h 2482461"/>
              <a:gd name="connsiteX1" fmla="*/ 9184718 w 10311181"/>
              <a:gd name="connsiteY1" fmla="*/ 0 h 2482461"/>
              <a:gd name="connsiteX2" fmla="*/ 9145996 w 10311181"/>
              <a:gd name="connsiteY2" fmla="*/ 2443835 h 2482461"/>
              <a:gd name="connsiteX3" fmla="*/ 0 w 10311181"/>
              <a:gd name="connsiteY3" fmla="*/ 2482461 h 2482461"/>
              <a:gd name="connsiteX4" fmla="*/ 15487 w 10311181"/>
              <a:gd name="connsiteY4" fmla="*/ 2371463 h 2482461"/>
              <a:gd name="connsiteX0" fmla="*/ 15487 w 9184718"/>
              <a:gd name="connsiteY0" fmla="*/ 2371463 h 2482461"/>
              <a:gd name="connsiteX1" fmla="*/ 9184718 w 9184718"/>
              <a:gd name="connsiteY1" fmla="*/ 0 h 2482461"/>
              <a:gd name="connsiteX2" fmla="*/ 9145996 w 9184718"/>
              <a:gd name="connsiteY2" fmla="*/ 2443835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0 w 9215696"/>
              <a:gd name="connsiteY0" fmla="*/ 2371463 h 2482461"/>
              <a:gd name="connsiteX1" fmla="*/ 9215696 w 9215696"/>
              <a:gd name="connsiteY1" fmla="*/ 0 h 2482461"/>
              <a:gd name="connsiteX2" fmla="*/ 9207951 w 9215696"/>
              <a:gd name="connsiteY2" fmla="*/ 2459323 h 2482461"/>
              <a:gd name="connsiteX3" fmla="*/ 30978 w 9215696"/>
              <a:gd name="connsiteY3" fmla="*/ 2482461 h 2482461"/>
              <a:gd name="connsiteX4" fmla="*/ 0 w 9215696"/>
              <a:gd name="connsiteY4" fmla="*/ 2371463 h 2482461"/>
              <a:gd name="connsiteX0" fmla="*/ 0 w 9215696"/>
              <a:gd name="connsiteY0" fmla="*/ 2371463 h 2497949"/>
              <a:gd name="connsiteX1" fmla="*/ 9215696 w 9215696"/>
              <a:gd name="connsiteY1" fmla="*/ 0 h 2497949"/>
              <a:gd name="connsiteX2" fmla="*/ 9207951 w 9215696"/>
              <a:gd name="connsiteY2" fmla="*/ 2459323 h 2497949"/>
              <a:gd name="connsiteX3" fmla="*/ 2 w 9215696"/>
              <a:gd name="connsiteY3" fmla="*/ 2497949 h 2497949"/>
              <a:gd name="connsiteX4" fmla="*/ 0 w 9215696"/>
              <a:gd name="connsiteY4" fmla="*/ 2371463 h 2497949"/>
              <a:gd name="connsiteX0" fmla="*/ 0 w 9215696"/>
              <a:gd name="connsiteY0" fmla="*/ 2371463 h 2474718"/>
              <a:gd name="connsiteX1" fmla="*/ 9215696 w 9215696"/>
              <a:gd name="connsiteY1" fmla="*/ 0 h 2474718"/>
              <a:gd name="connsiteX2" fmla="*/ 9207951 w 9215696"/>
              <a:gd name="connsiteY2" fmla="*/ 2459323 h 2474718"/>
              <a:gd name="connsiteX3" fmla="*/ 30979 w 9215696"/>
              <a:gd name="connsiteY3" fmla="*/ 2474718 h 2474718"/>
              <a:gd name="connsiteX4" fmla="*/ 0 w 9215696"/>
              <a:gd name="connsiteY4" fmla="*/ 2371463 h 2474718"/>
              <a:gd name="connsiteX0" fmla="*/ 0 w 9208117"/>
              <a:gd name="connsiteY0" fmla="*/ 2371463 h 2474718"/>
              <a:gd name="connsiteX1" fmla="*/ 9184719 w 9208117"/>
              <a:gd name="connsiteY1" fmla="*/ 0 h 2474718"/>
              <a:gd name="connsiteX2" fmla="*/ 9207951 w 9208117"/>
              <a:gd name="connsiteY2" fmla="*/ 2459323 h 2474718"/>
              <a:gd name="connsiteX3" fmla="*/ 30979 w 9208117"/>
              <a:gd name="connsiteY3" fmla="*/ 2474718 h 2474718"/>
              <a:gd name="connsiteX4" fmla="*/ 0 w 9208117"/>
              <a:gd name="connsiteY4" fmla="*/ 2371463 h 2474718"/>
              <a:gd name="connsiteX0" fmla="*/ 0 w 9184719"/>
              <a:gd name="connsiteY0" fmla="*/ 2371463 h 2474718"/>
              <a:gd name="connsiteX1" fmla="*/ 9184719 w 9184719"/>
              <a:gd name="connsiteY1" fmla="*/ 0 h 2474718"/>
              <a:gd name="connsiteX2" fmla="*/ 9115020 w 9184719"/>
              <a:gd name="connsiteY2" fmla="*/ 2381886 h 2474718"/>
              <a:gd name="connsiteX3" fmla="*/ 30979 w 9184719"/>
              <a:gd name="connsiteY3" fmla="*/ 2474718 h 2474718"/>
              <a:gd name="connsiteX4" fmla="*/ 0 w 9184719"/>
              <a:gd name="connsiteY4" fmla="*/ 2371463 h 2474718"/>
              <a:gd name="connsiteX0" fmla="*/ 0 w 9184719"/>
              <a:gd name="connsiteY0" fmla="*/ 2371463 h 2474718"/>
              <a:gd name="connsiteX1" fmla="*/ 9184719 w 9184719"/>
              <a:gd name="connsiteY1" fmla="*/ 0 h 2474718"/>
              <a:gd name="connsiteX2" fmla="*/ 9169230 w 9184719"/>
              <a:gd name="connsiteY2" fmla="*/ 2451580 h 2474718"/>
              <a:gd name="connsiteX3" fmla="*/ 30979 w 9184719"/>
              <a:gd name="connsiteY3" fmla="*/ 2474718 h 2474718"/>
              <a:gd name="connsiteX4" fmla="*/ 0 w 9184719"/>
              <a:gd name="connsiteY4" fmla="*/ 2371463 h 2474718"/>
              <a:gd name="connsiteX0" fmla="*/ 0 w 9167786"/>
              <a:gd name="connsiteY0" fmla="*/ 2375696 h 2474718"/>
              <a:gd name="connsiteX1" fmla="*/ 9167786 w 9167786"/>
              <a:gd name="connsiteY1" fmla="*/ 0 h 2474718"/>
              <a:gd name="connsiteX2" fmla="*/ 9152297 w 9167786"/>
              <a:gd name="connsiteY2" fmla="*/ 2451580 h 2474718"/>
              <a:gd name="connsiteX3" fmla="*/ 14046 w 9167786"/>
              <a:gd name="connsiteY3" fmla="*/ 2474718 h 2474718"/>
              <a:gd name="connsiteX4" fmla="*/ 0 w 9167786"/>
              <a:gd name="connsiteY4" fmla="*/ 2375696 h 2474718"/>
              <a:gd name="connsiteX0" fmla="*/ 2887 w 9170673"/>
              <a:gd name="connsiteY0" fmla="*/ 2375696 h 2474718"/>
              <a:gd name="connsiteX1" fmla="*/ 9170673 w 9170673"/>
              <a:gd name="connsiteY1" fmla="*/ 0 h 2474718"/>
              <a:gd name="connsiteX2" fmla="*/ 9155184 w 9170673"/>
              <a:gd name="connsiteY2" fmla="*/ 2451580 h 2474718"/>
              <a:gd name="connsiteX3" fmla="*/ 0 w 9170673"/>
              <a:gd name="connsiteY3" fmla="*/ 2474718 h 2474718"/>
              <a:gd name="connsiteX4" fmla="*/ 2887 w 9170673"/>
              <a:gd name="connsiteY4" fmla="*/ 2375696 h 2474718"/>
              <a:gd name="connsiteX0" fmla="*/ 2887 w 9170673"/>
              <a:gd name="connsiteY0" fmla="*/ 2375696 h 2457785"/>
              <a:gd name="connsiteX1" fmla="*/ 9170673 w 9170673"/>
              <a:gd name="connsiteY1" fmla="*/ 0 h 2457785"/>
              <a:gd name="connsiteX2" fmla="*/ 9155184 w 9170673"/>
              <a:gd name="connsiteY2" fmla="*/ 2451580 h 2457785"/>
              <a:gd name="connsiteX3" fmla="*/ 0 w 9170673"/>
              <a:gd name="connsiteY3" fmla="*/ 2457785 h 2457785"/>
              <a:gd name="connsiteX4" fmla="*/ 2887 w 9170673"/>
              <a:gd name="connsiteY4" fmla="*/ 2375696 h 24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0673" h="2457785">
                <a:moveTo>
                  <a:pt x="2887" y="2375696"/>
                </a:moveTo>
                <a:cubicBezTo>
                  <a:pt x="23548" y="2372367"/>
                  <a:pt x="7344315" y="2502055"/>
                  <a:pt x="9170673" y="0"/>
                </a:cubicBezTo>
                <a:cubicBezTo>
                  <a:pt x="9168091" y="819774"/>
                  <a:pt x="9157766" y="1631806"/>
                  <a:pt x="9155184" y="2451580"/>
                </a:cubicBezTo>
                <a:lnTo>
                  <a:pt x="0" y="2457785"/>
                </a:lnTo>
                <a:cubicBezTo>
                  <a:pt x="-1" y="2415623"/>
                  <a:pt x="2888" y="2417858"/>
                  <a:pt x="2887" y="2375696"/>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610791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6.xml"/><Relationship Id="rId7" Type="http://schemas.openxmlformats.org/officeDocument/2006/relationships/theme" Target="../theme/theme3.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0" y="6355080"/>
            <a:ext cx="9144000" cy="50292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457200"/>
            <a:ext cx="8229600" cy="676014"/>
          </a:xfrm>
          <a:prstGeom prst="rect">
            <a:avLst/>
          </a:prstGeom>
        </p:spPr>
        <p:txBody>
          <a:bodyPr vert="horz" lIns="91440" tIns="45720" rIns="91440" bIns="45720" rtlCol="0" anchor="t"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07293"/>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2285999" y="6355080"/>
            <a:ext cx="6400801" cy="502919"/>
          </a:xfrm>
          <a:prstGeom prst="rect">
            <a:avLst/>
          </a:prstGeom>
        </p:spPr>
        <p:txBody>
          <a:bodyPr vert="horz" lIns="0" tIns="45720" rIns="0" bIns="45720" rtlCol="0" anchor="ctr"/>
          <a:lstStyle>
            <a:lvl1pPr algn="r">
              <a:defRPr sz="800">
                <a:solidFill>
                  <a:srgbClr val="000000"/>
                </a:solidFill>
              </a:defRPr>
            </a:lvl1pPr>
          </a:lstStyle>
          <a:p>
            <a:r>
              <a:rPr lang="en-US" dirty="0" smtClean="0"/>
              <a:t>U.S. Department of Commerce | National Oceanic and Atmospheric Administration | NOAA Fisheries | Page </a:t>
            </a:r>
            <a:fld id="{632D3AEB-7CBE-3049-91AC-335C6B4F5BF6}" type="slidenum">
              <a:rPr lang="en-US" smtClean="0"/>
              <a:pPr/>
              <a:t>‹#›</a:t>
            </a:fld>
            <a:endParaRPr lang="en-US" dirty="0"/>
          </a:p>
        </p:txBody>
      </p:sp>
      <p:sp>
        <p:nvSpPr>
          <p:cNvPr id="7" name="Rectangle 6"/>
          <p:cNvSpPr/>
          <p:nvPr userDrawn="1"/>
        </p:nvSpPr>
        <p:spPr>
          <a:xfrm>
            <a:off x="0" y="0"/>
            <a:ext cx="9144000" cy="9144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NOAA-Fisheries-horizontal.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4504" y="6419088"/>
            <a:ext cx="1643940" cy="388747"/>
          </a:xfrm>
          <a:prstGeom prst="rect">
            <a:avLst/>
          </a:prstGeom>
        </p:spPr>
      </p:pic>
    </p:spTree>
  </p:cSld>
  <p:clrMap bg1="lt1" tx1="dk1" bg2="lt2" tx2="dk2" accent1="accent1" accent2="accent2" accent3="accent3" accent4="accent4" accent5="accent5" accent6="accent6" hlink="hlink" folHlink="folHlink"/>
  <p:sldLayoutIdLst>
    <p:sldLayoutId id="2147483650" r:id="rId1"/>
  </p:sldLayoutIdLst>
  <p:hf hdr="0"/>
  <p:txStyles>
    <p:titleStyle>
      <a:lvl1pPr algn="l" defTabSz="457200" rtl="0" eaLnBrk="1" latinLnBrk="0" hangingPunct="1">
        <a:spcBef>
          <a:spcPct val="0"/>
        </a:spcBef>
        <a:buNone/>
        <a:defRPr sz="3600" b="1" i="0" kern="1200">
          <a:solidFill>
            <a:schemeClr val="accent1"/>
          </a:solidFill>
          <a:latin typeface="+mj-lt"/>
          <a:ea typeface="+mj-ea"/>
          <a:cs typeface="Arial Narrow Bold"/>
        </a:defRPr>
      </a:lvl1pPr>
    </p:titleStyle>
    <p:bodyStyle>
      <a:lvl1pPr marL="342900" indent="-342900" algn="l" defTabSz="457200" rtl="0" eaLnBrk="1" latinLnBrk="0" hangingPunct="1">
        <a:spcBef>
          <a:spcPct val="20000"/>
        </a:spcBef>
        <a:buFont typeface="Arial"/>
        <a:buChar char="•"/>
        <a:defRPr sz="3200" kern="1200">
          <a:solidFill>
            <a:schemeClr val="tx2"/>
          </a:solidFill>
          <a:latin typeface="+mn-lt"/>
          <a:ea typeface="+mn-ea"/>
          <a:cs typeface="+mn-cs"/>
        </a:defRPr>
      </a:lvl1pPr>
      <a:lvl2pPr marL="742950" indent="-285750" algn="l" defTabSz="457200" rtl="0" eaLnBrk="1" latinLnBrk="0" hangingPunct="1">
        <a:spcBef>
          <a:spcPct val="20000"/>
        </a:spcBef>
        <a:buFont typeface="Arial"/>
        <a:buChar char="•"/>
        <a:defRPr sz="3200" kern="1200">
          <a:solidFill>
            <a:schemeClr val="tx2"/>
          </a:solidFill>
          <a:latin typeface="+mn-lt"/>
          <a:ea typeface="+mn-ea"/>
          <a:cs typeface="+mn-cs"/>
        </a:defRPr>
      </a:lvl2pPr>
      <a:lvl3pPr marL="1143000" indent="-228600" algn="l" defTabSz="457200" rtl="0" eaLnBrk="1" latinLnBrk="0" hangingPunct="1">
        <a:spcBef>
          <a:spcPct val="20000"/>
        </a:spcBef>
        <a:buFont typeface="Arial"/>
        <a:buChar char="•"/>
        <a:defRPr sz="2800" kern="1200">
          <a:solidFill>
            <a:schemeClr val="tx2"/>
          </a:solidFill>
          <a:latin typeface="+mn-lt"/>
          <a:ea typeface="+mn-ea"/>
          <a:cs typeface="+mn-cs"/>
        </a:defRPr>
      </a:lvl3pPr>
      <a:lvl4pPr marL="1600200" indent="-228600" algn="l" defTabSz="457200" rtl="0" eaLnBrk="1" latinLnBrk="0" hangingPunct="1">
        <a:spcBef>
          <a:spcPct val="20000"/>
        </a:spcBef>
        <a:buFont typeface="Arial"/>
        <a:buChar char="•"/>
        <a:defRPr sz="2800" kern="1200">
          <a:solidFill>
            <a:schemeClr val="tx2"/>
          </a:solidFill>
          <a:latin typeface="+mn-lt"/>
          <a:ea typeface="+mn-ea"/>
          <a:cs typeface="+mn-cs"/>
        </a:defRPr>
      </a:lvl4pPr>
      <a:lvl5pPr marL="2057400" indent="-228600" algn="l" defTabSz="457200" rtl="0" eaLnBrk="1" latinLnBrk="0" hangingPunct="1">
        <a:spcBef>
          <a:spcPct val="20000"/>
        </a:spcBef>
        <a:buFont typeface="Arial"/>
        <a:buChar char="•"/>
        <a:defRPr sz="28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355080"/>
            <a:ext cx="9144000" cy="5029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457200"/>
            <a:ext cx="8229600" cy="676014"/>
          </a:xfrm>
          <a:prstGeom prst="rect">
            <a:avLst/>
          </a:prstGeom>
        </p:spPr>
        <p:txBody>
          <a:bodyPr vert="horz" lIns="91440" tIns="45720" rIns="91440" bIns="45720" rtlCol="0" anchor="t"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07293"/>
            <a:ext cx="8229600" cy="4525963"/>
          </a:xfrm>
          <a:prstGeom prst="rect">
            <a:avLst/>
          </a:prstGeom>
        </p:spPr>
        <p:txBody>
          <a:bodyPr vert="horz" lIns="91440" tIns="45720" rIns="91440" bIns="45720" rtlCol="0">
            <a:normAutofit/>
          </a:bodyPr>
          <a:lstStyle/>
          <a:p>
            <a:pPr lvl="0"/>
            <a:r>
              <a:rPr lang="en-US" dirty="0" smtClean="0"/>
              <a:t>Click to edit Master text styles</a:t>
            </a:r>
          </a:p>
        </p:txBody>
      </p:sp>
      <p:sp>
        <p:nvSpPr>
          <p:cNvPr id="6" name="Slide Number Placeholder 5"/>
          <p:cNvSpPr>
            <a:spLocks noGrp="1"/>
          </p:cNvSpPr>
          <p:nvPr>
            <p:ph type="sldNum" sz="quarter" idx="4"/>
          </p:nvPr>
        </p:nvSpPr>
        <p:spPr>
          <a:xfrm>
            <a:off x="2285999" y="6355080"/>
            <a:ext cx="6400801" cy="502919"/>
          </a:xfrm>
          <a:prstGeom prst="rect">
            <a:avLst/>
          </a:prstGeom>
        </p:spPr>
        <p:txBody>
          <a:bodyPr vert="horz" lIns="0" tIns="45720" rIns="0" bIns="45720" rtlCol="0" anchor="ctr"/>
          <a:lstStyle>
            <a:lvl1pPr algn="r">
              <a:defRPr sz="800">
                <a:solidFill>
                  <a:schemeClr val="bg1"/>
                </a:solidFill>
              </a:defRPr>
            </a:lvl1pPr>
          </a:lstStyle>
          <a:p>
            <a:r>
              <a:rPr lang="en-US" dirty="0" smtClean="0"/>
              <a:t>U.S. Department of Commerce | National Oceanic and Atmospheric Administration | NOAA Fisheries | Page </a:t>
            </a:r>
            <a:fld id="{632D3AEB-7CBE-3049-91AC-335C6B4F5BF6}" type="slidenum">
              <a:rPr lang="en-US" smtClean="0"/>
              <a:pPr/>
              <a:t>‹#›</a:t>
            </a:fld>
            <a:endParaRPr lang="en-US" dirty="0"/>
          </a:p>
        </p:txBody>
      </p:sp>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44505" y="6419088"/>
            <a:ext cx="1643938" cy="388747"/>
          </a:xfrm>
          <a:prstGeom prst="rect">
            <a:avLst/>
          </a:prstGeom>
        </p:spPr>
      </p:pic>
    </p:spTree>
    <p:extLst>
      <p:ext uri="{BB962C8B-B14F-4D97-AF65-F5344CB8AC3E}">
        <p14:creationId xmlns:p14="http://schemas.microsoft.com/office/powerpoint/2010/main" val="3033586885"/>
      </p:ext>
    </p:extLst>
  </p:cSld>
  <p:clrMap bg1="lt1" tx1="dk1" bg2="lt2" tx2="dk2" accent1="accent1" accent2="accent2" accent3="accent3" accent4="accent4" accent5="accent5" accent6="accent6" hlink="hlink" folHlink="folHlink"/>
  <p:sldLayoutIdLst>
    <p:sldLayoutId id="2147483684" r:id="rId1"/>
    <p:sldLayoutId id="2147483685" r:id="rId2"/>
  </p:sldLayoutIdLst>
  <p:hf hdr="0"/>
  <p:txStyles>
    <p:titleStyle>
      <a:lvl1pPr algn="l" defTabSz="457200" rtl="0" eaLnBrk="1" latinLnBrk="0" hangingPunct="1">
        <a:spcBef>
          <a:spcPct val="0"/>
        </a:spcBef>
        <a:buNone/>
        <a:defRPr sz="3600" b="1" i="0" kern="1200">
          <a:solidFill>
            <a:srgbClr val="FFFFFF"/>
          </a:solidFill>
          <a:latin typeface="+mj-lt"/>
          <a:ea typeface="+mj-ea"/>
          <a:cs typeface="Arial Narrow Bold"/>
        </a:defRPr>
      </a:lvl1pPr>
    </p:titleStyle>
    <p:bodyStyle>
      <a:lvl1pPr marL="0" indent="0" algn="r" defTabSz="457200" rtl="0" eaLnBrk="1" latinLnBrk="0" hangingPunct="1">
        <a:spcBef>
          <a:spcPct val="20000"/>
        </a:spcBef>
        <a:buFont typeface="Arial"/>
        <a:buNone/>
        <a:defRPr sz="2000" kern="1200">
          <a:solidFill>
            <a:srgbClr val="FFFFFF"/>
          </a:solidFill>
          <a:latin typeface="+mn-lt"/>
          <a:ea typeface="+mn-ea"/>
          <a:cs typeface="+mn-cs"/>
        </a:defRPr>
      </a:lvl1pPr>
      <a:lvl2pPr marL="742950" indent="-285750" algn="l" defTabSz="457200" rtl="0" eaLnBrk="1" latinLnBrk="0" hangingPunct="1">
        <a:spcBef>
          <a:spcPct val="20000"/>
        </a:spcBef>
        <a:buFont typeface="Arial"/>
        <a:buChar char="•"/>
        <a:defRPr sz="3200" kern="1200">
          <a:solidFill>
            <a:schemeClr val="tx2"/>
          </a:solidFill>
          <a:latin typeface="+mn-lt"/>
          <a:ea typeface="+mn-ea"/>
          <a:cs typeface="+mn-cs"/>
        </a:defRPr>
      </a:lvl2pPr>
      <a:lvl3pPr marL="1143000" indent="-228600" algn="l" defTabSz="457200" rtl="0" eaLnBrk="1" latinLnBrk="0" hangingPunct="1">
        <a:spcBef>
          <a:spcPct val="20000"/>
        </a:spcBef>
        <a:buFont typeface="Arial"/>
        <a:buChar char="•"/>
        <a:defRPr sz="2800" kern="1200">
          <a:solidFill>
            <a:schemeClr val="tx2"/>
          </a:solidFill>
          <a:latin typeface="+mn-lt"/>
          <a:ea typeface="+mn-ea"/>
          <a:cs typeface="+mn-cs"/>
        </a:defRPr>
      </a:lvl3pPr>
      <a:lvl4pPr marL="1600200" indent="-228600" algn="l" defTabSz="457200" rtl="0" eaLnBrk="1" latinLnBrk="0" hangingPunct="1">
        <a:spcBef>
          <a:spcPct val="20000"/>
        </a:spcBef>
        <a:buFont typeface="Arial"/>
        <a:buChar char="•"/>
        <a:defRPr sz="2800" kern="1200">
          <a:solidFill>
            <a:schemeClr val="tx2"/>
          </a:solidFill>
          <a:latin typeface="+mn-lt"/>
          <a:ea typeface="+mn-ea"/>
          <a:cs typeface="+mn-cs"/>
        </a:defRPr>
      </a:lvl4pPr>
      <a:lvl5pPr marL="2057400" indent="-228600" algn="l" defTabSz="457200" rtl="0" eaLnBrk="1" latinLnBrk="0" hangingPunct="1">
        <a:spcBef>
          <a:spcPct val="20000"/>
        </a:spcBef>
        <a:buFont typeface="Arial"/>
        <a:buChar char="•"/>
        <a:defRPr sz="28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8"/>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01682" y="1141666"/>
            <a:ext cx="5485118" cy="1398472"/>
          </a:xfrm>
          <a:prstGeom prst="rect">
            <a:avLst/>
          </a:prstGeom>
        </p:spPr>
        <p:txBody>
          <a:bodyPr vert="horz" lIns="91440" tIns="45720" rIns="91440" bIns="45720" rtlCol="0" anchor="t"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201682" y="2631403"/>
            <a:ext cx="5485117" cy="1277675"/>
          </a:xfrm>
          <a:prstGeom prst="rect">
            <a:avLst/>
          </a:prstGeom>
        </p:spPr>
        <p:txBody>
          <a:bodyPr vert="horz" lIns="91440" tIns="45720" rIns="91440" bIns="45720" rtlCol="0">
            <a:normAutofit/>
          </a:bodyPr>
          <a:lstStyle/>
          <a:p>
            <a:pPr lvl="0"/>
            <a:r>
              <a:rPr lang="en-US" dirty="0" smtClean="0"/>
              <a:t>Click to edit Master text styles</a:t>
            </a:r>
          </a:p>
        </p:txBody>
      </p:sp>
      <p:sp>
        <p:nvSpPr>
          <p:cNvPr id="7" name="Freeform 6"/>
          <p:cNvSpPr/>
          <p:nvPr userDrawn="1"/>
        </p:nvSpPr>
        <p:spPr>
          <a:xfrm>
            <a:off x="-9190" y="4417160"/>
            <a:ext cx="9170673" cy="2457785"/>
          </a:xfrm>
          <a:custGeom>
            <a:avLst/>
            <a:gdLst>
              <a:gd name="connsiteX0" fmla="*/ 0 w 10289745"/>
              <a:gd name="connsiteY0" fmla="*/ 2348314 h 2694297"/>
              <a:gd name="connsiteX1" fmla="*/ 9145997 w 10289745"/>
              <a:gd name="connsiteY1" fmla="*/ 81 h 2694297"/>
              <a:gd name="connsiteX2" fmla="*/ 9145997 w 10289745"/>
              <a:gd name="connsiteY2" fmla="*/ 2436173 h 2694297"/>
              <a:gd name="connsiteX3" fmla="*/ 0 w 10289745"/>
              <a:gd name="connsiteY3" fmla="*/ 2348314 h 2694297"/>
              <a:gd name="connsiteX0" fmla="*/ 0 w 10289745"/>
              <a:gd name="connsiteY0" fmla="*/ 2348233 h 2694216"/>
              <a:gd name="connsiteX1" fmla="*/ 9145997 w 10289745"/>
              <a:gd name="connsiteY1" fmla="*/ 0 h 2694216"/>
              <a:gd name="connsiteX2" fmla="*/ 9145997 w 10289745"/>
              <a:gd name="connsiteY2" fmla="*/ 2436092 h 2694216"/>
              <a:gd name="connsiteX3" fmla="*/ 0 w 10289745"/>
              <a:gd name="connsiteY3" fmla="*/ 2348233 h 2694216"/>
              <a:gd name="connsiteX0" fmla="*/ 0 w 10289745"/>
              <a:gd name="connsiteY0" fmla="*/ 2348233 h 2694216"/>
              <a:gd name="connsiteX1" fmla="*/ 9145997 w 10289745"/>
              <a:gd name="connsiteY1" fmla="*/ 0 h 2694216"/>
              <a:gd name="connsiteX2" fmla="*/ 9145997 w 10289745"/>
              <a:gd name="connsiteY2" fmla="*/ 2436092 h 2694216"/>
              <a:gd name="connsiteX3" fmla="*/ 0 w 10289745"/>
              <a:gd name="connsiteY3" fmla="*/ 2348233 h 2694216"/>
              <a:gd name="connsiteX0" fmla="*/ 2 w 10271923"/>
              <a:gd name="connsiteY0" fmla="*/ 1961048 h 2259210"/>
              <a:gd name="connsiteX1" fmla="*/ 9115022 w 10271923"/>
              <a:gd name="connsiteY1" fmla="*/ 0 h 2259210"/>
              <a:gd name="connsiteX2" fmla="*/ 9145999 w 10271923"/>
              <a:gd name="connsiteY2" fmla="*/ 2048907 h 2259210"/>
              <a:gd name="connsiteX3" fmla="*/ 2 w 10271923"/>
              <a:gd name="connsiteY3" fmla="*/ 1961048 h 2259210"/>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1 w 10359948"/>
              <a:gd name="connsiteY0" fmla="*/ 2534080 h 2803153"/>
              <a:gd name="connsiteX1" fmla="*/ 9223441 w 10359948"/>
              <a:gd name="connsiteY1" fmla="*/ 0 h 2803153"/>
              <a:gd name="connsiteX2" fmla="*/ 9200208 w 10359948"/>
              <a:gd name="connsiteY2" fmla="*/ 2443835 h 2803153"/>
              <a:gd name="connsiteX3" fmla="*/ 1 w 10359948"/>
              <a:gd name="connsiteY3" fmla="*/ 2534080 h 2803153"/>
              <a:gd name="connsiteX0" fmla="*/ 2 w 10302373"/>
              <a:gd name="connsiteY0" fmla="*/ 2371463 h 2710654"/>
              <a:gd name="connsiteX1" fmla="*/ 9169233 w 10302373"/>
              <a:gd name="connsiteY1" fmla="*/ 0 h 2710654"/>
              <a:gd name="connsiteX2" fmla="*/ 9146000 w 10302373"/>
              <a:gd name="connsiteY2" fmla="*/ 2443835 h 2710654"/>
              <a:gd name="connsiteX3" fmla="*/ 2 w 10302373"/>
              <a:gd name="connsiteY3" fmla="*/ 2371463 h 2710654"/>
              <a:gd name="connsiteX0" fmla="*/ 22101 w 10324472"/>
              <a:gd name="connsiteY0" fmla="*/ 2371463 h 2601940"/>
              <a:gd name="connsiteX1" fmla="*/ 9191332 w 10324472"/>
              <a:gd name="connsiteY1" fmla="*/ 0 h 2601940"/>
              <a:gd name="connsiteX2" fmla="*/ 9168099 w 10324472"/>
              <a:gd name="connsiteY2" fmla="*/ 2443835 h 2601940"/>
              <a:gd name="connsiteX3" fmla="*/ 22101 w 10324472"/>
              <a:gd name="connsiteY3" fmla="*/ 2371463 h 2601940"/>
              <a:gd name="connsiteX0" fmla="*/ 454248 w 10756619"/>
              <a:gd name="connsiteY0" fmla="*/ 2371463 h 2635640"/>
              <a:gd name="connsiteX1" fmla="*/ 9623479 w 10756619"/>
              <a:gd name="connsiteY1" fmla="*/ 0 h 2635640"/>
              <a:gd name="connsiteX2" fmla="*/ 9600246 w 10756619"/>
              <a:gd name="connsiteY2" fmla="*/ 2443835 h 2635640"/>
              <a:gd name="connsiteX3" fmla="*/ 2243166 w 10756619"/>
              <a:gd name="connsiteY3" fmla="*/ 2466974 h 2635640"/>
              <a:gd name="connsiteX4" fmla="*/ 454248 w 10756619"/>
              <a:gd name="connsiteY4" fmla="*/ 2371463 h 2635640"/>
              <a:gd name="connsiteX0" fmla="*/ 1153431 w 11456764"/>
              <a:gd name="connsiteY0" fmla="*/ 2371463 h 2641277"/>
              <a:gd name="connsiteX1" fmla="*/ 10322662 w 11456764"/>
              <a:gd name="connsiteY1" fmla="*/ 0 h 2641277"/>
              <a:gd name="connsiteX2" fmla="*/ 10299429 w 11456764"/>
              <a:gd name="connsiteY2" fmla="*/ 2443835 h 2641277"/>
              <a:gd name="connsiteX3" fmla="*/ 1137944 w 11456764"/>
              <a:gd name="connsiteY3" fmla="*/ 2482461 h 2641277"/>
              <a:gd name="connsiteX4" fmla="*/ 1153431 w 11456764"/>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482461"/>
              <a:gd name="connsiteX1" fmla="*/ 9184718 w 10318820"/>
              <a:gd name="connsiteY1" fmla="*/ 0 h 2482461"/>
              <a:gd name="connsiteX2" fmla="*/ 9161485 w 10318820"/>
              <a:gd name="connsiteY2" fmla="*/ 2443835 h 2482461"/>
              <a:gd name="connsiteX3" fmla="*/ 0 w 10318820"/>
              <a:gd name="connsiteY3" fmla="*/ 2482461 h 2482461"/>
              <a:gd name="connsiteX4" fmla="*/ 15487 w 10318820"/>
              <a:gd name="connsiteY4" fmla="*/ 2371463 h 2482461"/>
              <a:gd name="connsiteX0" fmla="*/ 15487 w 10252186"/>
              <a:gd name="connsiteY0" fmla="*/ 2371463 h 2482461"/>
              <a:gd name="connsiteX1" fmla="*/ 9184718 w 10252186"/>
              <a:gd name="connsiteY1" fmla="*/ 0 h 2482461"/>
              <a:gd name="connsiteX2" fmla="*/ 9022088 w 10252186"/>
              <a:gd name="connsiteY2" fmla="*/ 2242499 h 2482461"/>
              <a:gd name="connsiteX3" fmla="*/ 0 w 10252186"/>
              <a:gd name="connsiteY3" fmla="*/ 2482461 h 2482461"/>
              <a:gd name="connsiteX4" fmla="*/ 15487 w 10252186"/>
              <a:gd name="connsiteY4" fmla="*/ 2371463 h 2482461"/>
              <a:gd name="connsiteX0" fmla="*/ 15487 w 10311181"/>
              <a:gd name="connsiteY0" fmla="*/ 2371463 h 2482461"/>
              <a:gd name="connsiteX1" fmla="*/ 9184718 w 10311181"/>
              <a:gd name="connsiteY1" fmla="*/ 0 h 2482461"/>
              <a:gd name="connsiteX2" fmla="*/ 9145996 w 10311181"/>
              <a:gd name="connsiteY2" fmla="*/ 2443835 h 2482461"/>
              <a:gd name="connsiteX3" fmla="*/ 0 w 10311181"/>
              <a:gd name="connsiteY3" fmla="*/ 2482461 h 2482461"/>
              <a:gd name="connsiteX4" fmla="*/ 15487 w 10311181"/>
              <a:gd name="connsiteY4" fmla="*/ 2371463 h 2482461"/>
              <a:gd name="connsiteX0" fmla="*/ 15487 w 9184718"/>
              <a:gd name="connsiteY0" fmla="*/ 2371463 h 2482461"/>
              <a:gd name="connsiteX1" fmla="*/ 9184718 w 9184718"/>
              <a:gd name="connsiteY1" fmla="*/ 0 h 2482461"/>
              <a:gd name="connsiteX2" fmla="*/ 9145996 w 9184718"/>
              <a:gd name="connsiteY2" fmla="*/ 2443835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0 w 9215696"/>
              <a:gd name="connsiteY0" fmla="*/ 2371463 h 2482461"/>
              <a:gd name="connsiteX1" fmla="*/ 9215696 w 9215696"/>
              <a:gd name="connsiteY1" fmla="*/ 0 h 2482461"/>
              <a:gd name="connsiteX2" fmla="*/ 9207951 w 9215696"/>
              <a:gd name="connsiteY2" fmla="*/ 2459323 h 2482461"/>
              <a:gd name="connsiteX3" fmla="*/ 30978 w 9215696"/>
              <a:gd name="connsiteY3" fmla="*/ 2482461 h 2482461"/>
              <a:gd name="connsiteX4" fmla="*/ 0 w 9215696"/>
              <a:gd name="connsiteY4" fmla="*/ 2371463 h 2482461"/>
              <a:gd name="connsiteX0" fmla="*/ 0 w 9215696"/>
              <a:gd name="connsiteY0" fmla="*/ 2371463 h 2497949"/>
              <a:gd name="connsiteX1" fmla="*/ 9215696 w 9215696"/>
              <a:gd name="connsiteY1" fmla="*/ 0 h 2497949"/>
              <a:gd name="connsiteX2" fmla="*/ 9207951 w 9215696"/>
              <a:gd name="connsiteY2" fmla="*/ 2459323 h 2497949"/>
              <a:gd name="connsiteX3" fmla="*/ 2 w 9215696"/>
              <a:gd name="connsiteY3" fmla="*/ 2497949 h 2497949"/>
              <a:gd name="connsiteX4" fmla="*/ 0 w 9215696"/>
              <a:gd name="connsiteY4" fmla="*/ 2371463 h 2497949"/>
              <a:gd name="connsiteX0" fmla="*/ 0 w 9215696"/>
              <a:gd name="connsiteY0" fmla="*/ 2371463 h 2474718"/>
              <a:gd name="connsiteX1" fmla="*/ 9215696 w 9215696"/>
              <a:gd name="connsiteY1" fmla="*/ 0 h 2474718"/>
              <a:gd name="connsiteX2" fmla="*/ 9207951 w 9215696"/>
              <a:gd name="connsiteY2" fmla="*/ 2459323 h 2474718"/>
              <a:gd name="connsiteX3" fmla="*/ 30979 w 9215696"/>
              <a:gd name="connsiteY3" fmla="*/ 2474718 h 2474718"/>
              <a:gd name="connsiteX4" fmla="*/ 0 w 9215696"/>
              <a:gd name="connsiteY4" fmla="*/ 2371463 h 2474718"/>
              <a:gd name="connsiteX0" fmla="*/ 0 w 9208117"/>
              <a:gd name="connsiteY0" fmla="*/ 2371463 h 2474718"/>
              <a:gd name="connsiteX1" fmla="*/ 9184719 w 9208117"/>
              <a:gd name="connsiteY1" fmla="*/ 0 h 2474718"/>
              <a:gd name="connsiteX2" fmla="*/ 9207951 w 9208117"/>
              <a:gd name="connsiteY2" fmla="*/ 2459323 h 2474718"/>
              <a:gd name="connsiteX3" fmla="*/ 30979 w 9208117"/>
              <a:gd name="connsiteY3" fmla="*/ 2474718 h 2474718"/>
              <a:gd name="connsiteX4" fmla="*/ 0 w 9208117"/>
              <a:gd name="connsiteY4" fmla="*/ 2371463 h 2474718"/>
              <a:gd name="connsiteX0" fmla="*/ 0 w 9184719"/>
              <a:gd name="connsiteY0" fmla="*/ 2371463 h 2474718"/>
              <a:gd name="connsiteX1" fmla="*/ 9184719 w 9184719"/>
              <a:gd name="connsiteY1" fmla="*/ 0 h 2474718"/>
              <a:gd name="connsiteX2" fmla="*/ 9115020 w 9184719"/>
              <a:gd name="connsiteY2" fmla="*/ 2381886 h 2474718"/>
              <a:gd name="connsiteX3" fmla="*/ 30979 w 9184719"/>
              <a:gd name="connsiteY3" fmla="*/ 2474718 h 2474718"/>
              <a:gd name="connsiteX4" fmla="*/ 0 w 9184719"/>
              <a:gd name="connsiteY4" fmla="*/ 2371463 h 2474718"/>
              <a:gd name="connsiteX0" fmla="*/ 0 w 9184719"/>
              <a:gd name="connsiteY0" fmla="*/ 2371463 h 2474718"/>
              <a:gd name="connsiteX1" fmla="*/ 9184719 w 9184719"/>
              <a:gd name="connsiteY1" fmla="*/ 0 h 2474718"/>
              <a:gd name="connsiteX2" fmla="*/ 9169230 w 9184719"/>
              <a:gd name="connsiteY2" fmla="*/ 2451580 h 2474718"/>
              <a:gd name="connsiteX3" fmla="*/ 30979 w 9184719"/>
              <a:gd name="connsiteY3" fmla="*/ 2474718 h 2474718"/>
              <a:gd name="connsiteX4" fmla="*/ 0 w 9184719"/>
              <a:gd name="connsiteY4" fmla="*/ 2371463 h 2474718"/>
              <a:gd name="connsiteX0" fmla="*/ 0 w 9167786"/>
              <a:gd name="connsiteY0" fmla="*/ 2375696 h 2474718"/>
              <a:gd name="connsiteX1" fmla="*/ 9167786 w 9167786"/>
              <a:gd name="connsiteY1" fmla="*/ 0 h 2474718"/>
              <a:gd name="connsiteX2" fmla="*/ 9152297 w 9167786"/>
              <a:gd name="connsiteY2" fmla="*/ 2451580 h 2474718"/>
              <a:gd name="connsiteX3" fmla="*/ 14046 w 9167786"/>
              <a:gd name="connsiteY3" fmla="*/ 2474718 h 2474718"/>
              <a:gd name="connsiteX4" fmla="*/ 0 w 9167786"/>
              <a:gd name="connsiteY4" fmla="*/ 2375696 h 2474718"/>
              <a:gd name="connsiteX0" fmla="*/ 2887 w 9170673"/>
              <a:gd name="connsiteY0" fmla="*/ 2375696 h 2474718"/>
              <a:gd name="connsiteX1" fmla="*/ 9170673 w 9170673"/>
              <a:gd name="connsiteY1" fmla="*/ 0 h 2474718"/>
              <a:gd name="connsiteX2" fmla="*/ 9155184 w 9170673"/>
              <a:gd name="connsiteY2" fmla="*/ 2451580 h 2474718"/>
              <a:gd name="connsiteX3" fmla="*/ 0 w 9170673"/>
              <a:gd name="connsiteY3" fmla="*/ 2474718 h 2474718"/>
              <a:gd name="connsiteX4" fmla="*/ 2887 w 9170673"/>
              <a:gd name="connsiteY4" fmla="*/ 2375696 h 2474718"/>
              <a:gd name="connsiteX0" fmla="*/ 2887 w 9170673"/>
              <a:gd name="connsiteY0" fmla="*/ 2375696 h 2457785"/>
              <a:gd name="connsiteX1" fmla="*/ 9170673 w 9170673"/>
              <a:gd name="connsiteY1" fmla="*/ 0 h 2457785"/>
              <a:gd name="connsiteX2" fmla="*/ 9155184 w 9170673"/>
              <a:gd name="connsiteY2" fmla="*/ 2451580 h 2457785"/>
              <a:gd name="connsiteX3" fmla="*/ 0 w 9170673"/>
              <a:gd name="connsiteY3" fmla="*/ 2457785 h 2457785"/>
              <a:gd name="connsiteX4" fmla="*/ 2887 w 9170673"/>
              <a:gd name="connsiteY4" fmla="*/ 2375696 h 24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0673" h="2457785">
                <a:moveTo>
                  <a:pt x="2887" y="2375696"/>
                </a:moveTo>
                <a:cubicBezTo>
                  <a:pt x="23548" y="2372367"/>
                  <a:pt x="7344315" y="2502055"/>
                  <a:pt x="9170673" y="0"/>
                </a:cubicBezTo>
                <a:cubicBezTo>
                  <a:pt x="9168091" y="819774"/>
                  <a:pt x="9157766" y="1631806"/>
                  <a:pt x="9155184" y="2451580"/>
                </a:cubicBezTo>
                <a:lnTo>
                  <a:pt x="0" y="2457785"/>
                </a:lnTo>
                <a:cubicBezTo>
                  <a:pt x="-1" y="2415623"/>
                  <a:pt x="2888" y="2417858"/>
                  <a:pt x="2887" y="2375696"/>
                </a:cubicBez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0462366"/>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8" r:id="rId6"/>
  </p:sldLayoutIdLst>
  <p:hf hdr="0"/>
  <p:txStyles>
    <p:titleStyle>
      <a:lvl1pPr algn="r" defTabSz="457200" rtl="0" eaLnBrk="1" latinLnBrk="0" hangingPunct="1">
        <a:lnSpc>
          <a:spcPct val="80000"/>
        </a:lnSpc>
        <a:spcBef>
          <a:spcPct val="0"/>
        </a:spcBef>
        <a:buNone/>
        <a:defRPr sz="4400" b="1" i="0" kern="1200">
          <a:solidFill>
            <a:schemeClr val="accent1"/>
          </a:solidFill>
          <a:latin typeface="+mj-lt"/>
          <a:ea typeface="+mj-ea"/>
          <a:cs typeface="Arial Narrow Bold"/>
        </a:defRPr>
      </a:lvl1pPr>
    </p:titleStyle>
    <p:bodyStyle>
      <a:lvl1pPr marL="0" indent="0" algn="r" defTabSz="457200" rtl="0" eaLnBrk="1" latinLnBrk="0" hangingPunct="1">
        <a:spcBef>
          <a:spcPct val="20000"/>
        </a:spcBef>
        <a:buFont typeface="Arial"/>
        <a:buNone/>
        <a:defRPr sz="2400" kern="1200">
          <a:solidFill>
            <a:schemeClr val="tx2"/>
          </a:solidFill>
          <a:latin typeface="+mn-lt"/>
          <a:ea typeface="+mn-ea"/>
          <a:cs typeface="+mn-cs"/>
        </a:defRPr>
      </a:lvl1pPr>
      <a:lvl2pPr marL="742950" indent="-285750" algn="l" defTabSz="457200" rtl="0" eaLnBrk="1" latinLnBrk="0" hangingPunct="1">
        <a:spcBef>
          <a:spcPct val="20000"/>
        </a:spcBef>
        <a:buFont typeface="Arial"/>
        <a:buChar char="•"/>
        <a:defRPr sz="3200" kern="1200">
          <a:solidFill>
            <a:schemeClr val="tx2"/>
          </a:solidFill>
          <a:latin typeface="+mn-lt"/>
          <a:ea typeface="+mn-ea"/>
          <a:cs typeface="+mn-cs"/>
        </a:defRPr>
      </a:lvl2pPr>
      <a:lvl3pPr marL="1143000" indent="-228600" algn="l" defTabSz="457200" rtl="0" eaLnBrk="1" latinLnBrk="0" hangingPunct="1">
        <a:spcBef>
          <a:spcPct val="20000"/>
        </a:spcBef>
        <a:buFont typeface="Arial"/>
        <a:buChar char="•"/>
        <a:defRPr sz="2800" kern="1200">
          <a:solidFill>
            <a:schemeClr val="tx2"/>
          </a:solidFill>
          <a:latin typeface="+mn-lt"/>
          <a:ea typeface="+mn-ea"/>
          <a:cs typeface="+mn-cs"/>
        </a:defRPr>
      </a:lvl3pPr>
      <a:lvl4pPr marL="1600200" indent="-228600" algn="l" defTabSz="457200" rtl="0" eaLnBrk="1" latinLnBrk="0" hangingPunct="1">
        <a:spcBef>
          <a:spcPct val="20000"/>
        </a:spcBef>
        <a:buFont typeface="Arial"/>
        <a:buChar char="•"/>
        <a:defRPr sz="2800" kern="1200">
          <a:solidFill>
            <a:schemeClr val="tx2"/>
          </a:solidFill>
          <a:latin typeface="+mn-lt"/>
          <a:ea typeface="+mn-ea"/>
          <a:cs typeface="+mn-cs"/>
        </a:defRPr>
      </a:lvl4pPr>
      <a:lvl5pPr marL="2057400" indent="-228600" algn="l" defTabSz="457200" rtl="0" eaLnBrk="1" latinLnBrk="0" hangingPunct="1">
        <a:spcBef>
          <a:spcPct val="20000"/>
        </a:spcBef>
        <a:buFont typeface="Arial"/>
        <a:buChar char="•"/>
        <a:defRPr sz="28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Biological Opinion on the Continued Authorization of the Snapper-Grouper FMP</a:t>
            </a:r>
            <a:endParaRPr lang="en-US" sz="3200" dirty="0"/>
          </a:p>
        </p:txBody>
      </p:sp>
      <p:sp>
        <p:nvSpPr>
          <p:cNvPr id="3" name="Text Placeholder 2"/>
          <p:cNvSpPr>
            <a:spLocks noGrp="1"/>
          </p:cNvSpPr>
          <p:nvPr>
            <p:ph type="body" sz="quarter" idx="10"/>
          </p:nvPr>
        </p:nvSpPr>
        <p:spPr/>
        <p:txBody>
          <a:bodyPr>
            <a:normAutofit fontScale="92500" lnSpcReduction="10000"/>
          </a:bodyPr>
          <a:lstStyle/>
          <a:p>
            <a:r>
              <a:rPr lang="en-US" dirty="0" smtClean="0"/>
              <a:t>Jennifer Lee</a:t>
            </a:r>
          </a:p>
          <a:p>
            <a:r>
              <a:rPr lang="en-US" dirty="0" smtClean="0"/>
              <a:t>Sea Turtles and Fisheries </a:t>
            </a:r>
            <a:r>
              <a:rPr lang="en-US" dirty="0" smtClean="0"/>
              <a:t>Coordination </a:t>
            </a:r>
            <a:r>
              <a:rPr lang="en-US" dirty="0" smtClean="0"/>
              <a:t>Branch</a:t>
            </a:r>
          </a:p>
          <a:p>
            <a:r>
              <a:rPr lang="en-US" dirty="0" smtClean="0"/>
              <a:t>Protected Resources Division</a:t>
            </a:r>
            <a:endParaRPr lang="en-US" dirty="0"/>
          </a:p>
        </p:txBody>
      </p:sp>
      <p:sp>
        <p:nvSpPr>
          <p:cNvPr id="4" name="Text Placeholder 3"/>
          <p:cNvSpPr>
            <a:spLocks noGrp="1"/>
          </p:cNvSpPr>
          <p:nvPr>
            <p:ph type="body" sz="quarter" idx="11"/>
          </p:nvPr>
        </p:nvSpPr>
        <p:spPr/>
        <p:txBody>
          <a:bodyPr>
            <a:normAutofit lnSpcReduction="10000"/>
          </a:bodyPr>
          <a:lstStyle/>
          <a:p>
            <a:r>
              <a:rPr lang="en-US" dirty="0" smtClean="0"/>
              <a:t>Southeast Regional Office</a:t>
            </a:r>
            <a:endParaRPr lang="en-US" dirty="0"/>
          </a:p>
        </p:txBody>
      </p:sp>
      <p:sp>
        <p:nvSpPr>
          <p:cNvPr id="5" name="Text Placeholder 4"/>
          <p:cNvSpPr>
            <a:spLocks noGrp="1"/>
          </p:cNvSpPr>
          <p:nvPr>
            <p:ph type="body" sz="quarter" idx="12"/>
          </p:nvPr>
        </p:nvSpPr>
        <p:spPr/>
        <p:txBody>
          <a:bodyPr/>
          <a:lstStyle/>
          <a:p>
            <a:r>
              <a:rPr lang="en-US" dirty="0" smtClean="0"/>
              <a:t>December 5, 2016</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Effect Analyses: Nassau grouper</a:t>
            </a:r>
            <a:endParaRPr lang="en-US" dirty="0"/>
          </a:p>
        </p:txBody>
      </p:sp>
      <p:sp>
        <p:nvSpPr>
          <p:cNvPr id="3" name="Content Placeholder 2"/>
          <p:cNvSpPr>
            <a:spLocks noGrp="1"/>
          </p:cNvSpPr>
          <p:nvPr>
            <p:ph idx="1"/>
          </p:nvPr>
        </p:nvSpPr>
        <p:spPr>
          <a:xfrm>
            <a:off x="457200" y="1207293"/>
            <a:ext cx="8229600" cy="5147787"/>
          </a:xfrm>
        </p:spPr>
        <p:txBody>
          <a:bodyPr>
            <a:noAutofit/>
          </a:bodyPr>
          <a:lstStyle/>
          <a:p>
            <a:r>
              <a:rPr lang="en-US" sz="2000" dirty="0" smtClean="0"/>
              <a:t>Hook-and-line gear determined to be the only fishery component likely to adversely affect via hooking</a:t>
            </a:r>
          </a:p>
          <a:p>
            <a:r>
              <a:rPr lang="en-US" sz="2000" dirty="0" smtClean="0"/>
              <a:t>Factors discussed potentially affecting the likelihood of hooking  included gear characteristics and fishing techniques and spatial overlap </a:t>
            </a:r>
          </a:p>
          <a:p>
            <a:r>
              <a:rPr lang="en-US" sz="2000" dirty="0" smtClean="0"/>
              <a:t>Captures estimated via </a:t>
            </a:r>
            <a:r>
              <a:rPr lang="en-US" sz="2000" dirty="0" smtClean="0"/>
              <a:t>SDDP </a:t>
            </a:r>
            <a:r>
              <a:rPr lang="en-US" sz="2000" dirty="0" smtClean="0"/>
              <a:t>logbook data and effort (Commercial and MRIP-based Recreational ACL database, </a:t>
            </a:r>
            <a:r>
              <a:rPr lang="en-US" sz="2000" dirty="0" err="1" smtClean="0"/>
              <a:t>Headboat</a:t>
            </a:r>
            <a:r>
              <a:rPr lang="en-US" sz="2000" dirty="0" smtClean="0"/>
              <a:t> Survey Logbook Program, and SDDP)</a:t>
            </a:r>
          </a:p>
          <a:p>
            <a:r>
              <a:rPr lang="en-US" sz="2000" dirty="0" smtClean="0"/>
              <a:t>Estimated post-release mortality using </a:t>
            </a:r>
            <a:r>
              <a:rPr lang="en-US" sz="2000" dirty="0"/>
              <a:t>red grouper post-release mortality as a proxy, given their similarity (appearance, behavior, phylogeny) </a:t>
            </a:r>
            <a:r>
              <a:rPr lang="en-US" sz="2000" dirty="0" smtClean="0"/>
              <a:t>and applying the SEDAR Commercial and recreational workgroup/assessment recommendation for that species (20%) </a:t>
            </a:r>
          </a:p>
          <a:p>
            <a:r>
              <a:rPr lang="en-US" sz="2000" dirty="0"/>
              <a:t>Jeopardy analysis </a:t>
            </a:r>
            <a:r>
              <a:rPr lang="en-US" sz="2000" dirty="0" smtClean="0"/>
              <a:t>concluded the proposed action’s effects are not </a:t>
            </a:r>
            <a:r>
              <a:rPr lang="en-US" sz="2000" dirty="0"/>
              <a:t>reasonably expected to cause an appreciable reduction in the likelihood of both the survival and the recovery of the </a:t>
            </a:r>
            <a:r>
              <a:rPr lang="en-US" sz="2000" dirty="0" smtClean="0"/>
              <a:t>species</a:t>
            </a:r>
            <a:endParaRPr lang="en-US" sz="2000" dirty="0"/>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10</a:t>
            </a:fld>
            <a:endParaRPr lang="en-US" dirty="0"/>
          </a:p>
        </p:txBody>
      </p:sp>
    </p:spTree>
    <p:extLst>
      <p:ext uri="{BB962C8B-B14F-4D97-AF65-F5344CB8AC3E}">
        <p14:creationId xmlns:p14="http://schemas.microsoft.com/office/powerpoint/2010/main" val="42775203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Incidental Take Statement (ITS): Anticipated Take </a:t>
            </a:r>
            <a:endParaRPr lang="en-US" dirty="0"/>
          </a:p>
        </p:txBody>
      </p:sp>
      <p:sp>
        <p:nvSpPr>
          <p:cNvPr id="3" name="Content Placeholder 2"/>
          <p:cNvSpPr>
            <a:spLocks noGrp="1"/>
          </p:cNvSpPr>
          <p:nvPr>
            <p:ph idx="1"/>
          </p:nvPr>
        </p:nvSpPr>
        <p:spPr>
          <a:xfrm>
            <a:off x="457200" y="1207293"/>
            <a:ext cx="8229600" cy="5080152"/>
          </a:xfrm>
        </p:spPr>
        <p:txBody>
          <a:bodyPr>
            <a:normAutofit/>
          </a:bodyPr>
          <a:lstStyle/>
          <a:p>
            <a:r>
              <a:rPr lang="en-US" sz="2200" dirty="0" smtClean="0"/>
              <a:t>Anticipated triennial amount of incidental take by species, except NARWs</a:t>
            </a:r>
            <a:endParaRPr lang="en-US" sz="2000" dirty="0" smtClean="0"/>
          </a:p>
          <a:p>
            <a:r>
              <a:rPr lang="en-US" sz="2000" dirty="0" smtClean="0"/>
              <a:t>No more than 921 </a:t>
            </a:r>
            <a:r>
              <a:rPr lang="en-US" sz="2000" dirty="0" err="1" smtClean="0"/>
              <a:t>hardshell</a:t>
            </a:r>
            <a:r>
              <a:rPr lang="en-US" sz="2000" dirty="0" smtClean="0"/>
              <a:t> sea turtles all combined are anticipated and therefore authorized (i.e., sum of individual sea turtle take by species ≠ total take allowed)</a:t>
            </a:r>
          </a:p>
          <a:p>
            <a:r>
              <a:rPr lang="en-US" sz="2000" dirty="0" smtClean="0"/>
              <a:t>Nassau </a:t>
            </a:r>
            <a:r>
              <a:rPr lang="en-US" sz="2000" dirty="0"/>
              <a:t>grouper </a:t>
            </a:r>
            <a:r>
              <a:rPr lang="en-US" sz="2000" dirty="0" smtClean="0"/>
              <a:t>takes </a:t>
            </a:r>
            <a:r>
              <a:rPr lang="en-US" sz="2000" dirty="0"/>
              <a:t>are not prohibited at this time under the ESA so do not need an exemption, but are included in the table for tracking and </a:t>
            </a:r>
            <a:r>
              <a:rPr lang="en-US" sz="2000" dirty="0" err="1"/>
              <a:t>reinitation</a:t>
            </a:r>
            <a:r>
              <a:rPr lang="en-US" sz="2000" dirty="0"/>
              <a:t> triggers</a:t>
            </a:r>
            <a:r>
              <a:rPr lang="en-US" sz="2000" dirty="0" smtClean="0"/>
              <a:t>.</a:t>
            </a:r>
          </a:p>
          <a:p>
            <a:pPr lvl="1"/>
            <a:endParaRPr lang="en-US" sz="1800" dirty="0"/>
          </a:p>
          <a:p>
            <a:endParaRPr lang="en-US" sz="1800" dirty="0" smtClean="0"/>
          </a:p>
          <a:p>
            <a:endParaRPr lang="en-US" sz="1800" dirty="0" smtClean="0"/>
          </a:p>
          <a:p>
            <a:endParaRPr lang="en-US" sz="1800" dirty="0"/>
          </a:p>
          <a:p>
            <a:pPr marL="0" indent="0">
              <a:buNone/>
            </a:pPr>
            <a:endParaRPr lang="en-US" sz="1800" dirty="0" smtClean="0"/>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11</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1438844636"/>
              </p:ext>
            </p:extLst>
          </p:nvPr>
        </p:nvGraphicFramePr>
        <p:xfrm>
          <a:off x="764988" y="2924568"/>
          <a:ext cx="7921812" cy="3141371"/>
        </p:xfrm>
        <a:graphic>
          <a:graphicData uri="http://schemas.openxmlformats.org/drawingml/2006/table">
            <a:tbl>
              <a:tblPr firstRow="1" firstCol="1" bandRow="1">
                <a:tableStyleId>{5C22544A-7EE6-4342-B048-85BDC9FD1C3A}</a:tableStyleId>
              </a:tblPr>
              <a:tblGrid>
                <a:gridCol w="3419054"/>
                <a:gridCol w="2492202"/>
                <a:gridCol w="2010556"/>
              </a:tblGrid>
              <a:tr h="256939">
                <a:tc>
                  <a:txBody>
                    <a:bodyPr/>
                    <a:lstStyle/>
                    <a:p>
                      <a:pPr marL="0" marR="0" algn="ctr">
                        <a:lnSpc>
                          <a:spcPct val="115000"/>
                        </a:lnSpc>
                        <a:spcBef>
                          <a:spcPts val="0"/>
                        </a:spcBef>
                        <a:spcAft>
                          <a:spcPts val="0"/>
                        </a:spcAft>
                      </a:pPr>
                      <a:r>
                        <a:rPr lang="en-US" sz="1100" dirty="0">
                          <a:effectLst/>
                        </a:rPr>
                        <a:t>Species</a:t>
                      </a:r>
                      <a:endParaRPr lang="en-US" sz="11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100">
                          <a:effectLst/>
                        </a:rPr>
                        <a:t>Take Type </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100">
                          <a:effectLst/>
                        </a:rPr>
                        <a:t>Total</a:t>
                      </a:r>
                      <a:endParaRPr lang="en-US" sz="1100">
                        <a:effectLst/>
                        <a:latin typeface="Calibri"/>
                        <a:ea typeface="Calibri"/>
                        <a:cs typeface="Times New Roman"/>
                      </a:endParaRPr>
                    </a:p>
                  </a:txBody>
                  <a:tcPr marL="68580" marR="68580" marT="0" marB="0"/>
                </a:tc>
              </a:tr>
              <a:tr h="106583">
                <a:tc rowSpan="2">
                  <a:txBody>
                    <a:bodyPr/>
                    <a:lstStyle/>
                    <a:p>
                      <a:pPr marL="0" marR="0">
                        <a:lnSpc>
                          <a:spcPct val="115000"/>
                        </a:lnSpc>
                        <a:spcBef>
                          <a:spcPts val="0"/>
                        </a:spcBef>
                        <a:spcAft>
                          <a:spcPts val="0"/>
                        </a:spcAft>
                      </a:pPr>
                      <a:r>
                        <a:rPr lang="en-US" sz="1100">
                          <a:effectLst/>
                        </a:rPr>
                        <a:t>NWA DPS Loggerhead Sea Turtles</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Total</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100">
                          <a:effectLst/>
                        </a:rPr>
                        <a:t>629</a:t>
                      </a:r>
                      <a:endParaRPr lang="en-US" sz="1100">
                        <a:effectLst/>
                        <a:latin typeface="Calibri"/>
                        <a:ea typeface="Calibri"/>
                        <a:cs typeface="Times New Roman"/>
                      </a:endParaRPr>
                    </a:p>
                  </a:txBody>
                  <a:tcPr marL="68580" marR="68580" marT="0" marB="0"/>
                </a:tc>
              </a:tr>
              <a:tr h="106583">
                <a:tc vMerge="1">
                  <a:txBody>
                    <a:bodyPr/>
                    <a:lstStyle/>
                    <a:p>
                      <a:endParaRPr lang="en-US"/>
                    </a:p>
                  </a:txBody>
                  <a:tcPr/>
                </a:tc>
                <a:tc>
                  <a:txBody>
                    <a:bodyPr/>
                    <a:lstStyle/>
                    <a:p>
                      <a:pPr marL="0" marR="0" algn="ctr">
                        <a:lnSpc>
                          <a:spcPct val="115000"/>
                        </a:lnSpc>
                        <a:spcBef>
                          <a:spcPts val="0"/>
                        </a:spcBef>
                        <a:spcAft>
                          <a:spcPts val="0"/>
                        </a:spcAft>
                      </a:pPr>
                      <a:r>
                        <a:rPr lang="en-US" sz="1100" dirty="0">
                          <a:effectLst/>
                        </a:rPr>
                        <a:t>Lethal</a:t>
                      </a:r>
                      <a:endParaRPr lang="en-US" sz="11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100">
                          <a:effectLst/>
                        </a:rPr>
                        <a:t>208</a:t>
                      </a:r>
                      <a:endParaRPr lang="en-US" sz="1100">
                        <a:effectLst/>
                        <a:latin typeface="Calibri"/>
                        <a:ea typeface="Calibri"/>
                        <a:cs typeface="Times New Roman"/>
                      </a:endParaRPr>
                    </a:p>
                  </a:txBody>
                  <a:tcPr marL="68580" marR="68580" marT="0" marB="0"/>
                </a:tc>
              </a:tr>
              <a:tr h="106583">
                <a:tc rowSpan="2">
                  <a:txBody>
                    <a:bodyPr/>
                    <a:lstStyle/>
                    <a:p>
                      <a:pPr marL="0" marR="0">
                        <a:lnSpc>
                          <a:spcPct val="115000"/>
                        </a:lnSpc>
                        <a:spcBef>
                          <a:spcPts val="0"/>
                        </a:spcBef>
                        <a:spcAft>
                          <a:spcPts val="0"/>
                        </a:spcAft>
                      </a:pPr>
                      <a:r>
                        <a:rPr lang="en-US" sz="1100">
                          <a:effectLst/>
                        </a:rPr>
                        <a:t>Kemp’s Ridley Sea Turtles</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dirty="0">
                          <a:effectLst/>
                        </a:rPr>
                        <a:t>Total</a:t>
                      </a:r>
                      <a:endParaRPr lang="en-US" sz="11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100" dirty="0">
                          <a:effectLst/>
                        </a:rPr>
                        <a:t>180</a:t>
                      </a:r>
                      <a:endParaRPr lang="en-US" sz="1100" dirty="0">
                        <a:effectLst/>
                        <a:latin typeface="Calibri"/>
                        <a:ea typeface="Calibri"/>
                        <a:cs typeface="Times New Roman"/>
                      </a:endParaRPr>
                    </a:p>
                  </a:txBody>
                  <a:tcPr marL="68580" marR="68580" marT="0" marB="0"/>
                </a:tc>
              </a:tr>
              <a:tr h="106583">
                <a:tc vMerge="1">
                  <a:txBody>
                    <a:bodyPr/>
                    <a:lstStyle/>
                    <a:p>
                      <a:endParaRPr lang="en-US"/>
                    </a:p>
                  </a:txBody>
                  <a:tcPr/>
                </a:tc>
                <a:tc>
                  <a:txBody>
                    <a:bodyPr/>
                    <a:lstStyle/>
                    <a:p>
                      <a:pPr marL="0" marR="0" algn="ctr">
                        <a:lnSpc>
                          <a:spcPct val="115000"/>
                        </a:lnSpc>
                        <a:spcBef>
                          <a:spcPts val="0"/>
                        </a:spcBef>
                        <a:spcAft>
                          <a:spcPts val="0"/>
                        </a:spcAft>
                      </a:pPr>
                      <a:r>
                        <a:rPr lang="en-US" sz="1100" dirty="0">
                          <a:effectLst/>
                        </a:rPr>
                        <a:t>Lethal</a:t>
                      </a:r>
                      <a:endParaRPr lang="en-US" sz="11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100">
                          <a:effectLst/>
                        </a:rPr>
                        <a:t>59</a:t>
                      </a:r>
                      <a:endParaRPr lang="en-US" sz="1100">
                        <a:effectLst/>
                        <a:latin typeface="Calibri"/>
                        <a:ea typeface="Calibri"/>
                        <a:cs typeface="Times New Roman"/>
                      </a:endParaRPr>
                    </a:p>
                  </a:txBody>
                  <a:tcPr marL="68580" marR="68580" marT="0" marB="0"/>
                </a:tc>
              </a:tr>
              <a:tr h="106583">
                <a:tc rowSpan="2">
                  <a:txBody>
                    <a:bodyPr/>
                    <a:lstStyle/>
                    <a:p>
                      <a:pPr marL="0" marR="0">
                        <a:lnSpc>
                          <a:spcPct val="115000"/>
                        </a:lnSpc>
                        <a:spcBef>
                          <a:spcPts val="0"/>
                        </a:spcBef>
                        <a:spcAft>
                          <a:spcPts val="0"/>
                        </a:spcAft>
                      </a:pPr>
                      <a:r>
                        <a:rPr lang="en-US" sz="1100" dirty="0">
                          <a:effectLst/>
                        </a:rPr>
                        <a:t>Leatherback Sea Turtles</a:t>
                      </a:r>
                      <a:endParaRPr lang="en-US" sz="11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Total</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100">
                          <a:effectLst/>
                        </a:rPr>
                        <a:t>6</a:t>
                      </a:r>
                      <a:endParaRPr lang="en-US" sz="1100">
                        <a:effectLst/>
                        <a:latin typeface="Calibri"/>
                        <a:ea typeface="Calibri"/>
                        <a:cs typeface="Times New Roman"/>
                      </a:endParaRPr>
                    </a:p>
                  </a:txBody>
                  <a:tcPr marL="68580" marR="68580" marT="0" marB="0"/>
                </a:tc>
              </a:tr>
              <a:tr h="106583">
                <a:tc vMerge="1">
                  <a:txBody>
                    <a:bodyPr/>
                    <a:lstStyle/>
                    <a:p>
                      <a:endParaRPr lang="en-US"/>
                    </a:p>
                  </a:txBody>
                  <a:tcPr/>
                </a:tc>
                <a:tc>
                  <a:txBody>
                    <a:bodyPr/>
                    <a:lstStyle/>
                    <a:p>
                      <a:pPr marL="0" marR="0" algn="ctr">
                        <a:lnSpc>
                          <a:spcPct val="115000"/>
                        </a:lnSpc>
                        <a:spcBef>
                          <a:spcPts val="0"/>
                        </a:spcBef>
                        <a:spcAft>
                          <a:spcPts val="0"/>
                        </a:spcAft>
                      </a:pPr>
                      <a:r>
                        <a:rPr lang="en-US" sz="1100">
                          <a:effectLst/>
                        </a:rPr>
                        <a:t>Lethal</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100">
                          <a:effectLst/>
                        </a:rPr>
                        <a:t>5</a:t>
                      </a:r>
                      <a:endParaRPr lang="en-US" sz="1100">
                        <a:effectLst/>
                        <a:latin typeface="Calibri"/>
                        <a:ea typeface="Calibri"/>
                        <a:cs typeface="Times New Roman"/>
                      </a:endParaRPr>
                    </a:p>
                  </a:txBody>
                  <a:tcPr marL="68580" marR="68580" marT="0" marB="0"/>
                </a:tc>
              </a:tr>
              <a:tr h="106583">
                <a:tc rowSpan="2">
                  <a:txBody>
                    <a:bodyPr/>
                    <a:lstStyle/>
                    <a:p>
                      <a:pPr marL="0" marR="0">
                        <a:lnSpc>
                          <a:spcPct val="115000"/>
                        </a:lnSpc>
                        <a:spcBef>
                          <a:spcPts val="0"/>
                        </a:spcBef>
                        <a:spcAft>
                          <a:spcPts val="0"/>
                        </a:spcAft>
                      </a:pPr>
                      <a:r>
                        <a:rPr lang="en-US" sz="1100">
                          <a:effectLst/>
                        </a:rPr>
                        <a:t>NA DPS Green Sea Turtle</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Total</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100">
                          <a:effectLst/>
                        </a:rPr>
                        <a:t>111</a:t>
                      </a:r>
                      <a:endParaRPr lang="en-US" sz="1100">
                        <a:effectLst/>
                        <a:latin typeface="Calibri"/>
                        <a:ea typeface="Calibri"/>
                        <a:cs typeface="Times New Roman"/>
                      </a:endParaRPr>
                    </a:p>
                  </a:txBody>
                  <a:tcPr marL="68580" marR="68580" marT="0" marB="0"/>
                </a:tc>
              </a:tr>
              <a:tr h="106583">
                <a:tc vMerge="1">
                  <a:txBody>
                    <a:bodyPr/>
                    <a:lstStyle/>
                    <a:p>
                      <a:endParaRPr lang="en-US"/>
                    </a:p>
                  </a:txBody>
                  <a:tcPr/>
                </a:tc>
                <a:tc>
                  <a:txBody>
                    <a:bodyPr/>
                    <a:lstStyle/>
                    <a:p>
                      <a:pPr marL="0" marR="0" algn="ctr">
                        <a:lnSpc>
                          <a:spcPct val="115000"/>
                        </a:lnSpc>
                        <a:spcBef>
                          <a:spcPts val="0"/>
                        </a:spcBef>
                        <a:spcAft>
                          <a:spcPts val="0"/>
                        </a:spcAft>
                      </a:pPr>
                      <a:r>
                        <a:rPr lang="en-US" sz="1100">
                          <a:effectLst/>
                        </a:rPr>
                        <a:t>Lethal</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100">
                          <a:effectLst/>
                        </a:rPr>
                        <a:t>42</a:t>
                      </a:r>
                      <a:endParaRPr lang="en-US" sz="1100">
                        <a:effectLst/>
                        <a:latin typeface="Calibri"/>
                        <a:ea typeface="Calibri"/>
                        <a:cs typeface="Times New Roman"/>
                      </a:endParaRPr>
                    </a:p>
                  </a:txBody>
                  <a:tcPr marL="68580" marR="68580" marT="0" marB="0"/>
                </a:tc>
              </a:tr>
              <a:tr h="106583">
                <a:tc rowSpan="2">
                  <a:txBody>
                    <a:bodyPr/>
                    <a:lstStyle/>
                    <a:p>
                      <a:pPr marL="0" marR="0">
                        <a:lnSpc>
                          <a:spcPct val="115000"/>
                        </a:lnSpc>
                        <a:spcBef>
                          <a:spcPts val="0"/>
                        </a:spcBef>
                        <a:spcAft>
                          <a:spcPts val="0"/>
                        </a:spcAft>
                      </a:pPr>
                      <a:r>
                        <a:rPr lang="en-US" sz="1100">
                          <a:effectLst/>
                        </a:rPr>
                        <a:t>SA DPS Green Sea Turtles</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Total</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100">
                          <a:effectLst/>
                        </a:rPr>
                        <a:t>6</a:t>
                      </a:r>
                      <a:endParaRPr lang="en-US" sz="1100">
                        <a:effectLst/>
                        <a:latin typeface="Calibri"/>
                        <a:ea typeface="Calibri"/>
                        <a:cs typeface="Times New Roman"/>
                      </a:endParaRPr>
                    </a:p>
                  </a:txBody>
                  <a:tcPr marL="68580" marR="68580" marT="0" marB="0"/>
                </a:tc>
              </a:tr>
              <a:tr h="106583">
                <a:tc vMerge="1">
                  <a:txBody>
                    <a:bodyPr/>
                    <a:lstStyle/>
                    <a:p>
                      <a:endParaRPr lang="en-US"/>
                    </a:p>
                  </a:txBody>
                  <a:tcPr/>
                </a:tc>
                <a:tc>
                  <a:txBody>
                    <a:bodyPr/>
                    <a:lstStyle/>
                    <a:p>
                      <a:pPr marL="0" marR="0" algn="ctr">
                        <a:lnSpc>
                          <a:spcPct val="115000"/>
                        </a:lnSpc>
                        <a:spcBef>
                          <a:spcPts val="0"/>
                        </a:spcBef>
                        <a:spcAft>
                          <a:spcPts val="0"/>
                        </a:spcAft>
                      </a:pPr>
                      <a:r>
                        <a:rPr lang="en-US" sz="1100">
                          <a:effectLst/>
                        </a:rPr>
                        <a:t>Lethal</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100">
                          <a:effectLst/>
                        </a:rPr>
                        <a:t>3</a:t>
                      </a:r>
                      <a:endParaRPr lang="en-US" sz="1100">
                        <a:effectLst/>
                        <a:latin typeface="Calibri"/>
                        <a:ea typeface="Calibri"/>
                        <a:cs typeface="Times New Roman"/>
                      </a:endParaRPr>
                    </a:p>
                  </a:txBody>
                  <a:tcPr marL="68580" marR="68580" marT="0" marB="0"/>
                </a:tc>
              </a:tr>
              <a:tr h="106583">
                <a:tc rowSpan="2">
                  <a:txBody>
                    <a:bodyPr/>
                    <a:lstStyle/>
                    <a:p>
                      <a:pPr marL="0" marR="0">
                        <a:lnSpc>
                          <a:spcPct val="115000"/>
                        </a:lnSpc>
                        <a:spcBef>
                          <a:spcPts val="0"/>
                        </a:spcBef>
                        <a:spcAft>
                          <a:spcPts val="0"/>
                        </a:spcAft>
                      </a:pPr>
                      <a:r>
                        <a:rPr lang="en-US" sz="1100" dirty="0">
                          <a:effectLst/>
                        </a:rPr>
                        <a:t>Hawksbill Sea Turtles*</a:t>
                      </a:r>
                      <a:endParaRPr lang="en-US" sz="11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Total</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100">
                          <a:effectLst/>
                        </a:rPr>
                        <a:t>6</a:t>
                      </a:r>
                      <a:endParaRPr lang="en-US" sz="1100">
                        <a:effectLst/>
                        <a:latin typeface="Calibri"/>
                        <a:ea typeface="Calibri"/>
                        <a:cs typeface="Times New Roman"/>
                      </a:endParaRPr>
                    </a:p>
                  </a:txBody>
                  <a:tcPr marL="68580" marR="68580" marT="0" marB="0"/>
                </a:tc>
              </a:tr>
              <a:tr h="106583">
                <a:tc vMerge="1">
                  <a:txBody>
                    <a:bodyPr/>
                    <a:lstStyle/>
                    <a:p>
                      <a:endParaRPr lang="en-US"/>
                    </a:p>
                  </a:txBody>
                  <a:tcPr/>
                </a:tc>
                <a:tc>
                  <a:txBody>
                    <a:bodyPr/>
                    <a:lstStyle/>
                    <a:p>
                      <a:pPr marL="0" marR="0" algn="ctr">
                        <a:lnSpc>
                          <a:spcPct val="115000"/>
                        </a:lnSpc>
                        <a:spcBef>
                          <a:spcPts val="0"/>
                        </a:spcBef>
                        <a:spcAft>
                          <a:spcPts val="0"/>
                        </a:spcAft>
                      </a:pPr>
                      <a:r>
                        <a:rPr lang="en-US" sz="1100">
                          <a:effectLst/>
                        </a:rPr>
                        <a:t>lethal</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100">
                          <a:effectLst/>
                        </a:rPr>
                        <a:t>4</a:t>
                      </a:r>
                      <a:endParaRPr lang="en-US" sz="1100">
                        <a:effectLst/>
                        <a:latin typeface="Calibri"/>
                        <a:ea typeface="Calibri"/>
                        <a:cs typeface="Times New Roman"/>
                      </a:endParaRPr>
                    </a:p>
                  </a:txBody>
                  <a:tcPr marL="68580" marR="68580" marT="0" marB="0"/>
                </a:tc>
              </a:tr>
              <a:tr h="106583">
                <a:tc rowSpan="2">
                  <a:txBody>
                    <a:bodyPr/>
                    <a:lstStyle/>
                    <a:p>
                      <a:pPr marL="0" marR="0">
                        <a:lnSpc>
                          <a:spcPct val="115000"/>
                        </a:lnSpc>
                        <a:spcBef>
                          <a:spcPts val="0"/>
                        </a:spcBef>
                        <a:spcAft>
                          <a:spcPts val="0"/>
                        </a:spcAft>
                      </a:pPr>
                      <a:r>
                        <a:rPr lang="en-US" sz="1100">
                          <a:effectLst/>
                        </a:rPr>
                        <a:t>Smalltooth Sawfish</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Total</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100">
                          <a:effectLst/>
                        </a:rPr>
                        <a:t>8</a:t>
                      </a:r>
                      <a:endParaRPr lang="en-US" sz="1100">
                        <a:effectLst/>
                        <a:latin typeface="Calibri"/>
                        <a:ea typeface="Calibri"/>
                        <a:cs typeface="Times New Roman"/>
                      </a:endParaRPr>
                    </a:p>
                  </a:txBody>
                  <a:tcPr marL="68580" marR="68580" marT="0" marB="0"/>
                </a:tc>
              </a:tr>
              <a:tr h="106583">
                <a:tc vMerge="1">
                  <a:txBody>
                    <a:bodyPr/>
                    <a:lstStyle/>
                    <a:p>
                      <a:endParaRPr lang="en-US"/>
                    </a:p>
                  </a:txBody>
                  <a:tcPr/>
                </a:tc>
                <a:tc>
                  <a:txBody>
                    <a:bodyPr/>
                    <a:lstStyle/>
                    <a:p>
                      <a:pPr marL="0" marR="0" algn="ctr">
                        <a:lnSpc>
                          <a:spcPct val="115000"/>
                        </a:lnSpc>
                        <a:spcBef>
                          <a:spcPts val="0"/>
                        </a:spcBef>
                        <a:spcAft>
                          <a:spcPts val="0"/>
                        </a:spcAft>
                      </a:pPr>
                      <a:r>
                        <a:rPr lang="en-US" sz="1100">
                          <a:effectLst/>
                        </a:rPr>
                        <a:t>Lethal</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100">
                          <a:effectLst/>
                        </a:rPr>
                        <a:t>0</a:t>
                      </a:r>
                      <a:endParaRPr lang="en-US" sz="1100">
                        <a:effectLst/>
                        <a:latin typeface="Calibri"/>
                        <a:ea typeface="Calibri"/>
                        <a:cs typeface="Times New Roman"/>
                      </a:endParaRPr>
                    </a:p>
                  </a:txBody>
                  <a:tcPr marL="68580" marR="68580" marT="0" marB="0"/>
                </a:tc>
              </a:tr>
              <a:tr h="106583">
                <a:tc rowSpan="2">
                  <a:txBody>
                    <a:bodyPr/>
                    <a:lstStyle/>
                    <a:p>
                      <a:pPr marL="0" marR="0">
                        <a:lnSpc>
                          <a:spcPct val="115000"/>
                        </a:lnSpc>
                        <a:spcBef>
                          <a:spcPts val="0"/>
                        </a:spcBef>
                        <a:spcAft>
                          <a:spcPts val="0"/>
                        </a:spcAft>
                      </a:pPr>
                      <a:r>
                        <a:rPr lang="en-US" sz="1100" dirty="0">
                          <a:effectLst/>
                        </a:rPr>
                        <a:t>Nassau Grouper</a:t>
                      </a:r>
                      <a:endParaRPr lang="en-US" sz="11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Total</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100">
                          <a:effectLst/>
                        </a:rPr>
                        <a:t>4,161</a:t>
                      </a:r>
                      <a:endParaRPr lang="en-US" sz="1100">
                        <a:effectLst/>
                        <a:latin typeface="Calibri"/>
                        <a:ea typeface="Calibri"/>
                        <a:cs typeface="Times New Roman"/>
                      </a:endParaRPr>
                    </a:p>
                  </a:txBody>
                  <a:tcPr marL="68580" marR="68580" marT="0" marB="0"/>
                </a:tc>
              </a:tr>
              <a:tr h="106583">
                <a:tc vMerge="1">
                  <a:txBody>
                    <a:bodyPr/>
                    <a:lstStyle/>
                    <a:p>
                      <a:endParaRPr lang="en-US"/>
                    </a:p>
                  </a:txBody>
                  <a:tcPr/>
                </a:tc>
                <a:tc>
                  <a:txBody>
                    <a:bodyPr/>
                    <a:lstStyle/>
                    <a:p>
                      <a:pPr marL="0" marR="0" algn="ctr">
                        <a:lnSpc>
                          <a:spcPct val="115000"/>
                        </a:lnSpc>
                        <a:spcBef>
                          <a:spcPts val="0"/>
                        </a:spcBef>
                        <a:spcAft>
                          <a:spcPts val="0"/>
                        </a:spcAft>
                      </a:pPr>
                      <a:r>
                        <a:rPr lang="en-US" sz="1100" dirty="0">
                          <a:effectLst/>
                        </a:rPr>
                        <a:t>Lethal</a:t>
                      </a:r>
                      <a:endParaRPr lang="en-US" sz="11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100" dirty="0">
                          <a:effectLst/>
                        </a:rPr>
                        <a:t>846</a:t>
                      </a:r>
                      <a:endParaRPr lang="en-US" sz="11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8946994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ITS: NARWs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An incidental </a:t>
            </a:r>
            <a:r>
              <a:rPr lang="en-US" dirty="0"/>
              <a:t>take authorization for NARWs </a:t>
            </a:r>
            <a:r>
              <a:rPr lang="en-US" dirty="0" smtClean="0"/>
              <a:t>is NOT issued for NARWs because </a:t>
            </a:r>
          </a:p>
          <a:p>
            <a:pPr lvl="1"/>
            <a:r>
              <a:rPr lang="en-US" dirty="0" smtClean="0"/>
              <a:t>(</a:t>
            </a:r>
            <a:r>
              <a:rPr lang="en-US" dirty="0"/>
              <a:t>1) an incidental take statement cannot be lawfully issued under the ESA for a marine mammal unless incidental take authorization exists for that marine mammal under the MMPA (see 16 U.S.C. § 1536(b)(4)(C)) and </a:t>
            </a:r>
            <a:endParaRPr lang="en-US" dirty="0" smtClean="0"/>
          </a:p>
          <a:p>
            <a:pPr lvl="1"/>
            <a:r>
              <a:rPr lang="en-US" dirty="0" smtClean="0"/>
              <a:t>(</a:t>
            </a:r>
            <a:r>
              <a:rPr lang="en-US" dirty="0"/>
              <a:t>2) the incidental take of ESA-listed whales by the Snapper-Grouper fishery has not been authorized under section 101(a)(5) of the MMPA.  Because no ITS is included, no incidental take by the snapper-grouper fishery is authorized under the ESA.</a:t>
            </a:r>
          </a:p>
          <a:p>
            <a:r>
              <a:rPr lang="en-US" dirty="0" smtClean="0"/>
              <a:t>A numerical </a:t>
            </a:r>
            <a:r>
              <a:rPr lang="en-US" dirty="0"/>
              <a:t>“</a:t>
            </a:r>
            <a:r>
              <a:rPr lang="en-US" dirty="0" smtClean="0"/>
              <a:t>trigger” </a:t>
            </a:r>
            <a:r>
              <a:rPr lang="en-US" dirty="0"/>
              <a:t>for reinitiation of ESA section 7 </a:t>
            </a:r>
            <a:r>
              <a:rPr lang="en-US" dirty="0" smtClean="0"/>
              <a:t>consultation is specified:, </a:t>
            </a:r>
            <a:r>
              <a:rPr lang="en-US" dirty="0"/>
              <a:t>reinitiation will occur if greater than one NARW is entangled in BSB trap/pot gear or gear consistent with BSB trap/pot over the next 25 year </a:t>
            </a:r>
            <a:r>
              <a:rPr lang="en-US" dirty="0" smtClean="0"/>
              <a:t>period.</a:t>
            </a:r>
            <a:endParaRPr lang="en-US" dirty="0"/>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12</a:t>
            </a:fld>
            <a:endParaRPr lang="en-US" dirty="0"/>
          </a:p>
        </p:txBody>
      </p:sp>
    </p:spTree>
    <p:extLst>
      <p:ext uri="{BB962C8B-B14F-4D97-AF65-F5344CB8AC3E}">
        <p14:creationId xmlns:p14="http://schemas.microsoft.com/office/powerpoint/2010/main" val="8834494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ITS: Reasonable and Prudent Measures (RPMs)</a:t>
            </a:r>
            <a:br>
              <a:rPr lang="en-US" dirty="0" smtClean="0"/>
            </a:br>
            <a:endParaRPr lang="en-US" dirty="0"/>
          </a:p>
        </p:txBody>
      </p:sp>
      <p:sp>
        <p:nvSpPr>
          <p:cNvPr id="3" name="Content Placeholder 2"/>
          <p:cNvSpPr>
            <a:spLocks noGrp="1"/>
          </p:cNvSpPr>
          <p:nvPr>
            <p:ph idx="1"/>
          </p:nvPr>
        </p:nvSpPr>
        <p:spPr/>
        <p:txBody>
          <a:bodyPr>
            <a:normAutofit/>
          </a:bodyPr>
          <a:lstStyle/>
          <a:p>
            <a:r>
              <a:rPr lang="en-US" sz="2200" b="1" dirty="0"/>
              <a:t>RPM </a:t>
            </a:r>
            <a:r>
              <a:rPr lang="en-US" sz="2200" b="1" dirty="0" smtClean="0"/>
              <a:t>1 </a:t>
            </a:r>
            <a:r>
              <a:rPr lang="en-US" sz="2200" b="1" dirty="0"/>
              <a:t>- </a:t>
            </a:r>
            <a:r>
              <a:rPr lang="en-US" sz="2200" b="1" dirty="0" smtClean="0"/>
              <a:t>Minimizing </a:t>
            </a:r>
            <a:r>
              <a:rPr lang="en-US" sz="2200" b="1" dirty="0"/>
              <a:t>Stress and Increasing Survival Rates Through Best Handling </a:t>
            </a:r>
            <a:r>
              <a:rPr lang="en-US" sz="2200" b="1" dirty="0" smtClean="0"/>
              <a:t>Practices:  </a:t>
            </a:r>
            <a:r>
              <a:rPr lang="en-US" sz="2200" dirty="0"/>
              <a:t>NMFS must ensure that caught sea turtles, Nassau grouper, or smalltooth sawfish are handled in a way that minimizes adverse effects (e.g., stress) to the animal and </a:t>
            </a:r>
            <a:r>
              <a:rPr lang="en-US" sz="2200" dirty="0" smtClean="0"/>
              <a:t>increases </a:t>
            </a:r>
            <a:r>
              <a:rPr lang="en-US" sz="2200" dirty="0"/>
              <a:t>the likelihood of their survival</a:t>
            </a:r>
            <a:r>
              <a:rPr lang="en-US" sz="2200" dirty="0" smtClean="0"/>
              <a:t>.</a:t>
            </a:r>
          </a:p>
          <a:p>
            <a:r>
              <a:rPr lang="en-US" sz="2200" b="1" dirty="0"/>
              <a:t>RPM 2 - Monitoring the Frequency and Magnitude of Incidental Take:</a:t>
            </a:r>
            <a:r>
              <a:rPr lang="en-US" sz="2200" dirty="0"/>
              <a:t>  NMFS must ensure that monitoring and reporting: (1) detects and documents any adverse effects resulting from the South Atlantic snapper-grouper fishery; (2) assesses the actual level of incidental take in comparison with the anticipated incidental take documented in the Opinion; (3) detects when the level of anticipated take is exceeded; and (4) collects improved data.</a:t>
            </a:r>
          </a:p>
          <a:p>
            <a:endParaRPr lang="en-US" sz="2200" dirty="0"/>
          </a:p>
          <a:p>
            <a:endParaRPr lang="en-US" dirty="0"/>
          </a:p>
          <a:p>
            <a:endParaRPr lang="en-US" dirty="0"/>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13</a:t>
            </a:fld>
            <a:endParaRPr lang="en-US" dirty="0"/>
          </a:p>
        </p:txBody>
      </p:sp>
    </p:spTree>
    <p:extLst>
      <p:ext uri="{BB962C8B-B14F-4D97-AF65-F5344CB8AC3E}">
        <p14:creationId xmlns:p14="http://schemas.microsoft.com/office/powerpoint/2010/main" val="36211845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T&amp;Cs Pertaining to Snapper-Grouper Management</a:t>
            </a:r>
            <a:br>
              <a:rPr lang="en-US" dirty="0" smtClean="0"/>
            </a:br>
            <a:endParaRPr lang="en-US" dirty="0"/>
          </a:p>
        </p:txBody>
      </p:sp>
      <p:sp>
        <p:nvSpPr>
          <p:cNvPr id="3" name="Content Placeholder 2"/>
          <p:cNvSpPr>
            <a:spLocks noGrp="1"/>
          </p:cNvSpPr>
          <p:nvPr>
            <p:ph idx="1"/>
          </p:nvPr>
        </p:nvSpPr>
        <p:spPr>
          <a:xfrm>
            <a:off x="457200" y="1401511"/>
            <a:ext cx="8229600" cy="4331746"/>
          </a:xfrm>
        </p:spPr>
        <p:txBody>
          <a:bodyPr>
            <a:normAutofit/>
          </a:bodyPr>
          <a:lstStyle/>
          <a:p>
            <a:r>
              <a:rPr lang="en-US" sz="2000" b="1" dirty="0"/>
              <a:t>RPM 1,T/C </a:t>
            </a:r>
            <a:r>
              <a:rPr lang="en-US" sz="2000" b="1" dirty="0" smtClean="0"/>
              <a:t>2</a:t>
            </a:r>
            <a:r>
              <a:rPr lang="en-US" sz="2000" dirty="0" smtClean="0"/>
              <a:t>: </a:t>
            </a:r>
            <a:r>
              <a:rPr lang="en-US" sz="2000" dirty="0"/>
              <a:t>NMFS must examine ways to reduce mortality of Nassau grouper. </a:t>
            </a:r>
            <a:r>
              <a:rPr lang="en-US" sz="2000" dirty="0"/>
              <a:t> </a:t>
            </a:r>
            <a:r>
              <a:rPr lang="en-US" sz="2000" dirty="0" smtClean="0"/>
              <a:t>This </a:t>
            </a:r>
            <a:r>
              <a:rPr lang="en-US" sz="2000" dirty="0" smtClean="0"/>
              <a:t>includes, but </a:t>
            </a:r>
            <a:r>
              <a:rPr lang="en-US" sz="2000" dirty="0"/>
              <a:t>is not limited to, examining possible modifications to fishing practices that can </a:t>
            </a:r>
            <a:r>
              <a:rPr lang="en-US" sz="2000" dirty="0" smtClean="0"/>
              <a:t>be adopted </a:t>
            </a:r>
            <a:r>
              <a:rPr lang="en-US" sz="2000" dirty="0"/>
              <a:t>through changes in fishery management plan related regulations, as well </a:t>
            </a:r>
            <a:r>
              <a:rPr lang="en-US" sz="2000" dirty="0" smtClean="0"/>
              <a:t>as recommended </a:t>
            </a:r>
            <a:r>
              <a:rPr lang="en-US" sz="2000" dirty="0"/>
              <a:t>best fishing practices. NMFS must assess</a:t>
            </a:r>
            <a:r>
              <a:rPr lang="en-US" sz="2000" dirty="0" smtClean="0"/>
              <a:t>:</a:t>
            </a:r>
          </a:p>
          <a:p>
            <a:pPr marL="457200" lvl="1" indent="0">
              <a:buNone/>
            </a:pPr>
            <a:r>
              <a:rPr lang="en-US" sz="2000" dirty="0" smtClean="0"/>
              <a:t>(</a:t>
            </a:r>
            <a:r>
              <a:rPr lang="en-US" sz="2000" dirty="0"/>
              <a:t>a) the potential effectiveness of non-stainless steel circle hooks on reducing </a:t>
            </a:r>
            <a:r>
              <a:rPr lang="en-US" sz="2000" dirty="0" smtClean="0"/>
              <a:t>injury and </a:t>
            </a:r>
            <a:r>
              <a:rPr lang="en-US" sz="2000" dirty="0"/>
              <a:t>mortality to Nassau grouper. If deemed an effective measure, NMFS </a:t>
            </a:r>
            <a:r>
              <a:rPr lang="en-US" sz="2000" dirty="0" smtClean="0"/>
              <a:t>shall consider </a:t>
            </a:r>
            <a:r>
              <a:rPr lang="en-US" sz="2000" dirty="0"/>
              <a:t>revision of regulations to expand their current use to include areas south </a:t>
            </a:r>
            <a:r>
              <a:rPr lang="en-US" sz="2000" dirty="0" smtClean="0"/>
              <a:t>of 28</a:t>
            </a:r>
            <a:r>
              <a:rPr lang="en-US" sz="2000" dirty="0"/>
              <a:t>° N. lat. for fishing activities that could incidentally capture Nassau grouper.</a:t>
            </a:r>
          </a:p>
          <a:p>
            <a:pPr marL="0" indent="0">
              <a:buNone/>
            </a:pPr>
            <a:r>
              <a:rPr lang="en-US" sz="2000" dirty="0" smtClean="0"/>
              <a:t>	(</a:t>
            </a:r>
            <a:r>
              <a:rPr lang="en-US" sz="2000" dirty="0"/>
              <a:t>b) the potential effectiveness of fishing practices after fish are captured that </a:t>
            </a:r>
            <a:r>
              <a:rPr lang="en-US" sz="2000" dirty="0" smtClean="0"/>
              <a:t>	could reduce </a:t>
            </a:r>
            <a:r>
              <a:rPr lang="en-US" sz="2000" dirty="0"/>
              <a:t>and minimize the effects of fishing. This includes, but is </a:t>
            </a:r>
            <a:r>
              <a:rPr lang="en-US" sz="2000" dirty="0" smtClean="0"/>
              <a:t>not</a:t>
            </a:r>
            <a:r>
              <a:rPr lang="en-US" sz="2000" dirty="0"/>
              <a:t> </a:t>
            </a:r>
            <a:r>
              <a:rPr lang="en-US" sz="2000" dirty="0" smtClean="0"/>
              <a:t>limited </a:t>
            </a:r>
            <a:r>
              <a:rPr lang="en-US" sz="2000" dirty="0"/>
              <a:t>to </a:t>
            </a:r>
            <a:r>
              <a:rPr lang="en-US" sz="2000" dirty="0" smtClean="0"/>
              <a:t>	1</a:t>
            </a:r>
            <a:r>
              <a:rPr lang="en-US" sz="2000" dirty="0" smtClean="0"/>
              <a:t>) </a:t>
            </a:r>
            <a:r>
              <a:rPr lang="en-US" sz="2000" dirty="0" smtClean="0"/>
              <a:t>de-hooking 	and </a:t>
            </a:r>
            <a:r>
              <a:rPr lang="en-US" sz="2000" dirty="0"/>
              <a:t>2) treatment for barotrauma, e.g., the possible </a:t>
            </a:r>
            <a:r>
              <a:rPr lang="en-US" sz="2000" dirty="0" smtClean="0"/>
              <a:t>use </a:t>
            </a:r>
            <a:r>
              <a:rPr lang="en-US" sz="2000" dirty="0"/>
              <a:t>of </a:t>
            </a:r>
            <a:r>
              <a:rPr lang="en-US" sz="2000" dirty="0" smtClean="0"/>
              <a:t>	“</a:t>
            </a:r>
            <a:r>
              <a:rPr lang="en-US" sz="2000" dirty="0" smtClean="0"/>
              <a:t>descender” </a:t>
            </a:r>
            <a:r>
              <a:rPr lang="en-US" sz="2000" dirty="0" smtClean="0"/>
              <a:t>devices</a:t>
            </a:r>
            <a:r>
              <a:rPr lang="en-US" sz="2000" dirty="0"/>
              <a:t>. If deemed </a:t>
            </a:r>
            <a:r>
              <a:rPr lang="en-US" sz="2000" dirty="0" smtClean="0"/>
              <a:t>effective</a:t>
            </a:r>
            <a:r>
              <a:rPr lang="en-US" sz="2000" dirty="0"/>
              <a:t>, NMFS shall consider revision </a:t>
            </a:r>
            <a:r>
              <a:rPr lang="en-US" sz="2000" dirty="0" smtClean="0"/>
              <a:t>of 	regulations </a:t>
            </a:r>
            <a:r>
              <a:rPr lang="en-US" sz="2000" dirty="0" smtClean="0"/>
              <a:t>to </a:t>
            </a:r>
            <a:r>
              <a:rPr lang="en-US" sz="2000" dirty="0" smtClean="0"/>
              <a:t>implement </a:t>
            </a:r>
            <a:r>
              <a:rPr lang="en-US" sz="2000" dirty="0"/>
              <a:t>their use for incidentally </a:t>
            </a:r>
            <a:r>
              <a:rPr lang="en-US" sz="2000" dirty="0" smtClean="0"/>
              <a:t>	caught </a:t>
            </a:r>
            <a:r>
              <a:rPr lang="en-US" sz="2000" dirty="0"/>
              <a:t>Nassau </a:t>
            </a:r>
            <a:r>
              <a:rPr lang="en-US" sz="2000" dirty="0" smtClean="0"/>
              <a:t>grouper</a:t>
            </a:r>
            <a:endParaRPr lang="en-US" sz="2000" dirty="0"/>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14</a:t>
            </a:fld>
            <a:endParaRPr lang="en-US" dirty="0"/>
          </a:p>
        </p:txBody>
      </p:sp>
    </p:spTree>
    <p:extLst>
      <p:ext uri="{BB962C8B-B14F-4D97-AF65-F5344CB8AC3E}">
        <p14:creationId xmlns:p14="http://schemas.microsoft.com/office/powerpoint/2010/main" val="39516156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T&amp;Cs Pertaining to Snapper-Grouper Management</a:t>
            </a:r>
          </a:p>
        </p:txBody>
      </p:sp>
      <p:sp>
        <p:nvSpPr>
          <p:cNvPr id="3" name="Content Placeholder 2"/>
          <p:cNvSpPr>
            <a:spLocks noGrp="1"/>
          </p:cNvSpPr>
          <p:nvPr>
            <p:ph idx="1"/>
          </p:nvPr>
        </p:nvSpPr>
        <p:spPr/>
        <p:txBody>
          <a:bodyPr>
            <a:normAutofit/>
          </a:bodyPr>
          <a:lstStyle/>
          <a:p>
            <a:r>
              <a:rPr lang="en-US" sz="2200" b="1" dirty="0" smtClean="0"/>
              <a:t>RPM 2, T/C 3: </a:t>
            </a:r>
            <a:r>
              <a:rPr lang="en-US" sz="2200" dirty="0" smtClean="0"/>
              <a:t>NMFS </a:t>
            </a:r>
            <a:r>
              <a:rPr lang="en-US" sz="2200" dirty="0"/>
              <a:t>must review and/or continue to review all available data sources (e.g</a:t>
            </a:r>
            <a:r>
              <a:rPr lang="en-US" sz="2200" dirty="0" smtClean="0"/>
              <a:t>., logbook</a:t>
            </a:r>
            <a:r>
              <a:rPr lang="en-US" sz="2200" dirty="0"/>
              <a:t>, observer, STSSN, ISED) for observed documented take sea </a:t>
            </a:r>
            <a:r>
              <a:rPr lang="en-US" sz="2200" dirty="0" smtClean="0"/>
              <a:t>turtles, smalltooth </a:t>
            </a:r>
            <a:r>
              <a:rPr lang="en-US" sz="2200" dirty="0"/>
              <a:t>sawfish and Nassau grouper in the South Atlantic </a:t>
            </a:r>
            <a:r>
              <a:rPr lang="en-US" sz="2200" dirty="0" smtClean="0"/>
              <a:t>snapper-grouper fishery </a:t>
            </a:r>
            <a:r>
              <a:rPr lang="en-US" sz="2200" dirty="0"/>
              <a:t>to monitor their incidental take.</a:t>
            </a:r>
          </a:p>
          <a:p>
            <a:r>
              <a:rPr lang="en-US" sz="2200" b="1" dirty="0" smtClean="0"/>
              <a:t>RPM 2, T/C 4: </a:t>
            </a:r>
            <a:r>
              <a:rPr lang="en-US" sz="2200" dirty="0" smtClean="0"/>
              <a:t>NMFS </a:t>
            </a:r>
            <a:r>
              <a:rPr lang="en-US" sz="2200" dirty="0"/>
              <a:t>must work with the SAFMC in developing its Bycatch </a:t>
            </a:r>
            <a:r>
              <a:rPr lang="en-US" sz="2200" dirty="0" smtClean="0"/>
              <a:t>Reporting Amendment </a:t>
            </a:r>
            <a:r>
              <a:rPr lang="en-US" sz="2200" dirty="0"/>
              <a:t>to evaluate the current standardized bycatch reporting </a:t>
            </a:r>
            <a:r>
              <a:rPr lang="en-US" sz="2200" dirty="0" smtClean="0"/>
              <a:t>methodologies under </a:t>
            </a:r>
            <a:r>
              <a:rPr lang="en-US" sz="2200" dirty="0"/>
              <a:t>the Snapper-Grouper FMP. </a:t>
            </a:r>
            <a:endParaRPr lang="en-US" sz="2200" dirty="0" smtClean="0"/>
          </a:p>
          <a:p>
            <a:pPr lvl="1"/>
            <a:r>
              <a:rPr lang="en-US" sz="2200" dirty="0" smtClean="0"/>
              <a:t> </a:t>
            </a:r>
            <a:r>
              <a:rPr lang="en-US" sz="2200" dirty="0" smtClean="0"/>
              <a:t>As </a:t>
            </a:r>
            <a:r>
              <a:rPr lang="en-US" sz="2200" dirty="0"/>
              <a:t>part of this evaluation, NMFS and </a:t>
            </a:r>
            <a:r>
              <a:rPr lang="en-US" sz="2200" dirty="0" smtClean="0"/>
              <a:t>the SAFMC </a:t>
            </a:r>
            <a:r>
              <a:rPr lang="en-US" sz="2200" dirty="0"/>
              <a:t>must consider increasing the self-reporting of sea turtles, Nassau </a:t>
            </a:r>
            <a:r>
              <a:rPr lang="en-US" sz="2200" dirty="0" smtClean="0"/>
              <a:t>grouper, and </a:t>
            </a:r>
            <a:r>
              <a:rPr lang="en-US" sz="2200" dirty="0"/>
              <a:t>smalltooth sawfish captures in commercial hook-and-line gear </a:t>
            </a:r>
            <a:r>
              <a:rPr lang="en-US" sz="2200" dirty="0" smtClean="0"/>
              <a:t>targeting snapper-grouper </a:t>
            </a:r>
            <a:r>
              <a:rPr lang="en-US" sz="2200" dirty="0"/>
              <a:t>from the current 20% under the SDDP to 100% as one option</a:t>
            </a:r>
            <a:r>
              <a:rPr lang="en-US" sz="2200" dirty="0" smtClean="0"/>
              <a:t>.</a:t>
            </a:r>
            <a:endParaRPr lang="en-US" sz="2200" dirty="0"/>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15</a:t>
            </a:fld>
            <a:endParaRPr lang="en-US" dirty="0"/>
          </a:p>
        </p:txBody>
      </p:sp>
    </p:spTree>
    <p:extLst>
      <p:ext uri="{BB962C8B-B14F-4D97-AF65-F5344CB8AC3E}">
        <p14:creationId xmlns:p14="http://schemas.microsoft.com/office/powerpoint/2010/main" val="1184436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Conservation Recommendations </a:t>
            </a:r>
            <a:endParaRPr lang="en-US" dirty="0"/>
          </a:p>
        </p:txBody>
      </p:sp>
      <p:sp>
        <p:nvSpPr>
          <p:cNvPr id="3" name="Content Placeholder 2"/>
          <p:cNvSpPr>
            <a:spLocks noGrp="1"/>
          </p:cNvSpPr>
          <p:nvPr>
            <p:ph idx="1"/>
          </p:nvPr>
        </p:nvSpPr>
        <p:spPr/>
        <p:txBody>
          <a:bodyPr>
            <a:normAutofit/>
          </a:bodyPr>
          <a:lstStyle/>
          <a:p>
            <a:r>
              <a:rPr lang="en-US" sz="2400" dirty="0" smtClean="0"/>
              <a:t>CR7: NMFS </a:t>
            </a:r>
            <a:r>
              <a:rPr lang="en-US" sz="2400" dirty="0"/>
              <a:t>should promote the use of ropes with breaking strengths equal to or less than 1700 </a:t>
            </a:r>
            <a:r>
              <a:rPr lang="en-US" sz="2400" dirty="0" err="1"/>
              <a:t>lb</a:t>
            </a:r>
            <a:r>
              <a:rPr lang="en-US" sz="2400" dirty="0"/>
              <a:t> for the BSB trap/pot fishery.  New research suggests that if fisheries were to utilize ropes with breaking strengths less than or equal to 1700-lb breaking strength, the number of life-threatening entanglements for large whales would decrease by at least 72% (Knowlton et al. 2015). </a:t>
            </a:r>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16</a:t>
            </a:fld>
            <a:endParaRPr lang="en-US" dirty="0"/>
          </a:p>
        </p:txBody>
      </p:sp>
    </p:spTree>
    <p:extLst>
      <p:ext uri="{BB962C8B-B14F-4D97-AF65-F5344CB8AC3E}">
        <p14:creationId xmlns:p14="http://schemas.microsoft.com/office/powerpoint/2010/main" val="25107227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4292" y="457200"/>
            <a:ext cx="8229600" cy="676014"/>
          </a:xfrm>
        </p:spPr>
        <p:txBody>
          <a:bodyPr/>
          <a:lstStyle/>
          <a:p>
            <a:r>
              <a:rPr lang="en-US" dirty="0" smtClean="0"/>
              <a:t>Future Questions</a:t>
            </a:r>
            <a:r>
              <a:rPr lang="en-US" dirty="0" smtClean="0"/>
              <a:t>? </a:t>
            </a:r>
            <a:endParaRPr lang="en-US" dirty="0"/>
          </a:p>
        </p:txBody>
      </p:sp>
      <p:sp>
        <p:nvSpPr>
          <p:cNvPr id="3" name="Content Placeholder 2"/>
          <p:cNvSpPr>
            <a:spLocks noGrp="1"/>
          </p:cNvSpPr>
          <p:nvPr>
            <p:ph idx="1"/>
          </p:nvPr>
        </p:nvSpPr>
        <p:spPr/>
        <p:txBody>
          <a:bodyPr/>
          <a:lstStyle/>
          <a:p>
            <a:r>
              <a:rPr lang="en-US" dirty="0"/>
              <a:t>For additional </a:t>
            </a:r>
            <a:r>
              <a:rPr lang="en-US" dirty="0" smtClean="0"/>
              <a:t>information</a:t>
            </a:r>
            <a:r>
              <a:rPr lang="en-US" dirty="0" smtClean="0"/>
              <a:t>:</a:t>
            </a:r>
          </a:p>
          <a:p>
            <a:pPr marL="457200" lvl="1" indent="0">
              <a:buNone/>
            </a:pPr>
            <a:r>
              <a:rPr lang="en-US" dirty="0" smtClean="0"/>
              <a:t>Jennifer Lee </a:t>
            </a:r>
            <a:endParaRPr lang="en-US" dirty="0" smtClean="0"/>
          </a:p>
          <a:p>
            <a:pPr marL="457200" lvl="1" indent="0">
              <a:buNone/>
            </a:pPr>
            <a:r>
              <a:rPr lang="en-US" dirty="0" smtClean="0"/>
              <a:t>Email: Jennifer.Lee@noaa.gov</a:t>
            </a:r>
            <a:endParaRPr lang="en-US" dirty="0" smtClean="0"/>
          </a:p>
          <a:p>
            <a:pPr marL="457200" lvl="1" indent="0">
              <a:buNone/>
            </a:pPr>
            <a:r>
              <a:rPr lang="en-US" dirty="0" smtClean="0"/>
              <a:t>Phone: (727) 551-5778</a:t>
            </a:r>
            <a:endParaRPr lang="en-US" dirty="0"/>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17</a:t>
            </a:fld>
            <a:endParaRPr lang="en-US" dirty="0"/>
          </a:p>
        </p:txBody>
      </p:sp>
    </p:spTree>
    <p:extLst>
      <p:ext uri="{BB962C8B-B14F-4D97-AF65-F5344CB8AC3E}">
        <p14:creationId xmlns:p14="http://schemas.microsoft.com/office/powerpoint/2010/main" val="5511323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Components of the Biological Opinion</a:t>
            </a:r>
            <a:endParaRPr lang="en-US" dirty="0"/>
          </a:p>
        </p:txBody>
      </p:sp>
      <p:sp>
        <p:nvSpPr>
          <p:cNvPr id="3" name="Content Placeholder 2"/>
          <p:cNvSpPr>
            <a:spLocks noGrp="1"/>
          </p:cNvSpPr>
          <p:nvPr>
            <p:ph idx="1"/>
          </p:nvPr>
        </p:nvSpPr>
        <p:spPr/>
        <p:txBody>
          <a:bodyPr>
            <a:normAutofit fontScale="85000" lnSpcReduction="10000"/>
          </a:bodyPr>
          <a:lstStyle/>
          <a:p>
            <a:r>
              <a:rPr lang="en-US" altLang="en-US" sz="3100" dirty="0"/>
              <a:t>Section </a:t>
            </a:r>
            <a:r>
              <a:rPr lang="en-US" altLang="en-US" sz="3100" dirty="0" smtClean="0"/>
              <a:t>1: Consultation History (</a:t>
            </a:r>
            <a:r>
              <a:rPr lang="en-US" altLang="en-US" sz="3100" dirty="0" smtClean="0"/>
              <a:t>p. </a:t>
            </a:r>
            <a:r>
              <a:rPr lang="en-US" altLang="en-US" sz="3100" dirty="0" smtClean="0"/>
              <a:t>8-11)</a:t>
            </a:r>
            <a:endParaRPr lang="en-US" altLang="en-US" sz="3100" dirty="0"/>
          </a:p>
          <a:p>
            <a:r>
              <a:rPr lang="en-US" altLang="en-US" sz="3100" dirty="0"/>
              <a:t>Section </a:t>
            </a:r>
            <a:r>
              <a:rPr lang="en-US" altLang="en-US" sz="3100" dirty="0" smtClean="0"/>
              <a:t>2: Proposed Action (</a:t>
            </a:r>
            <a:r>
              <a:rPr lang="en-US" altLang="en-US" sz="3100" dirty="0" smtClean="0"/>
              <a:t>p. </a:t>
            </a:r>
            <a:r>
              <a:rPr lang="en-US" altLang="en-US" sz="3100" dirty="0" smtClean="0"/>
              <a:t>11-35)</a:t>
            </a:r>
            <a:endParaRPr lang="en-US" altLang="en-US" sz="3100" dirty="0"/>
          </a:p>
          <a:p>
            <a:r>
              <a:rPr lang="en-US" altLang="en-US" sz="3100" dirty="0"/>
              <a:t>Section </a:t>
            </a:r>
            <a:r>
              <a:rPr lang="en-US" altLang="en-US" sz="3100" dirty="0" smtClean="0"/>
              <a:t>3: Status </a:t>
            </a:r>
            <a:r>
              <a:rPr lang="en-US" altLang="en-US" sz="3100" dirty="0"/>
              <a:t>Of the </a:t>
            </a:r>
            <a:r>
              <a:rPr lang="en-US" altLang="en-US" sz="3100" dirty="0" smtClean="0"/>
              <a:t>Species (</a:t>
            </a:r>
            <a:r>
              <a:rPr lang="en-US" altLang="en-US" sz="3100" dirty="0" smtClean="0"/>
              <a:t>p. </a:t>
            </a:r>
            <a:r>
              <a:rPr lang="en-US" altLang="en-US" sz="3100" dirty="0" smtClean="0"/>
              <a:t>36-111)</a:t>
            </a:r>
            <a:endParaRPr lang="en-US" altLang="en-US" sz="3100" dirty="0"/>
          </a:p>
          <a:p>
            <a:r>
              <a:rPr lang="en-US" altLang="en-US" sz="3100" dirty="0"/>
              <a:t>Section </a:t>
            </a:r>
            <a:r>
              <a:rPr lang="en-US" altLang="en-US" sz="3100" dirty="0" smtClean="0"/>
              <a:t>4: Environmental Baseline (</a:t>
            </a:r>
            <a:r>
              <a:rPr lang="en-US" altLang="en-US" sz="3100" dirty="0" smtClean="0"/>
              <a:t>p. </a:t>
            </a:r>
            <a:r>
              <a:rPr lang="en-US" altLang="en-US" sz="3100" dirty="0" smtClean="0"/>
              <a:t>112-141)</a:t>
            </a:r>
            <a:endParaRPr lang="en-US" altLang="en-US" sz="3100" dirty="0"/>
          </a:p>
          <a:p>
            <a:r>
              <a:rPr lang="en-US" altLang="en-US" sz="3100" dirty="0"/>
              <a:t>Section </a:t>
            </a:r>
            <a:r>
              <a:rPr lang="en-US" altLang="en-US" sz="3100" dirty="0" smtClean="0"/>
              <a:t>5: Effects </a:t>
            </a:r>
            <a:r>
              <a:rPr lang="en-US" altLang="en-US" sz="3100" dirty="0"/>
              <a:t>of the </a:t>
            </a:r>
            <a:r>
              <a:rPr lang="en-US" altLang="en-US" sz="3100" dirty="0" smtClean="0"/>
              <a:t>Action (</a:t>
            </a:r>
            <a:r>
              <a:rPr lang="en-US" altLang="en-US" sz="3100" dirty="0" smtClean="0"/>
              <a:t>p. </a:t>
            </a:r>
            <a:r>
              <a:rPr lang="en-US" altLang="en-US" sz="3100" dirty="0" smtClean="0"/>
              <a:t>142-202)</a:t>
            </a:r>
            <a:endParaRPr lang="en-US" altLang="en-US" sz="3100" dirty="0"/>
          </a:p>
          <a:p>
            <a:r>
              <a:rPr lang="en-US" altLang="en-US" sz="3100" dirty="0"/>
              <a:t>Section </a:t>
            </a:r>
            <a:r>
              <a:rPr lang="en-US" altLang="en-US" sz="3100" dirty="0" smtClean="0"/>
              <a:t>6: Cumulative Effects (</a:t>
            </a:r>
            <a:r>
              <a:rPr lang="en-US" altLang="en-US" sz="3100" dirty="0" smtClean="0"/>
              <a:t>p. </a:t>
            </a:r>
            <a:r>
              <a:rPr lang="en-US" altLang="en-US" sz="3100" dirty="0" smtClean="0"/>
              <a:t>203-204)</a:t>
            </a:r>
            <a:endParaRPr lang="en-US" altLang="en-US" sz="3100" dirty="0"/>
          </a:p>
          <a:p>
            <a:r>
              <a:rPr lang="en-US" altLang="en-US" sz="3100" dirty="0"/>
              <a:t>Section </a:t>
            </a:r>
            <a:r>
              <a:rPr lang="en-US" altLang="en-US" sz="3100" dirty="0" smtClean="0"/>
              <a:t>7: Jeopardy Analysis (</a:t>
            </a:r>
            <a:r>
              <a:rPr lang="en-US" altLang="en-US" sz="3100" dirty="0" smtClean="0"/>
              <a:t>p. </a:t>
            </a:r>
            <a:r>
              <a:rPr lang="en-US" altLang="en-US" sz="3100" dirty="0" smtClean="0"/>
              <a:t>205-229)</a:t>
            </a:r>
            <a:endParaRPr lang="en-US" altLang="en-US" sz="3100" dirty="0"/>
          </a:p>
          <a:p>
            <a:r>
              <a:rPr lang="en-US" altLang="en-US" sz="3100" dirty="0"/>
              <a:t>Section </a:t>
            </a:r>
            <a:r>
              <a:rPr lang="en-US" altLang="en-US" sz="3100" dirty="0" smtClean="0"/>
              <a:t>8: Conclusion (</a:t>
            </a:r>
            <a:r>
              <a:rPr lang="en-US" altLang="en-US" sz="3100" dirty="0" smtClean="0"/>
              <a:t>p. 230</a:t>
            </a:r>
            <a:r>
              <a:rPr lang="en-US" altLang="en-US" sz="3100" dirty="0" smtClean="0"/>
              <a:t>)</a:t>
            </a:r>
            <a:endParaRPr lang="en-US" altLang="en-US" sz="3100" dirty="0"/>
          </a:p>
          <a:p>
            <a:r>
              <a:rPr lang="en-US" altLang="en-US" sz="3100" dirty="0"/>
              <a:t>Section </a:t>
            </a:r>
            <a:r>
              <a:rPr lang="en-US" altLang="en-US" sz="3100" dirty="0" smtClean="0"/>
              <a:t>9: Incidental </a:t>
            </a:r>
            <a:r>
              <a:rPr lang="en-US" altLang="en-US" sz="3100" dirty="0"/>
              <a:t>Take </a:t>
            </a:r>
            <a:r>
              <a:rPr lang="en-US" altLang="en-US" sz="3100" dirty="0" smtClean="0"/>
              <a:t>Statement (</a:t>
            </a:r>
            <a:r>
              <a:rPr lang="en-US" altLang="en-US" sz="3100" dirty="0" smtClean="0"/>
              <a:t>p. </a:t>
            </a:r>
            <a:r>
              <a:rPr lang="en-US" altLang="en-US" sz="3100" dirty="0" smtClean="0"/>
              <a:t>231-237)</a:t>
            </a:r>
          </a:p>
          <a:p>
            <a:r>
              <a:rPr lang="en-US" altLang="en-US" sz="3100" dirty="0" smtClean="0"/>
              <a:t>Section 10: Conservation Recommendations (</a:t>
            </a:r>
            <a:r>
              <a:rPr lang="en-US" altLang="en-US" sz="3100" dirty="0" smtClean="0"/>
              <a:t>p. </a:t>
            </a:r>
            <a:r>
              <a:rPr lang="en-US" altLang="en-US" sz="3100" dirty="0" smtClean="0"/>
              <a:t>238-239)</a:t>
            </a:r>
            <a:endParaRPr lang="en-US" altLang="en-US" sz="3100" dirty="0"/>
          </a:p>
          <a:p>
            <a:pPr marL="0" indent="0">
              <a:buNone/>
            </a:pPr>
            <a:endParaRPr lang="en-US" dirty="0"/>
          </a:p>
        </p:txBody>
      </p:sp>
      <p:sp>
        <p:nvSpPr>
          <p:cNvPr id="4" name="Slide Number Placeholder 3"/>
          <p:cNvSpPr>
            <a:spLocks noGrp="1"/>
          </p:cNvSpPr>
          <p:nvPr>
            <p:ph type="sldNum" sz="quarter" idx="10"/>
          </p:nvPr>
        </p:nvSpPr>
        <p:spPr/>
        <p:txBody>
          <a:bodyPr/>
          <a:lstStyle/>
          <a:p>
            <a:r>
              <a:rPr lang="en-US" dirty="0" smtClean="0"/>
              <a:t>U.S. Department of Commerce | National Oceanic and Atmospheric Administration | NOAA Fisheries | Page </a:t>
            </a:r>
            <a:fld id="{632D3AEB-7CBE-3049-91AC-335C6B4F5BF6}" type="slidenum">
              <a:rPr lang="en-US" smtClean="0"/>
              <a:pPr/>
              <a:t>2</a:t>
            </a:fld>
            <a:endParaRPr lang="en-US" dirty="0"/>
          </a:p>
        </p:txBody>
      </p:sp>
    </p:spTree>
    <p:extLst>
      <p:ext uri="{BB962C8B-B14F-4D97-AF65-F5344CB8AC3E}">
        <p14:creationId xmlns:p14="http://schemas.microsoft.com/office/powerpoint/2010/main" val="3040767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Users\RICK~1.DEV\AppData\Local\Temp\BSB_Proposed_LGWH_Alt11Dec_Mar_3-1.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3643" y="2727278"/>
            <a:ext cx="2309791" cy="3571861"/>
          </a:xfrm>
          <a:prstGeom prst="rect">
            <a:avLst/>
          </a:prstGeom>
          <a:noFill/>
          <a:ln>
            <a:noFill/>
          </a:ln>
        </p:spPr>
      </p:pic>
      <p:pic>
        <p:nvPicPr>
          <p:cNvPr id="5" name="Picture 4" descr="C:\Users\RICK~1.DEV\AppData\Local\Temp\BSB_Proposed_LGWH_Alt11_Nov_Apr_3.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7156" y="2727278"/>
            <a:ext cx="2517543" cy="3558293"/>
          </a:xfrm>
          <a:prstGeom prst="rect">
            <a:avLst/>
          </a:prstGeom>
          <a:noFill/>
          <a:ln>
            <a:noFill/>
          </a:ln>
        </p:spPr>
      </p:pic>
      <p:sp>
        <p:nvSpPr>
          <p:cNvPr id="2" name="Title 1"/>
          <p:cNvSpPr>
            <a:spLocks noGrp="1"/>
          </p:cNvSpPr>
          <p:nvPr>
            <p:ph type="title"/>
          </p:nvPr>
        </p:nvSpPr>
        <p:spPr/>
        <p:txBody>
          <a:bodyPr/>
          <a:lstStyle/>
          <a:p>
            <a:r>
              <a:rPr lang="en-US" dirty="0" smtClean="0"/>
              <a:t>The Proposed Action		</a:t>
            </a:r>
            <a:endParaRPr lang="en-US" dirty="0"/>
          </a:p>
        </p:txBody>
      </p:sp>
      <p:sp>
        <p:nvSpPr>
          <p:cNvPr id="3" name="Content Placeholder 2"/>
          <p:cNvSpPr>
            <a:spLocks noGrp="1"/>
          </p:cNvSpPr>
          <p:nvPr>
            <p:ph idx="1"/>
          </p:nvPr>
        </p:nvSpPr>
        <p:spPr/>
        <p:txBody>
          <a:bodyPr>
            <a:normAutofit/>
          </a:bodyPr>
          <a:lstStyle/>
          <a:p>
            <a:r>
              <a:rPr lang="en-US" sz="2600" dirty="0"/>
              <a:t>Describes </a:t>
            </a:r>
            <a:r>
              <a:rPr lang="en-US" sz="2600" dirty="0" smtClean="0"/>
              <a:t>the South Atlantic snapper-grouper fishery </a:t>
            </a:r>
            <a:r>
              <a:rPr lang="en-US" sz="2600" dirty="0"/>
              <a:t>and proposed changes to the </a:t>
            </a:r>
            <a:r>
              <a:rPr lang="en-US" sz="2600" dirty="0" smtClean="0"/>
              <a:t>black sea bass (BSB)</a:t>
            </a:r>
            <a:r>
              <a:rPr lang="en-US" sz="2600" dirty="0" smtClean="0"/>
              <a:t> </a:t>
            </a:r>
            <a:r>
              <a:rPr lang="en-US" sz="2600" dirty="0" smtClean="0"/>
              <a:t>component </a:t>
            </a:r>
            <a:r>
              <a:rPr lang="en-US" sz="2600" dirty="0"/>
              <a:t>of the fishery associated </a:t>
            </a:r>
            <a:r>
              <a:rPr lang="en-US" sz="2600" dirty="0" smtClean="0"/>
              <a:t>with Regulatory Amendment </a:t>
            </a:r>
            <a:r>
              <a:rPr lang="en-US" sz="2600" dirty="0" smtClean="0"/>
              <a:t>16 (i.e., revised seasonal closures and gear marking)</a:t>
            </a:r>
            <a:endParaRPr lang="en-US" sz="2600" dirty="0" smtClean="0"/>
          </a:p>
        </p:txBody>
      </p:sp>
      <p:sp>
        <p:nvSpPr>
          <p:cNvPr id="4" name="Slide Number Placeholder 3"/>
          <p:cNvSpPr>
            <a:spLocks noGrp="1"/>
          </p:cNvSpPr>
          <p:nvPr>
            <p:ph type="sldNum" sz="quarter" idx="10"/>
          </p:nvPr>
        </p:nvSpPr>
        <p:spPr/>
        <p:txBody>
          <a:bodyPr/>
          <a:lstStyle/>
          <a:p>
            <a:r>
              <a:rPr lang="en-US" dirty="0" smtClean="0"/>
              <a:t>U.S. Department of Commerce | National Oceanic and Atmospheric Administration | NOAA Fisheries | Page </a:t>
            </a:r>
            <a:fld id="{632D3AEB-7CBE-3049-91AC-335C6B4F5BF6}" type="slidenum">
              <a:rPr lang="en-US" smtClean="0"/>
              <a:pPr/>
              <a:t>3</a:t>
            </a:fld>
            <a:endParaRPr lang="en-US" dirty="0"/>
          </a:p>
        </p:txBody>
      </p:sp>
    </p:spTree>
    <p:extLst>
      <p:ext uri="{BB962C8B-B14F-4D97-AF65-F5344CB8AC3E}">
        <p14:creationId xmlns:p14="http://schemas.microsoft.com/office/powerpoint/2010/main" val="9952398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025236"/>
          </a:xfrm>
        </p:spPr>
        <p:txBody>
          <a:bodyPr>
            <a:normAutofit fontScale="90000"/>
          </a:bodyPr>
          <a:lstStyle/>
          <a:p>
            <a:pPr algn="ctr"/>
            <a:r>
              <a:rPr lang="en-US" dirty="0" smtClean="0"/>
              <a:t>Species Likely to be Adversely </a:t>
            </a:r>
            <a:r>
              <a:rPr lang="en-US" dirty="0" smtClean="0"/>
              <a:t>Affected/Status</a:t>
            </a:r>
            <a:endParaRPr lang="en-US" dirty="0"/>
          </a:p>
        </p:txBody>
      </p:sp>
      <p:sp>
        <p:nvSpPr>
          <p:cNvPr id="3" name="Content Placeholder 2"/>
          <p:cNvSpPr>
            <a:spLocks noGrp="1"/>
          </p:cNvSpPr>
          <p:nvPr>
            <p:ph idx="1"/>
          </p:nvPr>
        </p:nvSpPr>
        <p:spPr>
          <a:xfrm>
            <a:off x="457200" y="1593273"/>
            <a:ext cx="8229600" cy="4139983"/>
          </a:xfrm>
        </p:spPr>
        <p:txBody>
          <a:bodyPr>
            <a:normAutofit/>
          </a:bodyPr>
          <a:lstStyle/>
          <a:p>
            <a:r>
              <a:rPr lang="en-US" sz="2600" dirty="0" smtClean="0"/>
              <a:t>North Atlantic right whales (E)</a:t>
            </a:r>
          </a:p>
          <a:p>
            <a:r>
              <a:rPr lang="en-US" sz="2600" dirty="0" smtClean="0"/>
              <a:t>Sea Turtles: </a:t>
            </a:r>
          </a:p>
          <a:p>
            <a:pPr lvl="1"/>
            <a:r>
              <a:rPr lang="en-US" sz="2600" dirty="0" smtClean="0"/>
              <a:t>Northwest Atlantic loggerhead DPS (T), North Atlantic green DPS (T), South Atlantic green DPS (T), Kemp’s ridley (E), hawksbill (E), and leatherback (E)</a:t>
            </a:r>
          </a:p>
          <a:p>
            <a:r>
              <a:rPr lang="en-US" sz="2600" dirty="0" smtClean="0"/>
              <a:t>Smalltooth sawfish U.S. DPS (E)</a:t>
            </a:r>
          </a:p>
          <a:p>
            <a:r>
              <a:rPr lang="en-US" sz="2600" dirty="0" smtClean="0"/>
              <a:t>Nassau Grouper (T)</a:t>
            </a:r>
          </a:p>
          <a:p>
            <a:endParaRPr lang="en-US" dirty="0"/>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4</a:t>
            </a:fld>
            <a:endParaRPr lang="en-US" dirty="0"/>
          </a:p>
        </p:txBody>
      </p:sp>
    </p:spTree>
    <p:extLst>
      <p:ext uri="{BB962C8B-B14F-4D97-AF65-F5344CB8AC3E}">
        <p14:creationId xmlns:p14="http://schemas.microsoft.com/office/powerpoint/2010/main" val="12985980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Effects of the </a:t>
            </a:r>
            <a:r>
              <a:rPr lang="en-US" dirty="0" smtClean="0"/>
              <a:t>Action: Overall </a:t>
            </a:r>
            <a:r>
              <a:rPr lang="en-US" dirty="0" smtClean="0"/>
              <a:t>Approach </a:t>
            </a:r>
            <a:r>
              <a:rPr lang="en-US" sz="3100" dirty="0" smtClean="0"/>
              <a:t>(p. 142-144</a:t>
            </a:r>
            <a:r>
              <a:rPr lang="en-US" sz="3100" dirty="0" smtClean="0"/>
              <a:t>)</a:t>
            </a:r>
            <a:endParaRPr lang="en-US" sz="3100" dirty="0"/>
          </a:p>
        </p:txBody>
      </p:sp>
      <p:sp>
        <p:nvSpPr>
          <p:cNvPr id="3" name="Content Placeholder 2"/>
          <p:cNvSpPr>
            <a:spLocks noGrp="1"/>
          </p:cNvSpPr>
          <p:nvPr>
            <p:ph idx="1"/>
          </p:nvPr>
        </p:nvSpPr>
        <p:spPr/>
        <p:txBody>
          <a:bodyPr>
            <a:normAutofit/>
          </a:bodyPr>
          <a:lstStyle/>
          <a:p>
            <a:r>
              <a:rPr lang="en-US" sz="2400" dirty="0" smtClean="0"/>
              <a:t>For each listed species likely to be adversely affected, we generally:</a:t>
            </a:r>
          </a:p>
          <a:p>
            <a:pPr lvl="1"/>
            <a:r>
              <a:rPr lang="en-US" sz="2400" dirty="0" smtClean="0"/>
              <a:t>Examined the types of interactions that occur when exposed</a:t>
            </a:r>
          </a:p>
          <a:p>
            <a:pPr lvl="1"/>
            <a:r>
              <a:rPr lang="en-US" sz="2400" dirty="0" smtClean="0"/>
              <a:t>Considered factors affecting the likelihood, frequency, and severity of exposure</a:t>
            </a:r>
          </a:p>
          <a:p>
            <a:pPr lvl="1"/>
            <a:r>
              <a:rPr lang="en-US" sz="2400" dirty="0" smtClean="0"/>
              <a:t>Evaluated and </a:t>
            </a:r>
            <a:r>
              <a:rPr lang="en-US" sz="2400" dirty="0" err="1" smtClean="0"/>
              <a:t>quantifyed</a:t>
            </a:r>
            <a:r>
              <a:rPr lang="en-US" sz="2400" dirty="0" smtClean="0"/>
              <a:t> </a:t>
            </a:r>
            <a:r>
              <a:rPr lang="en-US" sz="2400" dirty="0" smtClean="0"/>
              <a:t>effects (i.e., number of individuals of each species and the fate) using the best available information.</a:t>
            </a:r>
            <a:endParaRPr lang="en-US" sz="2400" dirty="0"/>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5</a:t>
            </a:fld>
            <a:endParaRPr lang="en-US" dirty="0"/>
          </a:p>
        </p:txBody>
      </p:sp>
    </p:spTree>
    <p:extLst>
      <p:ext uri="{BB962C8B-B14F-4D97-AF65-F5344CB8AC3E}">
        <p14:creationId xmlns:p14="http://schemas.microsoft.com/office/powerpoint/2010/main" val="23173061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Effects Analyses: NARWs</a:t>
            </a:r>
            <a:endParaRPr lang="en-US" dirty="0"/>
          </a:p>
        </p:txBody>
      </p:sp>
      <p:sp>
        <p:nvSpPr>
          <p:cNvPr id="3" name="Content Placeholder 2"/>
          <p:cNvSpPr>
            <a:spLocks noGrp="1"/>
          </p:cNvSpPr>
          <p:nvPr>
            <p:ph idx="1"/>
          </p:nvPr>
        </p:nvSpPr>
        <p:spPr/>
        <p:txBody>
          <a:bodyPr>
            <a:normAutofit fontScale="92500" lnSpcReduction="20000"/>
          </a:bodyPr>
          <a:lstStyle/>
          <a:p>
            <a:r>
              <a:rPr lang="en-US" sz="2600" dirty="0" smtClean="0"/>
              <a:t>BSB </a:t>
            </a:r>
            <a:r>
              <a:rPr lang="en-US" sz="2600" dirty="0" smtClean="0"/>
              <a:t>trap/pot determined </a:t>
            </a:r>
            <a:r>
              <a:rPr lang="en-US" sz="2600" dirty="0" smtClean="0"/>
              <a:t>the only component likely to adversely affect NARWs; adverse effects via entanglements</a:t>
            </a:r>
          </a:p>
          <a:p>
            <a:r>
              <a:rPr lang="en-US" sz="2600" dirty="0" smtClean="0"/>
              <a:t>Factors discussed </a:t>
            </a:r>
            <a:r>
              <a:rPr lang="en-US" sz="2600" dirty="0" smtClean="0"/>
              <a:t>potentially affecting </a:t>
            </a:r>
            <a:r>
              <a:rPr lang="en-US" sz="2600" dirty="0" smtClean="0"/>
              <a:t>the likelihood of NARW entanglements </a:t>
            </a:r>
            <a:r>
              <a:rPr lang="en-US" sz="2600" dirty="0" smtClean="0"/>
              <a:t>included soak times, spatial/temporal overlap, species morphology, behavior, and life stage</a:t>
            </a:r>
          </a:p>
          <a:p>
            <a:r>
              <a:rPr lang="en-US" sz="2600" dirty="0"/>
              <a:t>Estimated </a:t>
            </a:r>
            <a:r>
              <a:rPr lang="en-US" sz="2600" dirty="0" smtClean="0"/>
              <a:t>entanglements via </a:t>
            </a:r>
            <a:r>
              <a:rPr lang="en-US" sz="2600" dirty="0"/>
              <a:t>a number of steps, including (but not limited to):</a:t>
            </a:r>
          </a:p>
          <a:p>
            <a:pPr lvl="1"/>
            <a:r>
              <a:rPr lang="en-US" sz="2600" dirty="0"/>
              <a:t>Estimated the number of NARWs anticipated to be the Southeast in any given calving season </a:t>
            </a:r>
            <a:endParaRPr lang="en-US" sz="2600" dirty="0" smtClean="0"/>
          </a:p>
          <a:p>
            <a:pPr lvl="1"/>
            <a:r>
              <a:rPr lang="en-US" sz="2600" dirty="0"/>
              <a:t>Estimated trap entanglement rates: first </a:t>
            </a:r>
            <a:r>
              <a:rPr lang="en-US" sz="2600" dirty="0" smtClean="0"/>
              <a:t>as </a:t>
            </a:r>
            <a:r>
              <a:rPr lang="en-US" sz="2600" dirty="0"/>
              <a:t>potentially reduced under Amendment 18A, and then the potential increase in entanglement rates </a:t>
            </a:r>
            <a:r>
              <a:rPr lang="en-US" sz="2600" dirty="0" smtClean="0"/>
              <a:t>due to the </a:t>
            </a:r>
            <a:r>
              <a:rPr lang="en-US" sz="2600" dirty="0"/>
              <a:t>proposed </a:t>
            </a:r>
            <a:r>
              <a:rPr lang="en-US" sz="2600" dirty="0" smtClean="0"/>
              <a:t>action (Reg. Am. 16), </a:t>
            </a:r>
            <a:r>
              <a:rPr lang="en-US" sz="2600" dirty="0"/>
              <a:t>with application of Farmer et al. 2016</a:t>
            </a:r>
          </a:p>
          <a:p>
            <a:pPr lvl="1"/>
            <a:endParaRPr lang="en-US" sz="2400" dirty="0"/>
          </a:p>
          <a:p>
            <a:endParaRPr lang="en-US" sz="2400" dirty="0" smtClean="0"/>
          </a:p>
          <a:p>
            <a:endParaRPr lang="en-US" dirty="0"/>
          </a:p>
        </p:txBody>
      </p:sp>
      <p:sp>
        <p:nvSpPr>
          <p:cNvPr id="4" name="Slide Number Placeholder 3"/>
          <p:cNvSpPr>
            <a:spLocks noGrp="1"/>
          </p:cNvSpPr>
          <p:nvPr>
            <p:ph type="sldNum" sz="quarter" idx="10"/>
          </p:nvPr>
        </p:nvSpPr>
        <p:spPr/>
        <p:txBody>
          <a:bodyPr/>
          <a:lstStyle/>
          <a:p>
            <a:r>
              <a:rPr lang="en-US" dirty="0" smtClean="0"/>
              <a:t>U.S. Department of Commerce | National Oceanic and Atmospheric Administration | NOAA Fisheries | Page </a:t>
            </a:r>
            <a:fld id="{632D3AEB-7CBE-3049-91AC-335C6B4F5BF6}" type="slidenum">
              <a:rPr lang="en-US" smtClean="0"/>
              <a:pPr/>
              <a:t>6</a:t>
            </a:fld>
            <a:endParaRPr lang="en-US" dirty="0"/>
          </a:p>
        </p:txBody>
      </p:sp>
    </p:spTree>
    <p:extLst>
      <p:ext uri="{BB962C8B-B14F-4D97-AF65-F5344CB8AC3E}">
        <p14:creationId xmlns:p14="http://schemas.microsoft.com/office/powerpoint/2010/main" val="6044981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Effects Analyses: NARWs</a:t>
            </a:r>
            <a:endParaRPr lang="en-US" dirty="0"/>
          </a:p>
        </p:txBody>
      </p:sp>
      <p:sp>
        <p:nvSpPr>
          <p:cNvPr id="3" name="Content Placeholder 2"/>
          <p:cNvSpPr>
            <a:spLocks noGrp="1"/>
          </p:cNvSpPr>
          <p:nvPr>
            <p:ph idx="1"/>
          </p:nvPr>
        </p:nvSpPr>
        <p:spPr>
          <a:xfrm>
            <a:off x="457200" y="1183992"/>
            <a:ext cx="8229600" cy="4525963"/>
          </a:xfrm>
        </p:spPr>
        <p:txBody>
          <a:bodyPr>
            <a:normAutofit/>
          </a:bodyPr>
          <a:lstStyle/>
          <a:p>
            <a:pPr marL="342900" lvl="1" indent="-342900"/>
            <a:r>
              <a:rPr lang="en-US" sz="2400" dirty="0" smtClean="0"/>
              <a:t>Estimated </a:t>
            </a:r>
            <a:r>
              <a:rPr lang="en-US" sz="2400" dirty="0"/>
              <a:t>BSB pot entanglements that would result in mortality based on the number of serious injury and mortality events documented in Henry et al. (2015) and Waring et al. (2016) that were potentially associated with trap </a:t>
            </a:r>
            <a:r>
              <a:rPr lang="en-US" sz="2400" dirty="0" smtClean="0"/>
              <a:t>gear  </a:t>
            </a:r>
            <a:endParaRPr lang="en-US" sz="2400" dirty="0" smtClean="0"/>
          </a:p>
          <a:p>
            <a:pPr marL="342900" lvl="1" indent="-342900"/>
            <a:r>
              <a:rPr lang="en-US" sz="2400" dirty="0"/>
              <a:t>Concluded that annual lethal takes from black sea bass trap pot/gear is between 0.02-0.04, equating to 1 estimated lethal entanglement approximately every 25 to 42 </a:t>
            </a:r>
            <a:r>
              <a:rPr lang="en-US" sz="2400" dirty="0" smtClean="0"/>
              <a:t>years</a:t>
            </a:r>
          </a:p>
          <a:p>
            <a:r>
              <a:rPr lang="en-US" sz="2400" dirty="0" smtClean="0"/>
              <a:t>Concluded that the level of incidental take is very small and contributes only minimally to the overall mortality and is not reasonably expected to cause an appreciable reduction in the likelihood of both the survival and the recovery of the species</a:t>
            </a:r>
            <a:endParaRPr lang="en-US" sz="2400" dirty="0" smtClean="0"/>
          </a:p>
          <a:p>
            <a:pPr lvl="1"/>
            <a:endParaRPr lang="en-US" dirty="0"/>
          </a:p>
        </p:txBody>
      </p:sp>
      <p:sp>
        <p:nvSpPr>
          <p:cNvPr id="4" name="Slide Number Placeholder 3"/>
          <p:cNvSpPr>
            <a:spLocks noGrp="1"/>
          </p:cNvSpPr>
          <p:nvPr>
            <p:ph type="sldNum" sz="quarter" idx="10"/>
          </p:nvPr>
        </p:nvSpPr>
        <p:spPr/>
        <p:txBody>
          <a:bodyPr/>
          <a:lstStyle/>
          <a:p>
            <a:r>
              <a:rPr lang="en-US" dirty="0" smtClean="0"/>
              <a:t>U.S. Department of Commerce | National Oceanic and Atmospheric Administration | NOAA Fisheries | Page </a:t>
            </a:r>
            <a:fld id="{632D3AEB-7CBE-3049-91AC-335C6B4F5BF6}" type="slidenum">
              <a:rPr lang="en-US" smtClean="0"/>
              <a:pPr/>
              <a:t>7</a:t>
            </a:fld>
            <a:endParaRPr lang="en-US" dirty="0"/>
          </a:p>
        </p:txBody>
      </p:sp>
    </p:spTree>
    <p:extLst>
      <p:ext uri="{BB962C8B-B14F-4D97-AF65-F5344CB8AC3E}">
        <p14:creationId xmlns:p14="http://schemas.microsoft.com/office/powerpoint/2010/main" val="27839104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Effects Analyses: Sea Turtles</a:t>
            </a:r>
            <a:endParaRPr lang="en-US" dirty="0"/>
          </a:p>
        </p:txBody>
      </p:sp>
      <p:sp>
        <p:nvSpPr>
          <p:cNvPr id="3" name="Content Placeholder 2"/>
          <p:cNvSpPr>
            <a:spLocks noGrp="1"/>
          </p:cNvSpPr>
          <p:nvPr>
            <p:ph idx="1"/>
          </p:nvPr>
        </p:nvSpPr>
        <p:spPr/>
        <p:txBody>
          <a:bodyPr>
            <a:normAutofit fontScale="92500"/>
          </a:bodyPr>
          <a:lstStyle/>
          <a:p>
            <a:r>
              <a:rPr lang="en-US" sz="2600" dirty="0" smtClean="0"/>
              <a:t>Adverse </a:t>
            </a:r>
            <a:r>
              <a:rPr lang="en-US" sz="2600" dirty="0" smtClean="0"/>
              <a:t>effects expected </a:t>
            </a:r>
            <a:r>
              <a:rPr lang="en-US" sz="2600" dirty="0" smtClean="0"/>
              <a:t>via hook-and-line interactions </a:t>
            </a:r>
            <a:r>
              <a:rPr lang="en-US" sz="2600" dirty="0" smtClean="0"/>
              <a:t>resulting in </a:t>
            </a:r>
            <a:r>
              <a:rPr lang="en-US" sz="2600" dirty="0" smtClean="0"/>
              <a:t>entanglement</a:t>
            </a:r>
            <a:r>
              <a:rPr lang="en-US" sz="2600" dirty="0" smtClean="0"/>
              <a:t>, hooking, trailing line, and forced submergence </a:t>
            </a:r>
            <a:r>
              <a:rPr lang="en-US" sz="2600" dirty="0" smtClean="0"/>
              <a:t>and </a:t>
            </a:r>
            <a:r>
              <a:rPr lang="en-US" sz="2600" dirty="0" smtClean="0"/>
              <a:t>via vessel strikes</a:t>
            </a:r>
          </a:p>
          <a:p>
            <a:r>
              <a:rPr lang="en-US" sz="2600" dirty="0" smtClean="0"/>
              <a:t>Very little new data to assess; a lot of uncertainty in estimates</a:t>
            </a:r>
          </a:p>
          <a:p>
            <a:r>
              <a:rPr lang="en-US" sz="2600" dirty="0" smtClean="0"/>
              <a:t>Bottom longline analysis </a:t>
            </a:r>
            <a:r>
              <a:rPr lang="en-US" sz="2600" dirty="0" smtClean="0"/>
              <a:t>relied </a:t>
            </a:r>
            <a:r>
              <a:rPr lang="en-US" sz="2600" dirty="0" smtClean="0"/>
              <a:t>on </a:t>
            </a:r>
            <a:r>
              <a:rPr lang="en-US" sz="2600" dirty="0" smtClean="0"/>
              <a:t>extrapolation of Gulf reef fish observed sea turtle capture rate to South Atlantic fishing effort reported via logbooks</a:t>
            </a:r>
            <a:r>
              <a:rPr lang="en-US" sz="2600" dirty="0" smtClean="0"/>
              <a:t>; </a:t>
            </a:r>
            <a:r>
              <a:rPr lang="en-US" sz="2600" dirty="0"/>
              <a:t>a</a:t>
            </a:r>
            <a:r>
              <a:rPr lang="en-US" sz="2600" dirty="0" smtClean="0"/>
              <a:t>ll </a:t>
            </a:r>
            <a:r>
              <a:rPr lang="en-US" sz="2600" dirty="0" smtClean="0"/>
              <a:t>vertical line estimates </a:t>
            </a:r>
            <a:r>
              <a:rPr lang="en-US" sz="2600" dirty="0" smtClean="0"/>
              <a:t>are based </a:t>
            </a:r>
            <a:r>
              <a:rPr lang="en-US" sz="2600" dirty="0" smtClean="0"/>
              <a:t>on self-reported sea </a:t>
            </a:r>
            <a:r>
              <a:rPr lang="en-US" sz="2600" dirty="0" smtClean="0"/>
              <a:t>turtles</a:t>
            </a:r>
            <a:r>
              <a:rPr lang="en-US" sz="2600" dirty="0"/>
              <a:t> </a:t>
            </a:r>
            <a:r>
              <a:rPr lang="en-US" sz="2600" dirty="0" smtClean="0"/>
              <a:t>in gear targeting Snapper-grouper FMU species</a:t>
            </a:r>
          </a:p>
          <a:p>
            <a:r>
              <a:rPr lang="en-US" sz="2600" dirty="0"/>
              <a:t>Jeopardy analysis concluded the proposed action’s effects are not reasonably expected to cause an appreciable reduction in the likelihood of both the survival and the recovery of the species</a:t>
            </a:r>
          </a:p>
          <a:p>
            <a:endParaRPr lang="en-US" sz="2600" dirty="0" smtClean="0"/>
          </a:p>
          <a:p>
            <a:pPr marL="0" indent="0">
              <a:buNone/>
            </a:pPr>
            <a:endParaRPr lang="en-US" sz="2200" dirty="0" smtClean="0"/>
          </a:p>
        </p:txBody>
      </p:sp>
      <p:sp>
        <p:nvSpPr>
          <p:cNvPr id="4" name="Slide Number Placeholder 3"/>
          <p:cNvSpPr>
            <a:spLocks noGrp="1"/>
          </p:cNvSpPr>
          <p:nvPr>
            <p:ph type="sldNum" sz="quarter" idx="10"/>
          </p:nvPr>
        </p:nvSpPr>
        <p:spPr/>
        <p:txBody>
          <a:bodyPr/>
          <a:lstStyle/>
          <a:p>
            <a:r>
              <a:rPr lang="en-US" dirty="0" smtClean="0"/>
              <a:t>U.S. Department of Commerce | National Oceanic and Atmospheric Administration | NOAA Fisheries | Page </a:t>
            </a:r>
            <a:fld id="{632D3AEB-7CBE-3049-91AC-335C6B4F5BF6}" type="slidenum">
              <a:rPr lang="en-US" smtClean="0"/>
              <a:pPr/>
              <a:t>8</a:t>
            </a:fld>
            <a:endParaRPr lang="en-US" dirty="0"/>
          </a:p>
        </p:txBody>
      </p:sp>
    </p:spTree>
    <p:extLst>
      <p:ext uri="{BB962C8B-B14F-4D97-AF65-F5344CB8AC3E}">
        <p14:creationId xmlns:p14="http://schemas.microsoft.com/office/powerpoint/2010/main" val="781640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Effects Analyses: Smalltooth Sawfish</a:t>
            </a:r>
            <a:endParaRPr lang="en-US" dirty="0"/>
          </a:p>
        </p:txBody>
      </p:sp>
      <p:sp>
        <p:nvSpPr>
          <p:cNvPr id="3" name="Content Placeholder 2"/>
          <p:cNvSpPr>
            <a:spLocks noGrp="1"/>
          </p:cNvSpPr>
          <p:nvPr>
            <p:ph idx="1"/>
          </p:nvPr>
        </p:nvSpPr>
        <p:spPr/>
        <p:txBody>
          <a:bodyPr>
            <a:noAutofit/>
          </a:bodyPr>
          <a:lstStyle/>
          <a:p>
            <a:r>
              <a:rPr lang="en-US" sz="2000" dirty="0"/>
              <a:t>H</a:t>
            </a:r>
            <a:r>
              <a:rPr lang="en-US" sz="2000" dirty="0" smtClean="0"/>
              <a:t>ook-and-line </a:t>
            </a:r>
            <a:r>
              <a:rPr lang="en-US" sz="2000" dirty="0"/>
              <a:t>gear </a:t>
            </a:r>
            <a:r>
              <a:rPr lang="en-US" sz="2000" dirty="0" smtClean="0"/>
              <a:t>is the only component of the fishery that may </a:t>
            </a:r>
            <a:r>
              <a:rPr lang="en-US" sz="2000" dirty="0"/>
              <a:t>adversely </a:t>
            </a:r>
            <a:r>
              <a:rPr lang="en-US" sz="2000" dirty="0" smtClean="0"/>
              <a:t>affect smalltooth sawfish </a:t>
            </a:r>
            <a:r>
              <a:rPr lang="en-US" sz="2000" dirty="0" smtClean="0"/>
              <a:t>via </a:t>
            </a:r>
            <a:r>
              <a:rPr lang="en-US" sz="2000" dirty="0"/>
              <a:t>entanglement, hooking, trailing </a:t>
            </a:r>
            <a:r>
              <a:rPr lang="en-US" sz="2000" dirty="0" smtClean="0"/>
              <a:t>line</a:t>
            </a:r>
          </a:p>
          <a:p>
            <a:r>
              <a:rPr lang="en-US" sz="2000" dirty="0" smtClean="0"/>
              <a:t>Q</a:t>
            </a:r>
            <a:r>
              <a:rPr lang="en-US" sz="2000" dirty="0" smtClean="0"/>
              <a:t>ueried </a:t>
            </a:r>
            <a:r>
              <a:rPr lang="en-US" sz="2000" dirty="0"/>
              <a:t>available databases (i.e., the </a:t>
            </a:r>
            <a:r>
              <a:rPr lang="en-US" sz="2000" dirty="0" smtClean="0"/>
              <a:t>supplemental discard data and the International Sawfish Encounter Database) </a:t>
            </a:r>
            <a:r>
              <a:rPr lang="en-US" sz="2000" dirty="0" smtClean="0"/>
              <a:t>to </a:t>
            </a:r>
            <a:r>
              <a:rPr lang="en-US" sz="2000" dirty="0"/>
              <a:t>see if there were any new records of interactions </a:t>
            </a:r>
            <a:r>
              <a:rPr lang="en-US" sz="2000" dirty="0" smtClean="0"/>
              <a:t>between snapper-grouper </a:t>
            </a:r>
            <a:r>
              <a:rPr lang="en-US" sz="2000" dirty="0"/>
              <a:t>hook-and-line gear and smalltooth </a:t>
            </a:r>
            <a:r>
              <a:rPr lang="en-US" sz="2000" dirty="0" smtClean="0"/>
              <a:t>sawfish.</a:t>
            </a:r>
          </a:p>
          <a:p>
            <a:r>
              <a:rPr lang="en-US" sz="2000" dirty="0" smtClean="0"/>
              <a:t>Only a very small number </a:t>
            </a:r>
            <a:r>
              <a:rPr lang="en-US" sz="2000" dirty="0" smtClean="0"/>
              <a:t>of</a:t>
            </a:r>
            <a:r>
              <a:rPr lang="en-US" sz="2000" dirty="0" smtClean="0"/>
              <a:t> captures are anticipated and are based on captures documented in the hook-and-line gear component of the Gulf reef fish fishery</a:t>
            </a:r>
          </a:p>
          <a:p>
            <a:r>
              <a:rPr lang="en-US" sz="2000" dirty="0"/>
              <a:t>Jeopardy analysis concluded the proposed action’s effects are not reasonably expected to cause an appreciable reduction in the likelihood of both the survival and the recovery of the species</a:t>
            </a:r>
          </a:p>
          <a:p>
            <a:endParaRPr lang="en-US" sz="2400" dirty="0"/>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9</a:t>
            </a:fld>
            <a:endParaRPr lang="en-US" dirty="0"/>
          </a:p>
        </p:txBody>
      </p:sp>
    </p:spTree>
    <p:extLst>
      <p:ext uri="{BB962C8B-B14F-4D97-AF65-F5344CB8AC3E}">
        <p14:creationId xmlns:p14="http://schemas.microsoft.com/office/powerpoint/2010/main" val="1191961292"/>
      </p:ext>
    </p:extLst>
  </p:cSld>
  <p:clrMapOvr>
    <a:masterClrMapping/>
  </p:clrMapOvr>
</p:sld>
</file>

<file path=ppt/theme/theme1.xml><?xml version="1.0" encoding="utf-8"?>
<a:theme xmlns:a="http://schemas.openxmlformats.org/drawingml/2006/main" name="NOAA Fisheries Content Slides">
  <a:themeElements>
    <a:clrScheme name="Custom 11">
      <a:dk1>
        <a:sysClr val="windowText" lastClr="000000"/>
      </a:dk1>
      <a:lt1>
        <a:sysClr val="window" lastClr="FFFFFF"/>
      </a:lt1>
      <a:dk2>
        <a:srgbClr val="00467F"/>
      </a:dk2>
      <a:lt2>
        <a:srgbClr val="CCE7EA"/>
      </a:lt2>
      <a:accent1>
        <a:srgbClr val="008998"/>
      </a:accent1>
      <a:accent2>
        <a:srgbClr val="CC9C4A"/>
      </a:accent2>
      <a:accent3>
        <a:srgbClr val="EA7125"/>
      </a:accent3>
      <a:accent4>
        <a:srgbClr val="738539"/>
      </a:accent4>
      <a:accent5>
        <a:srgbClr val="9C552D"/>
      </a:accent5>
      <a:accent6>
        <a:srgbClr val="C0311A"/>
      </a:accent6>
      <a:hlink>
        <a:srgbClr val="0000FF"/>
      </a:hlink>
      <a:folHlink>
        <a:srgbClr val="800080"/>
      </a:folHlink>
    </a:clrScheme>
    <a:fontScheme name="Horizon">
      <a:maj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NOAA Divider Slides">
  <a:themeElements>
    <a:clrScheme name="Custom 11">
      <a:dk1>
        <a:sysClr val="windowText" lastClr="000000"/>
      </a:dk1>
      <a:lt1>
        <a:sysClr val="window" lastClr="FFFFFF"/>
      </a:lt1>
      <a:dk2>
        <a:srgbClr val="00467F"/>
      </a:dk2>
      <a:lt2>
        <a:srgbClr val="CCE7EA"/>
      </a:lt2>
      <a:accent1>
        <a:srgbClr val="008998"/>
      </a:accent1>
      <a:accent2>
        <a:srgbClr val="CC9C4A"/>
      </a:accent2>
      <a:accent3>
        <a:srgbClr val="EA7125"/>
      </a:accent3>
      <a:accent4>
        <a:srgbClr val="738539"/>
      </a:accent4>
      <a:accent5>
        <a:srgbClr val="9C552D"/>
      </a:accent5>
      <a:accent6>
        <a:srgbClr val="C0311A"/>
      </a:accent6>
      <a:hlink>
        <a:srgbClr val="0000FF"/>
      </a:hlink>
      <a:folHlink>
        <a:srgbClr val="800080"/>
      </a:folHlink>
    </a:clrScheme>
    <a:fontScheme name="Horizon">
      <a:maj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NOAA Title Options">
  <a:themeElements>
    <a:clrScheme name="Custom 11">
      <a:dk1>
        <a:sysClr val="windowText" lastClr="000000"/>
      </a:dk1>
      <a:lt1>
        <a:sysClr val="window" lastClr="FFFFFF"/>
      </a:lt1>
      <a:dk2>
        <a:srgbClr val="00467F"/>
      </a:dk2>
      <a:lt2>
        <a:srgbClr val="CCE7EA"/>
      </a:lt2>
      <a:accent1>
        <a:srgbClr val="008998"/>
      </a:accent1>
      <a:accent2>
        <a:srgbClr val="CC9C4A"/>
      </a:accent2>
      <a:accent3>
        <a:srgbClr val="EA7125"/>
      </a:accent3>
      <a:accent4>
        <a:srgbClr val="738539"/>
      </a:accent4>
      <a:accent5>
        <a:srgbClr val="9C552D"/>
      </a:accent5>
      <a:accent6>
        <a:srgbClr val="C0311A"/>
      </a:accent6>
      <a:hlink>
        <a:srgbClr val="0000FF"/>
      </a:hlink>
      <a:folHlink>
        <a:srgbClr val="800080"/>
      </a:folHlink>
    </a:clrScheme>
    <a:fontScheme name="Horizon">
      <a:maj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1723</TotalTime>
  <Words>1760</Words>
  <Application>Microsoft Office PowerPoint</Application>
  <PresentationFormat>On-screen Show (4:3)</PresentationFormat>
  <Paragraphs>158</Paragraphs>
  <Slides>17</Slides>
  <Notes>11</Notes>
  <HiddenSlides>0</HiddenSlides>
  <MMClips>0</MMClips>
  <ScaleCrop>false</ScaleCrop>
  <HeadingPairs>
    <vt:vector size="4" baseType="variant">
      <vt:variant>
        <vt:lpstr>Theme</vt:lpstr>
      </vt:variant>
      <vt:variant>
        <vt:i4>3</vt:i4>
      </vt:variant>
      <vt:variant>
        <vt:lpstr>Slide Titles</vt:lpstr>
      </vt:variant>
      <vt:variant>
        <vt:i4>17</vt:i4>
      </vt:variant>
    </vt:vector>
  </HeadingPairs>
  <TitlesOfParts>
    <vt:vector size="20" baseType="lpstr">
      <vt:lpstr>NOAA Fisheries Content Slides</vt:lpstr>
      <vt:lpstr>NOAA Divider Slides</vt:lpstr>
      <vt:lpstr>NOAA Title Options</vt:lpstr>
      <vt:lpstr>Biological Opinion on the Continued Authorization of the Snapper-Grouper FMP</vt:lpstr>
      <vt:lpstr>Components of the Biological Opinion</vt:lpstr>
      <vt:lpstr>The Proposed Action  </vt:lpstr>
      <vt:lpstr>Species Likely to be Adversely Affected/Status</vt:lpstr>
      <vt:lpstr>Effects of the Action: Overall Approach (p. 142-144)</vt:lpstr>
      <vt:lpstr>Effects Analyses: NARWs</vt:lpstr>
      <vt:lpstr>Effects Analyses: NARWs</vt:lpstr>
      <vt:lpstr>Effects Analyses: Sea Turtles</vt:lpstr>
      <vt:lpstr>Effects Analyses: Smalltooth Sawfish</vt:lpstr>
      <vt:lpstr>Effect Analyses: Nassau grouper</vt:lpstr>
      <vt:lpstr>Incidental Take Statement (ITS): Anticipated Take </vt:lpstr>
      <vt:lpstr>ITS: NARWs</vt:lpstr>
      <vt:lpstr>ITS: Reasonable and Prudent Measures (RPMs) </vt:lpstr>
      <vt:lpstr>T&amp;Cs Pertaining to Snapper-Grouper Management </vt:lpstr>
      <vt:lpstr>T&amp;Cs Pertaining to Snapper-Grouper Management</vt:lpstr>
      <vt:lpstr>Conservation Recommendations </vt:lpstr>
      <vt:lpstr>Future Questions? </vt:lpstr>
    </vt:vector>
  </TitlesOfParts>
  <Company>Janin/Cliff Design,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James Durham</dc:creator>
  <cp:lastModifiedBy>Jennifer Lee</cp:lastModifiedBy>
  <cp:revision>112</cp:revision>
  <cp:lastPrinted>2016-12-05T15:35:10Z</cp:lastPrinted>
  <dcterms:created xsi:type="dcterms:W3CDTF">2012-07-23T20:47:30Z</dcterms:created>
  <dcterms:modified xsi:type="dcterms:W3CDTF">2016-12-05T16:11:13Z</dcterms:modified>
</cp:coreProperties>
</file>