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  <p:sldMasterId id="2147483658" r:id="rId5"/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y="6858000" cx="12192000"/>
  <p:notesSz cx="6858000" cy="9144000"/>
  <p:embeddedFontLst>
    <p:embeddedFont>
      <p:font typeface="Arial Narrow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font" Target="fonts/ArialNarrow-regular.fntdata"/><Relationship Id="rId14" Type="http://schemas.openxmlformats.org/officeDocument/2006/relationships/slide" Target="slides/slide7.xml"/><Relationship Id="rId17" Type="http://schemas.openxmlformats.org/officeDocument/2006/relationships/font" Target="fonts/ArialNarrow-italic.fntdata"/><Relationship Id="rId16" Type="http://schemas.openxmlformats.org/officeDocument/2006/relationships/font" Target="fonts/ArialNarrow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18" Type="http://schemas.openxmlformats.org/officeDocument/2006/relationships/font" Target="fonts/ArialNarrow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Blue">
  <p:cSld name="Intro Blue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1926815" y="1957005"/>
            <a:ext cx="9204435" cy="21667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7FF"/>
              </a:buClr>
              <a:buSzPts val="8800"/>
              <a:buFont typeface="Cambria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Teal">
  <p:cSld name="Intro Teal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1928693" y="1982001"/>
            <a:ext cx="10053102" cy="2166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7FF"/>
              </a:buClr>
              <a:buSzPts val="8800"/>
              <a:buFont typeface="Cambria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Navy">
  <p:cSld name="Intro Navy">
    <p:bg>
      <p:bgPr>
        <a:solidFill>
          <a:srgbClr val="003155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1926815" y="1957005"/>
            <a:ext cx="9715456" cy="21667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CAFE"/>
              </a:buClr>
              <a:buSzPts val="8800"/>
              <a:buFont typeface="Cambria"/>
              <a:buNone/>
              <a:defRPr>
                <a:solidFill>
                  <a:srgbClr val="49CAF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Swoosh">
  <p:cSld name="Double Swoosh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70588" y="365760"/>
            <a:ext cx="11083212" cy="132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838201" y="1790700"/>
            <a:ext cx="9142228" cy="4512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4" name="Google Shape;34;p6"/>
          <p:cNvSpPr txBox="1"/>
          <p:nvPr/>
        </p:nvSpPr>
        <p:spPr>
          <a:xfrm>
            <a:off x="914407" y="6317621"/>
            <a:ext cx="8930391" cy="540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D72"/>
              </a:buClr>
              <a:buSzPts val="1100"/>
              <a:buFont typeface="Arial Narrow"/>
              <a:buNone/>
            </a:pPr>
            <a:r>
              <a:rPr b="0" i="0" lang="en-US" sz="1100" u="none" cap="none" strike="noStrike">
                <a:solidFill>
                  <a:srgbClr val="103D72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Commerce | National Oceanic and Atmospheric Administration | National Marine Fisheries Service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 txBox="1"/>
          <p:nvPr/>
        </p:nvSpPr>
        <p:spPr>
          <a:xfrm>
            <a:off x="168165" y="6304133"/>
            <a:ext cx="746235" cy="553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1200"/>
              <a:buFont typeface="Arial Narrow"/>
              <a:buNone/>
            </a:pPr>
            <a:r>
              <a:rPr b="1" i="0" lang="en-US" sz="1200" u="none" cap="none" strike="noStrik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Page </a:t>
            </a:r>
            <a:fld id="{00000000-1234-1234-1234-123412341234}" type="slidenum">
              <a:rPr b="1" i="0" lang="en-US" sz="1200" u="none" cap="none" strike="noStrik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200" u="none" cap="none" strike="noStrike">
              <a:solidFill>
                <a:srgbClr val="13B9C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Cambria"/>
              <a:buNone/>
              <a:defRPr b="0" i="0" sz="1731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solidFill>
          <a:srgbClr val="003155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ctrTitle"/>
          </p:nvPr>
        </p:nvSpPr>
        <p:spPr>
          <a:xfrm>
            <a:off x="0" y="2853306"/>
            <a:ext cx="12192000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b="0" i="0" sz="6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/>
          <p:nvPr/>
        </p:nvSpPr>
        <p:spPr>
          <a:xfrm flipH="1" rot="-5400000">
            <a:off x="8649666" y="3333640"/>
            <a:ext cx="1980742" cy="5106417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83C4CC">
                  <a:alpha val="7843"/>
                </a:srgbClr>
              </a:gs>
              <a:gs pos="100000">
                <a:srgbClr val="83C4CC">
                  <a:alpha val="7843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" name="Google Shape;43;p8"/>
          <p:cNvSpPr/>
          <p:nvPr/>
        </p:nvSpPr>
        <p:spPr>
          <a:xfrm flipH="1" rot="-5400000">
            <a:off x="9943737" y="4625267"/>
            <a:ext cx="1453703" cy="3045315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Arial"/>
              <a:buNone/>
            </a:pPr>
            <a:r>
              <a:t/>
            </a:r>
            <a:endParaRPr b="0" i="0" sz="1731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NOAA Fisheries logo" id="44" name="Google Shape;4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62421" y="6156230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Swoosh">
  <p:cSld name="Double Swoosh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type="title"/>
          </p:nvPr>
        </p:nvSpPr>
        <p:spPr>
          <a:xfrm>
            <a:off x="270588" y="365760"/>
            <a:ext cx="11083212" cy="132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838201" y="1790700"/>
            <a:ext cx="9142228" cy="4512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5" name="Google Shape;55;p10"/>
          <p:cNvSpPr txBox="1"/>
          <p:nvPr/>
        </p:nvSpPr>
        <p:spPr>
          <a:xfrm>
            <a:off x="914407" y="6317621"/>
            <a:ext cx="8930391" cy="540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103D72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Commerce | National Oceanic and Atmospheric Administration | National Marine Fisheries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0"/>
          <p:cNvSpPr txBox="1"/>
          <p:nvPr/>
        </p:nvSpPr>
        <p:spPr>
          <a:xfrm>
            <a:off x="168165" y="6304133"/>
            <a:ext cx="746235" cy="553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1200"/>
              <a:buFont typeface="Arial Narrow"/>
              <a:buNone/>
            </a:pPr>
            <a:r>
              <a:rPr b="1" i="0" lang="en-US" sz="1200" u="none" cap="none" strike="noStrik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Page </a:t>
            </a:r>
            <a:fld id="{00000000-1234-1234-1234-123412341234}" type="slidenum">
              <a:rPr b="1" i="0" lang="en-US" sz="1200" u="none" cap="none" strike="noStrik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200" u="none" cap="none" strike="noStrike">
              <a:solidFill>
                <a:srgbClr val="13B9C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solidFill>
          <a:srgbClr val="003155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ctrTitle"/>
          </p:nvPr>
        </p:nvSpPr>
        <p:spPr>
          <a:xfrm>
            <a:off x="0" y="2853306"/>
            <a:ext cx="12192000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b="0" i="0" sz="6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/>
        </p:nvSpPr>
        <p:spPr>
          <a:xfrm flipH="1" rot="-5400000">
            <a:off x="8649666" y="3333640"/>
            <a:ext cx="1980742" cy="5106417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83C4CC">
                  <a:alpha val="8235"/>
                </a:srgbClr>
              </a:gs>
              <a:gs pos="100000">
                <a:srgbClr val="83C4CC">
                  <a:alpha val="8235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2"/>
          <p:cNvSpPr/>
          <p:nvPr/>
        </p:nvSpPr>
        <p:spPr>
          <a:xfrm flipH="1" rot="-5400000">
            <a:off x="9943737" y="4625267"/>
            <a:ext cx="1453703" cy="3045315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NOAA Fisheries logo" id="65" name="Google Shape;6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62421" y="6156230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B9C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512171" y="-1"/>
            <a:ext cx="8631829" cy="3060077"/>
          </a:xfrm>
          <a:custGeom>
            <a:rect b="b" l="l" r="r" t="t"/>
            <a:pathLst>
              <a:path extrusionOk="0" h="3392897" w="9570645">
                <a:moveTo>
                  <a:pt x="0" y="0"/>
                </a:moveTo>
                <a:lnTo>
                  <a:pt x="9570645" y="0"/>
                </a:lnTo>
                <a:lnTo>
                  <a:pt x="8706778" y="83074"/>
                </a:lnTo>
                <a:cubicBezTo>
                  <a:pt x="4369604" y="552913"/>
                  <a:pt x="1063492" y="1708511"/>
                  <a:pt x="127415" y="3132932"/>
                </a:cubicBezTo>
                <a:lnTo>
                  <a:pt x="0" y="33928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20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Arial"/>
              <a:buNone/>
            </a:pPr>
            <a:r>
              <a:t/>
            </a:r>
            <a:endParaRPr b="0" i="0" sz="1731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Google Shape;11;p1"/>
          <p:cNvSpPr/>
          <p:nvPr/>
        </p:nvSpPr>
        <p:spPr>
          <a:xfrm rot="10800000">
            <a:off x="9" y="-1"/>
            <a:ext cx="2087936" cy="6878155"/>
          </a:xfrm>
          <a:custGeom>
            <a:rect b="b" l="l" r="r" t="t"/>
            <a:pathLst>
              <a:path extrusionOk="0" h="6845864" w="2228193">
                <a:moveTo>
                  <a:pt x="2132070" y="0"/>
                </a:moveTo>
                <a:lnTo>
                  <a:pt x="2228193" y="0"/>
                </a:lnTo>
                <a:lnTo>
                  <a:pt x="2228193" y="6845864"/>
                </a:lnTo>
                <a:lnTo>
                  <a:pt x="0" y="6845864"/>
                </a:lnTo>
                <a:lnTo>
                  <a:pt x="163139" y="6755280"/>
                </a:lnTo>
                <a:cubicBezTo>
                  <a:pt x="1116618" y="6045423"/>
                  <a:pt x="1878156" y="3418473"/>
                  <a:pt x="2130212" y="29715"/>
                </a:cubicBezTo>
                <a:lnTo>
                  <a:pt x="2132070" y="0"/>
                </a:lnTo>
                <a:close/>
              </a:path>
            </a:pathLst>
          </a:custGeom>
          <a:solidFill>
            <a:srgbClr val="0046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1926815" y="1957005"/>
            <a:ext cx="9715456" cy="21667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7FF"/>
              </a:buClr>
              <a:buSzPts val="8800"/>
              <a:buFont typeface="Cambria"/>
              <a:buNone/>
              <a:defRPr b="0" i="0" sz="8800" u="none" cap="none" strike="noStrike">
                <a:solidFill>
                  <a:srgbClr val="B7F7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50111" y="268116"/>
            <a:ext cx="2214881" cy="9974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>
            <p:ph idx="1" type="body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0" y="6319157"/>
            <a:ext cx="12184857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Arial"/>
              <a:buNone/>
            </a:pPr>
            <a:r>
              <a:t/>
            </a:r>
            <a:endParaRPr b="0" i="0" sz="1731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838201" y="1790701"/>
            <a:ext cx="10515599" cy="4261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096" lvl="0" marL="457200" marR="0" rt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96"/>
              <a:buFont typeface="Arial"/>
              <a:buChar char="•"/>
              <a:defRPr b="0" i="0" sz="312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6576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b="0" i="0" sz="216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b="0" i="0" sz="216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b="0" i="0" sz="216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270588" y="365760"/>
            <a:ext cx="11083212" cy="132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4400"/>
              <a:buFont typeface="Cambria"/>
              <a:buNone/>
              <a:defRPr b="0" i="0" sz="4400" u="none" cap="none" strike="noStrike">
                <a:solidFill>
                  <a:srgbClr val="00899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"/>
          <p:cNvSpPr/>
          <p:nvPr/>
        </p:nvSpPr>
        <p:spPr>
          <a:xfrm flipH="1" rot="-5400000">
            <a:off x="8649666" y="3333640"/>
            <a:ext cx="1980742" cy="5106417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83C4CC">
                  <a:alpha val="7843"/>
                </a:srgbClr>
              </a:gs>
              <a:gs pos="100000">
                <a:srgbClr val="83C4CC">
                  <a:alpha val="7843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" name="Google Shape;29;p5"/>
          <p:cNvSpPr/>
          <p:nvPr/>
        </p:nvSpPr>
        <p:spPr>
          <a:xfrm flipH="1" rot="-5400000">
            <a:off x="9943737" y="4625267"/>
            <a:ext cx="1453703" cy="3045315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1"/>
              <a:buFont typeface="Arial"/>
              <a:buNone/>
            </a:pPr>
            <a:r>
              <a:t/>
            </a:r>
            <a:endParaRPr b="0" i="0" sz="1731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NOAA Fisheries logo" id="30" name="Google Shape;30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662421" y="6156230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0" y="6319157"/>
            <a:ext cx="12184857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838201" y="1790701"/>
            <a:ext cx="10515599" cy="4261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096" lvl="0" marL="457200" marR="0" rt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96"/>
              <a:buFont typeface="Arial"/>
              <a:buChar char="•"/>
              <a:defRPr b="0" i="0" sz="312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6576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b="0" i="0" sz="216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b="0" i="0" sz="216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b="0" i="0" sz="2160" u="none" cap="none" strike="noStrik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70588" y="365760"/>
            <a:ext cx="11083212" cy="132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4400"/>
              <a:buFont typeface="Cambria"/>
              <a:buNone/>
              <a:defRPr b="0" i="0" sz="4400" u="none" cap="none" strike="noStrike">
                <a:solidFill>
                  <a:srgbClr val="00899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9"/>
          <p:cNvSpPr/>
          <p:nvPr/>
        </p:nvSpPr>
        <p:spPr>
          <a:xfrm flipH="1" rot="-5400000">
            <a:off x="8649666" y="3333640"/>
            <a:ext cx="1980742" cy="5106417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83C4CC">
                  <a:alpha val="8235"/>
                </a:srgbClr>
              </a:gs>
              <a:gs pos="100000">
                <a:srgbClr val="83C4CC">
                  <a:alpha val="8235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" name="Google Shape;50;p9"/>
          <p:cNvSpPr/>
          <p:nvPr/>
        </p:nvSpPr>
        <p:spPr>
          <a:xfrm flipH="1" rot="-5400000">
            <a:off x="9943737" y="4625267"/>
            <a:ext cx="1453703" cy="3045315"/>
          </a:xfrm>
          <a:custGeom>
            <a:rect b="b" l="l" r="r" t="t"/>
            <a:pathLst>
              <a:path extrusionOk="0" h="6849789" w="21960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NOAA Fisheries logo" id="51" name="Google Shape;51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662421" y="6156230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18.png"/><Relationship Id="rId5" Type="http://schemas.openxmlformats.org/officeDocument/2006/relationships/image" Target="../media/image7.jpg"/><Relationship Id="rId6" Type="http://schemas.openxmlformats.org/officeDocument/2006/relationships/image" Target="../media/image21.png"/><Relationship Id="rId7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5" Type="http://schemas.openxmlformats.org/officeDocument/2006/relationships/image" Target="../media/image11.jpg"/><Relationship Id="rId6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652572" y="1462990"/>
            <a:ext cx="11443735" cy="23637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7FF"/>
              </a:buClr>
              <a:buSzPts val="6000"/>
              <a:buFont typeface="Cambria"/>
              <a:buNone/>
            </a:pPr>
            <a:r>
              <a:rPr lang="en-US" sz="4800">
                <a:solidFill>
                  <a:schemeClr val="lt1"/>
                </a:solidFill>
              </a:rPr>
              <a:t>Sea turtle research </a:t>
            </a:r>
            <a:br>
              <a:rPr lang="en-US" sz="4800">
                <a:solidFill>
                  <a:schemeClr val="lt1"/>
                </a:solidFill>
              </a:rPr>
            </a:br>
            <a:r>
              <a:rPr lang="en-US" sz="4800">
                <a:solidFill>
                  <a:schemeClr val="lt1"/>
                </a:solidFill>
              </a:rPr>
              <a:t>in support of </a:t>
            </a:r>
            <a:br>
              <a:rPr lang="en-US" sz="4800">
                <a:solidFill>
                  <a:schemeClr val="lt1"/>
                </a:solidFill>
              </a:rPr>
            </a:br>
            <a:r>
              <a:rPr lang="en-US" sz="4800">
                <a:solidFill>
                  <a:schemeClr val="lt1"/>
                </a:solidFill>
              </a:rPr>
              <a:t>bycatch mitigation and </a:t>
            </a:r>
            <a:br>
              <a:rPr lang="en-US" sz="4800">
                <a:solidFill>
                  <a:schemeClr val="lt1"/>
                </a:solidFill>
              </a:rPr>
            </a:br>
            <a:r>
              <a:rPr lang="en-US" sz="4800">
                <a:solidFill>
                  <a:schemeClr val="lt1"/>
                </a:solidFill>
              </a:rPr>
              <a:t>evaluating potential climate change effects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2648439" y="4184420"/>
            <a:ext cx="7452000" cy="19081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28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Larisa Avens </a:t>
            </a:r>
            <a:endParaRPr b="1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Sea Turtle Branch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Marine Mammal &amp; Turtle Division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Southeast Fisheries Science Center</a:t>
            </a:r>
            <a:endParaRPr b="1" i="0" sz="2800" u="none" cap="none" strike="noStrike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28676">
            <a:off x="9163117" y="323176"/>
            <a:ext cx="3243239" cy="2432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327509" y="250212"/>
            <a:ext cx="6197589" cy="132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800"/>
              <a:buNone/>
            </a:pPr>
            <a:r>
              <a:rPr lang="en-US"/>
              <a:t>SEFSC Sea Turtle Branch</a:t>
            </a:r>
            <a:endParaRPr/>
          </a:p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>
            <a:off x="927405" y="1029043"/>
            <a:ext cx="7158357" cy="3497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8" lvl="0" marL="18288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Five Endangered Species Act (ESA)-listed sea turtle species in the southeast region</a:t>
            </a:r>
            <a:endParaRPr/>
          </a:p>
          <a:p>
            <a:pPr indent="-182878" lvl="0" marL="182878" rtl="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Research focused on evaluating:</a:t>
            </a:r>
            <a:endParaRPr/>
          </a:p>
          <a:p>
            <a:pPr indent="-457200" lvl="2" marL="64008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80"/>
              <a:buFont typeface="Cambria"/>
              <a:buChar char="–"/>
            </a:pPr>
            <a:r>
              <a:rPr lang="en-US" sz="2400">
                <a:solidFill>
                  <a:srgbClr val="595959"/>
                </a:solidFill>
              </a:rPr>
              <a:t>population status relative to ESA recovery goals</a:t>
            </a:r>
            <a:endParaRPr/>
          </a:p>
          <a:p>
            <a:pPr indent="-457200" lvl="2" marL="64008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80"/>
              <a:buFont typeface="Cambria"/>
              <a:buChar char="–"/>
            </a:pPr>
            <a:r>
              <a:rPr lang="en-US" sz="2400">
                <a:solidFill>
                  <a:srgbClr val="595959"/>
                </a:solidFill>
              </a:rPr>
              <a:t>impacts of direct threats</a:t>
            </a:r>
            <a:endParaRPr/>
          </a:p>
          <a:p>
            <a:pPr indent="-457200" lvl="2" marL="64008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80"/>
              <a:buFont typeface="Cambria"/>
              <a:buChar char="–"/>
            </a:pPr>
            <a:r>
              <a:rPr lang="en-US" sz="2400">
                <a:solidFill>
                  <a:srgbClr val="595959"/>
                </a:solidFill>
              </a:rPr>
              <a:t>effects of climate change-related factors</a:t>
            </a:r>
            <a:endParaRPr/>
          </a:p>
          <a:p>
            <a:pPr indent="-25398" lvl="0" marL="182878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80"/>
              <a:buNone/>
            </a:pPr>
            <a:r>
              <a:t/>
            </a:r>
            <a:endParaRPr sz="3000">
              <a:solidFill>
                <a:srgbClr val="595959"/>
              </a:solidFill>
            </a:endParaRPr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b="34753" l="27369" r="26021" t="42814"/>
          <a:stretch/>
        </p:blipFill>
        <p:spPr>
          <a:xfrm>
            <a:off x="169397" y="4251489"/>
            <a:ext cx="5804202" cy="186235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/>
          <p:nvPr/>
        </p:nvSpPr>
        <p:spPr>
          <a:xfrm>
            <a:off x="182971" y="5893096"/>
            <a:ext cx="88197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H. Haas</a:t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177350" y="4249465"/>
            <a:ext cx="108876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Leatherback</a:t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4">
            <a:alphaModFix/>
          </a:blip>
          <a:srcRect b="0" l="4968" r="18422" t="15494"/>
          <a:stretch/>
        </p:blipFill>
        <p:spPr>
          <a:xfrm>
            <a:off x="6056933" y="4255962"/>
            <a:ext cx="2994340" cy="185788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>
            <a:off x="6070843" y="4252210"/>
            <a:ext cx="106631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Loggerhead</a:t>
            </a:r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5180" y="2293304"/>
            <a:ext cx="2784370" cy="18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/>
          <p:nvPr/>
        </p:nvSpPr>
        <p:spPr>
          <a:xfrm>
            <a:off x="9139887" y="3887398"/>
            <a:ext cx="103746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L. Goshe</a:t>
            </a:r>
            <a:endParaRPr b="1" i="1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9140737" y="2304063"/>
            <a:ext cx="119295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Kemp’s ridley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6">
            <a:alphaModFix/>
          </a:blip>
          <a:srcRect b="0" l="0" r="19229" t="16121"/>
          <a:stretch/>
        </p:blipFill>
        <p:spPr>
          <a:xfrm>
            <a:off x="9145555" y="4248298"/>
            <a:ext cx="2783994" cy="186235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9154268" y="5889011"/>
            <a:ext cx="102303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D. Madden</a:t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9140737" y="4254626"/>
            <a:ext cx="10567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turtle</a:t>
            </a:r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7">
            <a:alphaModFix/>
          </a:blip>
          <a:srcRect b="4373" l="0" r="0" t="12713"/>
          <a:stretch/>
        </p:blipFill>
        <p:spPr>
          <a:xfrm>
            <a:off x="9139888" y="155948"/>
            <a:ext cx="2789662" cy="202716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9143549" y="1967691"/>
            <a:ext cx="109356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E. Simmons</a:t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9140737" y="164970"/>
            <a:ext cx="8947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Hawksbill</a:t>
            </a: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6067881" y="5899363"/>
            <a:ext cx="116570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NMFS SEFSC</a:t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118027" y="6093296"/>
            <a:ext cx="166103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NMFS ESA permit 21233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327509" y="250212"/>
            <a:ext cx="7106961" cy="1906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800"/>
              <a:buNone/>
            </a:pPr>
            <a:r>
              <a:rPr lang="en-US"/>
              <a:t>Bycatch mitigation –      visual deterrents (LEDs)</a:t>
            </a:r>
            <a:br>
              <a:rPr lang="en-US"/>
            </a:br>
            <a:endParaRPr sz="2800"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96207" y="1670844"/>
            <a:ext cx="4348585" cy="4086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8" lvl="0" marL="18288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Fishery interactions with bycaught species                       (e.g., sea turtles)</a:t>
            </a:r>
            <a:endParaRPr/>
          </a:p>
          <a:p>
            <a:pPr indent="-182878" lvl="0" marL="182880" rtl="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Current focus:                            coastal net fisheries</a:t>
            </a:r>
            <a:endParaRPr/>
          </a:p>
          <a:p>
            <a:pPr indent="-182878" lvl="0" marL="182880" rtl="0" algn="l">
              <a:lnSpc>
                <a:spcPct val="95000"/>
              </a:lnSpc>
              <a:spcBef>
                <a:spcPts val="1800"/>
              </a:spcBef>
              <a:spcAft>
                <a:spcPts val="180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Potential bycatch            reduction with light (LED) deterrents 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3163" y="465442"/>
            <a:ext cx="3878416" cy="2625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7513163" y="460679"/>
            <a:ext cx="1420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Battery-powered LED</a:t>
            </a:r>
            <a:endParaRPr/>
          </a:p>
        </p:txBody>
      </p:sp>
      <p:grpSp>
        <p:nvGrpSpPr>
          <p:cNvPr id="104" name="Google Shape;104;p15"/>
          <p:cNvGrpSpPr/>
          <p:nvPr/>
        </p:nvGrpSpPr>
        <p:grpSpPr>
          <a:xfrm>
            <a:off x="5014016" y="3245205"/>
            <a:ext cx="5783042" cy="2947895"/>
            <a:chOff x="5589369" y="3224657"/>
            <a:chExt cx="5783042" cy="2947895"/>
          </a:xfrm>
        </p:grpSpPr>
        <p:sp>
          <p:nvSpPr>
            <p:cNvPr id="105" name="Google Shape;105;p15"/>
            <p:cNvSpPr/>
            <p:nvPr/>
          </p:nvSpPr>
          <p:spPr>
            <a:xfrm>
              <a:off x="7297533" y="5649332"/>
              <a:ext cx="27799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Peruvian bottom-set gillnet fishery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Ortiz et al. (2016)</a:t>
              </a:r>
              <a:endParaRPr/>
            </a:p>
          </p:txBody>
        </p:sp>
        <p:pic>
          <p:nvPicPr>
            <p:cNvPr id="106" name="Google Shape;106;p15"/>
            <p:cNvPicPr preferRelativeResize="0"/>
            <p:nvPr/>
          </p:nvPicPr>
          <p:blipFill rotWithShape="1">
            <a:blip r:embed="rId4">
              <a:alphaModFix/>
            </a:blip>
            <a:srcRect b="4180" l="0" r="2547" t="0"/>
            <a:stretch/>
          </p:blipFill>
          <p:spPr>
            <a:xfrm>
              <a:off x="5612438" y="3224657"/>
              <a:ext cx="5759972" cy="2514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5"/>
            <p:cNvSpPr/>
            <p:nvPr/>
          </p:nvSpPr>
          <p:spPr>
            <a:xfrm>
              <a:off x="6313869" y="5360256"/>
              <a:ext cx="4978120" cy="3718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7609936" y="5344955"/>
              <a:ext cx="4235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LED</a:t>
              </a: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519745" y="5344955"/>
              <a:ext cx="6623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10501318" y="5344955"/>
              <a:ext cx="4235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LED</a:t>
              </a: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9398770" y="5344955"/>
              <a:ext cx="6623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10300276" y="4292523"/>
              <a:ext cx="8499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1995FE"/>
                  </a:solidFill>
                  <a:latin typeface="Calibri"/>
                  <a:ea typeface="Calibri"/>
                  <a:cs typeface="Calibri"/>
                  <a:sym typeface="Calibri"/>
                </a:rPr>
                <a:t>64%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1995FE"/>
                  </a:solidFill>
                  <a:latin typeface="Calibri"/>
                  <a:ea typeface="Calibri"/>
                  <a:cs typeface="Calibri"/>
                  <a:sym typeface="Calibri"/>
                </a:rPr>
                <a:t>decrease</a:t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6781777" y="3360645"/>
              <a:ext cx="4423715" cy="3468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508934" y="3454599"/>
              <a:ext cx="10999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 catch</a:t>
              </a: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 rot="-5400000">
              <a:off x="4746830" y="4251017"/>
              <a:ext cx="2146742" cy="461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Predicted mean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Catch per Unit Effort (CPUE)</a:t>
              </a: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7533037" y="4252240"/>
              <a:ext cx="583421" cy="1049036"/>
            </a:xfrm>
            <a:custGeom>
              <a:rect b="b" l="l" r="r" t="t"/>
              <a:pathLst>
                <a:path extrusionOk="0" h="1049036" w="583421">
                  <a:moveTo>
                    <a:pt x="0" y="1043426"/>
                  </a:moveTo>
                  <a:lnTo>
                    <a:pt x="0" y="0"/>
                  </a:lnTo>
                  <a:lnTo>
                    <a:pt x="280491" y="0"/>
                  </a:lnTo>
                  <a:lnTo>
                    <a:pt x="280491" y="67318"/>
                  </a:lnTo>
                  <a:lnTo>
                    <a:pt x="230003" y="67318"/>
                  </a:lnTo>
                  <a:lnTo>
                    <a:pt x="230003" y="89758"/>
                  </a:lnTo>
                  <a:lnTo>
                    <a:pt x="367443" y="92563"/>
                  </a:lnTo>
                  <a:lnTo>
                    <a:pt x="364638" y="70123"/>
                  </a:lnTo>
                  <a:cubicBezTo>
                    <a:pt x="345939" y="69188"/>
                    <a:pt x="320695" y="75733"/>
                    <a:pt x="311345" y="64513"/>
                  </a:cubicBezTo>
                  <a:cubicBezTo>
                    <a:pt x="301995" y="53293"/>
                    <a:pt x="308540" y="19634"/>
                    <a:pt x="308540" y="2805"/>
                  </a:cubicBezTo>
                  <a:lnTo>
                    <a:pt x="580616" y="5610"/>
                  </a:lnTo>
                  <a:lnTo>
                    <a:pt x="583421" y="1049036"/>
                  </a:lnTo>
                  <a:lnTo>
                    <a:pt x="0" y="104342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10416937" y="4930652"/>
              <a:ext cx="592372" cy="370623"/>
            </a:xfrm>
            <a:custGeom>
              <a:rect b="b" l="l" r="r" t="t"/>
              <a:pathLst>
                <a:path extrusionOk="0" h="369736" w="592372">
                  <a:moveTo>
                    <a:pt x="7951" y="369736"/>
                  </a:moveTo>
                  <a:lnTo>
                    <a:pt x="0" y="0"/>
                  </a:lnTo>
                  <a:lnTo>
                    <a:pt x="286247" y="3976"/>
                  </a:lnTo>
                  <a:lnTo>
                    <a:pt x="286247" y="27830"/>
                  </a:lnTo>
                  <a:lnTo>
                    <a:pt x="238539" y="27830"/>
                  </a:lnTo>
                  <a:lnTo>
                    <a:pt x="238539" y="55659"/>
                  </a:lnTo>
                  <a:lnTo>
                    <a:pt x="369735" y="55660"/>
                  </a:lnTo>
                  <a:lnTo>
                    <a:pt x="369735" y="27830"/>
                  </a:lnTo>
                  <a:lnTo>
                    <a:pt x="314076" y="27830"/>
                  </a:lnTo>
                  <a:lnTo>
                    <a:pt x="314076" y="7952"/>
                  </a:lnTo>
                  <a:lnTo>
                    <a:pt x="592372" y="7952"/>
                  </a:lnTo>
                  <a:cubicBezTo>
                    <a:pt x="591047" y="128547"/>
                    <a:pt x="589721" y="249141"/>
                    <a:pt x="588396" y="369736"/>
                  </a:cubicBezTo>
                  <a:lnTo>
                    <a:pt x="7951" y="36973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6219938" y="3687786"/>
              <a:ext cx="400182" cy="3248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9129763" y="3717753"/>
              <a:ext cx="400182" cy="3248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9307927" y="3404319"/>
              <a:ext cx="12681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Bycatch of green turtles</a:t>
              </a:r>
              <a:endParaRPr/>
            </a:p>
          </p:txBody>
        </p:sp>
        <p:pic>
          <p:nvPicPr>
            <p:cNvPr id="121" name="Google Shape;121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10502438" y="3481220"/>
              <a:ext cx="548700" cy="413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90828" y="3501767"/>
              <a:ext cx="612696" cy="2990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b="0" l="2733" r="0" t="0"/>
          <a:stretch/>
        </p:blipFill>
        <p:spPr>
          <a:xfrm>
            <a:off x="3728682" y="3195600"/>
            <a:ext cx="3668197" cy="27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>
            <p:ph idx="1" type="body"/>
          </p:nvPr>
        </p:nvSpPr>
        <p:spPr>
          <a:xfrm>
            <a:off x="819529" y="2138587"/>
            <a:ext cx="6789984" cy="1341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8" lvl="0" marL="18287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Testing battery- and solar-powered     LEDs in pound net fishing gear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327509" y="250212"/>
            <a:ext cx="7172735" cy="1906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800"/>
              <a:buFont typeface="Cambria"/>
              <a:buNone/>
            </a:pPr>
            <a:r>
              <a:rPr b="0" i="0" lang="en-US" sz="4400" u="none" cap="none" strike="noStrike">
                <a:solidFill>
                  <a:srgbClr val="008998"/>
                </a:solidFill>
                <a:latin typeface="Cambria"/>
                <a:ea typeface="Cambria"/>
                <a:cs typeface="Cambria"/>
                <a:sym typeface="Cambria"/>
              </a:rPr>
              <a:t>Bycatch mitigation –      visual deterrents (LEDs)</a:t>
            </a:r>
            <a:br>
              <a:rPr b="0" i="0" lang="en-US" sz="4400" u="none" cap="none" strike="noStrike">
                <a:solidFill>
                  <a:srgbClr val="008998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b="0" i="0" lang="en-US" sz="2800" u="none" cap="none" strike="noStrike">
                <a:solidFill>
                  <a:srgbClr val="008998"/>
                </a:solidFill>
                <a:latin typeface="Cambria"/>
                <a:ea typeface="Cambria"/>
                <a:cs typeface="Cambria"/>
                <a:sym typeface="Cambria"/>
              </a:rPr>
              <a:t>(local fishers; Arizona State University;   	NMFS OPR, PIFSC)</a:t>
            </a:r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4">
            <a:alphaModFix/>
          </a:blip>
          <a:srcRect b="21266" l="27127" r="32062" t="25045"/>
          <a:stretch/>
        </p:blipFill>
        <p:spPr>
          <a:xfrm>
            <a:off x="1970331" y="3194293"/>
            <a:ext cx="1594695" cy="279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3062" y="400694"/>
            <a:ext cx="4198497" cy="5601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1990874" y="5635292"/>
            <a:ext cx="16048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Solar-powered LED</a:t>
            </a:r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6113031" y="5687332"/>
            <a:ext cx="13872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Photo J. Senko</a:t>
            </a: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9667149" y="5744171"/>
            <a:ext cx="217679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Photo M. Cook</a:t>
            </a:r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 rotWithShape="1">
          <a:blip r:embed="rId6">
            <a:alphaModFix/>
          </a:blip>
          <a:srcRect b="2104" l="0" r="0" t="0"/>
          <a:stretch/>
        </p:blipFill>
        <p:spPr>
          <a:xfrm>
            <a:off x="424505" y="3194292"/>
            <a:ext cx="1385188" cy="279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/>
          <p:nvPr/>
        </p:nvSpPr>
        <p:spPr>
          <a:xfrm>
            <a:off x="415372" y="3159623"/>
            <a:ext cx="1420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Battery-powered LED</a:t>
            </a:r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348057" y="6004971"/>
            <a:ext cx="538480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Net deployment and trials authorized by NMFS ESA permit 21233 issued to the SEFSC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/>
          <p:nvPr>
            <p:ph type="title"/>
          </p:nvPr>
        </p:nvSpPr>
        <p:spPr>
          <a:xfrm>
            <a:off x="192645" y="199499"/>
            <a:ext cx="7202965" cy="1738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Climate change and sea turtle population sex ratios                  </a:t>
            </a:r>
            <a:r>
              <a:rPr lang="en-US" sz="3100"/>
              <a:t>(NC State University, PIFSC, NEFSC, SWFSC)</a:t>
            </a:r>
            <a:br>
              <a:rPr lang="en-US"/>
            </a:br>
            <a:endParaRPr/>
          </a:p>
        </p:txBody>
      </p:sp>
      <p:sp>
        <p:nvSpPr>
          <p:cNvPr id="143" name="Google Shape;143;p17"/>
          <p:cNvSpPr txBox="1"/>
          <p:nvPr>
            <p:ph idx="1" type="body"/>
          </p:nvPr>
        </p:nvSpPr>
        <p:spPr>
          <a:xfrm>
            <a:off x="588063" y="2028557"/>
            <a:ext cx="6368710" cy="40721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78" lvl="0" marL="18287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Recent study: juvenile green turtles                  &gt;99% female </a:t>
            </a:r>
            <a:r>
              <a:rPr lang="en-US" sz="2400">
                <a:solidFill>
                  <a:srgbClr val="595959"/>
                </a:solidFill>
              </a:rPr>
              <a:t>(Jensen et al. 2018; Australia)</a:t>
            </a:r>
            <a:endParaRPr/>
          </a:p>
          <a:p>
            <a:pPr indent="-182878" lvl="0" marL="182878" rtl="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Important to monitor juvenile             sea turtle sex ratio trends</a:t>
            </a:r>
            <a:endParaRPr/>
          </a:p>
          <a:p>
            <a:pPr indent="-182878" lvl="0" marL="182878" rtl="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2480"/>
              <a:buChar char="•"/>
            </a:pPr>
            <a:r>
              <a:rPr lang="en-US" sz="2800">
                <a:solidFill>
                  <a:srgbClr val="595959"/>
                </a:solidFill>
              </a:rPr>
              <a:t>Challenges: </a:t>
            </a:r>
            <a:endParaRPr/>
          </a:p>
          <a:p>
            <a:pPr indent="-339724" lvl="0" marL="627063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80"/>
              <a:buFont typeface="Cambria"/>
              <a:buChar char="–"/>
            </a:pPr>
            <a:r>
              <a:rPr lang="en-US" sz="2400">
                <a:solidFill>
                  <a:srgbClr val="595959"/>
                </a:solidFill>
              </a:rPr>
              <a:t>long juvenile life stages (10-30 years)</a:t>
            </a:r>
            <a:endParaRPr/>
          </a:p>
          <a:p>
            <a:pPr indent="-339724" lvl="0" marL="627063" rtl="0" algn="l">
              <a:lnSpc>
                <a:spcPct val="95000"/>
              </a:lnSpc>
              <a:spcBef>
                <a:spcPts val="600"/>
              </a:spcBef>
              <a:spcAft>
                <a:spcPts val="1800"/>
              </a:spcAft>
              <a:buSzPts val="2480"/>
              <a:buFont typeface="Cambria"/>
              <a:buChar char="–"/>
            </a:pPr>
            <a:r>
              <a:rPr lang="en-US" sz="2400">
                <a:solidFill>
                  <a:srgbClr val="595959"/>
                </a:solidFill>
              </a:rPr>
              <a:t>no external sex-specific features</a:t>
            </a:r>
            <a:endParaRPr/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1468" y="263548"/>
            <a:ext cx="4753766" cy="39768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17"/>
          <p:cNvGrpSpPr/>
          <p:nvPr/>
        </p:nvGrpSpPr>
        <p:grpSpPr>
          <a:xfrm>
            <a:off x="8065678" y="3783905"/>
            <a:ext cx="3187537" cy="2316798"/>
            <a:chOff x="5704594" y="3997812"/>
            <a:chExt cx="3187537" cy="2316798"/>
          </a:xfrm>
        </p:grpSpPr>
        <p:grpSp>
          <p:nvGrpSpPr>
            <p:cNvPr id="146" name="Google Shape;146;p17"/>
            <p:cNvGrpSpPr/>
            <p:nvPr/>
          </p:nvGrpSpPr>
          <p:grpSpPr>
            <a:xfrm>
              <a:off x="5704594" y="4383533"/>
              <a:ext cx="3187537" cy="1906574"/>
              <a:chOff x="2141093" y="-292774"/>
              <a:chExt cx="3055403" cy="2308507"/>
            </a:xfrm>
          </p:grpSpPr>
          <p:sp>
            <p:nvSpPr>
              <p:cNvPr id="147" name="Google Shape;147;p17"/>
              <p:cNvSpPr txBox="1"/>
              <p:nvPr/>
            </p:nvSpPr>
            <p:spPr>
              <a:xfrm>
                <a:off x="2666817" y="1707467"/>
                <a:ext cx="2529679" cy="308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Egg incubation temperature</a:t>
                </a:r>
                <a:endParaRPr/>
              </a:p>
            </p:txBody>
          </p:sp>
          <p:sp>
            <p:nvSpPr>
              <p:cNvPr id="148" name="Google Shape;148;p17"/>
              <p:cNvSpPr txBox="1"/>
              <p:nvPr/>
            </p:nvSpPr>
            <p:spPr>
              <a:xfrm>
                <a:off x="2800714" y="1397436"/>
                <a:ext cx="578226" cy="335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65BBFF"/>
                    </a:solidFill>
                    <a:latin typeface="Arial"/>
                    <a:ea typeface="Arial"/>
                    <a:cs typeface="Arial"/>
                    <a:sym typeface="Arial"/>
                  </a:rPr>
                  <a:t>Low</a:t>
                </a:r>
                <a:endParaRPr/>
              </a:p>
            </p:txBody>
          </p:sp>
          <p:sp>
            <p:nvSpPr>
              <p:cNvPr id="149" name="Google Shape;149;p17"/>
              <p:cNvSpPr txBox="1"/>
              <p:nvPr/>
            </p:nvSpPr>
            <p:spPr>
              <a:xfrm>
                <a:off x="4382283" y="1399515"/>
                <a:ext cx="578226" cy="335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High</a:t>
                </a:r>
                <a:endParaRPr/>
              </a:p>
            </p:txBody>
          </p:sp>
          <p:sp>
            <p:nvSpPr>
              <p:cNvPr id="150" name="Google Shape;150;p17"/>
              <p:cNvSpPr txBox="1"/>
              <p:nvPr/>
            </p:nvSpPr>
            <p:spPr>
              <a:xfrm>
                <a:off x="2141093" y="-292774"/>
                <a:ext cx="761542" cy="513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100% female</a:t>
                </a:r>
                <a:endParaRPr/>
              </a:p>
            </p:txBody>
          </p:sp>
          <p:grpSp>
            <p:nvGrpSpPr>
              <p:cNvPr id="151" name="Google Shape;151;p17"/>
              <p:cNvGrpSpPr/>
              <p:nvPr/>
            </p:nvGrpSpPr>
            <p:grpSpPr>
              <a:xfrm>
                <a:off x="2876632" y="-103702"/>
                <a:ext cx="1916474" cy="1504740"/>
                <a:chOff x="4478562" y="3903729"/>
                <a:chExt cx="1546384" cy="1549987"/>
              </a:xfrm>
            </p:grpSpPr>
            <p:grpSp>
              <p:nvGrpSpPr>
                <p:cNvPr id="152" name="Google Shape;152;p17"/>
                <p:cNvGrpSpPr/>
                <p:nvPr/>
              </p:nvGrpSpPr>
              <p:grpSpPr>
                <a:xfrm>
                  <a:off x="4478562" y="3903729"/>
                  <a:ext cx="1546384" cy="1549987"/>
                  <a:chOff x="1655805" y="2955201"/>
                  <a:chExt cx="1546384" cy="1549987"/>
                </a:xfrm>
              </p:grpSpPr>
              <p:cxnSp>
                <p:nvCxnSpPr>
                  <p:cNvPr id="153" name="Google Shape;153;p17"/>
                  <p:cNvCxnSpPr/>
                  <p:nvPr/>
                </p:nvCxnSpPr>
                <p:spPr>
                  <a:xfrm>
                    <a:off x="1655805" y="2955201"/>
                    <a:ext cx="0" cy="1546384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54" name="Google Shape;154;p17"/>
                  <p:cNvCxnSpPr/>
                  <p:nvPr/>
                </p:nvCxnSpPr>
                <p:spPr>
                  <a:xfrm>
                    <a:off x="2428997" y="3731996"/>
                    <a:ext cx="0" cy="1546384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55" name="Google Shape;155;p17"/>
                <p:cNvSpPr/>
                <p:nvPr/>
              </p:nvSpPr>
              <p:spPr>
                <a:xfrm>
                  <a:off x="4543425" y="3938768"/>
                  <a:ext cx="1435973" cy="1452382"/>
                </a:xfrm>
                <a:custGeom>
                  <a:rect b="b" l="l" r="r" t="t"/>
                  <a:pathLst>
                    <a:path extrusionOk="0" h="1452382" w="1438275">
                      <a:moveTo>
                        <a:pt x="0" y="1452382"/>
                      </a:moveTo>
                      <a:cubicBezTo>
                        <a:pt x="46037" y="1446825"/>
                        <a:pt x="154089" y="1446032"/>
                        <a:pt x="219182" y="1433332"/>
                      </a:cubicBezTo>
                      <a:cubicBezTo>
                        <a:pt x="284275" y="1420632"/>
                        <a:pt x="341353" y="1409519"/>
                        <a:pt x="390555" y="1376182"/>
                      </a:cubicBezTo>
                      <a:cubicBezTo>
                        <a:pt x="439757" y="1342845"/>
                        <a:pt x="476291" y="1292045"/>
                        <a:pt x="514396" y="1233307"/>
                      </a:cubicBezTo>
                      <a:cubicBezTo>
                        <a:pt x="552501" y="1174570"/>
                        <a:pt x="581094" y="1139645"/>
                        <a:pt x="619186" y="1023757"/>
                      </a:cubicBezTo>
                      <a:cubicBezTo>
                        <a:pt x="657278" y="907870"/>
                        <a:pt x="711210" y="652282"/>
                        <a:pt x="742950" y="537982"/>
                      </a:cubicBezTo>
                      <a:cubicBezTo>
                        <a:pt x="774690" y="423682"/>
                        <a:pt x="784225" y="396694"/>
                        <a:pt x="809625" y="337957"/>
                      </a:cubicBezTo>
                      <a:cubicBezTo>
                        <a:pt x="835025" y="279220"/>
                        <a:pt x="857250" y="233182"/>
                        <a:pt x="895350" y="185557"/>
                      </a:cubicBezTo>
                      <a:cubicBezTo>
                        <a:pt x="933450" y="137932"/>
                        <a:pt x="979487" y="82370"/>
                        <a:pt x="1038225" y="52207"/>
                      </a:cubicBezTo>
                      <a:cubicBezTo>
                        <a:pt x="1096963" y="22044"/>
                        <a:pt x="1181100" y="12519"/>
                        <a:pt x="1247775" y="4582"/>
                      </a:cubicBezTo>
                      <a:cubicBezTo>
                        <a:pt x="1314450" y="-3355"/>
                        <a:pt x="1376362" y="613"/>
                        <a:pt x="1438275" y="4582"/>
                      </a:cubicBezTo>
                    </a:path>
                  </a:pathLst>
                </a:custGeom>
                <a:noFill/>
                <a:ln cap="flat" cmpd="sng" w="25400">
                  <a:solidFill>
                    <a:srgbClr val="7F7F7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6" name="Google Shape;156;p17"/>
              <p:cNvSpPr txBox="1"/>
              <p:nvPr/>
            </p:nvSpPr>
            <p:spPr>
              <a:xfrm>
                <a:off x="2154602" y="1196368"/>
                <a:ext cx="761542" cy="513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0% female</a:t>
                </a:r>
                <a:endParaRPr/>
              </a:p>
            </p:txBody>
          </p:sp>
        </p:grpSp>
        <p:cxnSp>
          <p:nvCxnSpPr>
            <p:cNvPr id="157" name="Google Shape;157;p17"/>
            <p:cNvCxnSpPr/>
            <p:nvPr/>
          </p:nvCxnSpPr>
          <p:spPr>
            <a:xfrm flipH="1" rot="10800000">
              <a:off x="5807015" y="3997812"/>
              <a:ext cx="1651944" cy="308113"/>
            </a:xfrm>
            <a:prstGeom prst="straightConnector1">
              <a:avLst/>
            </a:prstGeom>
            <a:noFill/>
            <a:ln cap="flat" cmpd="sng" w="28575">
              <a:solidFill>
                <a:srgbClr val="00B0F0"/>
              </a:solidFill>
              <a:prstDash val="dot"/>
              <a:round/>
              <a:headEnd len="sm" w="sm" type="none"/>
              <a:tailEnd len="sm" w="sm" type="none"/>
            </a:ln>
            <a:effectLst>
              <a:outerShdw blurRad="25400" rotWithShape="0" algn="tl" dir="2700000" dist="38100">
                <a:srgbClr val="000000"/>
              </a:outerShdw>
            </a:effectLst>
          </p:spPr>
        </p:cxnSp>
        <p:cxnSp>
          <p:nvCxnSpPr>
            <p:cNvPr id="158" name="Google Shape;158;p17"/>
            <p:cNvCxnSpPr/>
            <p:nvPr/>
          </p:nvCxnSpPr>
          <p:spPr>
            <a:xfrm>
              <a:off x="7690180" y="4001546"/>
              <a:ext cx="1102845" cy="302857"/>
            </a:xfrm>
            <a:prstGeom prst="straightConnector1">
              <a:avLst/>
            </a:prstGeom>
            <a:noFill/>
            <a:ln cap="flat" cmpd="sng" w="28575">
              <a:solidFill>
                <a:srgbClr val="00B0F0"/>
              </a:solidFill>
              <a:prstDash val="dot"/>
              <a:round/>
              <a:headEnd len="sm" w="sm" type="none"/>
              <a:tailEnd len="sm" w="sm" type="none"/>
            </a:ln>
            <a:effectLst>
              <a:outerShdw blurRad="25400" rotWithShape="0" algn="tl" dir="2700000" dist="38100">
                <a:srgbClr val="000000"/>
              </a:outerShdw>
            </a:effectLst>
          </p:spPr>
        </p:cxnSp>
        <p:sp>
          <p:nvSpPr>
            <p:cNvPr id="159" name="Google Shape;159;p17"/>
            <p:cNvSpPr/>
            <p:nvPr/>
          </p:nvSpPr>
          <p:spPr>
            <a:xfrm>
              <a:off x="5807015" y="4305925"/>
              <a:ext cx="2986010" cy="2008685"/>
            </a:xfrm>
            <a:prstGeom prst="rect">
              <a:avLst/>
            </a:prstGeom>
            <a:noFill/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5400" rotWithShape="0" algn="tl" dir="2700000" dist="381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/>
          <p:cNvPicPr preferRelativeResize="0"/>
          <p:nvPr/>
        </p:nvPicPr>
        <p:blipFill rotWithShape="1">
          <a:blip r:embed="rId3">
            <a:alphaModFix/>
          </a:blip>
          <a:srcRect b="470" l="4994" r="6287" t="-471"/>
          <a:stretch/>
        </p:blipFill>
        <p:spPr>
          <a:xfrm>
            <a:off x="8167030" y="364202"/>
            <a:ext cx="2848593" cy="250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7486" y="2973512"/>
            <a:ext cx="1323464" cy="269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/>
          <p:nvPr/>
        </p:nvSpPr>
        <p:spPr>
          <a:xfrm>
            <a:off x="355648" y="5806138"/>
            <a:ext cx="84670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NMFS SEFSC</a:t>
            </a:r>
            <a:endParaRPr/>
          </a:p>
        </p:txBody>
      </p:sp>
      <p:sp>
        <p:nvSpPr>
          <p:cNvPr id="167" name="Google Shape;167;p18"/>
          <p:cNvSpPr txBox="1"/>
          <p:nvPr>
            <p:ph type="title"/>
          </p:nvPr>
        </p:nvSpPr>
        <p:spPr>
          <a:xfrm>
            <a:off x="201022" y="195237"/>
            <a:ext cx="7202965" cy="1738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Climate change and sea turtle population sex ratios</a:t>
            </a:r>
            <a:br>
              <a:rPr lang="en-US"/>
            </a:br>
            <a:r>
              <a:rPr lang="en-US" sz="3100"/>
              <a:t>(NC State University, PIFSC, NEFSC, SWFSC)</a:t>
            </a:r>
            <a:br>
              <a:rPr lang="en-US"/>
            </a:b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544050" y="1957293"/>
            <a:ext cx="7047421" cy="4631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8" lvl="0" marL="182878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8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Accessing traditional analytical methods           can be challenging:</a:t>
            </a:r>
            <a:endParaRPr/>
          </a:p>
          <a:p>
            <a:pPr indent="-457200" lvl="2" marL="64008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80"/>
              <a:buFont typeface="Cambria"/>
              <a:buChar char="–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laparoscopic surgery</a:t>
            </a:r>
            <a:endParaRPr/>
          </a:p>
          <a:p>
            <a:pPr indent="-457200" lvl="2" marL="64008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80"/>
              <a:buFont typeface="Cambria"/>
              <a:buChar char="–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specialized blood testosterone analyses</a:t>
            </a:r>
            <a:endParaRPr/>
          </a:p>
          <a:p>
            <a:pPr indent="-182878" lvl="0" marL="182878" marR="0" rtl="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8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Current research: validating new,  </a:t>
            </a:r>
            <a:r>
              <a:rPr b="0" i="0" lang="en-US" sz="2600" u="sng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commercially-available</a:t>
            </a:r>
            <a:r>
              <a:rPr b="0" i="0" lang="en-US" sz="26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blood testosterone analysis using traditional methods</a:t>
            </a:r>
            <a:endParaRPr/>
          </a:p>
          <a:p>
            <a:pPr indent="-182878" lvl="0" marL="182878" marR="0" rtl="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8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Goal: increase accessibility and capacity to track juvenile population sex ratio trends</a:t>
            </a:r>
            <a:endParaRPr/>
          </a:p>
        </p:txBody>
      </p:sp>
      <p:grpSp>
        <p:nvGrpSpPr>
          <p:cNvPr id="169" name="Google Shape;169;p18"/>
          <p:cNvGrpSpPr/>
          <p:nvPr/>
        </p:nvGrpSpPr>
        <p:grpSpPr>
          <a:xfrm>
            <a:off x="9612104" y="2973514"/>
            <a:ext cx="1510637" cy="2695251"/>
            <a:chOff x="5646391" y="2517543"/>
            <a:chExt cx="1510637" cy="2695251"/>
          </a:xfrm>
        </p:grpSpPr>
        <p:pic>
          <p:nvPicPr>
            <p:cNvPr id="170" name="Google Shape;170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 rot="-5400000">
              <a:off x="5000525" y="3163410"/>
              <a:ext cx="2695251" cy="1403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18"/>
            <p:cNvSpPr/>
            <p:nvPr/>
          </p:nvSpPr>
          <p:spPr>
            <a:xfrm>
              <a:off x="5646391" y="2587116"/>
              <a:ext cx="15106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 u="none" cap="none" strike="noStrike">
                  <a:solidFill>
                    <a:srgbClr val="27E9FF"/>
                  </a:solidFill>
                  <a:latin typeface="Arial"/>
                  <a:ea typeface="Arial"/>
                  <a:cs typeface="Arial"/>
                  <a:sym typeface="Arial"/>
                </a:rPr>
                <a:t>Green turtle 4896 Laparoscopy =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200" u="none" cap="none" strike="noStrike">
                  <a:solidFill>
                    <a:srgbClr val="27E9FF"/>
                  </a:solidFill>
                  <a:latin typeface="Arial"/>
                  <a:ea typeface="Arial"/>
                  <a:cs typeface="Arial"/>
                  <a:sym typeface="Arial"/>
                </a:rPr>
                <a:t>female</a:t>
              </a: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5726720" y="4556127"/>
              <a:ext cx="70724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ovarian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follicles</a:t>
              </a:r>
              <a:endParaRPr/>
            </a:p>
          </p:txBody>
        </p:sp>
        <p:cxnSp>
          <p:nvCxnSpPr>
            <p:cNvPr id="173" name="Google Shape;173;p18"/>
            <p:cNvCxnSpPr/>
            <p:nvPr/>
          </p:nvCxnSpPr>
          <p:spPr>
            <a:xfrm flipH="1" rot="10800000">
              <a:off x="6152508" y="4105756"/>
              <a:ext cx="75445" cy="475841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0800" rotWithShape="0" algn="tl" dir="2700000" dist="38100">
                <a:srgbClr val="000000"/>
              </a:outerShdw>
            </a:effectLst>
          </p:spPr>
        </p:cxnSp>
        <p:cxnSp>
          <p:nvCxnSpPr>
            <p:cNvPr id="174" name="Google Shape;174;p18"/>
            <p:cNvCxnSpPr/>
            <p:nvPr/>
          </p:nvCxnSpPr>
          <p:spPr>
            <a:xfrm flipH="1" rot="10800000">
              <a:off x="6227953" y="4231939"/>
              <a:ext cx="92866" cy="353684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0800" rotWithShape="0" algn="tl" dir="2700000" dist="38100">
                <a:srgbClr val="000000"/>
              </a:outerShdw>
            </a:effectLst>
          </p:spPr>
        </p:cxnSp>
        <p:cxnSp>
          <p:nvCxnSpPr>
            <p:cNvPr id="175" name="Google Shape;175;p18"/>
            <p:cNvCxnSpPr/>
            <p:nvPr/>
          </p:nvCxnSpPr>
          <p:spPr>
            <a:xfrm flipH="1" rot="10800000">
              <a:off x="6056433" y="4231939"/>
              <a:ext cx="53669" cy="345716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0800" rotWithShape="0" algn="tl" dir="2700000" dist="38100">
                <a:srgbClr val="000000"/>
              </a:outerShdw>
            </a:effectLst>
          </p:spPr>
        </p:cxnSp>
      </p:grpSp>
      <p:sp>
        <p:nvSpPr>
          <p:cNvPr id="176" name="Google Shape;176;p18"/>
          <p:cNvSpPr/>
          <p:nvPr/>
        </p:nvSpPr>
        <p:spPr>
          <a:xfrm>
            <a:off x="8109270" y="5062140"/>
            <a:ext cx="14925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 u="none" cap="none" strike="noStrike">
                <a:solidFill>
                  <a:srgbClr val="27E9FF"/>
                </a:solidFill>
                <a:latin typeface="Arial"/>
                <a:ea typeface="Arial"/>
                <a:cs typeface="Arial"/>
                <a:sym typeface="Arial"/>
              </a:rPr>
              <a:t>Green turtle 4896 Blood sample = low testosterone</a:t>
            </a:r>
            <a:endParaRPr/>
          </a:p>
        </p:txBody>
      </p:sp>
      <p:cxnSp>
        <p:nvCxnSpPr>
          <p:cNvPr id="177" name="Google Shape;177;p18"/>
          <p:cNvCxnSpPr/>
          <p:nvPr/>
        </p:nvCxnSpPr>
        <p:spPr>
          <a:xfrm flipH="1">
            <a:off x="8752689" y="2037522"/>
            <a:ext cx="341616" cy="1026324"/>
          </a:xfrm>
          <a:prstGeom prst="straightConnector1">
            <a:avLst/>
          </a:prstGeom>
          <a:noFill/>
          <a:ln cap="flat" cmpd="sng" w="57150">
            <a:solidFill>
              <a:srgbClr val="27E9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ctr" dir="5400000" dist="50800">
              <a:schemeClr val="dk1"/>
            </a:outerShdw>
          </a:effectLst>
        </p:spPr>
      </p:cxnSp>
      <p:cxnSp>
        <p:nvCxnSpPr>
          <p:cNvPr id="178" name="Google Shape;178;p18"/>
          <p:cNvCxnSpPr/>
          <p:nvPr/>
        </p:nvCxnSpPr>
        <p:spPr>
          <a:xfrm>
            <a:off x="10024674" y="2098082"/>
            <a:ext cx="283633" cy="959348"/>
          </a:xfrm>
          <a:prstGeom prst="straightConnector1">
            <a:avLst/>
          </a:prstGeom>
          <a:noFill/>
          <a:ln cap="flat" cmpd="sng" w="57150">
            <a:solidFill>
              <a:srgbClr val="27E9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ctr" dir="2400000" dist="50800">
              <a:schemeClr val="dk1"/>
            </a:outerShdw>
          </a:effectLst>
        </p:spPr>
      </p:cxnSp>
      <p:sp>
        <p:nvSpPr>
          <p:cNvPr id="179" name="Google Shape;179;p18"/>
          <p:cNvSpPr/>
          <p:nvPr/>
        </p:nvSpPr>
        <p:spPr>
          <a:xfrm>
            <a:off x="8167030" y="380967"/>
            <a:ext cx="26597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rgbClr val="27E9FF"/>
                </a:solidFill>
                <a:latin typeface="Arial"/>
                <a:ea typeface="Arial"/>
                <a:cs typeface="Arial"/>
                <a:sym typeface="Arial"/>
              </a:rPr>
              <a:t>Juvenile green turtle ID 4896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9456016" y="5693334"/>
            <a:ext cx="166103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NMFS ESA permit 21233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idx="4294967295" type="title"/>
          </p:nvPr>
        </p:nvSpPr>
        <p:spPr>
          <a:xfrm>
            <a:off x="8718065" y="411715"/>
            <a:ext cx="2925296" cy="72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4400"/>
              <a:buFont typeface="Cambria"/>
              <a:buNone/>
            </a:pPr>
            <a:r>
              <a:rPr lang="en-US">
                <a:solidFill>
                  <a:schemeClr val="lt1"/>
                </a:solidFill>
              </a:rPr>
              <a:t>Questions?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174994" y="6409675"/>
            <a:ext cx="2568206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larisa.avens@noaa.gov</a:t>
            </a:r>
            <a:endParaRPr b="0" i="0" sz="16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7" name="Google Shape;187;p19"/>
          <p:cNvSpPr/>
          <p:nvPr/>
        </p:nvSpPr>
        <p:spPr>
          <a:xfrm>
            <a:off x="8902989" y="6017333"/>
            <a:ext cx="10567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L. Stokes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ontent Option 1  |  End Slide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 Option 1  |  End Slide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ITLE SLIDES: Horizontal Stacked Logo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