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45" r:id="rId2"/>
    <p:sldMasterId id="2147484864" r:id="rId3"/>
    <p:sldMasterId id="2147484876" r:id="rId4"/>
    <p:sldMasterId id="2147484914" r:id="rId5"/>
    <p:sldMasterId id="2147484926" r:id="rId6"/>
    <p:sldMasterId id="2147484939" r:id="rId7"/>
    <p:sldMasterId id="2147484951" r:id="rId8"/>
  </p:sldMasterIdLst>
  <p:notesMasterIdLst>
    <p:notesMasterId r:id="rId31"/>
  </p:notesMasterIdLst>
  <p:handoutMasterIdLst>
    <p:handoutMasterId r:id="rId32"/>
  </p:handoutMasterIdLst>
  <p:sldIdLst>
    <p:sldId id="639" r:id="rId9"/>
    <p:sldId id="617" r:id="rId10"/>
    <p:sldId id="576" r:id="rId11"/>
    <p:sldId id="578" r:id="rId12"/>
    <p:sldId id="652" r:id="rId13"/>
    <p:sldId id="640" r:id="rId14"/>
    <p:sldId id="656" r:id="rId15"/>
    <p:sldId id="655" r:id="rId16"/>
    <p:sldId id="654" r:id="rId17"/>
    <p:sldId id="653" r:id="rId18"/>
    <p:sldId id="674" r:id="rId19"/>
    <p:sldId id="670" r:id="rId20"/>
    <p:sldId id="723" r:id="rId21"/>
    <p:sldId id="715" r:id="rId22"/>
    <p:sldId id="718" r:id="rId23"/>
    <p:sldId id="719" r:id="rId24"/>
    <p:sldId id="720" r:id="rId25"/>
    <p:sldId id="717" r:id="rId26"/>
    <p:sldId id="716" r:id="rId27"/>
    <p:sldId id="721" r:id="rId28"/>
    <p:sldId id="651" r:id="rId29"/>
    <p:sldId id="641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000099"/>
    <a:srgbClr val="0033CC"/>
    <a:srgbClr val="00FF00"/>
    <a:srgbClr val="3333FF"/>
    <a:srgbClr val="B2B2B2"/>
    <a:srgbClr val="003399"/>
    <a:srgbClr val="DDDDDD"/>
    <a:srgbClr val="000066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66087" autoAdjust="0"/>
  </p:normalViewPr>
  <p:slideViewPr>
    <p:cSldViewPr>
      <p:cViewPr>
        <p:scale>
          <a:sx n="70" d="100"/>
          <a:sy n="70" d="100"/>
        </p:scale>
        <p:origin x="-19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D972AE3A-31AA-490E-963D-6CEA31A609F4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2A67C85-8975-4274-B8E2-D68223081A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1179C95-1207-40C3-BC54-28DEA64AD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Numbers for</a:t>
            </a:r>
            <a:r>
              <a:rPr lang="en-US" baseline="0" dirty="0" smtClean="0"/>
              <a:t> some species may be higher than those collected through fishery independent survey as we sometimes add samples from fishery dependent sources, but vast majority is our own sampling.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Red snapper:</a:t>
            </a:r>
            <a:r>
              <a:rPr lang="en-US" baseline="0" dirty="0" smtClean="0"/>
              <a:t> other gear includes the fishery dependent sampling efforts as part of the red snapper opening. MARMAP aged SC samples.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some data in table are still undergoing final stages of QC process.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</a:t>
            </a:r>
            <a:r>
              <a:rPr lang="en-US" baseline="0" dirty="0" smtClean="0"/>
              <a:t> only:  No recon. Inclusion into index has been considered, but was historically not done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Depth ranges:</a:t>
            </a:r>
            <a:r>
              <a:rPr lang="en-US" baseline="0" dirty="0" smtClean="0"/>
              <a:t> over which between 95 and 100% of specimens are caught</a:t>
            </a:r>
          </a:p>
          <a:p>
            <a:endParaRPr lang="en-US" dirty="0" smtClean="0"/>
          </a:p>
          <a:p>
            <a:r>
              <a:rPr lang="en-US" dirty="0" smtClean="0"/>
              <a:t>CPUE: Other methods and analyses in consideration, such as zero</a:t>
            </a:r>
            <a:r>
              <a:rPr lang="en-US" baseline="0" dirty="0" smtClean="0"/>
              <a:t> inflated, taking trap saturation into account, habitat considerations, and others.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DC5EE-E040-441B-B404-6D1E18E5DCA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23 species available in</a:t>
            </a:r>
            <a:r>
              <a:rPr lang="en-US" baseline="0" dirty="0" smtClean="0"/>
              <a:t> annual report.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85744-4A9B-4EB2-8F75-8F8EC4E1588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1043-6CD2-4BC3-BB61-FDE38A13C19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7DE3A-875A-4879-BD58-1D08BA7AFF1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41850" cy="34829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00832-B315-451F-B9E1-B4105DFA422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6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bottom habitat based on fishermen information, video surveys, catches,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03139-6220-4508-9C13-9DBBA612B90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11217C-CD4F-4035-BDD8-E453FA8C8D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species kept for LH using all gears and surveys:</a:t>
            </a:r>
            <a:r>
              <a:rPr lang="en-US" baseline="0" dirty="0" smtClean="0"/>
              <a:t> 40 with 9,359 fish processes.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Vast majority is</a:t>
            </a:r>
            <a:r>
              <a:rPr lang="en-US" baseline="0" dirty="0" smtClean="0"/>
              <a:t> BSB.</a:t>
            </a:r>
          </a:p>
          <a:p>
            <a:r>
              <a:rPr lang="en-US" baseline="0" dirty="0" smtClean="0"/>
              <a:t>Other managed species: red porgy, gray triggerfish and vermilion snapper good numbers.</a:t>
            </a:r>
          </a:p>
          <a:p>
            <a:r>
              <a:rPr lang="en-US" baseline="0" dirty="0" smtClean="0"/>
              <a:t>Red snapper 9</a:t>
            </a:r>
            <a:r>
              <a:rPr lang="en-US" baseline="30000" dirty="0" smtClean="0"/>
              <a:t>th</a:t>
            </a:r>
            <a:r>
              <a:rPr lang="en-US" baseline="0" dirty="0" smtClean="0"/>
              <a:t> most abundant species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179C95-1207-40C3-BC54-28DEA64AD1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396D-06BE-4734-BF89-58C7959FC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C640-E57C-4505-AE62-CB291A32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8529-B342-47FF-AD2C-683C82D1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D2D45-7515-48F1-9000-73929047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F9D5D-EFB6-46B1-A242-DB508E5E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04FD-D954-4ACA-B44F-EFB17DBF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ABDB2-F8E3-4ABF-AB0F-911B88B4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2E81-C3A1-46F2-8EBA-3C1983E48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3023-963F-49C9-A583-25A117A3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08B4-62F6-4D56-A213-BBC8349B36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4E94A-B041-4F7F-B34F-A1867DE19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81E8-E2F5-42DA-A50E-9FB77641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41CD-A8B9-43B2-91F1-10241070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464B-C999-402B-B18D-8F2A850E4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159F-AF86-4FD7-A5A8-6F76E3465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396D-06BE-4734-BF89-58C7959FC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81E8-E2F5-42DA-A50E-9FB77641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9721-3B30-4635-A972-51F6CA3A9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E8A3-C2D6-46AE-8573-D57887D7A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151-C7B3-498B-9257-BE7EFE2A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47CC-0CD2-4B32-B8BC-C5AEF9BCE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3D6A-3B70-4829-9197-F475DAE2E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9721-3B30-4635-A972-51F6CA3A9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EB31-283F-4B8A-9411-459E9B61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7EB3-03A1-4939-B34D-C0A1F4B0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C640-E57C-4505-AE62-CB291A32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8529-B342-47FF-AD2C-683C82D1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907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37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E8A3-C2D6-46AE-8573-D57887D7A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9200" y="419100"/>
            <a:ext cx="17272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19100"/>
            <a:ext cx="502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0" y="419100"/>
            <a:ext cx="6908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396D-06BE-4734-BF89-58C7959FC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81E8-E2F5-42DA-A50E-9FB776419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9721-3B30-4635-A972-51F6CA3A9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4E8A3-C2D6-46AE-8573-D57887D7A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151-C7B3-498B-9257-BE7EFE2A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1A151-C7B3-498B-9257-BE7EFE2A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47CC-0CD2-4B32-B8BC-C5AEF9BCE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3D6A-3B70-4829-9197-F475DAE2E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EB31-283F-4B8A-9411-459E9B61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7EB3-03A1-4939-B34D-C0A1F4B0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8C640-E57C-4505-AE62-CB291A329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A8529-B342-47FF-AD2C-683C82D14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8FCCD-82F2-4F8B-A0CD-672E3B0A1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6DC0-926B-4CA5-9A36-CEFF2D4B8E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5E621-9D41-4635-8F38-0B0DC691CF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47CC-0CD2-4B32-B8BC-C5AEF9BCE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B2DDB-C077-438D-97E4-6470E38CE4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FE473-A036-4898-A497-1B2DCA1E83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73B81-DCF5-4415-8A37-A73307FDFF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8C07B-FA92-4D7A-89E1-B0A1F0513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7DC0-83EE-4F0E-BCB0-E3F87382EE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1671F-BF6F-4313-8FD3-96A092B393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970C0-865B-43F1-9E4A-76DAC25DBC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8C18E-F3D6-496C-93ED-7C97EFA4DC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5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BC1F6-FCB7-4CB6-8245-03A69481CB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57F64-93CC-4684-8692-51ECC3C1576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36E1-E427-4261-A656-3FFE2414E4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3D6A-3B70-4829-9197-F475DAE2E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F264-C605-4440-8BE3-2BFB50D278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983D-F3F3-4EAB-AE57-4A68756641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131B-1624-4CC4-B58E-87004B3C67E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BCA24-EA98-4D99-B904-FF93E5D38E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55975-58BE-4C9D-931D-51BDD08FA33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E4378-1A00-4012-B737-0A0F8F1440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548A-302C-45D3-829A-19D0DC7066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1CB9-1076-446B-A4F6-DF88738F6D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653E-D836-42CA-B72E-AC07DEE5CC0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CD6-C87B-4D9C-8EFE-5372FF5BA9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F583-B8EA-4B09-88C5-D5C4CB47FAA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0F37-3384-4B1A-9462-11F9275021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5C185-6BE0-43B4-A076-49FCBDB2CF7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7E919-FCB9-4710-9AF3-470314EB88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AD5C-2920-451D-A954-B9950B20B85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62E2E-BD53-472F-977D-A5B775AB31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16B6D-0EA5-4C90-B606-9BB96751173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D2C4-10EE-47AC-A059-7E03E993E8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82E9-E446-4CA5-9C9C-46231A20639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443B-56CC-47C1-9735-32BEE500E0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EB31-283F-4B8A-9411-459E9B61B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D899-759F-4CBD-AC9D-E21334F31A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5254-3537-4A3E-B28A-68CC23D18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C1FF8-40F2-4F15-84EA-741D0AABF4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FD35-86F4-4363-9EEA-CA70F210DE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A7F-EC53-4DE3-A3DD-EA39E3E043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9BEB-5803-4B18-A261-B7F9E463A5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7475-6172-41FB-824B-E3FD4F7B8E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02579-1E57-40A3-9339-9E44030E87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80676-A2A7-4124-A94A-8FDAA861C9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0AEBF-3FBB-480D-9D7D-4B2D6EB857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E7EB3-03A1-4939-B34D-C0A1F4B08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E61E-3AE0-4712-8FF9-A9C86FF0E8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5758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C620E5B4-BD02-4F8A-A918-126660674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5758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9DF4F2F4-1748-49EA-BA54-DDEFEB8B7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806" r:id="rId2"/>
    <p:sldLayoutId id="2147484807" r:id="rId3"/>
    <p:sldLayoutId id="2147484808" r:id="rId4"/>
    <p:sldLayoutId id="2147484809" r:id="rId5"/>
    <p:sldLayoutId id="2147484810" r:id="rId6"/>
    <p:sldLayoutId id="2147484811" r:id="rId7"/>
    <p:sldLayoutId id="2147484812" r:id="rId8"/>
    <p:sldLayoutId id="2147484813" r:id="rId9"/>
    <p:sldLayoutId id="2147484814" r:id="rId10"/>
    <p:sldLayoutId id="2147484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5758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C620E5B4-BD02-4F8A-A918-1266606743D3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790700"/>
            <a:ext cx="69088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419100"/>
            <a:ext cx="6908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  <p:sldLayoutId id="214748488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8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8" charset="2"/>
        <a:buChar char="F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5758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B2B2B2"/>
                </a:solidFill>
              </a:defRPr>
            </a:lvl1pPr>
          </a:lstStyle>
          <a:p>
            <a:pPr>
              <a:defRPr/>
            </a:pPr>
            <a:fld id="{C620E5B4-BD02-4F8A-A918-126660674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17" r:id="rId3"/>
    <p:sldLayoutId id="2147484918" r:id="rId4"/>
    <p:sldLayoutId id="2147484919" r:id="rId5"/>
    <p:sldLayoutId id="2147484920" r:id="rId6"/>
    <p:sldLayoutId id="2147484921" r:id="rId7"/>
    <p:sldLayoutId id="2147484922" r:id="rId8"/>
    <p:sldLayoutId id="2147484923" r:id="rId9"/>
    <p:sldLayoutId id="2147484924" r:id="rId10"/>
    <p:sldLayoutId id="21474849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CEA591-9F5C-43A8-9A4C-AC31BE86F4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29" r:id="rId3"/>
    <p:sldLayoutId id="2147484930" r:id="rId4"/>
    <p:sldLayoutId id="2147484931" r:id="rId5"/>
    <p:sldLayoutId id="2147484932" r:id="rId6"/>
    <p:sldLayoutId id="2147484933" r:id="rId7"/>
    <p:sldLayoutId id="2147484934" r:id="rId8"/>
    <p:sldLayoutId id="2147484935" r:id="rId9"/>
    <p:sldLayoutId id="2147484936" r:id="rId10"/>
    <p:sldLayoutId id="2147484937" r:id="rId11"/>
    <p:sldLayoutId id="21474849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2155D0-83D7-4AC7-8BF1-0698DC9E7EE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22203-AA7F-48BB-95A2-259E697D72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0" r:id="rId1"/>
    <p:sldLayoutId id="2147484941" r:id="rId2"/>
    <p:sldLayoutId id="2147484942" r:id="rId3"/>
    <p:sldLayoutId id="2147484943" r:id="rId4"/>
    <p:sldLayoutId id="2147484944" r:id="rId5"/>
    <p:sldLayoutId id="2147484945" r:id="rId6"/>
    <p:sldLayoutId id="2147484946" r:id="rId7"/>
    <p:sldLayoutId id="2147484947" r:id="rId8"/>
    <p:sldLayoutId id="2147484948" r:id="rId9"/>
    <p:sldLayoutId id="2147484949" r:id="rId10"/>
    <p:sldLayoutId id="21474849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5E3156A-BDEF-439F-B854-ED0C0B41B62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4/11/2013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143000" y="304800"/>
            <a:ext cx="6955751" cy="2062103"/>
          </a:xfrm>
          <a:prstGeom prst="rect">
            <a:avLst/>
          </a:prstGeom>
          <a:solidFill>
            <a:schemeClr val="bg1">
              <a:lumMod val="85000"/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The MARMAP/SEAMAP/SEFIS</a:t>
            </a:r>
          </a:p>
          <a:p>
            <a:pPr algn="ctr">
              <a:spcBef>
                <a:spcPct val="0"/>
              </a:spcBef>
            </a:pPr>
            <a:r>
              <a:rPr lang="en-US" sz="3600" b="1" dirty="0" smtClean="0">
                <a:solidFill>
                  <a:srgbClr val="000000"/>
                </a:solidFill>
              </a:rPr>
              <a:t>Reef Fish Monitoring Program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Update 2012 </a:t>
            </a:r>
          </a:p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sampling activities and trap CPUE.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3795" name="Text Box 1028"/>
          <p:cNvSpPr txBox="1">
            <a:spLocks noChangeArrowheads="1"/>
          </p:cNvSpPr>
          <p:nvPr/>
        </p:nvSpPr>
        <p:spPr bwMode="auto">
          <a:xfrm>
            <a:off x="1676400" y="6172200"/>
            <a:ext cx="277030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/>
              <a:t>SSC meeting 2013</a:t>
            </a:r>
          </a:p>
        </p:txBody>
      </p:sp>
      <p:pic>
        <p:nvPicPr>
          <p:cNvPr id="4" name="Picture 3" descr="C:\Documents and Settings\GlasgowD\My Documents\Dawn\MARMAP Thesis\camera\113INTVL\DSCN0001croppe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724400"/>
            <a:ext cx="2558522" cy="1936179"/>
          </a:xfrm>
          <a:prstGeom prst="rect">
            <a:avLst/>
          </a:prstGeom>
          <a:noFill/>
        </p:spPr>
      </p:pic>
      <p:pic>
        <p:nvPicPr>
          <p:cNvPr id="881665" name="Picture 1" descr="C:\Documents and Settings\ReichertM\My Documents\Grays Reef\Grays Reef 2012 meeting\2012 GRNMS pres Reichert\RV_Palmetto\palmetto at adm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6731" y="2588215"/>
            <a:ext cx="3601669" cy="1831385"/>
          </a:xfrm>
          <a:prstGeom prst="rect">
            <a:avLst/>
          </a:prstGeom>
          <a:noFill/>
        </p:spPr>
      </p:pic>
      <p:pic>
        <p:nvPicPr>
          <p:cNvPr id="6" name="Picture 5" descr="\\Mrdnas\marmap\Habitat\2009\Cam5_2009_leg6\103INTVL\DSCN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667001"/>
            <a:ext cx="3505200" cy="26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487674"/>
          <a:ext cx="8153400" cy="6217926"/>
        </p:xfrm>
        <a:graphic>
          <a:graphicData uri="http://schemas.openxmlformats.org/drawingml/2006/table">
            <a:tbl>
              <a:tblPr/>
              <a:tblGrid>
                <a:gridCol w="2297775"/>
                <a:gridCol w="2536542"/>
                <a:gridCol w="1082310"/>
                <a:gridCol w="1226618"/>
                <a:gridCol w="1010155"/>
              </a:tblGrid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common name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Scientific name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Other gear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Chevron trap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 sea bass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Centropristis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striata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4,829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4,829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 porgy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Pagrus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pagrus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1,700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1,760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Vermillion snapper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Rhomboplites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aurorubens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627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Gray triggerfish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Balistes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capriscus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 snapper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Lutjanus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campechanus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526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grunt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Haemulon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plumierii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scamp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Mycteroperca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phenax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Gag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Mycteroperca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microlepis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Snowy grouper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niveatus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 grouper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morio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Blueline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tilefish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Caulolatilus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microps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Squirrelfish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Holocentrus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adscensionis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Silk snapper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Lutjanus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vivanus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Rock hind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adscensionis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Lane snapper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Lutjanus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synagris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Graysby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Cephalopholis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cruentata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Almaco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jack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Seriola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rivoliana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Speckled hind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drummondhayi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Warsaw grouper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nigritus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Greater amberjack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Seriola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dumerili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Banded rudderfish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Seriola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zonata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0"/>
            <a:ext cx="7475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2012 total # of life history samples collected (incl. FD)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2 Sampling Map.jpg"/>
          <p:cNvPicPr/>
          <p:nvPr/>
        </p:nvPicPr>
        <p:blipFill>
          <a:blip r:embed="rId3" cstate="print"/>
          <a:srcRect l="7623" t="6244" b="4395"/>
          <a:stretch>
            <a:fillRect/>
          </a:stretch>
        </p:blipFill>
        <p:spPr>
          <a:xfrm>
            <a:off x="4267200" y="0"/>
            <a:ext cx="5029200" cy="6870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762000"/>
            <a:ext cx="4288469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Overview  CPUE:</a:t>
            </a:r>
          </a:p>
          <a:p>
            <a:pPr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Chevron traps data only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Monitoring stations only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Selected species depth ranges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Soak times: 45-150 minutes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Time series:1990 – 2012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CPUE in fish per trap * hour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000" dirty="0" smtClean="0">
                <a:solidFill>
                  <a:prstClr val="black"/>
                </a:solidFill>
              </a:rPr>
              <a:t>Delta GLM standardized and 	Nominal CPUE 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Normalized to long term average</a:t>
            </a:r>
          </a:p>
          <a:p>
            <a:pPr marL="231775" indent="-231775">
              <a:spcBef>
                <a:spcPts val="8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Error bars are ± 1 SE</a:t>
            </a:r>
          </a:p>
        </p:txBody>
      </p:sp>
      <p:pic>
        <p:nvPicPr>
          <p:cNvPr id="5" name="Picture 11" descr="DNR sampling-Aug-04-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745" y="2362200"/>
            <a:ext cx="19718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"/>
            <a:ext cx="2743200" cy="914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Caveats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196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Summary overview, not an update of stock status, </a:t>
            </a:r>
          </a:p>
          <a:p>
            <a:pPr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Constraints and stratification for CPUE  may be different from those used in (SEDAR) stock assessments</a:t>
            </a:r>
          </a:p>
          <a:p>
            <a:pPr>
              <a:spcBef>
                <a:spcPts val="1000"/>
              </a:spcBef>
              <a:buClr>
                <a:schemeClr val="accent2">
                  <a:lumMod val="75000"/>
                </a:schemeClr>
              </a:buClr>
            </a:pPr>
            <a:r>
              <a:rPr lang="en-US" sz="2400" dirty="0" smtClean="0"/>
              <a:t>Many species have not been assessed or updated through SEDAR process and not all trends and analyses have been discussed in SEDAR framework.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\\Mrdnas\marmap\Habitat\2009\Cam5_2009_leg4\P05090216\DSCN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667362"/>
            <a:ext cx="2819400" cy="21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dirty="0" smtClean="0"/>
              <a:t>SELECTED SPECIES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E92E-DFB1-4138-94ED-F5F2D4AA3B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\\Mrdnas\marmap\Habitat\2009\Cam2_2009_leg6\Cam2_2009_leg6_02\112INTVL\DSC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3098800" cy="2324100"/>
          </a:xfrm>
          <a:prstGeom prst="rect">
            <a:avLst/>
          </a:prstGeom>
          <a:noFill/>
        </p:spPr>
      </p:pic>
      <p:pic>
        <p:nvPicPr>
          <p:cNvPr id="6" name="Picture 4" descr="\\Mrdnas\marmap\Habitat\2009\Cam3_2009_leg4\P05090116\DSCN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251374" cy="2438400"/>
          </a:xfrm>
          <a:prstGeom prst="rect">
            <a:avLst/>
          </a:prstGeom>
          <a:noFill/>
        </p:spPr>
      </p:pic>
      <p:pic>
        <p:nvPicPr>
          <p:cNvPr id="9" name="Picture 2" descr="\\Mrdnas\marmap\Habitat\2009\Cam5_2009_leg4\P05090067\DSCN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267200"/>
            <a:ext cx="3124200" cy="2343025"/>
          </a:xfrm>
          <a:prstGeom prst="rect">
            <a:avLst/>
          </a:prstGeom>
          <a:noFill/>
        </p:spPr>
      </p:pic>
      <p:pic>
        <p:nvPicPr>
          <p:cNvPr id="10" name="Picture 4" descr="\\Mrdnas\marmap\Habitat\2009\Cam5_2009_leg4\P05090216\DSCN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71946"/>
            <a:ext cx="3276600" cy="245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03597" y="1066800"/>
          <a:ext cx="7526003" cy="5715000"/>
        </p:xfrm>
        <a:graphic>
          <a:graphicData uri="http://schemas.openxmlformats.org/presentationml/2006/ole">
            <p:oleObj spid="_x0000_s1102851" name="SPW 11.0 Graph" r:id="rId3" imgW="573048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Red porgy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914399" y="990600"/>
          <a:ext cx="7356809" cy="5715000"/>
        </p:xfrm>
        <a:graphic>
          <a:graphicData uri="http://schemas.openxmlformats.org/presentationml/2006/ole">
            <p:oleObj spid="_x0000_s1105923" name="SPW 11.0 Graph" r:id="rId3" imgW="560232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Red snapper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914400" y="1219200"/>
          <a:ext cx="7239000" cy="5623482"/>
        </p:xfrm>
        <a:graphic>
          <a:graphicData uri="http://schemas.openxmlformats.org/presentationml/2006/ole">
            <p:oleObj spid="_x0000_s1106947" name="SPW 11.0 Graph" r:id="rId3" imgW="560232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Vermilion snapper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838200" y="1132341"/>
          <a:ext cx="7239000" cy="5497059"/>
        </p:xfrm>
        <a:graphic>
          <a:graphicData uri="http://schemas.openxmlformats.org/presentationml/2006/ole">
            <p:oleObj spid="_x0000_s1107971" name="SPW 11.0 Graph" r:id="rId3" imgW="573048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White grunt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762000" y="1066800"/>
          <a:ext cx="7425657" cy="5638800"/>
        </p:xfrm>
        <a:graphic>
          <a:graphicData uri="http://schemas.openxmlformats.org/presentationml/2006/ole">
            <p:oleObj spid="_x0000_s1104899" name="SPW 11.0 Graph" r:id="rId3" imgW="573048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Scamp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14400" y="1200507"/>
          <a:ext cx="7086600" cy="5505093"/>
        </p:xfrm>
        <a:graphic>
          <a:graphicData uri="http://schemas.openxmlformats.org/presentationml/2006/ole">
            <p:oleObj spid="_x0000_s1103875" name="SPW 11.0 Graph" r:id="rId3" imgW="560232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Knobbed porgy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86868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MARMAP since 1972, with reef fish sampling since late 70’s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- SEAMAP-SA since 1986, with reef fish sampling since 2009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- SEFIS since 2010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Live-bottom habitat sampling </a:t>
            </a:r>
            <a:r>
              <a:rPr lang="en-US" sz="2400" dirty="0">
                <a:solidFill>
                  <a:schemeClr val="tx1"/>
                </a:solidFill>
              </a:rPr>
              <a:t>using fish traps since </a:t>
            </a:r>
            <a:r>
              <a:rPr lang="en-US" sz="2400" dirty="0" smtClean="0">
                <a:solidFill>
                  <a:schemeClr val="tx1"/>
                </a:solidFill>
              </a:rPr>
              <a:t>1978</a:t>
            </a:r>
          </a:p>
        </p:txBody>
      </p:sp>
      <p:pic>
        <p:nvPicPr>
          <p:cNvPr id="36868" name="Picture 6" descr="DNR sampling-Aug-04-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10000" cy="26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027003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dirty="0" err="1" smtClean="0">
                <a:solidFill>
                  <a:srgbClr val="FF0000"/>
                </a:solidFill>
              </a:rPr>
              <a:t>MA</a:t>
            </a:r>
            <a:r>
              <a:rPr lang="en-US" sz="1600" dirty="0" err="1" smtClean="0">
                <a:solidFill>
                  <a:schemeClr val="tx1"/>
                </a:solidFill>
              </a:rPr>
              <a:t>rine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esources 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onitoring,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ssessment and </a:t>
            </a:r>
            <a:r>
              <a:rPr lang="en-US" sz="1600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rediction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outh </a:t>
            </a:r>
            <a:r>
              <a:rPr lang="en-US" sz="1600" dirty="0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ast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rea </a:t>
            </a:r>
            <a:r>
              <a:rPr lang="en-US" sz="1600" dirty="0" smtClean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onitoring and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ssessment </a:t>
            </a:r>
            <a:r>
              <a:rPr lang="en-US" sz="1600" dirty="0" smtClean="0">
                <a:solidFill>
                  <a:srgbClr val="FF0000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rogram (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outh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chemeClr val="tx1"/>
                </a:solidFill>
              </a:rPr>
              <a:t>tlantic)</a:t>
            </a:r>
          </a:p>
          <a:p>
            <a:pPr>
              <a:spcBef>
                <a:spcPct val="0"/>
              </a:spcBef>
            </a:pP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outh </a:t>
            </a:r>
            <a:r>
              <a:rPr lang="en-US" sz="1600" dirty="0" smtClean="0">
                <a:solidFill>
                  <a:srgbClr val="FF0000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ast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chemeClr val="tx1"/>
                </a:solidFill>
              </a:rPr>
              <a:t>ishery </a:t>
            </a:r>
            <a:r>
              <a:rPr lang="en-US" sz="1600" dirty="0" smtClean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ndependent 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>
                <a:solidFill>
                  <a:schemeClr val="tx1"/>
                </a:solidFill>
              </a:rPr>
              <a:t>urvey</a:t>
            </a:r>
            <a:endParaRPr lang="en-US" sz="1600" dirty="0"/>
          </a:p>
        </p:txBody>
      </p:sp>
      <p:graphicFrame>
        <p:nvGraphicFramePr>
          <p:cNvPr id="5" name="Object 1028"/>
          <p:cNvGraphicFramePr>
            <a:graphicFrameLocks noChangeAspect="1"/>
          </p:cNvGraphicFramePr>
          <p:nvPr/>
        </p:nvGraphicFramePr>
        <p:xfrm>
          <a:off x="381000" y="2667000"/>
          <a:ext cx="4038600" cy="2598364"/>
        </p:xfrm>
        <a:graphic>
          <a:graphicData uri="http://schemas.openxmlformats.org/presentationml/2006/ole">
            <p:oleObj spid="_x0000_s878594" name="Picture" r:id="rId5" imgW="2171880" imgH="1398960" progId="Word.Picture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743200"/>
            <a:ext cx="1383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R/V Palmetto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838200" y="1066800"/>
          <a:ext cx="7315200" cy="5554922"/>
        </p:xfrm>
        <a:graphic>
          <a:graphicData uri="http://schemas.openxmlformats.org/presentationml/2006/ole">
            <p:oleObj spid="_x0000_s1108995" name="SPW 11.0 Graph" r:id="rId3" imgW="5730480" imgH="434124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9000" y="304800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Chevron trap CPUE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Tomtate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8486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2013 Reef Fish Monitoring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Sampling season : </a:t>
            </a:r>
          </a:p>
          <a:p>
            <a:pPr marL="463550" indent="-463550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920750" lvl="1" indent="-463550">
              <a:spcBef>
                <a:spcPts val="0"/>
              </a:spcBef>
              <a:tabLst>
                <a:tab pos="1146175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	May – September 	(April 22 – October 18)</a:t>
            </a:r>
          </a:p>
          <a:p>
            <a:pPr marL="920750" lvl="1" indent="-463550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Gears:</a:t>
            </a:r>
          </a:p>
          <a:p>
            <a:pPr marL="463550" indent="-463550">
              <a:spcBef>
                <a:spcPts val="0"/>
              </a:spcBef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	Chevron traps with 2 video cameras </a:t>
            </a: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	CTD &amp; hook &amp; line (SEAMAP-SA diet studies)</a:t>
            </a: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	</a:t>
            </a: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	No long bottom long-line (e.g. tilefish)?</a:t>
            </a: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	No or limited short bottom long-line (e.g. snowy grouper)?</a:t>
            </a:r>
          </a:p>
          <a:p>
            <a:pPr marL="463550" indent="-463550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0"/>
              </a:spcBef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2133600"/>
            <a:ext cx="8382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rgbClr val="FF6600"/>
                </a:solidFill>
              </a:rPr>
              <a:t>Acknowledgements:</a:t>
            </a:r>
          </a:p>
          <a:p>
            <a:pPr algn="ctr">
              <a:spcBef>
                <a:spcPct val="0"/>
              </a:spcBef>
            </a:pPr>
            <a:endParaRPr lang="en-US" sz="2000" b="1" dirty="0">
              <a:solidFill>
                <a:srgbClr val="FF6600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MARMAP/SEAMAP-SA/SEFIS </a:t>
            </a:r>
          </a:p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Staff and students 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dirty="0">
                <a:solidFill>
                  <a:schemeClr val="tx1"/>
                </a:solidFill>
              </a:rPr>
              <a:t>Research </a:t>
            </a:r>
            <a:r>
              <a:rPr lang="en-US" dirty="0" smtClean="0">
                <a:solidFill>
                  <a:schemeClr val="tx1"/>
                </a:solidFill>
              </a:rPr>
              <a:t>Vessel Crews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Text Box 25"/>
          <p:cNvSpPr txBox="1">
            <a:spLocks noChangeArrowheads="1"/>
          </p:cNvSpPr>
          <p:nvPr/>
        </p:nvSpPr>
        <p:spPr bwMode="auto">
          <a:xfrm>
            <a:off x="5410200" y="6491288"/>
            <a:ext cx="1150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b="1">
                <a:solidFill>
                  <a:srgbClr val="FFFFFF"/>
                </a:solidFill>
                <a:latin typeface="Arial"/>
              </a:rPr>
              <a:t>scamp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04800" y="2514600"/>
            <a:ext cx="861060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</a:rPr>
              <a:t>Primary tasks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:</a:t>
            </a:r>
            <a:endParaRPr lang="en-US" sz="2400" dirty="0" smtClean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- 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Monitor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abundance of reef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fishes (various gears incl. traps and video)  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Conduct life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history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studies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Conduct research and provide data and analyses in support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      of stock assessments and fisheries management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-  Investigate  and map bottom habitat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3276600" y="228600"/>
            <a:ext cx="555632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</a:rPr>
              <a:t>Current primary gear: Chevron trap</a:t>
            </a:r>
            <a:endParaRPr lang="en-US" sz="2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43600" y="3962400"/>
            <a:ext cx="762000" cy="609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/>
          </a:p>
        </p:txBody>
      </p:sp>
      <p:pic>
        <p:nvPicPr>
          <p:cNvPr id="19" name="Picture 18" descr="C:\Documents and Settings\GlasgowD\My Documents\Dawn\MARMAP Thesis\camera\113INTVL\DSCN0001cropp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478" y="2895600"/>
            <a:ext cx="5225522" cy="3954449"/>
          </a:xfrm>
          <a:prstGeom prst="rect">
            <a:avLst/>
          </a:prstGeom>
          <a:noFill/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096000" y="3822592"/>
            <a:ext cx="834637" cy="74506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1" name="Picture 2" descr="C:\Documents and Settings\GlasgowD\My Documents\Dawn\MARMAP Thesis\camera\109INTVL\DSCN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632298"/>
            <a:ext cx="2946400" cy="220980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</p:pic>
      <p:pic>
        <p:nvPicPr>
          <p:cNvPr id="22" name="Picture 11" descr="DNR sampling-Aug-04-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52400"/>
            <a:ext cx="247745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P100032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9624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937057" y="4295694"/>
            <a:ext cx="834637" cy="74506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Picture 7" descr="AW (43)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4" y="4953000"/>
            <a:ext cx="2037909" cy="1881146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00400" y="685800"/>
            <a:ext cx="56388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</a:rPr>
              <a:t>   Consistent and standardized use since 1990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</a:rPr>
              <a:t>   Deployed in depths to ≈120 m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</a:rPr>
              <a:t>   Soak time ≈ 90 minutes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</a:rPr>
              <a:t>   Baited with clupeids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</a:rPr>
              <a:t>   Digital still camera (1 </a:t>
            </a:r>
            <a:r>
              <a:rPr lang="en-US" sz="2000" dirty="0" err="1" smtClean="0">
                <a:solidFill>
                  <a:schemeClr val="tx1"/>
                </a:solidFill>
                <a:latin typeface="Arial"/>
              </a:rPr>
              <a:t>pict</a:t>
            </a:r>
            <a:r>
              <a:rPr lang="en-US" sz="2000" dirty="0" smtClean="0">
                <a:solidFill>
                  <a:schemeClr val="tx1"/>
                </a:solidFill>
                <a:latin typeface="Arial"/>
              </a:rPr>
              <a:t>./5 min.) since 2008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/>
              </a:rPr>
              <a:t>   Video cameras since 2010</a:t>
            </a:r>
            <a:endParaRPr lang="en-US" sz="2000" dirty="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458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1C1C1C"/>
                </a:solidFill>
              </a:rPr>
              <a:t>Contemporary Sampling design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2,685 sampling stations with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	known live-bottom habitat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Random selection of these stations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	distance at least 200m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b="1" dirty="0" smtClean="0">
                <a:solidFill>
                  <a:srgbClr val="1C1C1C"/>
                </a:solidFill>
              </a:rPr>
              <a:t>Sampling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b="1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	MARMAP/SEAMAP-SA: NC and SC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	SEFIS: GA and FL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b="1" dirty="0" smtClean="0">
                <a:solidFill>
                  <a:srgbClr val="1C1C1C"/>
                </a:solidFill>
              </a:rPr>
              <a:t>Data processing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MARMAP/SEAMAP-SA: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	All </a:t>
            </a:r>
            <a:r>
              <a:rPr lang="en-US" u="sng" dirty="0" smtClean="0">
                <a:solidFill>
                  <a:srgbClr val="1C1C1C"/>
                </a:solidFill>
              </a:rPr>
              <a:t>life history</a:t>
            </a:r>
            <a:r>
              <a:rPr lang="en-US" dirty="0" smtClean="0">
                <a:solidFill>
                  <a:srgbClr val="1C1C1C"/>
                </a:solidFill>
              </a:rPr>
              <a:t> processing &amp; analyses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SEFIS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	All </a:t>
            </a:r>
            <a:r>
              <a:rPr lang="en-US" u="sng" dirty="0" smtClean="0">
                <a:solidFill>
                  <a:srgbClr val="1C1C1C"/>
                </a:solidFill>
              </a:rPr>
              <a:t>video</a:t>
            </a:r>
            <a:r>
              <a:rPr lang="en-US" dirty="0" smtClean="0">
                <a:solidFill>
                  <a:srgbClr val="1C1C1C"/>
                </a:solidFill>
              </a:rPr>
              <a:t> processing &amp; analyses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b="1" dirty="0" smtClean="0">
                <a:solidFill>
                  <a:srgbClr val="1C1C1C"/>
                </a:solidFill>
              </a:rPr>
              <a:t>Data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dirty="0" smtClean="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Will be one combined in comprehensive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rgbClr val="1C1C1C"/>
                </a:solidFill>
              </a:rPr>
              <a:t>data base, managed in collaboration</a:t>
            </a:r>
          </a:p>
        </p:txBody>
      </p:sp>
      <p:pic>
        <p:nvPicPr>
          <p:cNvPr id="1021953" name="Picture 1" descr="C:\Users\Reichertm\AppData\Local\Microsoft\Windows\Temporary Internet Files\Content.Outlook\6FTKUXG3\2013 Trap Sampling Unive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52400"/>
            <a:ext cx="4648200" cy="70866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1028"/>
          <p:cNvSpPr txBox="1">
            <a:spLocks noChangeArrowheads="1"/>
          </p:cNvSpPr>
          <p:nvPr/>
        </p:nvSpPr>
        <p:spPr bwMode="auto">
          <a:xfrm>
            <a:off x="5867400" y="1371600"/>
            <a:ext cx="260039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3200" dirty="0">
                <a:solidFill>
                  <a:srgbClr val="000099"/>
                </a:solidFill>
              </a:rPr>
              <a:t>R/V </a:t>
            </a:r>
            <a:r>
              <a:rPr lang="en-US" sz="3200" dirty="0" smtClean="0">
                <a:solidFill>
                  <a:srgbClr val="000099"/>
                </a:solidFill>
              </a:rPr>
              <a:t>Palmetto</a:t>
            </a:r>
          </a:p>
          <a:p>
            <a:pPr eaLnBrk="0" hangingPunct="0">
              <a:spcBef>
                <a:spcPct val="0"/>
              </a:spcBef>
            </a:pPr>
            <a:r>
              <a:rPr lang="en-US" dirty="0" smtClean="0">
                <a:solidFill>
                  <a:srgbClr val="000099"/>
                </a:solidFill>
              </a:rPr>
              <a:t>MARMAP/SEAMAP-SA</a:t>
            </a:r>
          </a:p>
          <a:p>
            <a:pPr eaLnBrk="0" hangingPunct="0">
              <a:spcBef>
                <a:spcPct val="0"/>
              </a:spcBef>
            </a:pPr>
            <a:r>
              <a:rPr lang="en-US" dirty="0" smtClean="0">
                <a:solidFill>
                  <a:srgbClr val="000099"/>
                </a:solidFill>
              </a:rPr>
              <a:t>SC-DNR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6096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35 - 60 days at sea per vessel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5 -12 days per cruise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28280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000099"/>
                </a:solidFill>
              </a:rPr>
              <a:t>R/V Savannah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99"/>
                </a:solidFill>
              </a:rPr>
              <a:t>SEFIS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99"/>
                </a:solidFill>
              </a:rPr>
              <a:t>SKIO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1016836" name="Picture 4" descr="http://www.skio.usg.edu/resources/rvsavannah/images/r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23602"/>
            <a:ext cx="5486402" cy="2363373"/>
          </a:xfrm>
          <a:prstGeom prst="rect">
            <a:avLst/>
          </a:prstGeom>
          <a:noFill/>
        </p:spPr>
      </p:pic>
      <p:pic>
        <p:nvPicPr>
          <p:cNvPr id="10" name="Picture 1" descr="C:\Documents and Settings\ReichertM\My Documents\Grays Reef\Grays Reef 2012 meeting\2012 GRNMS pres Reichert\RV_Palmetto\palmetto at adm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0"/>
            <a:ext cx="5379220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Mrdnas\marmap\Habitat\2009\Cam3_2009_leg4\P05090116\DSCN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388" y="0"/>
            <a:ext cx="3962612" cy="2971800"/>
          </a:xfrm>
          <a:prstGeom prst="rect">
            <a:avLst/>
          </a:prstGeom>
          <a:noFill/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304800" y="838200"/>
            <a:ext cx="8686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MARMAP/SEAMAP-SA</a:t>
            </a:r>
            <a:endParaRPr lang="en-US" sz="2400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2006 – 2009</a:t>
            </a:r>
            <a:r>
              <a:rPr lang="en-US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690 </a:t>
            </a:r>
            <a:r>
              <a:rPr lang="en-US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traps deployed annually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MARMAP/SEAMAP-SA/SEFIS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2010 – 2012: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1C1C1C"/>
                </a:solidFill>
                <a:latin typeface="Calibri"/>
                <a:cs typeface="Arial" pitchFamily="34" charset="0"/>
              </a:rPr>
              <a:t>≈</a:t>
            </a:r>
            <a:r>
              <a:rPr lang="en-US" sz="2400" dirty="0" smtClean="0">
                <a:solidFill>
                  <a:srgbClr val="1C1C1C"/>
                </a:solidFill>
                <a:latin typeface="Arial" pitchFamily="34" charset="0"/>
                <a:cs typeface="Arial" pitchFamily="34" charset="0"/>
              </a:rPr>
              <a:t> 1,100 - 1,400 traps deployed annually</a:t>
            </a: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en-US" sz="2400" dirty="0" smtClean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MARMAP budget reduction in 2012 affected sampling: 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Reduction in sea days and processing staff.</a:t>
            </a:r>
          </a:p>
          <a:p>
            <a:pPr marL="2286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Halting short and long bottom long line surveys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(affecting data collection for species such as  snowy grouper and tilefish)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1C1C1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5181600" cy="1143000"/>
          </a:xfrm>
        </p:spPr>
        <p:txBody>
          <a:bodyPr/>
          <a:lstStyle/>
          <a:p>
            <a:r>
              <a:rPr lang="en-US" dirty="0" smtClean="0"/>
              <a:t>2012 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7965" y="1066800"/>
            <a:ext cx="4349268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1,393 traps deployed, incl. recon.</a:t>
            </a:r>
          </a:p>
          <a:p>
            <a:pPr marL="231775" indent="-231775">
              <a:spcBef>
                <a:spcPts val="0"/>
              </a:spcBef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		All with video camera(s)</a:t>
            </a: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458 other gear deployments</a:t>
            </a:r>
          </a:p>
          <a:p>
            <a:pPr marL="231775" indent="-231775">
              <a:spcBef>
                <a:spcPts val="0"/>
              </a:spcBef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		(CTD, H&amp;L, etc.)</a:t>
            </a: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74 species - 40,400 fish collected, </a:t>
            </a:r>
          </a:p>
          <a:p>
            <a:pPr marL="231775" indent="-231775">
              <a:spcBef>
                <a:spcPts val="0"/>
              </a:spcBef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		identified, weighed &amp; measured</a:t>
            </a: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Life history (trap catches): </a:t>
            </a: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32  species and 8,690 fish kept </a:t>
            </a:r>
          </a:p>
          <a:p>
            <a:pPr marL="463550" indent="-463550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	(age, reproduction)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itchFamily="34" charset="0"/>
              <a:buChar char="•"/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Diet studies: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Completed sampling: red porgy,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vermilion snapper, gray triggerfish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Ongoing: groupers, red snapper, </a:t>
            </a:r>
          </a:p>
          <a:p>
            <a:pPr>
              <a:spcBef>
                <a:spcPts val="0"/>
              </a:spcBef>
              <a:tabLst>
                <a:tab pos="463550" algn="l"/>
              </a:tabLst>
            </a:pPr>
            <a:r>
              <a:rPr lang="en-US" dirty="0" smtClean="0">
                <a:solidFill>
                  <a:schemeClr val="tx1"/>
                </a:solidFill>
              </a:rPr>
              <a:t>	squirrelfish</a:t>
            </a:r>
          </a:p>
        </p:txBody>
      </p:sp>
      <p:pic>
        <p:nvPicPr>
          <p:cNvPr id="4" name="Picture 3" descr="2012 Chevron Traps 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-152400"/>
            <a:ext cx="5049982" cy="701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1999" y="609600"/>
          <a:ext cx="7620002" cy="6096002"/>
        </p:xfrm>
        <a:graphic>
          <a:graphicData uri="http://schemas.openxmlformats.org/drawingml/2006/table">
            <a:tbl>
              <a:tblPr/>
              <a:tblGrid>
                <a:gridCol w="2203164"/>
                <a:gridCol w="2428686"/>
                <a:gridCol w="1023519"/>
                <a:gridCol w="1131940"/>
                <a:gridCol w="832693"/>
              </a:tblGrid>
              <a:tr h="2770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Common_Name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Scientific_Name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 gear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Chevron trap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sea bass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Centropristis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striata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20,361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20,361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Tomtate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Haemulon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aurolineatum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7,526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7,528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Scup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longspine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porgy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Stenotomus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sp.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Pagrus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pagrus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2,331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triggerfish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Balistes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capriscus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1,148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Vermilion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snapper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Rhomboplites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aurorubens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1,173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Bank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sea bass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Centropristis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ocyurus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1,053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Sand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perch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Diplectrum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formosum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Red snapper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Lutjanus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campechanus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White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grunt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Haemulon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plumierii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Spottail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pinfish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Diplodus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holbrookii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Pinfish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Lagodon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rhomboides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Planehead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filefish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Stephanolepis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hispidus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Knobbed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porgy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Calamus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nodosus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Scamp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Mycteroperca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phenax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Cubbyu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Pareques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umbrosus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Jacknife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Equetus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lanceolatus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Gag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Mycteroperca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microlepis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Snowy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grouper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niveatus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76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Red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grouper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Epinephelus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morio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Blueline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tilefish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Caulolatilus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microps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236" marR="9236" marT="923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164068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2012 Reef Fish Survey catches - Most common species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eashors">
  <a:themeElements>
    <a:clrScheme name="">
      <a:dk1>
        <a:srgbClr val="00004C"/>
      </a:dk1>
      <a:lt1>
        <a:srgbClr val="FFFFFF"/>
      </a:lt1>
      <a:dk2>
        <a:srgbClr val="00008B"/>
      </a:dk2>
      <a:lt2>
        <a:srgbClr val="FAFD00"/>
      </a:lt2>
      <a:accent1>
        <a:srgbClr val="FF0000"/>
      </a:accent1>
      <a:accent2>
        <a:srgbClr val="C300C3"/>
      </a:accent2>
      <a:accent3>
        <a:srgbClr val="AAAAC4"/>
      </a:accent3>
      <a:accent4>
        <a:srgbClr val="DADADA"/>
      </a:accent4>
      <a:accent5>
        <a:srgbClr val="FFAAAA"/>
      </a:accent5>
      <a:accent6>
        <a:srgbClr val="B000B0"/>
      </a:accent6>
      <a:hlink>
        <a:srgbClr val="00FF00"/>
      </a:hlink>
      <a:folHlink>
        <a:srgbClr val="0000FF"/>
      </a:folHlink>
    </a:clrScheme>
    <a:fontScheme name="seasho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asho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asho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asho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7556</TotalTime>
  <Words>917</Words>
  <Application>Microsoft Office PowerPoint</Application>
  <PresentationFormat>On-screen Show (4:3)</PresentationFormat>
  <Paragraphs>395</Paragraphs>
  <Slides>22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Default Design</vt:lpstr>
      <vt:lpstr>13_Default Design</vt:lpstr>
      <vt:lpstr>7_Default Design</vt:lpstr>
      <vt:lpstr>1_seashors</vt:lpstr>
      <vt:lpstr>2_Default Design</vt:lpstr>
      <vt:lpstr>4_Default Design</vt:lpstr>
      <vt:lpstr>Office Theme</vt:lpstr>
      <vt:lpstr>1_Office Theme</vt:lpstr>
      <vt:lpstr>Picture</vt:lpstr>
      <vt:lpstr>SPW 11.0 Graph</vt:lpstr>
      <vt:lpstr>Slide 1</vt:lpstr>
      <vt:lpstr>Slide 2</vt:lpstr>
      <vt:lpstr>Slide 3</vt:lpstr>
      <vt:lpstr>Slide 4</vt:lpstr>
      <vt:lpstr>Slide 5</vt:lpstr>
      <vt:lpstr>Slide 6</vt:lpstr>
      <vt:lpstr>Slide 7</vt:lpstr>
      <vt:lpstr>2012 Summary</vt:lpstr>
      <vt:lpstr>Slide 9</vt:lpstr>
      <vt:lpstr>Slide 10</vt:lpstr>
      <vt:lpstr>Slide 11</vt:lpstr>
      <vt:lpstr>Caveats</vt:lpstr>
      <vt:lpstr>OVERVIEW SELECTED SPECIES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SCDNR/MRD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 Reichert</dc:creator>
  <cp:lastModifiedBy>temp</cp:lastModifiedBy>
  <cp:revision>368</cp:revision>
  <dcterms:created xsi:type="dcterms:W3CDTF">2007-03-03T20:58:38Z</dcterms:created>
  <dcterms:modified xsi:type="dcterms:W3CDTF">2013-04-11T16:41:28Z</dcterms:modified>
</cp:coreProperties>
</file>