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  <p:sldMasterId id="2147483664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qNUjSWcGitvvTbtpn5m4jN6SN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f7ada350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9f7ada3509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  goal of MSE is to develop and test an MP (recipe for specifying catch limits for a fishery)  </a:t>
            </a:r>
            <a:r>
              <a:rPr lang="en-US" sz="1500"/>
              <a:t>Adoption of ABFT Butterworth-Rademayer MP at the 2022 Commission meeting in Portugal and adoption of exceptional circumstances protocols in 2023 in Egypt.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9f7ada3509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9 teams competitively developed candidate MPs.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also accounted for intangibles: more indices, induced redundancy, etc. Phase-in to ensure no MP was a cliff jump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timeseries of historical w MP TACs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/>
              <a:t>3 year implementation cycle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/>
              <a:t>Tuned to achieve a probability of being in the green quadrant of the Kobe plot of 60% after 30 projection years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/>
              <a:t>: configured to remove a constant proportion of available abundance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endParaRPr sz="15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/>
              <a:t>Bells and whistles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/>
              <a:t>20% upward and 30% downward allowable annual change in TAC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/>
              <a:t>3-year “phase-in” where annual changes were further restricted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/>
              <a:t>Damping in year-to-year TAC variability</a:t>
            </a: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Key is to highlight ECP is 2-step process; SCRS evaluate the severity of ECs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Combined index should not fall outside the 95</a:t>
            </a:r>
            <a:r>
              <a:rPr lang="en-US" baseline="30000"/>
              <a:t>th</a:t>
            </a:r>
            <a:r>
              <a:rPr lang="en-US"/>
              <a:t> prediction interval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3 or more missing values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International commission for the conservation of Atlantic tunas | Standing Committee on Research and STatistics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Blue">
  <p:cSld name="Intro Blue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1926815" y="1957005"/>
            <a:ext cx="9204435" cy="21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8800"/>
              <a:buFont typeface="Cambria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1926815" y="4691255"/>
            <a:ext cx="9715456" cy="189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solidFill>
          <a:srgbClr val="00315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ctrTitle"/>
          </p:nvPr>
        </p:nvSpPr>
        <p:spPr>
          <a:xfrm>
            <a:off x="0" y="2853306"/>
            <a:ext cx="12192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  <a:defRPr sz="6000" b="0" i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5400000" flipH="1">
            <a:off x="8649666" y="3333640"/>
            <a:ext cx="1980742" cy="5106417"/>
          </a:xfrm>
          <a:custGeom>
            <a:avLst/>
            <a:gdLst/>
            <a:ahLst/>
            <a:cxnLst/>
            <a:rect l="l" t="t" r="r" b="b"/>
            <a:pathLst>
              <a:path w="2196089" h="6849789" extrusionOk="0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rgbClr val="83C4CC">
                  <a:alpha val="8627"/>
                </a:srgbClr>
              </a:gs>
              <a:gs pos="100000">
                <a:srgbClr val="83C4CC">
                  <a:alpha val="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9"/>
          <p:cNvSpPr/>
          <p:nvPr/>
        </p:nvSpPr>
        <p:spPr>
          <a:xfrm rot="-5400000" flipH="1">
            <a:off x="9943737" y="4625267"/>
            <a:ext cx="1453703" cy="3045315"/>
          </a:xfrm>
          <a:custGeom>
            <a:avLst/>
            <a:gdLst/>
            <a:ahLst/>
            <a:cxnLst/>
            <a:rect l="l" t="t" r="r" b="b"/>
            <a:pathLst>
              <a:path w="2196089" h="6849789" extrusionOk="0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0" name="Google Shape;110;p19" descr="NOAA Fisheri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2421" y="6156230"/>
            <a:ext cx="1404945" cy="64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 Swoosh">
  <p:cSld name="Double Swoosh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270588" y="365760"/>
            <a:ext cx="11083212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9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838201" y="1790700"/>
            <a:ext cx="9142228" cy="451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/>
          <p:nvPr/>
        </p:nvSpPr>
        <p:spPr>
          <a:xfrm>
            <a:off x="914407" y="6317621"/>
            <a:ext cx="8930391" cy="54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03D72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Administration | National Marine Fisheries Service</a:t>
            </a:r>
            <a:endParaRPr/>
          </a:p>
        </p:txBody>
      </p:sp>
      <p:sp>
        <p:nvSpPr>
          <p:cNvPr id="115" name="Google Shape;115;p32"/>
          <p:cNvSpPr txBox="1"/>
          <p:nvPr/>
        </p:nvSpPr>
        <p:spPr>
          <a:xfrm>
            <a:off x="168165" y="6304133"/>
            <a:ext cx="746235" cy="55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B9C2"/>
              </a:buClr>
              <a:buSzPts val="1200"/>
              <a:buFont typeface="Arial Narrow"/>
              <a:buNone/>
            </a:pPr>
            <a:r>
              <a:rPr lang="en-US" sz="1200" b="1" i="0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1200" b="1" i="0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200" b="1" i="0">
              <a:solidFill>
                <a:srgbClr val="13B9C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Teal">
  <p:cSld name="Intro Teal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ctrTitle"/>
          </p:nvPr>
        </p:nvSpPr>
        <p:spPr>
          <a:xfrm>
            <a:off x="1928693" y="1982001"/>
            <a:ext cx="10053102" cy="21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8800"/>
              <a:buFont typeface="Cambria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1926815" y="4691255"/>
            <a:ext cx="9715456" cy="189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Navy">
  <p:cSld name="Intro Navy">
    <p:bg>
      <p:bgPr>
        <a:solidFill>
          <a:srgbClr val="003155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1926815" y="1957005"/>
            <a:ext cx="9715456" cy="21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9CAFE"/>
              </a:buClr>
              <a:buSzPts val="8800"/>
              <a:buFont typeface="Cambria"/>
              <a:buNone/>
              <a:defRPr>
                <a:solidFill>
                  <a:srgbClr val="49CA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1926815" y="4691255"/>
            <a:ext cx="9715456" cy="189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B9C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512171" y="-1"/>
            <a:ext cx="8631829" cy="3060077"/>
          </a:xfrm>
          <a:custGeom>
            <a:avLst/>
            <a:gdLst/>
            <a:ahLst/>
            <a:cxnLst/>
            <a:rect l="l" t="t" r="r" b="b"/>
            <a:pathLst>
              <a:path w="9570645" h="3392897" extrusionOk="0">
                <a:moveTo>
                  <a:pt x="0" y="0"/>
                </a:moveTo>
                <a:lnTo>
                  <a:pt x="9570645" y="0"/>
                </a:lnTo>
                <a:lnTo>
                  <a:pt x="8706778" y="83074"/>
                </a:lnTo>
                <a:cubicBezTo>
                  <a:pt x="4369604" y="552913"/>
                  <a:pt x="1063492" y="1708511"/>
                  <a:pt x="127415" y="3132932"/>
                </a:cubicBezTo>
                <a:lnTo>
                  <a:pt x="0" y="33928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14"/>
          <p:cNvSpPr/>
          <p:nvPr/>
        </p:nvSpPr>
        <p:spPr>
          <a:xfrm rot="10800000">
            <a:off x="9" y="-1"/>
            <a:ext cx="2087936" cy="6878155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46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1926815" y="1957005"/>
            <a:ext cx="9715456" cy="216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8800"/>
              <a:buFont typeface="Cambria"/>
              <a:buNone/>
              <a:defRPr sz="8800" b="0" i="0" u="none" strike="noStrike" cap="none">
                <a:solidFill>
                  <a:srgbClr val="B7F7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11" y="268116"/>
            <a:ext cx="2214881" cy="9974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body" idx="1"/>
          </p:nvPr>
        </p:nvSpPr>
        <p:spPr>
          <a:xfrm>
            <a:off x="1926815" y="4691255"/>
            <a:ext cx="9715456" cy="189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0" y="6319157"/>
            <a:ext cx="12184857" cy="548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838201" y="1790701"/>
            <a:ext cx="10515599" cy="426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096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96"/>
              <a:buFont typeface="Arial"/>
              <a:buChar char="•"/>
              <a:defRPr sz="312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657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●"/>
              <a:defRPr sz="216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57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●"/>
              <a:defRPr sz="216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6576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●"/>
              <a:defRPr sz="216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70588" y="365760"/>
            <a:ext cx="11083212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998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0899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/>
          <p:nvPr/>
        </p:nvSpPr>
        <p:spPr>
          <a:xfrm rot="-5400000" flipH="1">
            <a:off x="8649666" y="3333640"/>
            <a:ext cx="1980742" cy="5106417"/>
          </a:xfrm>
          <a:custGeom>
            <a:avLst/>
            <a:gdLst/>
            <a:ahLst/>
            <a:cxnLst/>
            <a:rect l="l" t="t" r="r" b="b"/>
            <a:pathLst>
              <a:path w="2196089" h="6849789" extrusionOk="0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rgbClr val="83C4CC">
                  <a:alpha val="8627"/>
                </a:srgbClr>
              </a:gs>
              <a:gs pos="100000">
                <a:srgbClr val="83C4CC">
                  <a:alpha val="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8"/>
          <p:cNvSpPr/>
          <p:nvPr/>
        </p:nvSpPr>
        <p:spPr>
          <a:xfrm rot="-5400000" flipH="1">
            <a:off x="9943737" y="4625267"/>
            <a:ext cx="1453703" cy="3045315"/>
          </a:xfrm>
          <a:custGeom>
            <a:avLst/>
            <a:gdLst/>
            <a:ahLst/>
            <a:cxnLst/>
            <a:rect l="l" t="t" r="r" b="b"/>
            <a:pathLst>
              <a:path w="2196089" h="6849789" extrusionOk="0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5" name="Google Shape;105;p18" descr="NOAA Fisheries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2421" y="6156230"/>
            <a:ext cx="1404945" cy="6400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fisheries.noaa.gov/feature-story/us-leadership-iccat-contributes-adoption-historic-management-procedure-atlantic#:~:text=In%20a%20historic%20agreement%2C%20ICCAT,designed%20to%20achieve%20specific%20objectives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safmc.net/events/seminar-series-iccat-bluefin-tuna-management-strategy-evaluation-and-management-procedu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>
            <a:spLocks noGrp="1"/>
          </p:cNvSpPr>
          <p:nvPr>
            <p:ph type="title"/>
          </p:nvPr>
        </p:nvSpPr>
        <p:spPr>
          <a:xfrm>
            <a:off x="1393992" y="4921296"/>
            <a:ext cx="103800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3200"/>
              <a:buFont typeface="Cambria"/>
              <a:buNone/>
            </a:pPr>
            <a:r>
              <a:rPr lang="en-US" sz="3200"/>
              <a:t>The adopted </a:t>
            </a:r>
            <a:r>
              <a:rPr lang="en-US" sz="3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ICCAT Bluefin Management Procedure,</a:t>
            </a:r>
            <a:r>
              <a:rPr lang="en-US" sz="3200">
                <a:solidFill>
                  <a:schemeClr val="lt1"/>
                </a:solidFill>
              </a:rPr>
              <a:t> </a:t>
            </a:r>
            <a:br>
              <a:rPr lang="en-US" sz="3200"/>
            </a:br>
            <a:r>
              <a:rPr lang="en-US" sz="3200"/>
              <a:t>seeing the MSE to its end</a:t>
            </a:r>
            <a:endParaRPr/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5">
            <a:alphaModFix/>
          </a:blip>
          <a:srcRect b="21048"/>
          <a:stretch/>
        </p:blipFill>
        <p:spPr>
          <a:xfrm>
            <a:off x="7519100" y="180050"/>
            <a:ext cx="4533900" cy="11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9192000" y="6457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998"/>
                </a:solidFill>
              </a:rPr>
              <a:t>https://iccat.github.io/abft-mse/</a:t>
            </a:r>
            <a:endParaRPr>
              <a:solidFill>
                <a:srgbClr val="008998"/>
              </a:solidFill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1314000" y="6108900"/>
            <a:ext cx="74628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3C4CC"/>
                </a:solidFill>
                <a:latin typeface="Cambria"/>
                <a:ea typeface="Cambria"/>
                <a:cs typeface="Cambria"/>
                <a:sym typeface="Cambria"/>
              </a:rPr>
              <a:t>Cassidy Peterson &amp; John Walter</a:t>
            </a:r>
            <a:endParaRPr sz="1800">
              <a:solidFill>
                <a:srgbClr val="83C4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3200"/>
              <a:buFont typeface="Cambria"/>
              <a:buNone/>
            </a:pPr>
            <a:r>
              <a:rPr lang="en-US" sz="1800">
                <a:solidFill>
                  <a:srgbClr val="83C4CC"/>
                </a:solidFill>
                <a:latin typeface="Cambria"/>
                <a:ea typeface="Cambria"/>
                <a:cs typeface="Cambria"/>
                <a:sym typeface="Cambria"/>
              </a:rPr>
              <a:t>SAFMC December Meeting</a:t>
            </a:r>
            <a:endParaRPr sz="1800">
              <a:solidFill>
                <a:srgbClr val="B7F7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9f7ada3509_2_0" descr="img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49"/>
            <a:ext cx="12192000" cy="157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9f7ada3509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0449" y="2458950"/>
            <a:ext cx="7731075" cy="44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9f7ada3509_2_0"/>
          <p:cNvSpPr txBox="1"/>
          <p:nvPr/>
        </p:nvSpPr>
        <p:spPr>
          <a:xfrm>
            <a:off x="72763" y="1590800"/>
            <a:ext cx="120465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REC 22-09 RECOMMENDATION BY ICCAT ESTABLISHING A MANAGEMENT PROCEDURE FOR ATLANTIC BLUEFIN TUNA TO BE USED FOR BOTH THE WESTERN ATLANTIC AND EASTERN ATLANTIC AND MEDITERRANEAN MANAGEMENT AREAS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275" y="1874775"/>
            <a:ext cx="6842326" cy="45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img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049"/>
            <a:ext cx="12192000" cy="157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81238" y="1313769"/>
            <a:ext cx="3372321" cy="3458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022430" y="1728550"/>
            <a:ext cx="3620005" cy="34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/>
          <p:nvPr/>
        </p:nvSpPr>
        <p:spPr>
          <a:xfrm>
            <a:off x="0" y="6606945"/>
            <a:ext cx="1219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https://iccat.github.io/abft-mse/CMP/SCRS_2022_154_Butterworth_Rademeyer.pdf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204950" y="1639975"/>
            <a:ext cx="48231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performing cMPs were presented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status, stock safety, fishery stability, and fishery yield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Butterworth Rademeyer (BR) MP Adopted in Nov 2022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Empirical (indicator-based) MP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Weighted average of 5 west and 5 east indices</a:t>
            </a:r>
            <a:endParaRPr sz="1500"/>
          </a:p>
          <a:p>
            <a:pPr marL="28575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Proportion MP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2023-2025 Eastern TAC: 40,750 mt (13% increase)</a:t>
            </a:r>
            <a:endParaRPr sz="1500">
              <a:highlight>
                <a:srgbClr val="FFFF00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2023-2025 Western TAC: 2,726 mt (no increase)</a:t>
            </a:r>
            <a:endParaRPr sz="1500"/>
          </a:p>
        </p:txBody>
      </p:sp>
      <p:sp>
        <p:nvSpPr>
          <p:cNvPr id="144" name="Google Shape;144;p3"/>
          <p:cNvSpPr/>
          <p:nvPr/>
        </p:nvSpPr>
        <p:spPr>
          <a:xfrm>
            <a:off x="1594268" y="817941"/>
            <a:ext cx="8332044" cy="87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MP Selection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7">
            <a:alphaModFix/>
          </a:blip>
          <a:srcRect t="3353" b="7448"/>
          <a:stretch/>
        </p:blipFill>
        <p:spPr>
          <a:xfrm>
            <a:off x="13124775" y="1477750"/>
            <a:ext cx="7060849" cy="472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3"/>
          <p:cNvCxnSpPr/>
          <p:nvPr/>
        </p:nvCxnSpPr>
        <p:spPr>
          <a:xfrm rot="10800000">
            <a:off x="10627933" y="2051222"/>
            <a:ext cx="34800" cy="354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7" name="Google Shape;147;p3"/>
          <p:cNvSpPr/>
          <p:nvPr/>
        </p:nvSpPr>
        <p:spPr>
          <a:xfrm>
            <a:off x="10752644" y="2289469"/>
            <a:ext cx="210300" cy="325500"/>
          </a:xfrm>
          <a:prstGeom prst="mathMultiply">
            <a:avLst>
              <a:gd name="adj1" fmla="val 23520"/>
            </a:avLst>
          </a:prstGeom>
          <a:solidFill>
            <a:srgbClr val="4F81BD"/>
          </a:solidFill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717530" y="2888047"/>
            <a:ext cx="210300" cy="325500"/>
          </a:xfrm>
          <a:prstGeom prst="mathMultiply">
            <a:avLst>
              <a:gd name="adj1" fmla="val 23520"/>
            </a:avLst>
          </a:prstGeom>
          <a:solidFill>
            <a:srgbClr val="9BBB59"/>
          </a:solidFill>
          <a:ln w="9525" cap="flat" cmpd="sng">
            <a:solidFill>
              <a:srgbClr val="9BBB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" descr="img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49"/>
            <a:ext cx="12192000" cy="157175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/>
          <p:nvPr/>
        </p:nvSpPr>
        <p:spPr>
          <a:xfrm>
            <a:off x="1594268" y="817941"/>
            <a:ext cx="8332044" cy="87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ICCAT BFT Management procedure schedule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4">
            <a:alphaModFix/>
          </a:blip>
          <a:srcRect t="901"/>
          <a:stretch/>
        </p:blipFill>
        <p:spPr>
          <a:xfrm>
            <a:off x="97339" y="1590804"/>
            <a:ext cx="6801002" cy="49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6995680" y="1926748"/>
            <a:ext cx="4979100" cy="877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 sets TACs for 3 years for both East and West by modifying previous TACs based on recent indices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6995680" y="4205984"/>
            <a:ext cx="4979100" cy="6156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frequent stock assessments will occur as ‘health or status’ checks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6998186" y="3197128"/>
            <a:ext cx="4968900" cy="615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 review/revision and MSE ‘reconditioning’ 2027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7000235" y="5214841"/>
            <a:ext cx="4964700" cy="1139100"/>
          </a:xfrm>
          <a:prstGeom prst="rect">
            <a:avLst/>
          </a:prstGeom>
          <a:solidFill>
            <a:srgbClr val="FF0000">
              <a:alpha val="4823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Exceptional circumstance provisions</a:t>
            </a: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specify situations when MP can be overridden, e.g. index outside range tested, inability to update an index for multiple years, natural disasters, etc. 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0" y="6524658"/>
            <a:ext cx="75406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https://www.iccat.int/Documents/Recs/compendiopdf-e/2022-09-e.pdf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 descr="img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49"/>
            <a:ext cx="12192000" cy="157175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>
            <a:off x="1594268" y="817941"/>
            <a:ext cx="8332044" cy="87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Exceptional Circumstances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248" y="1954894"/>
            <a:ext cx="9070766" cy="454003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/>
          <p:nvPr/>
        </p:nvSpPr>
        <p:spPr>
          <a:xfrm flipH="1">
            <a:off x="9457502" y="1886680"/>
            <a:ext cx="2734500" cy="3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Observed index values (black bars) compared to the distribution of simulation-tested future indices (blue distribution) for the MSE. Blue bars represent the 95% intervals.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36" y="221400"/>
            <a:ext cx="8164064" cy="462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>
            <a:off x="185169" y="5338003"/>
            <a:ext cx="115157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https://safmc.net/events/seminar-series-iccat-bluefin-tuna-management-strategy-evaluation-and-management-procedures/</a:t>
            </a: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(or Google “SAFMC bluefin tuna MSE”)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 SLIDES: Horizontal Stacked Logo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Option 1  |  End Slide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Times New Roman</vt:lpstr>
      <vt:lpstr>Arial Narrow</vt:lpstr>
      <vt:lpstr>Noto Sans Symbols</vt:lpstr>
      <vt:lpstr>Cambria</vt:lpstr>
      <vt:lpstr>Calibri</vt:lpstr>
      <vt:lpstr>Arial</vt:lpstr>
      <vt:lpstr>TITLE SLIDES: Horizontal Stacked Logo</vt:lpstr>
      <vt:lpstr>Office Theme</vt:lpstr>
      <vt:lpstr>Content Option 1  |  End Slide</vt:lpstr>
      <vt:lpstr>The adopted ICCAT Bluefin Management Procedure,  seeing the MSE to its end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adopted ICCAT Bluefin Management Procedure,  seeing the MSE to its end</dc:title>
  <dc:creator>Cassidy Peterson</dc:creator>
  <cp:lastModifiedBy>Todd Kellison</cp:lastModifiedBy>
  <cp:revision>1</cp:revision>
  <dcterms:created xsi:type="dcterms:W3CDTF">2023-11-22T17:02:14Z</dcterms:created>
  <dcterms:modified xsi:type="dcterms:W3CDTF">2023-12-01T21:19:44Z</dcterms:modified>
</cp:coreProperties>
</file>