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9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embeddedFontLst>
    <p:embeddedFont>
      <p:font typeface="Arial Narrow" panose="020B0606020202030204" pitchFamily="34" charset="0"/>
      <p:regular r:id="rId13"/>
      <p:bold r:id="rId14"/>
      <p:italic r:id="rId15"/>
      <p:boldItalic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885">
          <p15:clr>
            <a:srgbClr val="A4A3A4"/>
          </p15:clr>
        </p15:guide>
        <p15:guide id="2" orient="horz" pos="758">
          <p15:clr>
            <a:srgbClr val="A4A3A4"/>
          </p15:clr>
        </p15:guide>
        <p15:guide id="3" pos="28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716" y="96"/>
      </p:cViewPr>
      <p:guideLst>
        <p:guide orient="horz" pos="1885"/>
        <p:guide orient="horz" pos="758"/>
        <p:guide pos="28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g12303b1c5f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g12303b1c5f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9d6a61069f_1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g29d6a61069f_1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g29d6a61069f_1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g29d6a61069f_1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gd4cf9cd0ff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gd4cf9cd0ff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d5b57bd265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gd5b57bd265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9d6a61069f_1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g29d6a61069f_1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29d6a61069f_1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g29d6a61069f_1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29d6a61069f_1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-The Distribution Mapping and Analysis Portal (or DisMAP) is another web-based tool intended to facilitate the understanding of shifts in species distributions in relation to climate and other factors. </a:t>
            </a:r>
            <a:endParaRPr/>
          </a:p>
        </p:txBody>
      </p:sp>
      <p:sp>
        <p:nvSpPr>
          <p:cNvPr id="85" name="Google Shape;85;g29d6a61069f_1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2a1458d3aeb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2a1458d3aeb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-As for the CVA tool, the user can select a particular species and region.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-This example is for Black Sea Bass in the Mid-Atlantic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-The tool provides a map of the spatial distribution of the species, as well as an animation of how distribution has changed over time, plus metrics.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-under development, may add spp with overlap; started with trawl data, will add other fish indep data, then maybe fish dependent data?; Natl working group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-In addition metrics such as the Center of Gravity and how it has changed over time are also displayed.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g2a1458d3aeb_0_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a154b8c1a5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g2a154b8c1a5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" type="obj">
  <p:cSld name="OBJEC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8229600" cy="6760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body" idx="1"/>
          </p:nvPr>
        </p:nvSpPr>
        <p:spPr>
          <a:xfrm>
            <a:off x="457200" y="1207293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3200"/>
              <a:buChar char="•"/>
              <a:defRPr>
                <a:solidFill>
                  <a:schemeClr val="dk2"/>
                </a:solidFill>
              </a:defRPr>
            </a:lvl1pPr>
            <a:lvl2pPr marL="914400" lvl="1" indent="-431800" algn="l"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3200"/>
              <a:buChar char="•"/>
              <a:defRPr>
                <a:solidFill>
                  <a:schemeClr val="dk2"/>
                </a:solidFill>
              </a:defRPr>
            </a:lvl2pPr>
            <a:lvl3pPr marL="1371600" lvl="2" indent="-406400" algn="l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  <a:defRPr>
                <a:solidFill>
                  <a:schemeClr val="dk2"/>
                </a:solidFill>
              </a:defRPr>
            </a:lvl3pPr>
            <a:lvl4pPr marL="1828800" lvl="3" indent="-406400" algn="l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  <a:defRPr>
                <a:solidFill>
                  <a:schemeClr val="dk2"/>
                </a:solidFill>
              </a:defRPr>
            </a:lvl4pPr>
            <a:lvl5pPr marL="2286000" lvl="4" indent="-406400" algn="l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  <a:defRPr>
                <a:solidFill>
                  <a:schemeClr val="dk2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sldNum" idx="12"/>
          </p:nvPr>
        </p:nvSpPr>
        <p:spPr>
          <a:xfrm>
            <a:off x="2285999" y="6355080"/>
            <a:ext cx="6400801" cy="5029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U.S. Department of Commerce | National Oceanic and Atmospheric Administration | NOAA Fisheries | Page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/>
          <p:nvPr/>
        </p:nvSpPr>
        <p:spPr>
          <a:xfrm>
            <a:off x="0" y="6355080"/>
            <a:ext cx="9144000" cy="50292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1" name="Google Shape;11;p1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8229600" cy="6760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 Narrow"/>
              <a:buNone/>
              <a:defRPr sz="3600" b="1" i="0" u="none" strike="noStrike" cap="none">
                <a:solidFill>
                  <a:schemeClr val="accent1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body" idx="1"/>
          </p:nvPr>
        </p:nvSpPr>
        <p:spPr>
          <a:xfrm>
            <a:off x="457200" y="1207293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marL="914400" marR="0" lvl="1" indent="-431800" algn="l" rtl="0"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defRPr>
            </a:lvl2pPr>
            <a:lvl3pPr marL="1371600" marR="0" lvl="2" indent="-406400" algn="l" rtl="0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defRPr>
            </a:lvl3pPr>
            <a:lvl4pPr marL="1828800" marR="0" lvl="3" indent="-406400" algn="l" rtl="0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defRPr>
            </a:lvl4pPr>
            <a:lvl5pPr marL="2286000" marR="0" lvl="4" indent="-406400" algn="l" rtl="0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sldNum" idx="12"/>
          </p:nvPr>
        </p:nvSpPr>
        <p:spPr>
          <a:xfrm>
            <a:off x="2285999" y="6355080"/>
            <a:ext cx="6400801" cy="5029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marL="0" marR="0" lvl="1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defRPr>
            </a:lvl2pPr>
            <a:lvl3pPr marL="0" marR="0" lvl="2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defRPr>
            </a:lvl3pPr>
            <a:lvl4pPr marL="0" marR="0" lvl="3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defRPr>
            </a:lvl4pPr>
            <a:lvl5pPr marL="0" marR="0" lvl="4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defRPr>
            </a:lvl5pPr>
            <a:lvl6pPr marL="0" marR="0" lvl="5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defRPr>
            </a:lvl6pPr>
            <a:lvl7pPr marL="0" marR="0" lvl="6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defRPr>
            </a:lvl7pPr>
            <a:lvl8pPr marL="0" marR="0" lvl="7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defRPr>
            </a:lvl8pPr>
            <a:lvl9pPr marL="0" marR="0" lvl="8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U.S. Department of Commerce | National Oceanic and Atmospheric Administration | NOAA Fisheries | Page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" name="Google Shape;14;p1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15" name="Google Shape;15;p1" descr="NOAA-Fisheries-horizontal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4504" y="6419088"/>
            <a:ext cx="1643940" cy="388747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apps-st.fisheries.noaa.gov/dismap/" TargetMode="External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hyperlink" Target="https://www.fisheries.noaa.gov/data-tools/climate-vulnerability-assessment-tool" TargetMode="External"/><Relationship Id="rId4" Type="http://schemas.openxmlformats.org/officeDocument/2006/relationships/hyperlink" Target="https://apps-st.fisheries.noaa.gov/dismap/docs/DisMAP_Tech_Report_with_Table_04_2023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 txBox="1">
            <a:spLocks noGrp="1"/>
          </p:cNvSpPr>
          <p:nvPr>
            <p:ph type="body" idx="1"/>
          </p:nvPr>
        </p:nvSpPr>
        <p:spPr>
          <a:xfrm>
            <a:off x="381000" y="1283500"/>
            <a:ext cx="5672100" cy="4526100"/>
          </a:xfrm>
          <a:prstGeom prst="rect">
            <a:avLst/>
          </a:prstGeom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Dr. Roldan C. Muñoz &amp; Dr. J. Kevin Craig</a:t>
            </a:r>
            <a:endParaRPr sz="2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NMFS Southeast Fisheries Science Center</a:t>
            </a:r>
            <a:endParaRPr sz="1800"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3"/>
          <p:cNvSpPr txBox="1">
            <a:spLocks noGrp="1"/>
          </p:cNvSpPr>
          <p:nvPr>
            <p:ph type="title"/>
          </p:nvPr>
        </p:nvSpPr>
        <p:spPr>
          <a:xfrm>
            <a:off x="279950" y="228600"/>
            <a:ext cx="8584200" cy="67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 Narrow"/>
              <a:buNone/>
            </a:pPr>
            <a:r>
              <a:rPr lang="en-US" sz="3200">
                <a:latin typeface="Calibri"/>
                <a:ea typeface="Calibri"/>
                <a:cs typeface="Calibri"/>
                <a:sym typeface="Calibri"/>
              </a:rPr>
              <a:t>NMFS Climate Vulnerability Assessment Tool &amp; NMFS Distribution Mapping &amp; Analysis Portal (DisMAP)</a:t>
            </a:r>
            <a:endParaRPr sz="2840" i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2285999" y="6355080"/>
            <a:ext cx="6400800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/>
              <a:t>U.S. Department of Commerce | National Oceanic and Atmospheric Administration | NOAA Fisheries | Page </a:t>
            </a:r>
            <a:fld id="{00000000-1234-1234-1234-123412341234}" type="slidenum">
              <a:rPr lang="en-US"/>
              <a:t>1</a:t>
            </a:fld>
            <a:endParaRPr/>
          </a:p>
        </p:txBody>
      </p:sp>
      <p:pic>
        <p:nvPicPr>
          <p:cNvPr id="27" name="Google Shape;27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62299" y="3647100"/>
            <a:ext cx="3637226" cy="211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28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38325" y="2517200"/>
            <a:ext cx="3979724" cy="2678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29;p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99526" y="1945050"/>
            <a:ext cx="1562775" cy="1552475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3"/>
          <p:cNvSpPr txBox="1"/>
          <p:nvPr/>
        </p:nvSpPr>
        <p:spPr>
          <a:xfrm>
            <a:off x="139050" y="5547675"/>
            <a:ext cx="3853200" cy="55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SAFMC Meeting</a:t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December 5, 2023</a:t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2"/>
          <p:cNvSpPr txBox="1">
            <a:spLocks noGrp="1"/>
          </p:cNvSpPr>
          <p:nvPr>
            <p:ph type="title"/>
          </p:nvPr>
        </p:nvSpPr>
        <p:spPr>
          <a:xfrm>
            <a:off x="279950" y="152400"/>
            <a:ext cx="8584200" cy="67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 Narrow"/>
              <a:buNone/>
            </a:pPr>
            <a:r>
              <a:rPr lang="en-US" sz="3200">
                <a:latin typeface="Calibri"/>
                <a:ea typeface="Calibri"/>
                <a:cs typeface="Calibri"/>
                <a:sym typeface="Calibri"/>
              </a:rPr>
              <a:t>CVA Tool example</a:t>
            </a:r>
            <a:endParaRPr sz="3200" i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12"/>
          <p:cNvSpPr txBox="1">
            <a:spLocks noGrp="1"/>
          </p:cNvSpPr>
          <p:nvPr>
            <p:ph type="sldNum" idx="12"/>
          </p:nvPr>
        </p:nvSpPr>
        <p:spPr>
          <a:xfrm>
            <a:off x="2285999" y="6355080"/>
            <a:ext cx="6400800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/>
              <a:t>U.S. Department of Commerce | National Oceanic and Atmospheric Administration | NOAA Fisheries | Page </a:t>
            </a:r>
            <a:fld id="{00000000-1234-1234-1234-123412341234}" type="slidenum">
              <a:rPr lang="en-US"/>
              <a:t>10</a:t>
            </a:fld>
            <a:endParaRPr/>
          </a:p>
        </p:txBody>
      </p:sp>
      <p:pic>
        <p:nvPicPr>
          <p:cNvPr id="123" name="Google Shape;123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75104" y="649224"/>
            <a:ext cx="5559553" cy="5717073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12"/>
          <p:cNvSpPr/>
          <p:nvPr/>
        </p:nvSpPr>
        <p:spPr>
          <a:xfrm>
            <a:off x="3529900" y="1245875"/>
            <a:ext cx="1385400" cy="5952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4"/>
          <p:cNvSpPr txBox="1">
            <a:spLocks noGrp="1"/>
          </p:cNvSpPr>
          <p:nvPr>
            <p:ph type="title"/>
          </p:nvPr>
        </p:nvSpPr>
        <p:spPr>
          <a:xfrm>
            <a:off x="248150" y="181475"/>
            <a:ext cx="8584200" cy="67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 Narrow"/>
              <a:buNone/>
            </a:pPr>
            <a:r>
              <a:rPr lang="en-US" sz="3200">
                <a:latin typeface="Calibri"/>
                <a:ea typeface="Calibri"/>
                <a:cs typeface="Calibri"/>
                <a:sym typeface="Calibri"/>
              </a:rPr>
              <a:t>New Climate Vulnerability Assessment (CVA) Tool </a:t>
            </a:r>
            <a:endParaRPr sz="3200" i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4"/>
          <p:cNvSpPr txBox="1">
            <a:spLocks noGrp="1"/>
          </p:cNvSpPr>
          <p:nvPr>
            <p:ph type="sldNum" idx="12"/>
          </p:nvPr>
        </p:nvSpPr>
        <p:spPr>
          <a:xfrm>
            <a:off x="2285999" y="6355080"/>
            <a:ext cx="6400800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/>
              <a:t>U.S. Department of Commerce | National Oceanic and Atmospheric Administration | NOAA Fisheries | Page </a:t>
            </a:r>
            <a:fld id="{00000000-1234-1234-1234-123412341234}" type="slidenum">
              <a:rPr lang="en-US"/>
              <a:t>2</a:t>
            </a:fld>
            <a:endParaRPr/>
          </a:p>
        </p:txBody>
      </p:sp>
      <p:sp>
        <p:nvSpPr>
          <p:cNvPr id="37" name="Google Shape;37;p4"/>
          <p:cNvSpPr txBox="1">
            <a:spLocks noGrp="1"/>
          </p:cNvSpPr>
          <p:nvPr>
            <p:ph type="body" idx="1"/>
          </p:nvPr>
        </p:nvSpPr>
        <p:spPr>
          <a:xfrm>
            <a:off x="0" y="434925"/>
            <a:ext cx="8630100" cy="3871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514350" lvl="1" indent="-381000" algn="l" rtl="0">
              <a:spcBef>
                <a:spcPts val="640"/>
              </a:spcBef>
              <a:spcAft>
                <a:spcPts val="0"/>
              </a:spcAft>
              <a:buSzPts val="2400"/>
              <a:buFont typeface="Calibri"/>
              <a:buChar char="•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Intended as a quick and user-friendly approach to better understand climate impacts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514350" lvl="1" indent="-381000" algn="l" rtl="0">
              <a:spcBef>
                <a:spcPts val="0"/>
              </a:spcBef>
              <a:spcAft>
                <a:spcPts val="0"/>
              </a:spcAft>
              <a:buSzPts val="2400"/>
              <a:buFont typeface="Calibri"/>
              <a:buChar char="•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Identify species, habitats, and ecosystems most vulnerable to climate change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514350" lvl="1" indent="-381000" algn="l" rtl="0">
              <a:spcBef>
                <a:spcPts val="0"/>
              </a:spcBef>
              <a:spcAft>
                <a:spcPts val="0"/>
              </a:spcAft>
              <a:buSzPts val="2400"/>
              <a:buFont typeface="Calibri"/>
              <a:buChar char="•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NMFS CVAs: Biological-based Sensitivity + physical/environmental-based Exposure = Overall Vulnerability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514350" lvl="1" indent="-381000" algn="l" rtl="0">
              <a:spcBef>
                <a:spcPts val="0"/>
              </a:spcBef>
              <a:spcAft>
                <a:spcPts val="0"/>
              </a:spcAft>
              <a:buSzPts val="2400"/>
              <a:buFont typeface="Calibri"/>
              <a:buChar char="•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Will be updated with new assessments as available (sea turtles, Atlantic HMS, Pacific Islands)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8" name="Google Shape;38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50725" y="3858100"/>
            <a:ext cx="3702400" cy="2496975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4"/>
          <p:cNvSpPr txBox="1"/>
          <p:nvPr/>
        </p:nvSpPr>
        <p:spPr>
          <a:xfrm>
            <a:off x="216825" y="4916125"/>
            <a:ext cx="4722900" cy="5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https://www.fisheries.noaa.gov/data-tools/climate-vulnerability-assessment-tool</a:t>
            </a:r>
            <a:endParaRPr sz="24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5"/>
          <p:cNvSpPr txBox="1">
            <a:spLocks noGrp="1"/>
          </p:cNvSpPr>
          <p:nvPr>
            <p:ph type="title"/>
          </p:nvPr>
        </p:nvSpPr>
        <p:spPr>
          <a:xfrm>
            <a:off x="248150" y="178400"/>
            <a:ext cx="8584200" cy="67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 Narrow"/>
              <a:buNone/>
            </a:pPr>
            <a:r>
              <a:rPr lang="en-US" sz="3200">
                <a:latin typeface="Calibri"/>
                <a:ea typeface="Calibri"/>
                <a:cs typeface="Calibri"/>
                <a:sym typeface="Calibri"/>
              </a:rPr>
              <a:t>New CVA Tool Highlights</a:t>
            </a:r>
            <a:endParaRPr sz="2840" i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5"/>
          <p:cNvSpPr txBox="1">
            <a:spLocks noGrp="1"/>
          </p:cNvSpPr>
          <p:nvPr>
            <p:ph type="sldNum" idx="12"/>
          </p:nvPr>
        </p:nvSpPr>
        <p:spPr>
          <a:xfrm>
            <a:off x="2285999" y="6355080"/>
            <a:ext cx="6400800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/>
              <a:t>U.S. Department of Commerce | National Oceanic and Atmospheric Administration | NOAA Fisheries | Page </a:t>
            </a:r>
            <a:fld id="{00000000-1234-1234-1234-123412341234}" type="slidenum">
              <a:rPr lang="en-US"/>
              <a:t>3</a:t>
            </a:fld>
            <a:endParaRPr/>
          </a:p>
        </p:txBody>
      </p:sp>
      <p:sp>
        <p:nvSpPr>
          <p:cNvPr id="46" name="Google Shape;46;p5"/>
          <p:cNvSpPr txBox="1">
            <a:spLocks noGrp="1"/>
          </p:cNvSpPr>
          <p:nvPr>
            <p:ph type="body" idx="1"/>
          </p:nvPr>
        </p:nvSpPr>
        <p:spPr>
          <a:xfrm>
            <a:off x="170375" y="941775"/>
            <a:ext cx="4664400" cy="452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14350" lvl="1" indent="-355600" algn="l" rtl="0">
              <a:spcBef>
                <a:spcPts val="640"/>
              </a:spcBef>
              <a:spcAft>
                <a:spcPts val="0"/>
              </a:spcAft>
              <a:buSzPts val="2000"/>
              <a:buFont typeface="Calibri"/>
              <a:buChar char="•"/>
            </a:pP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Consolidates data from climate vulnerability assessments (CVAs)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514350" lvl="1" indent="-355600" algn="l" rtl="0">
              <a:spcBef>
                <a:spcPts val="0"/>
              </a:spcBef>
              <a:spcAft>
                <a:spcPts val="0"/>
              </a:spcAft>
              <a:buSzPts val="2000"/>
              <a:buFont typeface="Calibri"/>
              <a:buChar char="•"/>
            </a:pP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Vulnerability information on nearly 400 species &amp; habitats in one location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514350" lvl="1" indent="-355600" algn="l" rtl="0">
              <a:spcBef>
                <a:spcPts val="0"/>
              </a:spcBef>
              <a:spcAft>
                <a:spcPts val="0"/>
              </a:spcAft>
              <a:buSzPts val="2000"/>
              <a:buFont typeface="Calibri"/>
              <a:buChar char="•"/>
            </a:pP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Marine-related fish stocks, protected species, habitats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514350" lvl="1" indent="-355600" algn="l" rtl="0">
              <a:spcBef>
                <a:spcPts val="0"/>
              </a:spcBef>
              <a:spcAft>
                <a:spcPts val="0"/>
              </a:spcAft>
              <a:buSzPts val="2000"/>
              <a:buFont typeface="Calibri"/>
              <a:buChar char="•"/>
            </a:pP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Eight different regional data sets 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36550" algn="l" rtl="0">
              <a:spcBef>
                <a:spcPts val="0"/>
              </a:spcBef>
              <a:spcAft>
                <a:spcPts val="0"/>
              </a:spcAft>
              <a:buSzPts val="1700"/>
              <a:buFont typeface="Calibri"/>
              <a:buChar char="•"/>
            </a:pPr>
            <a:r>
              <a:rPr lang="en-US" sz="1700">
                <a:latin typeface="Calibri"/>
                <a:ea typeface="Calibri"/>
                <a:cs typeface="Calibri"/>
                <a:sym typeface="Calibri"/>
              </a:rPr>
              <a:t>NE habitat</a:t>
            </a:r>
            <a:endParaRPr sz="1700"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36550" algn="l" rtl="0">
              <a:spcBef>
                <a:spcPts val="0"/>
              </a:spcBef>
              <a:spcAft>
                <a:spcPts val="0"/>
              </a:spcAft>
              <a:buSzPts val="1700"/>
              <a:buFont typeface="Calibri"/>
              <a:buChar char="•"/>
            </a:pPr>
            <a:r>
              <a:rPr lang="en-US" sz="1700">
                <a:latin typeface="Calibri"/>
                <a:ea typeface="Calibri"/>
                <a:cs typeface="Calibri"/>
                <a:sym typeface="Calibri"/>
              </a:rPr>
              <a:t>NE fish &amp; shellfish</a:t>
            </a:r>
            <a:endParaRPr sz="1700"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36550" algn="l" rtl="0">
              <a:spcBef>
                <a:spcPts val="0"/>
              </a:spcBef>
              <a:spcAft>
                <a:spcPts val="0"/>
              </a:spcAft>
              <a:buSzPts val="1700"/>
              <a:buFont typeface="Calibri"/>
              <a:buChar char="•"/>
            </a:pPr>
            <a:r>
              <a:rPr lang="en-US" sz="1700">
                <a:latin typeface="Calibri"/>
                <a:ea typeface="Calibri"/>
                <a:cs typeface="Calibri"/>
                <a:sym typeface="Calibri"/>
              </a:rPr>
              <a:t>Marine mammals</a:t>
            </a:r>
            <a:endParaRPr sz="1700"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36550" algn="l" rtl="0">
              <a:spcBef>
                <a:spcPts val="0"/>
              </a:spcBef>
              <a:spcAft>
                <a:spcPts val="0"/>
              </a:spcAft>
              <a:buSzPts val="1700"/>
              <a:buFont typeface="Calibri"/>
              <a:buChar char="•"/>
            </a:pPr>
            <a:r>
              <a:rPr lang="en-US" sz="1700">
                <a:latin typeface="Calibri"/>
                <a:ea typeface="Calibri"/>
                <a:cs typeface="Calibri"/>
                <a:sym typeface="Calibri"/>
              </a:rPr>
              <a:t>Bering Sea</a:t>
            </a:r>
            <a:endParaRPr sz="1700"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36550" algn="l" rtl="0">
              <a:spcBef>
                <a:spcPts val="0"/>
              </a:spcBef>
              <a:spcAft>
                <a:spcPts val="0"/>
              </a:spcAft>
              <a:buSzPts val="1700"/>
              <a:buFont typeface="Calibri"/>
              <a:buChar char="•"/>
            </a:pPr>
            <a:r>
              <a:rPr lang="en-US" sz="1700">
                <a:latin typeface="Calibri"/>
                <a:ea typeface="Calibri"/>
                <a:cs typeface="Calibri"/>
                <a:sym typeface="Calibri"/>
              </a:rPr>
              <a:t>West Coast salmon</a:t>
            </a:r>
            <a:endParaRPr sz="1700"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36550" algn="l" rtl="0">
              <a:spcBef>
                <a:spcPts val="0"/>
              </a:spcBef>
              <a:spcAft>
                <a:spcPts val="0"/>
              </a:spcAft>
              <a:buSzPts val="1700"/>
              <a:buFont typeface="Calibri"/>
              <a:buChar char="•"/>
            </a:pPr>
            <a:r>
              <a:rPr lang="en-US" sz="1700">
                <a:latin typeface="Calibri"/>
                <a:ea typeface="Calibri"/>
                <a:cs typeface="Calibri"/>
                <a:sym typeface="Calibri"/>
              </a:rPr>
              <a:t>West coast</a:t>
            </a:r>
            <a:endParaRPr sz="1700"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36550" algn="l" rtl="0">
              <a:spcBef>
                <a:spcPts val="0"/>
              </a:spcBef>
              <a:spcAft>
                <a:spcPts val="0"/>
              </a:spcAft>
              <a:buSzPts val="1700"/>
              <a:buFont typeface="Calibri"/>
              <a:buChar char="•"/>
            </a:pPr>
            <a:r>
              <a:rPr lang="en-US" sz="1700">
                <a:latin typeface="Calibri"/>
                <a:ea typeface="Calibri"/>
                <a:cs typeface="Calibri"/>
                <a:sym typeface="Calibri"/>
              </a:rPr>
              <a:t>US South Atlantic</a:t>
            </a:r>
            <a:endParaRPr sz="1700"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36550" algn="l" rtl="0">
              <a:spcBef>
                <a:spcPts val="0"/>
              </a:spcBef>
              <a:spcAft>
                <a:spcPts val="0"/>
              </a:spcAft>
              <a:buSzPts val="1700"/>
              <a:buFont typeface="Calibri"/>
              <a:buChar char="•"/>
            </a:pPr>
            <a:r>
              <a:rPr lang="en-US" sz="1700">
                <a:latin typeface="Calibri"/>
                <a:ea typeface="Calibri"/>
                <a:cs typeface="Calibri"/>
                <a:sym typeface="Calibri"/>
              </a:rPr>
              <a:t>Gulf of Mexico</a:t>
            </a:r>
            <a:endParaRPr sz="17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7" name="Google Shape;47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55050" y="803425"/>
            <a:ext cx="4143851" cy="4218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Google Shape;48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53525" y="4767575"/>
            <a:ext cx="2235851" cy="153750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5"/>
          <p:cNvSpPr txBox="1"/>
          <p:nvPr/>
        </p:nvSpPr>
        <p:spPr>
          <a:xfrm>
            <a:off x="5236600" y="5323300"/>
            <a:ext cx="3865200" cy="8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https://www.fisheries.noaa.gov/resource/document/climate-vulnerability-assessment-fish-and-invertebrates-united-states-south</a:t>
            </a:r>
            <a:endParaRPr sz="16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6"/>
          <p:cNvSpPr txBox="1">
            <a:spLocks noGrp="1"/>
          </p:cNvSpPr>
          <p:nvPr>
            <p:ph type="title"/>
          </p:nvPr>
        </p:nvSpPr>
        <p:spPr>
          <a:xfrm>
            <a:off x="279900" y="238025"/>
            <a:ext cx="8584200" cy="67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 Narrow"/>
              <a:buNone/>
            </a:pPr>
            <a:r>
              <a:rPr lang="en-US" sz="3200">
                <a:latin typeface="Calibri"/>
                <a:ea typeface="Calibri"/>
                <a:cs typeface="Calibri"/>
                <a:sym typeface="Calibri"/>
              </a:rPr>
              <a:t>CVA Tool Example</a:t>
            </a:r>
            <a:endParaRPr sz="3200" i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6"/>
          <p:cNvSpPr txBox="1">
            <a:spLocks noGrp="1"/>
          </p:cNvSpPr>
          <p:nvPr>
            <p:ph type="sldNum" idx="12"/>
          </p:nvPr>
        </p:nvSpPr>
        <p:spPr>
          <a:xfrm>
            <a:off x="2285999" y="6355080"/>
            <a:ext cx="6400800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/>
              <a:t>U.S. Department of Commerce | National Oceanic and Atmospheric Administration | NOAA Fisheries | Page </a:t>
            </a:r>
            <a:fld id="{00000000-1234-1234-1234-123412341234}" type="slidenum">
              <a:rPr lang="en-US"/>
              <a:t>4</a:t>
            </a:fld>
            <a:endParaRPr/>
          </a:p>
        </p:txBody>
      </p:sp>
      <p:sp>
        <p:nvSpPr>
          <p:cNvPr id="56" name="Google Shape;56;p6"/>
          <p:cNvSpPr txBox="1">
            <a:spLocks noGrp="1"/>
          </p:cNvSpPr>
          <p:nvPr>
            <p:ph type="body" idx="1"/>
          </p:nvPr>
        </p:nvSpPr>
        <p:spPr>
          <a:xfrm>
            <a:off x="457200" y="1131100"/>
            <a:ext cx="5335500" cy="4526100"/>
          </a:xfrm>
          <a:prstGeom prst="rect">
            <a:avLst/>
          </a:prstGeom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93700" algn="l" rtl="0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Char char="•"/>
            </a:pPr>
            <a:r>
              <a:rPr lang="en-US" sz="2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Choose a dataset</a:t>
            </a:r>
            <a:endParaRPr sz="26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Char char="•"/>
            </a:pPr>
            <a:r>
              <a:rPr lang="en-US" sz="2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Choose a functional group (9)</a:t>
            </a:r>
            <a:endParaRPr sz="26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endParaRPr sz="26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7" name="Google Shape;57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7300" y="2569150"/>
            <a:ext cx="3387650" cy="147645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"/>
          <p:cNvSpPr txBox="1">
            <a:spLocks noGrp="1"/>
          </p:cNvSpPr>
          <p:nvPr>
            <p:ph type="title"/>
          </p:nvPr>
        </p:nvSpPr>
        <p:spPr>
          <a:xfrm>
            <a:off x="454464" y="2932832"/>
            <a:ext cx="430800" cy="74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 Narrow"/>
              <a:buNone/>
            </a:pPr>
            <a:r>
              <a:rPr lang="en-US" sz="3200">
                <a:latin typeface="Calibri"/>
                <a:ea typeface="Calibri"/>
                <a:cs typeface="Calibri"/>
                <a:sym typeface="Calibri"/>
              </a:rPr>
              <a:t>1</a:t>
            </a:r>
            <a:endParaRPr sz="2840" i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9" name="Google Shape;59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02275" y="2777400"/>
            <a:ext cx="2605500" cy="1074875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6"/>
          <p:cNvSpPr txBox="1">
            <a:spLocks noGrp="1"/>
          </p:cNvSpPr>
          <p:nvPr>
            <p:ph type="title"/>
          </p:nvPr>
        </p:nvSpPr>
        <p:spPr>
          <a:xfrm>
            <a:off x="4882225" y="2856468"/>
            <a:ext cx="447000" cy="9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 Narrow"/>
              <a:buNone/>
            </a:pPr>
            <a:r>
              <a:rPr lang="en-US" sz="3200">
                <a:latin typeface="Calibri"/>
                <a:ea typeface="Calibri"/>
                <a:cs typeface="Calibri"/>
                <a:sym typeface="Calibri"/>
              </a:rPr>
              <a:t>2</a:t>
            </a:r>
            <a:endParaRPr sz="2840" i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6"/>
          <p:cNvSpPr txBox="1"/>
          <p:nvPr/>
        </p:nvSpPr>
        <p:spPr>
          <a:xfrm>
            <a:off x="295075" y="4332925"/>
            <a:ext cx="87171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latin typeface="Calibri"/>
                <a:ea typeface="Calibri"/>
                <a:cs typeface="Calibri"/>
                <a:sym typeface="Calibri"/>
              </a:rPr>
              <a:t>SA Functional Group:</a:t>
            </a: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 Coastal pelagic, diadromous, forage, coastal, elasmobranchs, reef fish, invertebrate, deep water reef, pelagics</a:t>
            </a:r>
            <a:r>
              <a:rPr lang="en-US" sz="2400" u="sng">
                <a:latin typeface="Calibri"/>
                <a:ea typeface="Calibri"/>
                <a:cs typeface="Calibri"/>
                <a:sym typeface="Calibri"/>
              </a:rPr>
              <a:t> </a:t>
            </a:r>
            <a:endParaRPr sz="2400" u="sng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279900" y="230950"/>
            <a:ext cx="8584200" cy="67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 Narrow"/>
              <a:buNone/>
            </a:pPr>
            <a:r>
              <a:rPr lang="en-US" sz="3300">
                <a:latin typeface="Calibri"/>
                <a:ea typeface="Calibri"/>
                <a:cs typeface="Calibri"/>
                <a:sym typeface="Calibri"/>
              </a:rPr>
              <a:t>CVA Tool example</a:t>
            </a:r>
            <a:endParaRPr sz="2940" i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2285999" y="6355080"/>
            <a:ext cx="6400800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/>
              <a:t>U.S. Department of Commerce | National Oceanic and Atmospheric Administration | NOAA Fisheries | Page </a:t>
            </a:r>
            <a:fld id="{00000000-1234-1234-1234-123412341234}" type="slidenum">
              <a:rPr lang="en-US"/>
              <a:t>5</a:t>
            </a:fld>
            <a:endParaRPr/>
          </a:p>
        </p:txBody>
      </p:sp>
      <p:sp>
        <p:nvSpPr>
          <p:cNvPr id="68" name="Google Shape;68;p7"/>
          <p:cNvSpPr txBox="1">
            <a:spLocks noGrp="1"/>
          </p:cNvSpPr>
          <p:nvPr>
            <p:ph type="body" idx="1"/>
          </p:nvPr>
        </p:nvSpPr>
        <p:spPr>
          <a:xfrm>
            <a:off x="-2975" y="1165950"/>
            <a:ext cx="5547600" cy="4526100"/>
          </a:xfrm>
          <a:prstGeom prst="rect">
            <a:avLst/>
          </a:prstGeom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81000" algn="l" rtl="0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•"/>
            </a:pPr>
            <a:r>
              <a:rPr lang="en-U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Choose a dataset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•"/>
            </a:pPr>
            <a:r>
              <a:rPr lang="en-U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Choose a functional group (9)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•"/>
            </a:pPr>
            <a:r>
              <a:rPr lang="en-US" sz="2400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Choose species of interest (23 reef fish)</a:t>
            </a:r>
            <a:endParaRPr sz="2400">
              <a:solidFill>
                <a:srgbClr val="000000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9" name="Google Shape;69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5575" y="1317100"/>
            <a:ext cx="3387650" cy="1476450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7"/>
          <p:cNvSpPr txBox="1">
            <a:spLocks noGrp="1"/>
          </p:cNvSpPr>
          <p:nvPr>
            <p:ph type="title"/>
          </p:nvPr>
        </p:nvSpPr>
        <p:spPr>
          <a:xfrm>
            <a:off x="5635564" y="1928782"/>
            <a:ext cx="430800" cy="74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 Narrow"/>
              <a:buNone/>
            </a:pPr>
            <a:r>
              <a:rPr lang="en-US" sz="3200">
                <a:latin typeface="Calibri"/>
                <a:ea typeface="Calibri"/>
                <a:cs typeface="Calibri"/>
                <a:sym typeface="Calibri"/>
              </a:rPr>
              <a:t>1</a:t>
            </a:r>
            <a:endParaRPr sz="2840" i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1" name="Google Shape;71;p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86675" y="2661850"/>
            <a:ext cx="2605500" cy="1074875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7"/>
          <p:cNvSpPr txBox="1">
            <a:spLocks noGrp="1"/>
          </p:cNvSpPr>
          <p:nvPr>
            <p:ph type="title"/>
          </p:nvPr>
        </p:nvSpPr>
        <p:spPr>
          <a:xfrm>
            <a:off x="5692150" y="2804943"/>
            <a:ext cx="447000" cy="9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 Narrow"/>
              <a:buNone/>
            </a:pPr>
            <a:r>
              <a:rPr lang="en-US" sz="3200">
                <a:latin typeface="Calibri"/>
                <a:ea typeface="Calibri"/>
                <a:cs typeface="Calibri"/>
                <a:sym typeface="Calibri"/>
              </a:rPr>
              <a:t>2</a:t>
            </a:r>
            <a:endParaRPr sz="2840" i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3" name="Google Shape;73;p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17313" y="2992438"/>
            <a:ext cx="2771775" cy="1971675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7"/>
          <p:cNvSpPr txBox="1">
            <a:spLocks noGrp="1"/>
          </p:cNvSpPr>
          <p:nvPr>
            <p:ph type="title"/>
          </p:nvPr>
        </p:nvSpPr>
        <p:spPr>
          <a:xfrm>
            <a:off x="656525" y="4341518"/>
            <a:ext cx="447000" cy="9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 Narrow"/>
              <a:buNone/>
            </a:pPr>
            <a:r>
              <a:rPr lang="en-US" sz="320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3</a:t>
            </a:r>
            <a:endParaRPr sz="2840" i="1">
              <a:solidFill>
                <a:schemeClr val="dk2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8"/>
          <p:cNvSpPr txBox="1">
            <a:spLocks noGrp="1"/>
          </p:cNvSpPr>
          <p:nvPr>
            <p:ph type="title"/>
          </p:nvPr>
        </p:nvSpPr>
        <p:spPr>
          <a:xfrm>
            <a:off x="279950" y="152400"/>
            <a:ext cx="8584200" cy="67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 Narrow"/>
              <a:buNone/>
            </a:pPr>
            <a:r>
              <a:rPr lang="en-US" sz="3200">
                <a:latin typeface="Calibri"/>
                <a:ea typeface="Calibri"/>
                <a:cs typeface="Calibri"/>
                <a:sym typeface="Calibri"/>
              </a:rPr>
              <a:t>CVA Tool example</a:t>
            </a:r>
            <a:endParaRPr sz="3200" i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8"/>
          <p:cNvSpPr txBox="1">
            <a:spLocks noGrp="1"/>
          </p:cNvSpPr>
          <p:nvPr>
            <p:ph type="sldNum" idx="12"/>
          </p:nvPr>
        </p:nvSpPr>
        <p:spPr>
          <a:xfrm>
            <a:off x="2285999" y="6355080"/>
            <a:ext cx="6400800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/>
              <a:t>U.S. Department of Commerce | National Oceanic and Atmospheric Administration | NOAA Fisheries | Page </a:t>
            </a:r>
            <a:fld id="{00000000-1234-1234-1234-123412341234}" type="slidenum">
              <a:rPr lang="en-US"/>
              <a:t>6</a:t>
            </a:fld>
            <a:endParaRPr/>
          </a:p>
        </p:txBody>
      </p:sp>
      <p:pic>
        <p:nvPicPr>
          <p:cNvPr id="81" name="Google Shape;81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76015" y="652525"/>
            <a:ext cx="5557385" cy="5702550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8"/>
          <p:cNvSpPr/>
          <p:nvPr/>
        </p:nvSpPr>
        <p:spPr>
          <a:xfrm>
            <a:off x="3539400" y="1255575"/>
            <a:ext cx="1385400" cy="5952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9"/>
          <p:cNvSpPr txBox="1">
            <a:spLocks noGrp="1"/>
          </p:cNvSpPr>
          <p:nvPr>
            <p:ph type="body" idx="1"/>
          </p:nvPr>
        </p:nvSpPr>
        <p:spPr>
          <a:xfrm>
            <a:off x="0" y="830575"/>
            <a:ext cx="6400800" cy="4526100"/>
          </a:xfrm>
          <a:prstGeom prst="rect">
            <a:avLst/>
          </a:prstGeom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•"/>
            </a:pPr>
            <a:r>
              <a:rPr lang="en-U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 user friendly and interactive tool to track, understand, and respond to shifting distributions of marine species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•"/>
            </a:pPr>
            <a:r>
              <a:rPr lang="en-U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Easy access and exploration of species distribution data from different regions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•"/>
            </a:pPr>
            <a:r>
              <a:rPr lang="en-U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Support managers by informing decisions related to </a:t>
            </a: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stock boundaries, catch allocations, and </a:t>
            </a:r>
            <a:r>
              <a:rPr lang="en-U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marine protected areas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•"/>
            </a:pPr>
            <a:r>
              <a:rPr lang="en-U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Including more data from the South Atlantic 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(e.g, SERFS trap-video) is a 2024 priority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9"/>
          <p:cNvSpPr txBox="1">
            <a:spLocks noGrp="1"/>
          </p:cNvSpPr>
          <p:nvPr>
            <p:ph type="title"/>
          </p:nvPr>
        </p:nvSpPr>
        <p:spPr>
          <a:xfrm>
            <a:off x="248150" y="259225"/>
            <a:ext cx="8584200" cy="67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 Narrow"/>
              <a:buNone/>
            </a:pPr>
            <a:r>
              <a:rPr lang="en-US" sz="3200">
                <a:latin typeface="Calibri"/>
                <a:ea typeface="Calibri"/>
                <a:cs typeface="Calibri"/>
                <a:sym typeface="Calibri"/>
              </a:rPr>
              <a:t>Distribution Mapping &amp; Analysis Portal (DisMAP)</a:t>
            </a:r>
            <a:endParaRPr sz="2840" i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9"/>
          <p:cNvSpPr txBox="1">
            <a:spLocks noGrp="1"/>
          </p:cNvSpPr>
          <p:nvPr>
            <p:ph type="sldNum" idx="12"/>
          </p:nvPr>
        </p:nvSpPr>
        <p:spPr>
          <a:xfrm>
            <a:off x="2285999" y="6355080"/>
            <a:ext cx="6400800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/>
              <a:t>U.S. Department of Commerce | National Oceanic and Atmospheric Administration | NOAA Fisheries | Page </a:t>
            </a:r>
            <a:fld id="{00000000-1234-1234-1234-123412341234}" type="slidenum">
              <a:rPr lang="en-US"/>
              <a:t>7</a:t>
            </a:fld>
            <a:endParaRPr/>
          </a:p>
        </p:txBody>
      </p:sp>
      <p:pic>
        <p:nvPicPr>
          <p:cNvPr id="90" name="Google Shape;90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36713" y="3068980"/>
            <a:ext cx="1950923" cy="1575171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9"/>
          <p:cNvSpPr txBox="1"/>
          <p:nvPr/>
        </p:nvSpPr>
        <p:spPr>
          <a:xfrm>
            <a:off x="61275" y="5847850"/>
            <a:ext cx="7275000" cy="43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https://apps-st.fisheries.noaa.gov/dismap/index.html</a:t>
            </a:r>
            <a:endParaRPr sz="3200">
              <a:solidFill>
                <a:schemeClr val="dk2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92" name="Google Shape;92;p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92000" y="789500"/>
            <a:ext cx="2040351" cy="2134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36724" y="4789067"/>
            <a:ext cx="1950899" cy="1498583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110175" y="3504278"/>
            <a:ext cx="194025" cy="177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230350" y="3774175"/>
            <a:ext cx="194025" cy="1219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0"/>
          <p:cNvSpPr txBox="1">
            <a:spLocks noGrp="1"/>
          </p:cNvSpPr>
          <p:nvPr>
            <p:ph type="sldNum" idx="12"/>
          </p:nvPr>
        </p:nvSpPr>
        <p:spPr>
          <a:xfrm>
            <a:off x="2285999" y="6355080"/>
            <a:ext cx="6400800" cy="502800"/>
          </a:xfrm>
          <a:prstGeom prst="rect">
            <a:avLst/>
          </a:prstGeom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/>
              <a:t>U.S. Department of Commerce | National Oceanic and Atmospheric Administration | NOAA Fisheries | Page </a:t>
            </a:r>
            <a:fld id="{00000000-1234-1234-1234-123412341234}" type="slidenum">
              <a:rPr lang="en-US"/>
              <a:t>8</a:t>
            </a:fld>
            <a:endParaRPr/>
          </a:p>
        </p:txBody>
      </p:sp>
      <p:pic>
        <p:nvPicPr>
          <p:cNvPr id="102" name="Google Shape;102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4150" y="1908578"/>
            <a:ext cx="7861952" cy="4393097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0"/>
          <p:cNvSpPr txBox="1">
            <a:spLocks noGrp="1"/>
          </p:cNvSpPr>
          <p:nvPr>
            <p:ph type="title"/>
          </p:nvPr>
        </p:nvSpPr>
        <p:spPr>
          <a:xfrm>
            <a:off x="260225" y="167325"/>
            <a:ext cx="8584200" cy="67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 Narrow"/>
              <a:buNone/>
            </a:pPr>
            <a:r>
              <a:rPr lang="en-US" sz="3200">
                <a:latin typeface="Calibri"/>
                <a:ea typeface="Calibri"/>
                <a:cs typeface="Calibri"/>
                <a:sym typeface="Calibri"/>
              </a:rPr>
              <a:t>DisMAP Online Tool</a:t>
            </a:r>
            <a:endParaRPr sz="2840" i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 txBox="1">
            <a:spLocks noGrp="1"/>
          </p:cNvSpPr>
          <p:nvPr>
            <p:ph type="body" idx="1"/>
          </p:nvPr>
        </p:nvSpPr>
        <p:spPr>
          <a:xfrm>
            <a:off x="14900" y="602725"/>
            <a:ext cx="9050700" cy="1011900"/>
          </a:xfrm>
          <a:prstGeom prst="rect">
            <a:avLst/>
          </a:prstGeom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81000" algn="l" rtl="0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•"/>
            </a:pPr>
            <a:r>
              <a:rPr lang="en-U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Select species and region (e.g, black sea bass in Mid-Atlantic)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•"/>
            </a:pPr>
            <a:r>
              <a:rPr lang="en-U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View distribution map, animation over time, and metrics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•"/>
            </a:pPr>
            <a:r>
              <a:rPr lang="en-U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Forthcoming in 2024 for South Atlantic region 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4975000" y="4437650"/>
            <a:ext cx="1696800" cy="2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latin typeface="Arial Narrow"/>
                <a:ea typeface="Arial Narrow"/>
                <a:cs typeface="Arial Narrow"/>
                <a:sym typeface="Arial Narrow"/>
              </a:rPr>
              <a:t>Distribution Map</a:t>
            </a:r>
            <a:endParaRPr sz="1800" b="1"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06" name="Google Shape;106;p10"/>
          <p:cNvSpPr txBox="1"/>
          <p:nvPr/>
        </p:nvSpPr>
        <p:spPr>
          <a:xfrm>
            <a:off x="6230325" y="5106175"/>
            <a:ext cx="1696800" cy="2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latin typeface="Arial Narrow"/>
                <a:ea typeface="Arial Narrow"/>
                <a:cs typeface="Arial Narrow"/>
                <a:sym typeface="Arial Narrow"/>
              </a:rPr>
              <a:t>Animation Tool</a:t>
            </a:r>
            <a:endParaRPr sz="1800" b="1"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1271025" y="2992450"/>
            <a:ext cx="2169600" cy="2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latin typeface="Arial Narrow"/>
                <a:ea typeface="Arial Narrow"/>
                <a:cs typeface="Arial Narrow"/>
                <a:sym typeface="Arial Narrow"/>
              </a:rPr>
              <a:t>Distribution Metrics</a:t>
            </a:r>
            <a:endParaRPr sz="1800" b="1"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1"/>
          <p:cNvSpPr txBox="1">
            <a:spLocks noGrp="1"/>
          </p:cNvSpPr>
          <p:nvPr>
            <p:ph type="title"/>
          </p:nvPr>
        </p:nvSpPr>
        <p:spPr>
          <a:xfrm>
            <a:off x="248150" y="181475"/>
            <a:ext cx="8584200" cy="67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 Narrow"/>
              <a:buNone/>
            </a:pPr>
            <a:r>
              <a:rPr lang="en-US" sz="3400">
                <a:latin typeface="Calibri"/>
                <a:ea typeface="Calibri"/>
                <a:cs typeface="Calibri"/>
                <a:sym typeface="Calibri"/>
              </a:rPr>
              <a:t>Questions?</a:t>
            </a:r>
            <a:endParaRPr sz="3400" i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11"/>
          <p:cNvSpPr txBox="1">
            <a:spLocks noGrp="1"/>
          </p:cNvSpPr>
          <p:nvPr>
            <p:ph type="sldNum" idx="12"/>
          </p:nvPr>
        </p:nvSpPr>
        <p:spPr>
          <a:xfrm>
            <a:off x="2285999" y="6355080"/>
            <a:ext cx="6400800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/>
              <a:t>U.S. Department of Commerce | National Oceanic and Atmospheric Administration | NOAA Fisheries | Page </a:t>
            </a:r>
            <a:fld id="{00000000-1234-1234-1234-123412341234}" type="slidenum">
              <a:rPr lang="en-US"/>
              <a:t>9</a:t>
            </a:fld>
            <a:endParaRPr/>
          </a:p>
        </p:txBody>
      </p:sp>
      <p:sp>
        <p:nvSpPr>
          <p:cNvPr id="114" name="Google Shape;114;p11"/>
          <p:cNvSpPr txBox="1">
            <a:spLocks noGrp="1"/>
          </p:cNvSpPr>
          <p:nvPr>
            <p:ph type="body" idx="1"/>
          </p:nvPr>
        </p:nvSpPr>
        <p:spPr>
          <a:xfrm>
            <a:off x="0" y="305975"/>
            <a:ext cx="8630100" cy="339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514350" lvl="1" indent="-381000" algn="l" rtl="0">
              <a:spcBef>
                <a:spcPts val="640"/>
              </a:spcBef>
              <a:spcAft>
                <a:spcPts val="0"/>
              </a:spcAft>
              <a:buSzPts val="2400"/>
              <a:buFont typeface="Calibri"/>
              <a:buChar char="•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DisMAP Home Page: </a:t>
            </a:r>
            <a:r>
              <a:rPr lang="en-US" sz="24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https://apps-st.fisheries.noaa.gov/dismap/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514350" lvl="1" indent="-381000" algn="l" rtl="0">
              <a:spcBef>
                <a:spcPts val="0"/>
              </a:spcBef>
              <a:spcAft>
                <a:spcPts val="0"/>
              </a:spcAft>
              <a:buSzPts val="2400"/>
              <a:buFont typeface="Calibri"/>
              <a:buChar char="•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DisMAP technical report: </a:t>
            </a:r>
            <a:r>
              <a:rPr lang="en-US" sz="24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https://apps-st.fisheries.noaa.gov/dismap/docs/DisMAP_Tech_Report_with_Table_04_2023.pdf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514350" lvl="1" indent="-381000" algn="l" rtl="0">
              <a:spcBef>
                <a:spcPts val="0"/>
              </a:spcBef>
              <a:spcAft>
                <a:spcPts val="0"/>
              </a:spcAft>
              <a:buSzPts val="2400"/>
              <a:buFont typeface="Calibri"/>
              <a:buChar char="•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CVA Tool: </a:t>
            </a:r>
            <a:r>
              <a:rPr lang="en-US" sz="24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https://www.fisheries.noaa.gov/data-tools/climate-vulnerability-assessment-tool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914400" lvl="0" indent="0" algn="l" rtl="0">
              <a:spcBef>
                <a:spcPts val="640"/>
              </a:spcBef>
              <a:spcAft>
                <a:spcPts val="0"/>
              </a:spcAft>
              <a:buNone/>
            </a:pP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5" name="Google Shape;115;p1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90375" y="3697175"/>
            <a:ext cx="3756525" cy="1379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291075" y="3107673"/>
            <a:ext cx="2727501" cy="31477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NOAA Fisheries Content Slides">
  <a:themeElements>
    <a:clrScheme name="Custom 11">
      <a:dk1>
        <a:srgbClr val="000000"/>
      </a:dk1>
      <a:lt1>
        <a:srgbClr val="FFFFFF"/>
      </a:lt1>
      <a:dk2>
        <a:srgbClr val="00467F"/>
      </a:dk2>
      <a:lt2>
        <a:srgbClr val="CCE7EA"/>
      </a:lt2>
      <a:accent1>
        <a:srgbClr val="008998"/>
      </a:accent1>
      <a:accent2>
        <a:srgbClr val="CC9C4A"/>
      </a:accent2>
      <a:accent3>
        <a:srgbClr val="EA7125"/>
      </a:accent3>
      <a:accent4>
        <a:srgbClr val="738539"/>
      </a:accent4>
      <a:accent5>
        <a:srgbClr val="9C552D"/>
      </a:accent5>
      <a:accent6>
        <a:srgbClr val="C0311A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848</Words>
  <Application>Microsoft Office PowerPoint</Application>
  <PresentationFormat>On-screen Show (4:3)</PresentationFormat>
  <Paragraphs>84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 Narrow</vt:lpstr>
      <vt:lpstr>Calibri</vt:lpstr>
      <vt:lpstr>Arial</vt:lpstr>
      <vt:lpstr>NOAA Fisheries Content Slides</vt:lpstr>
      <vt:lpstr>NMFS Climate Vulnerability Assessment Tool &amp; NMFS Distribution Mapping &amp; Analysis Portal (DisMAP)</vt:lpstr>
      <vt:lpstr>New Climate Vulnerability Assessment (CVA) Tool </vt:lpstr>
      <vt:lpstr>New CVA Tool Highlights</vt:lpstr>
      <vt:lpstr>CVA Tool Example</vt:lpstr>
      <vt:lpstr>CVA Tool example</vt:lpstr>
      <vt:lpstr>CVA Tool example</vt:lpstr>
      <vt:lpstr>Distribution Mapping &amp; Analysis Portal (DisMAP)</vt:lpstr>
      <vt:lpstr>DisMAP Online Tool</vt:lpstr>
      <vt:lpstr>Questions?</vt:lpstr>
      <vt:lpstr>CVA Tool example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NMFS Climate Vulnerability Assessment Tool &amp; NMFS Distribution Mapping &amp; Analysis Portal (DisMAP)</dc:title>
  <dc:creator>Todd Kellison</dc:creator>
  <cp:lastModifiedBy>Todd Kellison</cp:lastModifiedBy>
  <cp:revision>1</cp:revision>
  <dcterms:modified xsi:type="dcterms:W3CDTF">2023-12-05T19:36:55Z</dcterms:modified>
</cp:coreProperties>
</file>