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  <p:sldMasterId id="2147483662" r:id="rId3"/>
  </p:sldMasterIdLst>
  <p:notesMasterIdLst>
    <p:notesMasterId r:id="rId12"/>
  </p:notesMasterIdLst>
  <p:handoutMasterIdLst>
    <p:handoutMasterId r:id="rId13"/>
  </p:handoutMasterIdLst>
  <p:sldIdLst>
    <p:sldId id="265" r:id="rId4"/>
    <p:sldId id="322" r:id="rId5"/>
    <p:sldId id="323" r:id="rId6"/>
    <p:sldId id="327" r:id="rId7"/>
    <p:sldId id="328" r:id="rId8"/>
    <p:sldId id="329" r:id="rId9"/>
    <p:sldId id="324" r:id="rId10"/>
    <p:sldId id="313" r:id="rId11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 Narrow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 Narrow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 Narrow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 Narrow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885" userDrawn="1">
          <p15:clr>
            <a:srgbClr val="A4A3A4"/>
          </p15:clr>
        </p15:guide>
        <p15:guide id="2" orient="horz" pos="758" userDrawn="1">
          <p15:clr>
            <a:srgbClr val="A4A3A4"/>
          </p15:clr>
        </p15:guide>
        <p15:guide id="3" pos="381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5C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461" autoAdjust="0"/>
    <p:restoredTop sz="94660"/>
  </p:normalViewPr>
  <p:slideViewPr>
    <p:cSldViewPr snapToGrid="0" snapToObjects="1">
      <p:cViewPr varScale="1">
        <p:scale>
          <a:sx n="110" d="100"/>
          <a:sy n="110" d="100"/>
        </p:scale>
        <p:origin x="120" y="120"/>
      </p:cViewPr>
      <p:guideLst>
        <p:guide orient="horz" pos="1885"/>
        <p:guide orient="horz" pos="758"/>
        <p:guide pos="381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298FE50-8917-47A6-A78B-B11FF7B6BA78}" type="datetime1">
              <a:rPr lang="en-US"/>
              <a:pPr>
                <a:defRPr/>
              </a:pPr>
              <a:t>12/4/2023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3025237-7B6A-493F-9284-12ED3F072C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33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244A774-97ED-41C7-8AC2-6AEF114CC24A}" type="datetime1">
              <a:rPr lang="en-US"/>
              <a:pPr>
                <a:defRPr/>
              </a:pPr>
              <a:t>12/4/2023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BB7C0E3-4EAE-40F1-8D81-5330A442C9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5366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U.S. Department of Commerce | National Oceanic and Atmospheric Administration | NOAA Fisheries | Page </a:t>
            </a:r>
            <a:fld id="{A004C6DE-6A2C-452C-AE6E-FE826C0E00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221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U.S. Department of Commerce | National Oceanic and Atmospheric Administration | NOAA Fisheries | Page </a:t>
            </a:r>
            <a:fld id="{A004C6DE-6A2C-452C-AE6E-FE826C0E00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366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rgbClr val="1E5C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 userDrawn="1"/>
        </p:nvSpPr>
        <p:spPr>
          <a:xfrm flipH="1" flipV="1">
            <a:off x="0" y="-23813"/>
            <a:ext cx="12185651" cy="2514601"/>
          </a:xfrm>
          <a:custGeom>
            <a:avLst/>
            <a:gdLst>
              <a:gd name="connsiteX0" fmla="*/ 0 w 10289745"/>
              <a:gd name="connsiteY0" fmla="*/ 2348314 h 2694297"/>
              <a:gd name="connsiteX1" fmla="*/ 9145997 w 10289745"/>
              <a:gd name="connsiteY1" fmla="*/ 81 h 2694297"/>
              <a:gd name="connsiteX2" fmla="*/ 9145997 w 10289745"/>
              <a:gd name="connsiteY2" fmla="*/ 2436173 h 2694297"/>
              <a:gd name="connsiteX3" fmla="*/ 0 w 10289745"/>
              <a:gd name="connsiteY3" fmla="*/ 2348314 h 2694297"/>
              <a:gd name="connsiteX0" fmla="*/ 0 w 10289745"/>
              <a:gd name="connsiteY0" fmla="*/ 2348233 h 2694216"/>
              <a:gd name="connsiteX1" fmla="*/ 9145997 w 10289745"/>
              <a:gd name="connsiteY1" fmla="*/ 0 h 2694216"/>
              <a:gd name="connsiteX2" fmla="*/ 9145997 w 10289745"/>
              <a:gd name="connsiteY2" fmla="*/ 2436092 h 2694216"/>
              <a:gd name="connsiteX3" fmla="*/ 0 w 10289745"/>
              <a:gd name="connsiteY3" fmla="*/ 2348233 h 2694216"/>
              <a:gd name="connsiteX0" fmla="*/ 0 w 10289745"/>
              <a:gd name="connsiteY0" fmla="*/ 2348233 h 2694216"/>
              <a:gd name="connsiteX1" fmla="*/ 9145997 w 10289745"/>
              <a:gd name="connsiteY1" fmla="*/ 0 h 2694216"/>
              <a:gd name="connsiteX2" fmla="*/ 9145997 w 10289745"/>
              <a:gd name="connsiteY2" fmla="*/ 2436092 h 2694216"/>
              <a:gd name="connsiteX3" fmla="*/ 0 w 10289745"/>
              <a:gd name="connsiteY3" fmla="*/ 2348233 h 2694216"/>
              <a:gd name="connsiteX0" fmla="*/ 2 w 10271923"/>
              <a:gd name="connsiteY0" fmla="*/ 1961048 h 2259210"/>
              <a:gd name="connsiteX1" fmla="*/ 9115022 w 10271923"/>
              <a:gd name="connsiteY1" fmla="*/ 0 h 2259210"/>
              <a:gd name="connsiteX2" fmla="*/ 9145999 w 10271923"/>
              <a:gd name="connsiteY2" fmla="*/ 2048907 h 2259210"/>
              <a:gd name="connsiteX3" fmla="*/ 2 w 10271923"/>
              <a:gd name="connsiteY3" fmla="*/ 1961048 h 2259210"/>
              <a:gd name="connsiteX0" fmla="*/ 2 w 10302372"/>
              <a:gd name="connsiteY0" fmla="*/ 2355976 h 2702917"/>
              <a:gd name="connsiteX1" fmla="*/ 9169232 w 10302372"/>
              <a:gd name="connsiteY1" fmla="*/ 0 h 2702917"/>
              <a:gd name="connsiteX2" fmla="*/ 9145999 w 10302372"/>
              <a:gd name="connsiteY2" fmla="*/ 2443835 h 2702917"/>
              <a:gd name="connsiteX3" fmla="*/ 2 w 10302372"/>
              <a:gd name="connsiteY3" fmla="*/ 2355976 h 2702917"/>
              <a:gd name="connsiteX0" fmla="*/ 2 w 10302372"/>
              <a:gd name="connsiteY0" fmla="*/ 2355976 h 2702917"/>
              <a:gd name="connsiteX1" fmla="*/ 9169232 w 10302372"/>
              <a:gd name="connsiteY1" fmla="*/ 0 h 2702917"/>
              <a:gd name="connsiteX2" fmla="*/ 9145999 w 10302372"/>
              <a:gd name="connsiteY2" fmla="*/ 2443835 h 2702917"/>
              <a:gd name="connsiteX3" fmla="*/ 2 w 10302372"/>
              <a:gd name="connsiteY3" fmla="*/ 2355976 h 2702917"/>
              <a:gd name="connsiteX0" fmla="*/ 2 w 10302372"/>
              <a:gd name="connsiteY0" fmla="*/ 2355976 h 2702917"/>
              <a:gd name="connsiteX1" fmla="*/ 9169232 w 10302372"/>
              <a:gd name="connsiteY1" fmla="*/ 0 h 2702917"/>
              <a:gd name="connsiteX2" fmla="*/ 9145999 w 10302372"/>
              <a:gd name="connsiteY2" fmla="*/ 2443835 h 2702917"/>
              <a:gd name="connsiteX3" fmla="*/ 2 w 10302372"/>
              <a:gd name="connsiteY3" fmla="*/ 2355976 h 2702917"/>
              <a:gd name="connsiteX0" fmla="*/ 1 w 10359948"/>
              <a:gd name="connsiteY0" fmla="*/ 2534080 h 2803153"/>
              <a:gd name="connsiteX1" fmla="*/ 9223441 w 10359948"/>
              <a:gd name="connsiteY1" fmla="*/ 0 h 2803153"/>
              <a:gd name="connsiteX2" fmla="*/ 9200208 w 10359948"/>
              <a:gd name="connsiteY2" fmla="*/ 2443835 h 2803153"/>
              <a:gd name="connsiteX3" fmla="*/ 1 w 10359948"/>
              <a:gd name="connsiteY3" fmla="*/ 2534080 h 2803153"/>
              <a:gd name="connsiteX0" fmla="*/ 2 w 10302373"/>
              <a:gd name="connsiteY0" fmla="*/ 2371463 h 2710654"/>
              <a:gd name="connsiteX1" fmla="*/ 9169233 w 10302373"/>
              <a:gd name="connsiteY1" fmla="*/ 0 h 2710654"/>
              <a:gd name="connsiteX2" fmla="*/ 9146000 w 10302373"/>
              <a:gd name="connsiteY2" fmla="*/ 2443835 h 2710654"/>
              <a:gd name="connsiteX3" fmla="*/ 2 w 10302373"/>
              <a:gd name="connsiteY3" fmla="*/ 2371463 h 2710654"/>
              <a:gd name="connsiteX0" fmla="*/ 22101 w 10324472"/>
              <a:gd name="connsiteY0" fmla="*/ 2371463 h 2601940"/>
              <a:gd name="connsiteX1" fmla="*/ 9191332 w 10324472"/>
              <a:gd name="connsiteY1" fmla="*/ 0 h 2601940"/>
              <a:gd name="connsiteX2" fmla="*/ 9168099 w 10324472"/>
              <a:gd name="connsiteY2" fmla="*/ 2443835 h 2601940"/>
              <a:gd name="connsiteX3" fmla="*/ 22101 w 10324472"/>
              <a:gd name="connsiteY3" fmla="*/ 2371463 h 2601940"/>
              <a:gd name="connsiteX0" fmla="*/ 454248 w 10756619"/>
              <a:gd name="connsiteY0" fmla="*/ 2371463 h 2635640"/>
              <a:gd name="connsiteX1" fmla="*/ 9623479 w 10756619"/>
              <a:gd name="connsiteY1" fmla="*/ 0 h 2635640"/>
              <a:gd name="connsiteX2" fmla="*/ 9600246 w 10756619"/>
              <a:gd name="connsiteY2" fmla="*/ 2443835 h 2635640"/>
              <a:gd name="connsiteX3" fmla="*/ 2243166 w 10756619"/>
              <a:gd name="connsiteY3" fmla="*/ 2466974 h 2635640"/>
              <a:gd name="connsiteX4" fmla="*/ 454248 w 10756619"/>
              <a:gd name="connsiteY4" fmla="*/ 2371463 h 2635640"/>
              <a:gd name="connsiteX0" fmla="*/ 1153431 w 11456764"/>
              <a:gd name="connsiteY0" fmla="*/ 2371463 h 2641277"/>
              <a:gd name="connsiteX1" fmla="*/ 10322662 w 11456764"/>
              <a:gd name="connsiteY1" fmla="*/ 0 h 2641277"/>
              <a:gd name="connsiteX2" fmla="*/ 10299429 w 11456764"/>
              <a:gd name="connsiteY2" fmla="*/ 2443835 h 2641277"/>
              <a:gd name="connsiteX3" fmla="*/ 1137944 w 11456764"/>
              <a:gd name="connsiteY3" fmla="*/ 2482461 h 2641277"/>
              <a:gd name="connsiteX4" fmla="*/ 1153431 w 11456764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482461"/>
              <a:gd name="connsiteX1" fmla="*/ 9184718 w 10318820"/>
              <a:gd name="connsiteY1" fmla="*/ 0 h 2482461"/>
              <a:gd name="connsiteX2" fmla="*/ 9161485 w 10318820"/>
              <a:gd name="connsiteY2" fmla="*/ 2443835 h 2482461"/>
              <a:gd name="connsiteX3" fmla="*/ 0 w 10318820"/>
              <a:gd name="connsiteY3" fmla="*/ 2482461 h 2482461"/>
              <a:gd name="connsiteX4" fmla="*/ 15487 w 10318820"/>
              <a:gd name="connsiteY4" fmla="*/ 2371463 h 2482461"/>
              <a:gd name="connsiteX0" fmla="*/ 15487 w 10252186"/>
              <a:gd name="connsiteY0" fmla="*/ 2371463 h 2482461"/>
              <a:gd name="connsiteX1" fmla="*/ 9184718 w 10252186"/>
              <a:gd name="connsiteY1" fmla="*/ 0 h 2482461"/>
              <a:gd name="connsiteX2" fmla="*/ 9022088 w 10252186"/>
              <a:gd name="connsiteY2" fmla="*/ 2242499 h 2482461"/>
              <a:gd name="connsiteX3" fmla="*/ 0 w 10252186"/>
              <a:gd name="connsiteY3" fmla="*/ 2482461 h 2482461"/>
              <a:gd name="connsiteX4" fmla="*/ 15487 w 10252186"/>
              <a:gd name="connsiteY4" fmla="*/ 2371463 h 2482461"/>
              <a:gd name="connsiteX0" fmla="*/ 15487 w 10311181"/>
              <a:gd name="connsiteY0" fmla="*/ 2371463 h 2482461"/>
              <a:gd name="connsiteX1" fmla="*/ 9184718 w 10311181"/>
              <a:gd name="connsiteY1" fmla="*/ 0 h 2482461"/>
              <a:gd name="connsiteX2" fmla="*/ 9145996 w 10311181"/>
              <a:gd name="connsiteY2" fmla="*/ 2443835 h 2482461"/>
              <a:gd name="connsiteX3" fmla="*/ 0 w 10311181"/>
              <a:gd name="connsiteY3" fmla="*/ 2482461 h 2482461"/>
              <a:gd name="connsiteX4" fmla="*/ 15487 w 10311181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45996 w 9184718"/>
              <a:gd name="connsiteY2" fmla="*/ 2443835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0 w 9215696"/>
              <a:gd name="connsiteY0" fmla="*/ 2371463 h 2482461"/>
              <a:gd name="connsiteX1" fmla="*/ 9215696 w 9215696"/>
              <a:gd name="connsiteY1" fmla="*/ 0 h 2482461"/>
              <a:gd name="connsiteX2" fmla="*/ 9207951 w 9215696"/>
              <a:gd name="connsiteY2" fmla="*/ 2459323 h 2482461"/>
              <a:gd name="connsiteX3" fmla="*/ 30978 w 9215696"/>
              <a:gd name="connsiteY3" fmla="*/ 2482461 h 2482461"/>
              <a:gd name="connsiteX4" fmla="*/ 0 w 9215696"/>
              <a:gd name="connsiteY4" fmla="*/ 2371463 h 2482461"/>
              <a:gd name="connsiteX0" fmla="*/ 0 w 9215696"/>
              <a:gd name="connsiteY0" fmla="*/ 2371463 h 2497949"/>
              <a:gd name="connsiteX1" fmla="*/ 9215696 w 9215696"/>
              <a:gd name="connsiteY1" fmla="*/ 0 h 2497949"/>
              <a:gd name="connsiteX2" fmla="*/ 9207951 w 9215696"/>
              <a:gd name="connsiteY2" fmla="*/ 2459323 h 2497949"/>
              <a:gd name="connsiteX3" fmla="*/ 2 w 9215696"/>
              <a:gd name="connsiteY3" fmla="*/ 2497949 h 2497949"/>
              <a:gd name="connsiteX4" fmla="*/ 0 w 9215696"/>
              <a:gd name="connsiteY4" fmla="*/ 2371463 h 2497949"/>
              <a:gd name="connsiteX0" fmla="*/ 0 w 9215696"/>
              <a:gd name="connsiteY0" fmla="*/ 2371463 h 2474718"/>
              <a:gd name="connsiteX1" fmla="*/ 9215696 w 9215696"/>
              <a:gd name="connsiteY1" fmla="*/ 0 h 2474718"/>
              <a:gd name="connsiteX2" fmla="*/ 9207951 w 9215696"/>
              <a:gd name="connsiteY2" fmla="*/ 2459323 h 2474718"/>
              <a:gd name="connsiteX3" fmla="*/ 30979 w 9215696"/>
              <a:gd name="connsiteY3" fmla="*/ 2474718 h 2474718"/>
              <a:gd name="connsiteX4" fmla="*/ 0 w 9215696"/>
              <a:gd name="connsiteY4" fmla="*/ 2371463 h 2474718"/>
              <a:gd name="connsiteX0" fmla="*/ 0 w 9208117"/>
              <a:gd name="connsiteY0" fmla="*/ 2371463 h 2474718"/>
              <a:gd name="connsiteX1" fmla="*/ 9184719 w 9208117"/>
              <a:gd name="connsiteY1" fmla="*/ 0 h 2474718"/>
              <a:gd name="connsiteX2" fmla="*/ 9207951 w 9208117"/>
              <a:gd name="connsiteY2" fmla="*/ 2459323 h 2474718"/>
              <a:gd name="connsiteX3" fmla="*/ 30979 w 9208117"/>
              <a:gd name="connsiteY3" fmla="*/ 2474718 h 2474718"/>
              <a:gd name="connsiteX4" fmla="*/ 0 w 9208117"/>
              <a:gd name="connsiteY4" fmla="*/ 2371463 h 2474718"/>
              <a:gd name="connsiteX0" fmla="*/ 0 w 9184719"/>
              <a:gd name="connsiteY0" fmla="*/ 2371463 h 2474718"/>
              <a:gd name="connsiteX1" fmla="*/ 9184719 w 9184719"/>
              <a:gd name="connsiteY1" fmla="*/ 0 h 2474718"/>
              <a:gd name="connsiteX2" fmla="*/ 9115020 w 9184719"/>
              <a:gd name="connsiteY2" fmla="*/ 2381886 h 2474718"/>
              <a:gd name="connsiteX3" fmla="*/ 30979 w 9184719"/>
              <a:gd name="connsiteY3" fmla="*/ 2474718 h 2474718"/>
              <a:gd name="connsiteX4" fmla="*/ 0 w 9184719"/>
              <a:gd name="connsiteY4" fmla="*/ 2371463 h 2474718"/>
              <a:gd name="connsiteX0" fmla="*/ 0 w 9184719"/>
              <a:gd name="connsiteY0" fmla="*/ 2371463 h 2474718"/>
              <a:gd name="connsiteX1" fmla="*/ 9184719 w 9184719"/>
              <a:gd name="connsiteY1" fmla="*/ 0 h 2474718"/>
              <a:gd name="connsiteX2" fmla="*/ 9169230 w 9184719"/>
              <a:gd name="connsiteY2" fmla="*/ 2451580 h 2474718"/>
              <a:gd name="connsiteX3" fmla="*/ 30979 w 9184719"/>
              <a:gd name="connsiteY3" fmla="*/ 2474718 h 2474718"/>
              <a:gd name="connsiteX4" fmla="*/ 0 w 9184719"/>
              <a:gd name="connsiteY4" fmla="*/ 2371463 h 2474718"/>
              <a:gd name="connsiteX0" fmla="*/ 0 w 9167786"/>
              <a:gd name="connsiteY0" fmla="*/ 2375696 h 2474718"/>
              <a:gd name="connsiteX1" fmla="*/ 9167786 w 9167786"/>
              <a:gd name="connsiteY1" fmla="*/ 0 h 2474718"/>
              <a:gd name="connsiteX2" fmla="*/ 9152297 w 9167786"/>
              <a:gd name="connsiteY2" fmla="*/ 2451580 h 2474718"/>
              <a:gd name="connsiteX3" fmla="*/ 14046 w 9167786"/>
              <a:gd name="connsiteY3" fmla="*/ 2474718 h 2474718"/>
              <a:gd name="connsiteX4" fmla="*/ 0 w 9167786"/>
              <a:gd name="connsiteY4" fmla="*/ 2375696 h 2474718"/>
              <a:gd name="connsiteX0" fmla="*/ 2887 w 9170673"/>
              <a:gd name="connsiteY0" fmla="*/ 2375696 h 2474718"/>
              <a:gd name="connsiteX1" fmla="*/ 9170673 w 9170673"/>
              <a:gd name="connsiteY1" fmla="*/ 0 h 2474718"/>
              <a:gd name="connsiteX2" fmla="*/ 9155184 w 9170673"/>
              <a:gd name="connsiteY2" fmla="*/ 2451580 h 2474718"/>
              <a:gd name="connsiteX3" fmla="*/ 0 w 9170673"/>
              <a:gd name="connsiteY3" fmla="*/ 2474718 h 2474718"/>
              <a:gd name="connsiteX4" fmla="*/ 2887 w 9170673"/>
              <a:gd name="connsiteY4" fmla="*/ 2375696 h 2474718"/>
              <a:gd name="connsiteX0" fmla="*/ 2887 w 9170673"/>
              <a:gd name="connsiteY0" fmla="*/ 2375696 h 2457785"/>
              <a:gd name="connsiteX1" fmla="*/ 9170673 w 9170673"/>
              <a:gd name="connsiteY1" fmla="*/ 0 h 2457785"/>
              <a:gd name="connsiteX2" fmla="*/ 9155184 w 9170673"/>
              <a:gd name="connsiteY2" fmla="*/ 2451580 h 2457785"/>
              <a:gd name="connsiteX3" fmla="*/ 0 w 9170673"/>
              <a:gd name="connsiteY3" fmla="*/ 2457785 h 2457785"/>
              <a:gd name="connsiteX4" fmla="*/ 2887 w 9170673"/>
              <a:gd name="connsiteY4" fmla="*/ 2375696 h 2457785"/>
              <a:gd name="connsiteX0" fmla="*/ 2887 w 9170673"/>
              <a:gd name="connsiteY0" fmla="*/ 2375696 h 2508024"/>
              <a:gd name="connsiteX1" fmla="*/ 9170673 w 9170673"/>
              <a:gd name="connsiteY1" fmla="*/ 0 h 2508024"/>
              <a:gd name="connsiteX2" fmla="*/ 9169295 w 9170673"/>
              <a:gd name="connsiteY2" fmla="*/ 2508024 h 2508024"/>
              <a:gd name="connsiteX3" fmla="*/ 0 w 9170673"/>
              <a:gd name="connsiteY3" fmla="*/ 2457785 h 2508024"/>
              <a:gd name="connsiteX4" fmla="*/ 2887 w 9170673"/>
              <a:gd name="connsiteY4" fmla="*/ 2375696 h 2508024"/>
              <a:gd name="connsiteX0" fmla="*/ 0 w 9167786"/>
              <a:gd name="connsiteY0" fmla="*/ 2375696 h 2508024"/>
              <a:gd name="connsiteX1" fmla="*/ 9167786 w 9167786"/>
              <a:gd name="connsiteY1" fmla="*/ 0 h 2508024"/>
              <a:gd name="connsiteX2" fmla="*/ 9166408 w 9167786"/>
              <a:gd name="connsiteY2" fmla="*/ 2508024 h 2508024"/>
              <a:gd name="connsiteX3" fmla="*/ 4169 w 9167786"/>
              <a:gd name="connsiteY3" fmla="*/ 2500118 h 2508024"/>
              <a:gd name="connsiteX4" fmla="*/ 0 w 9167786"/>
              <a:gd name="connsiteY4" fmla="*/ 2375696 h 2508024"/>
              <a:gd name="connsiteX0" fmla="*/ 0 w 9166452"/>
              <a:gd name="connsiteY0" fmla="*/ 2375696 h 2508024"/>
              <a:gd name="connsiteX1" fmla="*/ 9061952 w 9166452"/>
              <a:gd name="connsiteY1" fmla="*/ 0 h 2508024"/>
              <a:gd name="connsiteX2" fmla="*/ 9166408 w 9166452"/>
              <a:gd name="connsiteY2" fmla="*/ 2508024 h 2508024"/>
              <a:gd name="connsiteX3" fmla="*/ 4169 w 9166452"/>
              <a:gd name="connsiteY3" fmla="*/ 2500118 h 2508024"/>
              <a:gd name="connsiteX4" fmla="*/ 0 w 9166452"/>
              <a:gd name="connsiteY4" fmla="*/ 2375696 h 2508024"/>
              <a:gd name="connsiteX0" fmla="*/ 0 w 9166808"/>
              <a:gd name="connsiteY0" fmla="*/ 2382751 h 2515079"/>
              <a:gd name="connsiteX1" fmla="*/ 9160729 w 9166808"/>
              <a:gd name="connsiteY1" fmla="*/ 0 h 2515079"/>
              <a:gd name="connsiteX2" fmla="*/ 9166408 w 9166808"/>
              <a:gd name="connsiteY2" fmla="*/ 2515079 h 2515079"/>
              <a:gd name="connsiteX3" fmla="*/ 4169 w 9166808"/>
              <a:gd name="connsiteY3" fmla="*/ 2507173 h 2515079"/>
              <a:gd name="connsiteX4" fmla="*/ 0 w 9166808"/>
              <a:gd name="connsiteY4" fmla="*/ 2382751 h 2515079"/>
              <a:gd name="connsiteX0" fmla="*/ 9943 w 9162640"/>
              <a:gd name="connsiteY0" fmla="*/ 2382751 h 2515079"/>
              <a:gd name="connsiteX1" fmla="*/ 9156561 w 9162640"/>
              <a:gd name="connsiteY1" fmla="*/ 0 h 2515079"/>
              <a:gd name="connsiteX2" fmla="*/ 9162240 w 9162640"/>
              <a:gd name="connsiteY2" fmla="*/ 2515079 h 2515079"/>
              <a:gd name="connsiteX3" fmla="*/ 1 w 9162640"/>
              <a:gd name="connsiteY3" fmla="*/ 2507173 h 2515079"/>
              <a:gd name="connsiteX4" fmla="*/ 9943 w 9162640"/>
              <a:gd name="connsiteY4" fmla="*/ 2382751 h 2515079"/>
              <a:gd name="connsiteX0" fmla="*/ 0 w 9152697"/>
              <a:gd name="connsiteY0" fmla="*/ 2382751 h 2515079"/>
              <a:gd name="connsiteX1" fmla="*/ 9146618 w 9152697"/>
              <a:gd name="connsiteY1" fmla="*/ 0 h 2515079"/>
              <a:gd name="connsiteX2" fmla="*/ 9152297 w 9152697"/>
              <a:gd name="connsiteY2" fmla="*/ 2515079 h 2515079"/>
              <a:gd name="connsiteX3" fmla="*/ 187614 w 9152697"/>
              <a:gd name="connsiteY3" fmla="*/ 2507173 h 2515079"/>
              <a:gd name="connsiteX4" fmla="*/ 0 w 9152697"/>
              <a:gd name="connsiteY4" fmla="*/ 2382751 h 2515079"/>
              <a:gd name="connsiteX0" fmla="*/ 0 w 9068030"/>
              <a:gd name="connsiteY0" fmla="*/ 2382751 h 2515079"/>
              <a:gd name="connsiteX1" fmla="*/ 9061951 w 9068030"/>
              <a:gd name="connsiteY1" fmla="*/ 0 h 2515079"/>
              <a:gd name="connsiteX2" fmla="*/ 9067630 w 9068030"/>
              <a:gd name="connsiteY2" fmla="*/ 2515079 h 2515079"/>
              <a:gd name="connsiteX3" fmla="*/ 102947 w 9068030"/>
              <a:gd name="connsiteY3" fmla="*/ 2507173 h 2515079"/>
              <a:gd name="connsiteX4" fmla="*/ 0 w 9068030"/>
              <a:gd name="connsiteY4" fmla="*/ 2382751 h 2515079"/>
              <a:gd name="connsiteX0" fmla="*/ 0 w 9138586"/>
              <a:gd name="connsiteY0" fmla="*/ 2382751 h 2515079"/>
              <a:gd name="connsiteX1" fmla="*/ 9132507 w 9138586"/>
              <a:gd name="connsiteY1" fmla="*/ 0 h 2515079"/>
              <a:gd name="connsiteX2" fmla="*/ 9138186 w 9138586"/>
              <a:gd name="connsiteY2" fmla="*/ 2515079 h 2515079"/>
              <a:gd name="connsiteX3" fmla="*/ 173503 w 9138586"/>
              <a:gd name="connsiteY3" fmla="*/ 2507173 h 2515079"/>
              <a:gd name="connsiteX4" fmla="*/ 0 w 9138586"/>
              <a:gd name="connsiteY4" fmla="*/ 2382751 h 2515079"/>
              <a:gd name="connsiteX0" fmla="*/ 0 w 9138586"/>
              <a:gd name="connsiteY0" fmla="*/ 2382751 h 2515079"/>
              <a:gd name="connsiteX1" fmla="*/ 9132507 w 9138586"/>
              <a:gd name="connsiteY1" fmla="*/ 0 h 2515079"/>
              <a:gd name="connsiteX2" fmla="*/ 9138186 w 9138586"/>
              <a:gd name="connsiteY2" fmla="*/ 2515079 h 2515079"/>
              <a:gd name="connsiteX3" fmla="*/ 4170 w 9138586"/>
              <a:gd name="connsiteY3" fmla="*/ 2507173 h 2515079"/>
              <a:gd name="connsiteX4" fmla="*/ 0 w 9138586"/>
              <a:gd name="connsiteY4" fmla="*/ 2382751 h 2515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38586" h="2515079">
                <a:moveTo>
                  <a:pt x="0" y="2382751"/>
                </a:moveTo>
                <a:cubicBezTo>
                  <a:pt x="20661" y="2379422"/>
                  <a:pt x="7306149" y="2502055"/>
                  <a:pt x="9132507" y="0"/>
                </a:cubicBezTo>
                <a:cubicBezTo>
                  <a:pt x="9129925" y="819774"/>
                  <a:pt x="9140768" y="1695305"/>
                  <a:pt x="9138186" y="2515079"/>
                </a:cubicBezTo>
                <a:lnTo>
                  <a:pt x="4170" y="2507173"/>
                </a:lnTo>
                <a:cubicBezTo>
                  <a:pt x="4169" y="2465011"/>
                  <a:pt x="1" y="2424913"/>
                  <a:pt x="0" y="2382751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57169"/>
            <a:ext cx="10972800" cy="772250"/>
          </a:xfrm>
        </p:spPr>
        <p:txBody>
          <a:bodyPr/>
          <a:lstStyle>
            <a:lvl1pPr algn="l">
              <a:defRPr sz="4000" b="1" cap="none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15623"/>
            <a:ext cx="10972800" cy="1500187"/>
          </a:xfrm>
        </p:spPr>
        <p:txBody>
          <a:bodyPr/>
          <a:lstStyle>
            <a:lvl1pPr marL="0" indent="0" algn="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/>
              <a:t>U.S. Department of Commerce | National Oceanic and Atmospheric Administration | NOAA Fisheries | Page </a:t>
            </a:r>
            <a:fld id="{AAD708B7-0EE7-40A8-B072-FE2871B07C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17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 userDrawn="1"/>
        </p:nvSpPr>
        <p:spPr>
          <a:xfrm flipH="1" flipV="1">
            <a:off x="-25400" y="-30163"/>
            <a:ext cx="12227984" cy="2457451"/>
          </a:xfrm>
          <a:custGeom>
            <a:avLst/>
            <a:gdLst>
              <a:gd name="connsiteX0" fmla="*/ 0 w 10289745"/>
              <a:gd name="connsiteY0" fmla="*/ 2348314 h 2694297"/>
              <a:gd name="connsiteX1" fmla="*/ 9145997 w 10289745"/>
              <a:gd name="connsiteY1" fmla="*/ 81 h 2694297"/>
              <a:gd name="connsiteX2" fmla="*/ 9145997 w 10289745"/>
              <a:gd name="connsiteY2" fmla="*/ 2436173 h 2694297"/>
              <a:gd name="connsiteX3" fmla="*/ 0 w 10289745"/>
              <a:gd name="connsiteY3" fmla="*/ 2348314 h 2694297"/>
              <a:gd name="connsiteX0" fmla="*/ 0 w 10289745"/>
              <a:gd name="connsiteY0" fmla="*/ 2348233 h 2694216"/>
              <a:gd name="connsiteX1" fmla="*/ 9145997 w 10289745"/>
              <a:gd name="connsiteY1" fmla="*/ 0 h 2694216"/>
              <a:gd name="connsiteX2" fmla="*/ 9145997 w 10289745"/>
              <a:gd name="connsiteY2" fmla="*/ 2436092 h 2694216"/>
              <a:gd name="connsiteX3" fmla="*/ 0 w 10289745"/>
              <a:gd name="connsiteY3" fmla="*/ 2348233 h 2694216"/>
              <a:gd name="connsiteX0" fmla="*/ 0 w 10289745"/>
              <a:gd name="connsiteY0" fmla="*/ 2348233 h 2694216"/>
              <a:gd name="connsiteX1" fmla="*/ 9145997 w 10289745"/>
              <a:gd name="connsiteY1" fmla="*/ 0 h 2694216"/>
              <a:gd name="connsiteX2" fmla="*/ 9145997 w 10289745"/>
              <a:gd name="connsiteY2" fmla="*/ 2436092 h 2694216"/>
              <a:gd name="connsiteX3" fmla="*/ 0 w 10289745"/>
              <a:gd name="connsiteY3" fmla="*/ 2348233 h 2694216"/>
              <a:gd name="connsiteX0" fmla="*/ 2 w 10271923"/>
              <a:gd name="connsiteY0" fmla="*/ 1961048 h 2259210"/>
              <a:gd name="connsiteX1" fmla="*/ 9115022 w 10271923"/>
              <a:gd name="connsiteY1" fmla="*/ 0 h 2259210"/>
              <a:gd name="connsiteX2" fmla="*/ 9145999 w 10271923"/>
              <a:gd name="connsiteY2" fmla="*/ 2048907 h 2259210"/>
              <a:gd name="connsiteX3" fmla="*/ 2 w 10271923"/>
              <a:gd name="connsiteY3" fmla="*/ 1961048 h 2259210"/>
              <a:gd name="connsiteX0" fmla="*/ 2 w 10302372"/>
              <a:gd name="connsiteY0" fmla="*/ 2355976 h 2702917"/>
              <a:gd name="connsiteX1" fmla="*/ 9169232 w 10302372"/>
              <a:gd name="connsiteY1" fmla="*/ 0 h 2702917"/>
              <a:gd name="connsiteX2" fmla="*/ 9145999 w 10302372"/>
              <a:gd name="connsiteY2" fmla="*/ 2443835 h 2702917"/>
              <a:gd name="connsiteX3" fmla="*/ 2 w 10302372"/>
              <a:gd name="connsiteY3" fmla="*/ 2355976 h 2702917"/>
              <a:gd name="connsiteX0" fmla="*/ 2 w 10302372"/>
              <a:gd name="connsiteY0" fmla="*/ 2355976 h 2702917"/>
              <a:gd name="connsiteX1" fmla="*/ 9169232 w 10302372"/>
              <a:gd name="connsiteY1" fmla="*/ 0 h 2702917"/>
              <a:gd name="connsiteX2" fmla="*/ 9145999 w 10302372"/>
              <a:gd name="connsiteY2" fmla="*/ 2443835 h 2702917"/>
              <a:gd name="connsiteX3" fmla="*/ 2 w 10302372"/>
              <a:gd name="connsiteY3" fmla="*/ 2355976 h 2702917"/>
              <a:gd name="connsiteX0" fmla="*/ 2 w 10302372"/>
              <a:gd name="connsiteY0" fmla="*/ 2355976 h 2702917"/>
              <a:gd name="connsiteX1" fmla="*/ 9169232 w 10302372"/>
              <a:gd name="connsiteY1" fmla="*/ 0 h 2702917"/>
              <a:gd name="connsiteX2" fmla="*/ 9145999 w 10302372"/>
              <a:gd name="connsiteY2" fmla="*/ 2443835 h 2702917"/>
              <a:gd name="connsiteX3" fmla="*/ 2 w 10302372"/>
              <a:gd name="connsiteY3" fmla="*/ 2355976 h 2702917"/>
              <a:gd name="connsiteX0" fmla="*/ 1 w 10359948"/>
              <a:gd name="connsiteY0" fmla="*/ 2534080 h 2803153"/>
              <a:gd name="connsiteX1" fmla="*/ 9223441 w 10359948"/>
              <a:gd name="connsiteY1" fmla="*/ 0 h 2803153"/>
              <a:gd name="connsiteX2" fmla="*/ 9200208 w 10359948"/>
              <a:gd name="connsiteY2" fmla="*/ 2443835 h 2803153"/>
              <a:gd name="connsiteX3" fmla="*/ 1 w 10359948"/>
              <a:gd name="connsiteY3" fmla="*/ 2534080 h 2803153"/>
              <a:gd name="connsiteX0" fmla="*/ 2 w 10302373"/>
              <a:gd name="connsiteY0" fmla="*/ 2371463 h 2710654"/>
              <a:gd name="connsiteX1" fmla="*/ 9169233 w 10302373"/>
              <a:gd name="connsiteY1" fmla="*/ 0 h 2710654"/>
              <a:gd name="connsiteX2" fmla="*/ 9146000 w 10302373"/>
              <a:gd name="connsiteY2" fmla="*/ 2443835 h 2710654"/>
              <a:gd name="connsiteX3" fmla="*/ 2 w 10302373"/>
              <a:gd name="connsiteY3" fmla="*/ 2371463 h 2710654"/>
              <a:gd name="connsiteX0" fmla="*/ 22101 w 10324472"/>
              <a:gd name="connsiteY0" fmla="*/ 2371463 h 2601940"/>
              <a:gd name="connsiteX1" fmla="*/ 9191332 w 10324472"/>
              <a:gd name="connsiteY1" fmla="*/ 0 h 2601940"/>
              <a:gd name="connsiteX2" fmla="*/ 9168099 w 10324472"/>
              <a:gd name="connsiteY2" fmla="*/ 2443835 h 2601940"/>
              <a:gd name="connsiteX3" fmla="*/ 22101 w 10324472"/>
              <a:gd name="connsiteY3" fmla="*/ 2371463 h 2601940"/>
              <a:gd name="connsiteX0" fmla="*/ 454248 w 10756619"/>
              <a:gd name="connsiteY0" fmla="*/ 2371463 h 2635640"/>
              <a:gd name="connsiteX1" fmla="*/ 9623479 w 10756619"/>
              <a:gd name="connsiteY1" fmla="*/ 0 h 2635640"/>
              <a:gd name="connsiteX2" fmla="*/ 9600246 w 10756619"/>
              <a:gd name="connsiteY2" fmla="*/ 2443835 h 2635640"/>
              <a:gd name="connsiteX3" fmla="*/ 2243166 w 10756619"/>
              <a:gd name="connsiteY3" fmla="*/ 2466974 h 2635640"/>
              <a:gd name="connsiteX4" fmla="*/ 454248 w 10756619"/>
              <a:gd name="connsiteY4" fmla="*/ 2371463 h 2635640"/>
              <a:gd name="connsiteX0" fmla="*/ 1153431 w 11456764"/>
              <a:gd name="connsiteY0" fmla="*/ 2371463 h 2641277"/>
              <a:gd name="connsiteX1" fmla="*/ 10322662 w 11456764"/>
              <a:gd name="connsiteY1" fmla="*/ 0 h 2641277"/>
              <a:gd name="connsiteX2" fmla="*/ 10299429 w 11456764"/>
              <a:gd name="connsiteY2" fmla="*/ 2443835 h 2641277"/>
              <a:gd name="connsiteX3" fmla="*/ 1137944 w 11456764"/>
              <a:gd name="connsiteY3" fmla="*/ 2482461 h 2641277"/>
              <a:gd name="connsiteX4" fmla="*/ 1153431 w 11456764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482461"/>
              <a:gd name="connsiteX1" fmla="*/ 9184718 w 10318820"/>
              <a:gd name="connsiteY1" fmla="*/ 0 h 2482461"/>
              <a:gd name="connsiteX2" fmla="*/ 9161485 w 10318820"/>
              <a:gd name="connsiteY2" fmla="*/ 2443835 h 2482461"/>
              <a:gd name="connsiteX3" fmla="*/ 0 w 10318820"/>
              <a:gd name="connsiteY3" fmla="*/ 2482461 h 2482461"/>
              <a:gd name="connsiteX4" fmla="*/ 15487 w 10318820"/>
              <a:gd name="connsiteY4" fmla="*/ 2371463 h 2482461"/>
              <a:gd name="connsiteX0" fmla="*/ 15487 w 10252186"/>
              <a:gd name="connsiteY0" fmla="*/ 2371463 h 2482461"/>
              <a:gd name="connsiteX1" fmla="*/ 9184718 w 10252186"/>
              <a:gd name="connsiteY1" fmla="*/ 0 h 2482461"/>
              <a:gd name="connsiteX2" fmla="*/ 9022088 w 10252186"/>
              <a:gd name="connsiteY2" fmla="*/ 2242499 h 2482461"/>
              <a:gd name="connsiteX3" fmla="*/ 0 w 10252186"/>
              <a:gd name="connsiteY3" fmla="*/ 2482461 h 2482461"/>
              <a:gd name="connsiteX4" fmla="*/ 15487 w 10252186"/>
              <a:gd name="connsiteY4" fmla="*/ 2371463 h 2482461"/>
              <a:gd name="connsiteX0" fmla="*/ 15487 w 10311181"/>
              <a:gd name="connsiteY0" fmla="*/ 2371463 h 2482461"/>
              <a:gd name="connsiteX1" fmla="*/ 9184718 w 10311181"/>
              <a:gd name="connsiteY1" fmla="*/ 0 h 2482461"/>
              <a:gd name="connsiteX2" fmla="*/ 9145996 w 10311181"/>
              <a:gd name="connsiteY2" fmla="*/ 2443835 h 2482461"/>
              <a:gd name="connsiteX3" fmla="*/ 0 w 10311181"/>
              <a:gd name="connsiteY3" fmla="*/ 2482461 h 2482461"/>
              <a:gd name="connsiteX4" fmla="*/ 15487 w 10311181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45996 w 9184718"/>
              <a:gd name="connsiteY2" fmla="*/ 2443835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0 w 9215696"/>
              <a:gd name="connsiteY0" fmla="*/ 2371463 h 2482461"/>
              <a:gd name="connsiteX1" fmla="*/ 9215696 w 9215696"/>
              <a:gd name="connsiteY1" fmla="*/ 0 h 2482461"/>
              <a:gd name="connsiteX2" fmla="*/ 9207951 w 9215696"/>
              <a:gd name="connsiteY2" fmla="*/ 2459323 h 2482461"/>
              <a:gd name="connsiteX3" fmla="*/ 30978 w 9215696"/>
              <a:gd name="connsiteY3" fmla="*/ 2482461 h 2482461"/>
              <a:gd name="connsiteX4" fmla="*/ 0 w 9215696"/>
              <a:gd name="connsiteY4" fmla="*/ 2371463 h 2482461"/>
              <a:gd name="connsiteX0" fmla="*/ 0 w 9215696"/>
              <a:gd name="connsiteY0" fmla="*/ 2371463 h 2497949"/>
              <a:gd name="connsiteX1" fmla="*/ 9215696 w 9215696"/>
              <a:gd name="connsiteY1" fmla="*/ 0 h 2497949"/>
              <a:gd name="connsiteX2" fmla="*/ 9207951 w 9215696"/>
              <a:gd name="connsiteY2" fmla="*/ 2459323 h 2497949"/>
              <a:gd name="connsiteX3" fmla="*/ 2 w 9215696"/>
              <a:gd name="connsiteY3" fmla="*/ 2497949 h 2497949"/>
              <a:gd name="connsiteX4" fmla="*/ 0 w 9215696"/>
              <a:gd name="connsiteY4" fmla="*/ 2371463 h 2497949"/>
              <a:gd name="connsiteX0" fmla="*/ 0 w 9215696"/>
              <a:gd name="connsiteY0" fmla="*/ 2371463 h 2474718"/>
              <a:gd name="connsiteX1" fmla="*/ 9215696 w 9215696"/>
              <a:gd name="connsiteY1" fmla="*/ 0 h 2474718"/>
              <a:gd name="connsiteX2" fmla="*/ 9207951 w 9215696"/>
              <a:gd name="connsiteY2" fmla="*/ 2459323 h 2474718"/>
              <a:gd name="connsiteX3" fmla="*/ 30979 w 9215696"/>
              <a:gd name="connsiteY3" fmla="*/ 2474718 h 2474718"/>
              <a:gd name="connsiteX4" fmla="*/ 0 w 9215696"/>
              <a:gd name="connsiteY4" fmla="*/ 2371463 h 2474718"/>
              <a:gd name="connsiteX0" fmla="*/ 0 w 9208117"/>
              <a:gd name="connsiteY0" fmla="*/ 2371463 h 2474718"/>
              <a:gd name="connsiteX1" fmla="*/ 9184719 w 9208117"/>
              <a:gd name="connsiteY1" fmla="*/ 0 h 2474718"/>
              <a:gd name="connsiteX2" fmla="*/ 9207951 w 9208117"/>
              <a:gd name="connsiteY2" fmla="*/ 2459323 h 2474718"/>
              <a:gd name="connsiteX3" fmla="*/ 30979 w 9208117"/>
              <a:gd name="connsiteY3" fmla="*/ 2474718 h 2474718"/>
              <a:gd name="connsiteX4" fmla="*/ 0 w 9208117"/>
              <a:gd name="connsiteY4" fmla="*/ 2371463 h 2474718"/>
              <a:gd name="connsiteX0" fmla="*/ 0 w 9184719"/>
              <a:gd name="connsiteY0" fmla="*/ 2371463 h 2474718"/>
              <a:gd name="connsiteX1" fmla="*/ 9184719 w 9184719"/>
              <a:gd name="connsiteY1" fmla="*/ 0 h 2474718"/>
              <a:gd name="connsiteX2" fmla="*/ 9115020 w 9184719"/>
              <a:gd name="connsiteY2" fmla="*/ 2381886 h 2474718"/>
              <a:gd name="connsiteX3" fmla="*/ 30979 w 9184719"/>
              <a:gd name="connsiteY3" fmla="*/ 2474718 h 2474718"/>
              <a:gd name="connsiteX4" fmla="*/ 0 w 9184719"/>
              <a:gd name="connsiteY4" fmla="*/ 2371463 h 2474718"/>
              <a:gd name="connsiteX0" fmla="*/ 0 w 9184719"/>
              <a:gd name="connsiteY0" fmla="*/ 2371463 h 2474718"/>
              <a:gd name="connsiteX1" fmla="*/ 9184719 w 9184719"/>
              <a:gd name="connsiteY1" fmla="*/ 0 h 2474718"/>
              <a:gd name="connsiteX2" fmla="*/ 9169230 w 9184719"/>
              <a:gd name="connsiteY2" fmla="*/ 2451580 h 2474718"/>
              <a:gd name="connsiteX3" fmla="*/ 30979 w 9184719"/>
              <a:gd name="connsiteY3" fmla="*/ 2474718 h 2474718"/>
              <a:gd name="connsiteX4" fmla="*/ 0 w 9184719"/>
              <a:gd name="connsiteY4" fmla="*/ 2371463 h 2474718"/>
              <a:gd name="connsiteX0" fmla="*/ 0 w 9167786"/>
              <a:gd name="connsiteY0" fmla="*/ 2375696 h 2474718"/>
              <a:gd name="connsiteX1" fmla="*/ 9167786 w 9167786"/>
              <a:gd name="connsiteY1" fmla="*/ 0 h 2474718"/>
              <a:gd name="connsiteX2" fmla="*/ 9152297 w 9167786"/>
              <a:gd name="connsiteY2" fmla="*/ 2451580 h 2474718"/>
              <a:gd name="connsiteX3" fmla="*/ 14046 w 9167786"/>
              <a:gd name="connsiteY3" fmla="*/ 2474718 h 2474718"/>
              <a:gd name="connsiteX4" fmla="*/ 0 w 9167786"/>
              <a:gd name="connsiteY4" fmla="*/ 2375696 h 2474718"/>
              <a:gd name="connsiteX0" fmla="*/ 2887 w 9170673"/>
              <a:gd name="connsiteY0" fmla="*/ 2375696 h 2474718"/>
              <a:gd name="connsiteX1" fmla="*/ 9170673 w 9170673"/>
              <a:gd name="connsiteY1" fmla="*/ 0 h 2474718"/>
              <a:gd name="connsiteX2" fmla="*/ 9155184 w 9170673"/>
              <a:gd name="connsiteY2" fmla="*/ 2451580 h 2474718"/>
              <a:gd name="connsiteX3" fmla="*/ 0 w 9170673"/>
              <a:gd name="connsiteY3" fmla="*/ 2474718 h 2474718"/>
              <a:gd name="connsiteX4" fmla="*/ 2887 w 9170673"/>
              <a:gd name="connsiteY4" fmla="*/ 2375696 h 2474718"/>
              <a:gd name="connsiteX0" fmla="*/ 2887 w 9170673"/>
              <a:gd name="connsiteY0" fmla="*/ 2375696 h 2457785"/>
              <a:gd name="connsiteX1" fmla="*/ 9170673 w 9170673"/>
              <a:gd name="connsiteY1" fmla="*/ 0 h 2457785"/>
              <a:gd name="connsiteX2" fmla="*/ 9155184 w 9170673"/>
              <a:gd name="connsiteY2" fmla="*/ 2451580 h 2457785"/>
              <a:gd name="connsiteX3" fmla="*/ 0 w 9170673"/>
              <a:gd name="connsiteY3" fmla="*/ 2457785 h 2457785"/>
              <a:gd name="connsiteX4" fmla="*/ 2887 w 9170673"/>
              <a:gd name="connsiteY4" fmla="*/ 2375696 h 245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0673" h="2457785">
                <a:moveTo>
                  <a:pt x="2887" y="2375696"/>
                </a:moveTo>
                <a:cubicBezTo>
                  <a:pt x="23548" y="2372367"/>
                  <a:pt x="7344315" y="2502055"/>
                  <a:pt x="9170673" y="0"/>
                </a:cubicBezTo>
                <a:cubicBezTo>
                  <a:pt x="9168091" y="819774"/>
                  <a:pt x="9157766" y="1631806"/>
                  <a:pt x="9155184" y="2451580"/>
                </a:cubicBezTo>
                <a:lnTo>
                  <a:pt x="0" y="2457785"/>
                </a:lnTo>
                <a:cubicBezTo>
                  <a:pt x="-1" y="2415623"/>
                  <a:pt x="2888" y="2417858"/>
                  <a:pt x="2887" y="2375696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57200"/>
            <a:ext cx="10972800" cy="7722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>
              <a:defRPr sz="4000" b="1" cap="none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15654"/>
            <a:ext cx="10972800" cy="150018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U.S. Department of Commerce | National Oceanic and Atmospheric Administration | NOAA Fisheries | Page </a:t>
            </a:r>
            <a:fld id="{50DBD2CF-FA9E-4675-A4E2-B7F5800140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021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No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269317" y="2707458"/>
            <a:ext cx="7313083" cy="122443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18067" y="3118591"/>
            <a:ext cx="1725084" cy="752475"/>
          </a:xfrm>
        </p:spPr>
        <p:txBody>
          <a:bodyPr lIns="0" tIns="0" rIns="0" bIns="0">
            <a:normAutofit/>
          </a:bodyPr>
          <a:lstStyle>
            <a:lvl1pPr algn="l"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269317" y="4282303"/>
            <a:ext cx="7313083" cy="57785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3673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Boats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269317" y="2707458"/>
            <a:ext cx="7313083" cy="122443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18067" y="3118591"/>
            <a:ext cx="1725084" cy="752475"/>
          </a:xfrm>
        </p:spPr>
        <p:txBody>
          <a:bodyPr lIns="0" tIns="0" rIns="0" bIns="0">
            <a:normAutofit/>
          </a:bodyPr>
          <a:lstStyle>
            <a:lvl1pPr algn="l"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269317" y="4282303"/>
            <a:ext cx="7313083" cy="57785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4905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Turtle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269317" y="2707458"/>
            <a:ext cx="7313083" cy="122443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18067" y="3118591"/>
            <a:ext cx="1725084" cy="752475"/>
          </a:xfrm>
        </p:spPr>
        <p:txBody>
          <a:bodyPr lIns="0" tIns="0" rIns="0" bIns="0">
            <a:normAutofit/>
          </a:bodyPr>
          <a:lstStyle>
            <a:lvl1pPr algn="l"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269317" y="4282303"/>
            <a:ext cx="7313083" cy="57785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3062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eafood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269317" y="2707458"/>
            <a:ext cx="7313083" cy="122443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18067" y="3118591"/>
            <a:ext cx="1725084" cy="752475"/>
          </a:xfrm>
        </p:spPr>
        <p:txBody>
          <a:bodyPr lIns="0" tIns="0" rIns="0" bIns="0">
            <a:normAutofit/>
          </a:bodyPr>
          <a:lstStyle>
            <a:lvl1pPr algn="l"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269317" y="4282303"/>
            <a:ext cx="7313083" cy="57785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7690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Fish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269317" y="2707458"/>
            <a:ext cx="7313083" cy="122443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18067" y="3118591"/>
            <a:ext cx="1725084" cy="752475"/>
          </a:xfrm>
        </p:spPr>
        <p:txBody>
          <a:bodyPr lIns="0" tIns="0" rIns="0" bIns="0">
            <a:normAutofit/>
          </a:bodyPr>
          <a:lstStyle>
            <a:lvl1pPr algn="l"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269317" y="4282303"/>
            <a:ext cx="7313083" cy="57785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1654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Dark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 userDrawn="1"/>
        </p:nvSpPr>
        <p:spPr>
          <a:xfrm>
            <a:off x="-12700" y="4416425"/>
            <a:ext cx="12227984" cy="2459038"/>
          </a:xfrm>
          <a:custGeom>
            <a:avLst/>
            <a:gdLst>
              <a:gd name="connsiteX0" fmla="*/ 0 w 10289745"/>
              <a:gd name="connsiteY0" fmla="*/ 2348314 h 2694297"/>
              <a:gd name="connsiteX1" fmla="*/ 9145997 w 10289745"/>
              <a:gd name="connsiteY1" fmla="*/ 81 h 2694297"/>
              <a:gd name="connsiteX2" fmla="*/ 9145997 w 10289745"/>
              <a:gd name="connsiteY2" fmla="*/ 2436173 h 2694297"/>
              <a:gd name="connsiteX3" fmla="*/ 0 w 10289745"/>
              <a:gd name="connsiteY3" fmla="*/ 2348314 h 2694297"/>
              <a:gd name="connsiteX0" fmla="*/ 0 w 10289745"/>
              <a:gd name="connsiteY0" fmla="*/ 2348233 h 2694216"/>
              <a:gd name="connsiteX1" fmla="*/ 9145997 w 10289745"/>
              <a:gd name="connsiteY1" fmla="*/ 0 h 2694216"/>
              <a:gd name="connsiteX2" fmla="*/ 9145997 w 10289745"/>
              <a:gd name="connsiteY2" fmla="*/ 2436092 h 2694216"/>
              <a:gd name="connsiteX3" fmla="*/ 0 w 10289745"/>
              <a:gd name="connsiteY3" fmla="*/ 2348233 h 2694216"/>
              <a:gd name="connsiteX0" fmla="*/ 0 w 10289745"/>
              <a:gd name="connsiteY0" fmla="*/ 2348233 h 2694216"/>
              <a:gd name="connsiteX1" fmla="*/ 9145997 w 10289745"/>
              <a:gd name="connsiteY1" fmla="*/ 0 h 2694216"/>
              <a:gd name="connsiteX2" fmla="*/ 9145997 w 10289745"/>
              <a:gd name="connsiteY2" fmla="*/ 2436092 h 2694216"/>
              <a:gd name="connsiteX3" fmla="*/ 0 w 10289745"/>
              <a:gd name="connsiteY3" fmla="*/ 2348233 h 2694216"/>
              <a:gd name="connsiteX0" fmla="*/ 2 w 10271923"/>
              <a:gd name="connsiteY0" fmla="*/ 1961048 h 2259210"/>
              <a:gd name="connsiteX1" fmla="*/ 9115022 w 10271923"/>
              <a:gd name="connsiteY1" fmla="*/ 0 h 2259210"/>
              <a:gd name="connsiteX2" fmla="*/ 9145999 w 10271923"/>
              <a:gd name="connsiteY2" fmla="*/ 2048907 h 2259210"/>
              <a:gd name="connsiteX3" fmla="*/ 2 w 10271923"/>
              <a:gd name="connsiteY3" fmla="*/ 1961048 h 2259210"/>
              <a:gd name="connsiteX0" fmla="*/ 2 w 10302372"/>
              <a:gd name="connsiteY0" fmla="*/ 2355976 h 2702917"/>
              <a:gd name="connsiteX1" fmla="*/ 9169232 w 10302372"/>
              <a:gd name="connsiteY1" fmla="*/ 0 h 2702917"/>
              <a:gd name="connsiteX2" fmla="*/ 9145999 w 10302372"/>
              <a:gd name="connsiteY2" fmla="*/ 2443835 h 2702917"/>
              <a:gd name="connsiteX3" fmla="*/ 2 w 10302372"/>
              <a:gd name="connsiteY3" fmla="*/ 2355976 h 2702917"/>
              <a:gd name="connsiteX0" fmla="*/ 2 w 10302372"/>
              <a:gd name="connsiteY0" fmla="*/ 2355976 h 2702917"/>
              <a:gd name="connsiteX1" fmla="*/ 9169232 w 10302372"/>
              <a:gd name="connsiteY1" fmla="*/ 0 h 2702917"/>
              <a:gd name="connsiteX2" fmla="*/ 9145999 w 10302372"/>
              <a:gd name="connsiteY2" fmla="*/ 2443835 h 2702917"/>
              <a:gd name="connsiteX3" fmla="*/ 2 w 10302372"/>
              <a:gd name="connsiteY3" fmla="*/ 2355976 h 2702917"/>
              <a:gd name="connsiteX0" fmla="*/ 2 w 10302372"/>
              <a:gd name="connsiteY0" fmla="*/ 2355976 h 2702917"/>
              <a:gd name="connsiteX1" fmla="*/ 9169232 w 10302372"/>
              <a:gd name="connsiteY1" fmla="*/ 0 h 2702917"/>
              <a:gd name="connsiteX2" fmla="*/ 9145999 w 10302372"/>
              <a:gd name="connsiteY2" fmla="*/ 2443835 h 2702917"/>
              <a:gd name="connsiteX3" fmla="*/ 2 w 10302372"/>
              <a:gd name="connsiteY3" fmla="*/ 2355976 h 2702917"/>
              <a:gd name="connsiteX0" fmla="*/ 1 w 10359948"/>
              <a:gd name="connsiteY0" fmla="*/ 2534080 h 2803153"/>
              <a:gd name="connsiteX1" fmla="*/ 9223441 w 10359948"/>
              <a:gd name="connsiteY1" fmla="*/ 0 h 2803153"/>
              <a:gd name="connsiteX2" fmla="*/ 9200208 w 10359948"/>
              <a:gd name="connsiteY2" fmla="*/ 2443835 h 2803153"/>
              <a:gd name="connsiteX3" fmla="*/ 1 w 10359948"/>
              <a:gd name="connsiteY3" fmla="*/ 2534080 h 2803153"/>
              <a:gd name="connsiteX0" fmla="*/ 2 w 10302373"/>
              <a:gd name="connsiteY0" fmla="*/ 2371463 h 2710654"/>
              <a:gd name="connsiteX1" fmla="*/ 9169233 w 10302373"/>
              <a:gd name="connsiteY1" fmla="*/ 0 h 2710654"/>
              <a:gd name="connsiteX2" fmla="*/ 9146000 w 10302373"/>
              <a:gd name="connsiteY2" fmla="*/ 2443835 h 2710654"/>
              <a:gd name="connsiteX3" fmla="*/ 2 w 10302373"/>
              <a:gd name="connsiteY3" fmla="*/ 2371463 h 2710654"/>
              <a:gd name="connsiteX0" fmla="*/ 22101 w 10324472"/>
              <a:gd name="connsiteY0" fmla="*/ 2371463 h 2601940"/>
              <a:gd name="connsiteX1" fmla="*/ 9191332 w 10324472"/>
              <a:gd name="connsiteY1" fmla="*/ 0 h 2601940"/>
              <a:gd name="connsiteX2" fmla="*/ 9168099 w 10324472"/>
              <a:gd name="connsiteY2" fmla="*/ 2443835 h 2601940"/>
              <a:gd name="connsiteX3" fmla="*/ 22101 w 10324472"/>
              <a:gd name="connsiteY3" fmla="*/ 2371463 h 2601940"/>
              <a:gd name="connsiteX0" fmla="*/ 454248 w 10756619"/>
              <a:gd name="connsiteY0" fmla="*/ 2371463 h 2635640"/>
              <a:gd name="connsiteX1" fmla="*/ 9623479 w 10756619"/>
              <a:gd name="connsiteY1" fmla="*/ 0 h 2635640"/>
              <a:gd name="connsiteX2" fmla="*/ 9600246 w 10756619"/>
              <a:gd name="connsiteY2" fmla="*/ 2443835 h 2635640"/>
              <a:gd name="connsiteX3" fmla="*/ 2243166 w 10756619"/>
              <a:gd name="connsiteY3" fmla="*/ 2466974 h 2635640"/>
              <a:gd name="connsiteX4" fmla="*/ 454248 w 10756619"/>
              <a:gd name="connsiteY4" fmla="*/ 2371463 h 2635640"/>
              <a:gd name="connsiteX0" fmla="*/ 1153431 w 11456764"/>
              <a:gd name="connsiteY0" fmla="*/ 2371463 h 2641277"/>
              <a:gd name="connsiteX1" fmla="*/ 10322662 w 11456764"/>
              <a:gd name="connsiteY1" fmla="*/ 0 h 2641277"/>
              <a:gd name="connsiteX2" fmla="*/ 10299429 w 11456764"/>
              <a:gd name="connsiteY2" fmla="*/ 2443835 h 2641277"/>
              <a:gd name="connsiteX3" fmla="*/ 1137944 w 11456764"/>
              <a:gd name="connsiteY3" fmla="*/ 2482461 h 2641277"/>
              <a:gd name="connsiteX4" fmla="*/ 1153431 w 11456764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482461"/>
              <a:gd name="connsiteX1" fmla="*/ 9184718 w 10318820"/>
              <a:gd name="connsiteY1" fmla="*/ 0 h 2482461"/>
              <a:gd name="connsiteX2" fmla="*/ 9161485 w 10318820"/>
              <a:gd name="connsiteY2" fmla="*/ 2443835 h 2482461"/>
              <a:gd name="connsiteX3" fmla="*/ 0 w 10318820"/>
              <a:gd name="connsiteY3" fmla="*/ 2482461 h 2482461"/>
              <a:gd name="connsiteX4" fmla="*/ 15487 w 10318820"/>
              <a:gd name="connsiteY4" fmla="*/ 2371463 h 2482461"/>
              <a:gd name="connsiteX0" fmla="*/ 15487 w 10252186"/>
              <a:gd name="connsiteY0" fmla="*/ 2371463 h 2482461"/>
              <a:gd name="connsiteX1" fmla="*/ 9184718 w 10252186"/>
              <a:gd name="connsiteY1" fmla="*/ 0 h 2482461"/>
              <a:gd name="connsiteX2" fmla="*/ 9022088 w 10252186"/>
              <a:gd name="connsiteY2" fmla="*/ 2242499 h 2482461"/>
              <a:gd name="connsiteX3" fmla="*/ 0 w 10252186"/>
              <a:gd name="connsiteY3" fmla="*/ 2482461 h 2482461"/>
              <a:gd name="connsiteX4" fmla="*/ 15487 w 10252186"/>
              <a:gd name="connsiteY4" fmla="*/ 2371463 h 2482461"/>
              <a:gd name="connsiteX0" fmla="*/ 15487 w 10311181"/>
              <a:gd name="connsiteY0" fmla="*/ 2371463 h 2482461"/>
              <a:gd name="connsiteX1" fmla="*/ 9184718 w 10311181"/>
              <a:gd name="connsiteY1" fmla="*/ 0 h 2482461"/>
              <a:gd name="connsiteX2" fmla="*/ 9145996 w 10311181"/>
              <a:gd name="connsiteY2" fmla="*/ 2443835 h 2482461"/>
              <a:gd name="connsiteX3" fmla="*/ 0 w 10311181"/>
              <a:gd name="connsiteY3" fmla="*/ 2482461 h 2482461"/>
              <a:gd name="connsiteX4" fmla="*/ 15487 w 10311181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45996 w 9184718"/>
              <a:gd name="connsiteY2" fmla="*/ 2443835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0 w 9215696"/>
              <a:gd name="connsiteY0" fmla="*/ 2371463 h 2482461"/>
              <a:gd name="connsiteX1" fmla="*/ 9215696 w 9215696"/>
              <a:gd name="connsiteY1" fmla="*/ 0 h 2482461"/>
              <a:gd name="connsiteX2" fmla="*/ 9207951 w 9215696"/>
              <a:gd name="connsiteY2" fmla="*/ 2459323 h 2482461"/>
              <a:gd name="connsiteX3" fmla="*/ 30978 w 9215696"/>
              <a:gd name="connsiteY3" fmla="*/ 2482461 h 2482461"/>
              <a:gd name="connsiteX4" fmla="*/ 0 w 9215696"/>
              <a:gd name="connsiteY4" fmla="*/ 2371463 h 2482461"/>
              <a:gd name="connsiteX0" fmla="*/ 0 w 9215696"/>
              <a:gd name="connsiteY0" fmla="*/ 2371463 h 2497949"/>
              <a:gd name="connsiteX1" fmla="*/ 9215696 w 9215696"/>
              <a:gd name="connsiteY1" fmla="*/ 0 h 2497949"/>
              <a:gd name="connsiteX2" fmla="*/ 9207951 w 9215696"/>
              <a:gd name="connsiteY2" fmla="*/ 2459323 h 2497949"/>
              <a:gd name="connsiteX3" fmla="*/ 2 w 9215696"/>
              <a:gd name="connsiteY3" fmla="*/ 2497949 h 2497949"/>
              <a:gd name="connsiteX4" fmla="*/ 0 w 9215696"/>
              <a:gd name="connsiteY4" fmla="*/ 2371463 h 2497949"/>
              <a:gd name="connsiteX0" fmla="*/ 0 w 9215696"/>
              <a:gd name="connsiteY0" fmla="*/ 2371463 h 2474718"/>
              <a:gd name="connsiteX1" fmla="*/ 9215696 w 9215696"/>
              <a:gd name="connsiteY1" fmla="*/ 0 h 2474718"/>
              <a:gd name="connsiteX2" fmla="*/ 9207951 w 9215696"/>
              <a:gd name="connsiteY2" fmla="*/ 2459323 h 2474718"/>
              <a:gd name="connsiteX3" fmla="*/ 30979 w 9215696"/>
              <a:gd name="connsiteY3" fmla="*/ 2474718 h 2474718"/>
              <a:gd name="connsiteX4" fmla="*/ 0 w 9215696"/>
              <a:gd name="connsiteY4" fmla="*/ 2371463 h 2474718"/>
              <a:gd name="connsiteX0" fmla="*/ 0 w 9208117"/>
              <a:gd name="connsiteY0" fmla="*/ 2371463 h 2474718"/>
              <a:gd name="connsiteX1" fmla="*/ 9184719 w 9208117"/>
              <a:gd name="connsiteY1" fmla="*/ 0 h 2474718"/>
              <a:gd name="connsiteX2" fmla="*/ 9207951 w 9208117"/>
              <a:gd name="connsiteY2" fmla="*/ 2459323 h 2474718"/>
              <a:gd name="connsiteX3" fmla="*/ 30979 w 9208117"/>
              <a:gd name="connsiteY3" fmla="*/ 2474718 h 2474718"/>
              <a:gd name="connsiteX4" fmla="*/ 0 w 9208117"/>
              <a:gd name="connsiteY4" fmla="*/ 2371463 h 2474718"/>
              <a:gd name="connsiteX0" fmla="*/ 0 w 9184719"/>
              <a:gd name="connsiteY0" fmla="*/ 2371463 h 2474718"/>
              <a:gd name="connsiteX1" fmla="*/ 9184719 w 9184719"/>
              <a:gd name="connsiteY1" fmla="*/ 0 h 2474718"/>
              <a:gd name="connsiteX2" fmla="*/ 9115020 w 9184719"/>
              <a:gd name="connsiteY2" fmla="*/ 2381886 h 2474718"/>
              <a:gd name="connsiteX3" fmla="*/ 30979 w 9184719"/>
              <a:gd name="connsiteY3" fmla="*/ 2474718 h 2474718"/>
              <a:gd name="connsiteX4" fmla="*/ 0 w 9184719"/>
              <a:gd name="connsiteY4" fmla="*/ 2371463 h 2474718"/>
              <a:gd name="connsiteX0" fmla="*/ 0 w 9184719"/>
              <a:gd name="connsiteY0" fmla="*/ 2371463 h 2474718"/>
              <a:gd name="connsiteX1" fmla="*/ 9184719 w 9184719"/>
              <a:gd name="connsiteY1" fmla="*/ 0 h 2474718"/>
              <a:gd name="connsiteX2" fmla="*/ 9169230 w 9184719"/>
              <a:gd name="connsiteY2" fmla="*/ 2451580 h 2474718"/>
              <a:gd name="connsiteX3" fmla="*/ 30979 w 9184719"/>
              <a:gd name="connsiteY3" fmla="*/ 2474718 h 2474718"/>
              <a:gd name="connsiteX4" fmla="*/ 0 w 9184719"/>
              <a:gd name="connsiteY4" fmla="*/ 2371463 h 2474718"/>
              <a:gd name="connsiteX0" fmla="*/ 0 w 9167786"/>
              <a:gd name="connsiteY0" fmla="*/ 2375696 h 2474718"/>
              <a:gd name="connsiteX1" fmla="*/ 9167786 w 9167786"/>
              <a:gd name="connsiteY1" fmla="*/ 0 h 2474718"/>
              <a:gd name="connsiteX2" fmla="*/ 9152297 w 9167786"/>
              <a:gd name="connsiteY2" fmla="*/ 2451580 h 2474718"/>
              <a:gd name="connsiteX3" fmla="*/ 14046 w 9167786"/>
              <a:gd name="connsiteY3" fmla="*/ 2474718 h 2474718"/>
              <a:gd name="connsiteX4" fmla="*/ 0 w 9167786"/>
              <a:gd name="connsiteY4" fmla="*/ 2375696 h 2474718"/>
              <a:gd name="connsiteX0" fmla="*/ 2887 w 9170673"/>
              <a:gd name="connsiteY0" fmla="*/ 2375696 h 2474718"/>
              <a:gd name="connsiteX1" fmla="*/ 9170673 w 9170673"/>
              <a:gd name="connsiteY1" fmla="*/ 0 h 2474718"/>
              <a:gd name="connsiteX2" fmla="*/ 9155184 w 9170673"/>
              <a:gd name="connsiteY2" fmla="*/ 2451580 h 2474718"/>
              <a:gd name="connsiteX3" fmla="*/ 0 w 9170673"/>
              <a:gd name="connsiteY3" fmla="*/ 2474718 h 2474718"/>
              <a:gd name="connsiteX4" fmla="*/ 2887 w 9170673"/>
              <a:gd name="connsiteY4" fmla="*/ 2375696 h 2474718"/>
              <a:gd name="connsiteX0" fmla="*/ 2887 w 9170673"/>
              <a:gd name="connsiteY0" fmla="*/ 2375696 h 2457785"/>
              <a:gd name="connsiteX1" fmla="*/ 9170673 w 9170673"/>
              <a:gd name="connsiteY1" fmla="*/ 0 h 2457785"/>
              <a:gd name="connsiteX2" fmla="*/ 9155184 w 9170673"/>
              <a:gd name="connsiteY2" fmla="*/ 2451580 h 2457785"/>
              <a:gd name="connsiteX3" fmla="*/ 0 w 9170673"/>
              <a:gd name="connsiteY3" fmla="*/ 2457785 h 2457785"/>
              <a:gd name="connsiteX4" fmla="*/ 2887 w 9170673"/>
              <a:gd name="connsiteY4" fmla="*/ 2375696 h 245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0673" h="2457785">
                <a:moveTo>
                  <a:pt x="2887" y="2375696"/>
                </a:moveTo>
                <a:cubicBezTo>
                  <a:pt x="23548" y="2372367"/>
                  <a:pt x="7344315" y="2502055"/>
                  <a:pt x="9170673" y="0"/>
                </a:cubicBezTo>
                <a:cubicBezTo>
                  <a:pt x="9168091" y="819774"/>
                  <a:pt x="9157766" y="1631806"/>
                  <a:pt x="9155184" y="2451580"/>
                </a:cubicBezTo>
                <a:lnTo>
                  <a:pt x="0" y="2457785"/>
                </a:lnTo>
                <a:cubicBezTo>
                  <a:pt x="-1" y="2415623"/>
                  <a:pt x="2888" y="2417858"/>
                  <a:pt x="2887" y="237569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269317" y="2707458"/>
            <a:ext cx="7313083" cy="122443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18067" y="3118591"/>
            <a:ext cx="1725084" cy="752475"/>
          </a:xfrm>
        </p:spPr>
        <p:txBody>
          <a:bodyPr lIns="0" tIns="0" rIns="0" bIns="0">
            <a:normAutofit/>
          </a:bodyPr>
          <a:lstStyle>
            <a:lvl1pPr algn="l"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269317" y="4282303"/>
            <a:ext cx="7313083" cy="577850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3773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354764"/>
            <a:ext cx="12192000" cy="50323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457201"/>
            <a:ext cx="1097280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2065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00" y="6354764"/>
            <a:ext cx="8534400" cy="503237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U.S. Department of Commerce | National Oceanic and Atmospheric Administration | NOAA Fisheries | Page </a:t>
            </a:r>
            <a:fld id="{C3366053-7CCD-4342-B3BC-90221A4BA9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1"/>
            <a:ext cx="12192000" cy="9207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31" name="Picture 7" descr="NOAA-Fisheries-horizontal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667" y="6419850"/>
            <a:ext cx="219286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chemeClr val="accent1"/>
          </a:solidFill>
          <a:latin typeface="+mj-lt"/>
          <a:ea typeface="Arial Narrow Bold" pitchFamily="34" charset="0"/>
          <a:cs typeface="Arial Narrow Bold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Arial Narrow" pitchFamily="34" charset="0"/>
          <a:ea typeface="Arial Narrow Bold" pitchFamily="34" charset="0"/>
          <a:cs typeface="Arial Narrow Bold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Arial Narrow" pitchFamily="34" charset="0"/>
          <a:ea typeface="Arial Narrow Bold" pitchFamily="34" charset="0"/>
          <a:cs typeface="Arial Narrow Bold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Arial Narrow" pitchFamily="34" charset="0"/>
          <a:ea typeface="Arial Narrow Bold" pitchFamily="34" charset="0"/>
          <a:cs typeface="Arial Narrow Bold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Arial Narrow" pitchFamily="34" charset="0"/>
          <a:ea typeface="Arial Narrow Bold" pitchFamily="34" charset="0"/>
          <a:cs typeface="Arial Narrow Bold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Arial Narrow" pitchFamily="34" charset="0"/>
          <a:ea typeface="Arial Narrow Bold" pitchFamily="34" charset="0"/>
          <a:cs typeface="Arial Narrow Bold" pitchFamily="34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Arial Narrow" pitchFamily="34" charset="0"/>
          <a:ea typeface="Arial Narrow Bold" pitchFamily="34" charset="0"/>
          <a:cs typeface="Arial Narrow Bold" pitchFamily="34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Arial Narrow" pitchFamily="34" charset="0"/>
          <a:ea typeface="Arial Narrow Bold" pitchFamily="34" charset="0"/>
          <a:cs typeface="Arial Narrow Bold" pitchFamily="34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Arial Narrow" pitchFamily="34" charset="0"/>
          <a:ea typeface="Arial Narrow Bold" pitchFamily="34" charset="0"/>
          <a:cs typeface="Arial Narrow Bold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54764"/>
            <a:ext cx="12192000" cy="50323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457201"/>
            <a:ext cx="1097280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2065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00" y="6354764"/>
            <a:ext cx="8534400" cy="503237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U.S. Department of Commerce | National Oceanic and Atmospheric Administration | NOAA Fisheries | Page </a:t>
            </a:r>
            <a:fld id="{BDDF4D4E-C438-4ABA-999A-F7F64E712B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054" name="Picture 7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667" y="6419850"/>
            <a:ext cx="219286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FFFFFF"/>
          </a:solidFill>
          <a:latin typeface="+mj-lt"/>
          <a:ea typeface="Arial Narrow Bold" pitchFamily="34" charset="0"/>
          <a:cs typeface="Arial Narrow Bold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Arial Narrow" pitchFamily="34" charset="0"/>
          <a:ea typeface="Arial Narrow Bold" pitchFamily="34" charset="0"/>
          <a:cs typeface="Arial Narrow Bold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Arial Narrow" pitchFamily="34" charset="0"/>
          <a:ea typeface="Arial Narrow Bold" pitchFamily="34" charset="0"/>
          <a:cs typeface="Arial Narrow Bold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Arial Narrow" pitchFamily="34" charset="0"/>
          <a:ea typeface="Arial Narrow Bold" pitchFamily="34" charset="0"/>
          <a:cs typeface="Arial Narrow Bold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Arial Narrow" pitchFamily="34" charset="0"/>
          <a:ea typeface="Arial Narrow Bold" pitchFamily="34" charset="0"/>
          <a:cs typeface="Arial Narrow Bold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Arial Narrow" pitchFamily="34" charset="0"/>
          <a:ea typeface="Arial Narrow Bold" pitchFamily="34" charset="0"/>
          <a:cs typeface="Arial Narrow Bold" pitchFamily="34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Arial Narrow" pitchFamily="34" charset="0"/>
          <a:ea typeface="Arial Narrow Bold" pitchFamily="34" charset="0"/>
          <a:cs typeface="Arial Narrow Bold" pitchFamily="34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Arial Narrow" pitchFamily="34" charset="0"/>
          <a:ea typeface="Arial Narrow Bold" pitchFamily="34" charset="0"/>
          <a:cs typeface="Arial Narrow Bold" pitchFamily="34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Arial Narrow" pitchFamily="34" charset="0"/>
          <a:ea typeface="Arial Narrow Bold" pitchFamily="34" charset="0"/>
          <a:cs typeface="Arial Narrow Bold" pitchFamily="34" charset="0"/>
        </a:defRPr>
      </a:lvl9pPr>
    </p:titleStyle>
    <p:bodyStyle>
      <a:lvl1pPr algn="r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0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269317" y="1141413"/>
            <a:ext cx="7313083" cy="139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269317" y="2632075"/>
            <a:ext cx="7313083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</p:txBody>
      </p:sp>
      <p:sp>
        <p:nvSpPr>
          <p:cNvPr id="7" name="Freeform 6"/>
          <p:cNvSpPr/>
          <p:nvPr userDrawn="1"/>
        </p:nvSpPr>
        <p:spPr>
          <a:xfrm>
            <a:off x="-12700" y="4416425"/>
            <a:ext cx="12227984" cy="2459038"/>
          </a:xfrm>
          <a:custGeom>
            <a:avLst/>
            <a:gdLst>
              <a:gd name="connsiteX0" fmla="*/ 0 w 10289745"/>
              <a:gd name="connsiteY0" fmla="*/ 2348314 h 2694297"/>
              <a:gd name="connsiteX1" fmla="*/ 9145997 w 10289745"/>
              <a:gd name="connsiteY1" fmla="*/ 81 h 2694297"/>
              <a:gd name="connsiteX2" fmla="*/ 9145997 w 10289745"/>
              <a:gd name="connsiteY2" fmla="*/ 2436173 h 2694297"/>
              <a:gd name="connsiteX3" fmla="*/ 0 w 10289745"/>
              <a:gd name="connsiteY3" fmla="*/ 2348314 h 2694297"/>
              <a:gd name="connsiteX0" fmla="*/ 0 w 10289745"/>
              <a:gd name="connsiteY0" fmla="*/ 2348233 h 2694216"/>
              <a:gd name="connsiteX1" fmla="*/ 9145997 w 10289745"/>
              <a:gd name="connsiteY1" fmla="*/ 0 h 2694216"/>
              <a:gd name="connsiteX2" fmla="*/ 9145997 w 10289745"/>
              <a:gd name="connsiteY2" fmla="*/ 2436092 h 2694216"/>
              <a:gd name="connsiteX3" fmla="*/ 0 w 10289745"/>
              <a:gd name="connsiteY3" fmla="*/ 2348233 h 2694216"/>
              <a:gd name="connsiteX0" fmla="*/ 0 w 10289745"/>
              <a:gd name="connsiteY0" fmla="*/ 2348233 h 2694216"/>
              <a:gd name="connsiteX1" fmla="*/ 9145997 w 10289745"/>
              <a:gd name="connsiteY1" fmla="*/ 0 h 2694216"/>
              <a:gd name="connsiteX2" fmla="*/ 9145997 w 10289745"/>
              <a:gd name="connsiteY2" fmla="*/ 2436092 h 2694216"/>
              <a:gd name="connsiteX3" fmla="*/ 0 w 10289745"/>
              <a:gd name="connsiteY3" fmla="*/ 2348233 h 2694216"/>
              <a:gd name="connsiteX0" fmla="*/ 2 w 10271923"/>
              <a:gd name="connsiteY0" fmla="*/ 1961048 h 2259210"/>
              <a:gd name="connsiteX1" fmla="*/ 9115022 w 10271923"/>
              <a:gd name="connsiteY1" fmla="*/ 0 h 2259210"/>
              <a:gd name="connsiteX2" fmla="*/ 9145999 w 10271923"/>
              <a:gd name="connsiteY2" fmla="*/ 2048907 h 2259210"/>
              <a:gd name="connsiteX3" fmla="*/ 2 w 10271923"/>
              <a:gd name="connsiteY3" fmla="*/ 1961048 h 2259210"/>
              <a:gd name="connsiteX0" fmla="*/ 2 w 10302372"/>
              <a:gd name="connsiteY0" fmla="*/ 2355976 h 2702917"/>
              <a:gd name="connsiteX1" fmla="*/ 9169232 w 10302372"/>
              <a:gd name="connsiteY1" fmla="*/ 0 h 2702917"/>
              <a:gd name="connsiteX2" fmla="*/ 9145999 w 10302372"/>
              <a:gd name="connsiteY2" fmla="*/ 2443835 h 2702917"/>
              <a:gd name="connsiteX3" fmla="*/ 2 w 10302372"/>
              <a:gd name="connsiteY3" fmla="*/ 2355976 h 2702917"/>
              <a:gd name="connsiteX0" fmla="*/ 2 w 10302372"/>
              <a:gd name="connsiteY0" fmla="*/ 2355976 h 2702917"/>
              <a:gd name="connsiteX1" fmla="*/ 9169232 w 10302372"/>
              <a:gd name="connsiteY1" fmla="*/ 0 h 2702917"/>
              <a:gd name="connsiteX2" fmla="*/ 9145999 w 10302372"/>
              <a:gd name="connsiteY2" fmla="*/ 2443835 h 2702917"/>
              <a:gd name="connsiteX3" fmla="*/ 2 w 10302372"/>
              <a:gd name="connsiteY3" fmla="*/ 2355976 h 2702917"/>
              <a:gd name="connsiteX0" fmla="*/ 2 w 10302372"/>
              <a:gd name="connsiteY0" fmla="*/ 2355976 h 2702917"/>
              <a:gd name="connsiteX1" fmla="*/ 9169232 w 10302372"/>
              <a:gd name="connsiteY1" fmla="*/ 0 h 2702917"/>
              <a:gd name="connsiteX2" fmla="*/ 9145999 w 10302372"/>
              <a:gd name="connsiteY2" fmla="*/ 2443835 h 2702917"/>
              <a:gd name="connsiteX3" fmla="*/ 2 w 10302372"/>
              <a:gd name="connsiteY3" fmla="*/ 2355976 h 2702917"/>
              <a:gd name="connsiteX0" fmla="*/ 1 w 10359948"/>
              <a:gd name="connsiteY0" fmla="*/ 2534080 h 2803153"/>
              <a:gd name="connsiteX1" fmla="*/ 9223441 w 10359948"/>
              <a:gd name="connsiteY1" fmla="*/ 0 h 2803153"/>
              <a:gd name="connsiteX2" fmla="*/ 9200208 w 10359948"/>
              <a:gd name="connsiteY2" fmla="*/ 2443835 h 2803153"/>
              <a:gd name="connsiteX3" fmla="*/ 1 w 10359948"/>
              <a:gd name="connsiteY3" fmla="*/ 2534080 h 2803153"/>
              <a:gd name="connsiteX0" fmla="*/ 2 w 10302373"/>
              <a:gd name="connsiteY0" fmla="*/ 2371463 h 2710654"/>
              <a:gd name="connsiteX1" fmla="*/ 9169233 w 10302373"/>
              <a:gd name="connsiteY1" fmla="*/ 0 h 2710654"/>
              <a:gd name="connsiteX2" fmla="*/ 9146000 w 10302373"/>
              <a:gd name="connsiteY2" fmla="*/ 2443835 h 2710654"/>
              <a:gd name="connsiteX3" fmla="*/ 2 w 10302373"/>
              <a:gd name="connsiteY3" fmla="*/ 2371463 h 2710654"/>
              <a:gd name="connsiteX0" fmla="*/ 22101 w 10324472"/>
              <a:gd name="connsiteY0" fmla="*/ 2371463 h 2601940"/>
              <a:gd name="connsiteX1" fmla="*/ 9191332 w 10324472"/>
              <a:gd name="connsiteY1" fmla="*/ 0 h 2601940"/>
              <a:gd name="connsiteX2" fmla="*/ 9168099 w 10324472"/>
              <a:gd name="connsiteY2" fmla="*/ 2443835 h 2601940"/>
              <a:gd name="connsiteX3" fmla="*/ 22101 w 10324472"/>
              <a:gd name="connsiteY3" fmla="*/ 2371463 h 2601940"/>
              <a:gd name="connsiteX0" fmla="*/ 454248 w 10756619"/>
              <a:gd name="connsiteY0" fmla="*/ 2371463 h 2635640"/>
              <a:gd name="connsiteX1" fmla="*/ 9623479 w 10756619"/>
              <a:gd name="connsiteY1" fmla="*/ 0 h 2635640"/>
              <a:gd name="connsiteX2" fmla="*/ 9600246 w 10756619"/>
              <a:gd name="connsiteY2" fmla="*/ 2443835 h 2635640"/>
              <a:gd name="connsiteX3" fmla="*/ 2243166 w 10756619"/>
              <a:gd name="connsiteY3" fmla="*/ 2466974 h 2635640"/>
              <a:gd name="connsiteX4" fmla="*/ 454248 w 10756619"/>
              <a:gd name="connsiteY4" fmla="*/ 2371463 h 2635640"/>
              <a:gd name="connsiteX0" fmla="*/ 1153431 w 11456764"/>
              <a:gd name="connsiteY0" fmla="*/ 2371463 h 2641277"/>
              <a:gd name="connsiteX1" fmla="*/ 10322662 w 11456764"/>
              <a:gd name="connsiteY1" fmla="*/ 0 h 2641277"/>
              <a:gd name="connsiteX2" fmla="*/ 10299429 w 11456764"/>
              <a:gd name="connsiteY2" fmla="*/ 2443835 h 2641277"/>
              <a:gd name="connsiteX3" fmla="*/ 1137944 w 11456764"/>
              <a:gd name="connsiteY3" fmla="*/ 2482461 h 2641277"/>
              <a:gd name="connsiteX4" fmla="*/ 1153431 w 11456764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482461"/>
              <a:gd name="connsiteX1" fmla="*/ 9184718 w 10318820"/>
              <a:gd name="connsiteY1" fmla="*/ 0 h 2482461"/>
              <a:gd name="connsiteX2" fmla="*/ 9161485 w 10318820"/>
              <a:gd name="connsiteY2" fmla="*/ 2443835 h 2482461"/>
              <a:gd name="connsiteX3" fmla="*/ 0 w 10318820"/>
              <a:gd name="connsiteY3" fmla="*/ 2482461 h 2482461"/>
              <a:gd name="connsiteX4" fmla="*/ 15487 w 10318820"/>
              <a:gd name="connsiteY4" fmla="*/ 2371463 h 2482461"/>
              <a:gd name="connsiteX0" fmla="*/ 15487 w 10252186"/>
              <a:gd name="connsiteY0" fmla="*/ 2371463 h 2482461"/>
              <a:gd name="connsiteX1" fmla="*/ 9184718 w 10252186"/>
              <a:gd name="connsiteY1" fmla="*/ 0 h 2482461"/>
              <a:gd name="connsiteX2" fmla="*/ 9022088 w 10252186"/>
              <a:gd name="connsiteY2" fmla="*/ 2242499 h 2482461"/>
              <a:gd name="connsiteX3" fmla="*/ 0 w 10252186"/>
              <a:gd name="connsiteY3" fmla="*/ 2482461 h 2482461"/>
              <a:gd name="connsiteX4" fmla="*/ 15487 w 10252186"/>
              <a:gd name="connsiteY4" fmla="*/ 2371463 h 2482461"/>
              <a:gd name="connsiteX0" fmla="*/ 15487 w 10311181"/>
              <a:gd name="connsiteY0" fmla="*/ 2371463 h 2482461"/>
              <a:gd name="connsiteX1" fmla="*/ 9184718 w 10311181"/>
              <a:gd name="connsiteY1" fmla="*/ 0 h 2482461"/>
              <a:gd name="connsiteX2" fmla="*/ 9145996 w 10311181"/>
              <a:gd name="connsiteY2" fmla="*/ 2443835 h 2482461"/>
              <a:gd name="connsiteX3" fmla="*/ 0 w 10311181"/>
              <a:gd name="connsiteY3" fmla="*/ 2482461 h 2482461"/>
              <a:gd name="connsiteX4" fmla="*/ 15487 w 10311181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45996 w 9184718"/>
              <a:gd name="connsiteY2" fmla="*/ 2443835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0 w 9215696"/>
              <a:gd name="connsiteY0" fmla="*/ 2371463 h 2482461"/>
              <a:gd name="connsiteX1" fmla="*/ 9215696 w 9215696"/>
              <a:gd name="connsiteY1" fmla="*/ 0 h 2482461"/>
              <a:gd name="connsiteX2" fmla="*/ 9207951 w 9215696"/>
              <a:gd name="connsiteY2" fmla="*/ 2459323 h 2482461"/>
              <a:gd name="connsiteX3" fmla="*/ 30978 w 9215696"/>
              <a:gd name="connsiteY3" fmla="*/ 2482461 h 2482461"/>
              <a:gd name="connsiteX4" fmla="*/ 0 w 9215696"/>
              <a:gd name="connsiteY4" fmla="*/ 2371463 h 2482461"/>
              <a:gd name="connsiteX0" fmla="*/ 0 w 9215696"/>
              <a:gd name="connsiteY0" fmla="*/ 2371463 h 2497949"/>
              <a:gd name="connsiteX1" fmla="*/ 9215696 w 9215696"/>
              <a:gd name="connsiteY1" fmla="*/ 0 h 2497949"/>
              <a:gd name="connsiteX2" fmla="*/ 9207951 w 9215696"/>
              <a:gd name="connsiteY2" fmla="*/ 2459323 h 2497949"/>
              <a:gd name="connsiteX3" fmla="*/ 2 w 9215696"/>
              <a:gd name="connsiteY3" fmla="*/ 2497949 h 2497949"/>
              <a:gd name="connsiteX4" fmla="*/ 0 w 9215696"/>
              <a:gd name="connsiteY4" fmla="*/ 2371463 h 2497949"/>
              <a:gd name="connsiteX0" fmla="*/ 0 w 9215696"/>
              <a:gd name="connsiteY0" fmla="*/ 2371463 h 2474718"/>
              <a:gd name="connsiteX1" fmla="*/ 9215696 w 9215696"/>
              <a:gd name="connsiteY1" fmla="*/ 0 h 2474718"/>
              <a:gd name="connsiteX2" fmla="*/ 9207951 w 9215696"/>
              <a:gd name="connsiteY2" fmla="*/ 2459323 h 2474718"/>
              <a:gd name="connsiteX3" fmla="*/ 30979 w 9215696"/>
              <a:gd name="connsiteY3" fmla="*/ 2474718 h 2474718"/>
              <a:gd name="connsiteX4" fmla="*/ 0 w 9215696"/>
              <a:gd name="connsiteY4" fmla="*/ 2371463 h 2474718"/>
              <a:gd name="connsiteX0" fmla="*/ 0 w 9208117"/>
              <a:gd name="connsiteY0" fmla="*/ 2371463 h 2474718"/>
              <a:gd name="connsiteX1" fmla="*/ 9184719 w 9208117"/>
              <a:gd name="connsiteY1" fmla="*/ 0 h 2474718"/>
              <a:gd name="connsiteX2" fmla="*/ 9207951 w 9208117"/>
              <a:gd name="connsiteY2" fmla="*/ 2459323 h 2474718"/>
              <a:gd name="connsiteX3" fmla="*/ 30979 w 9208117"/>
              <a:gd name="connsiteY3" fmla="*/ 2474718 h 2474718"/>
              <a:gd name="connsiteX4" fmla="*/ 0 w 9208117"/>
              <a:gd name="connsiteY4" fmla="*/ 2371463 h 2474718"/>
              <a:gd name="connsiteX0" fmla="*/ 0 w 9184719"/>
              <a:gd name="connsiteY0" fmla="*/ 2371463 h 2474718"/>
              <a:gd name="connsiteX1" fmla="*/ 9184719 w 9184719"/>
              <a:gd name="connsiteY1" fmla="*/ 0 h 2474718"/>
              <a:gd name="connsiteX2" fmla="*/ 9115020 w 9184719"/>
              <a:gd name="connsiteY2" fmla="*/ 2381886 h 2474718"/>
              <a:gd name="connsiteX3" fmla="*/ 30979 w 9184719"/>
              <a:gd name="connsiteY3" fmla="*/ 2474718 h 2474718"/>
              <a:gd name="connsiteX4" fmla="*/ 0 w 9184719"/>
              <a:gd name="connsiteY4" fmla="*/ 2371463 h 2474718"/>
              <a:gd name="connsiteX0" fmla="*/ 0 w 9184719"/>
              <a:gd name="connsiteY0" fmla="*/ 2371463 h 2474718"/>
              <a:gd name="connsiteX1" fmla="*/ 9184719 w 9184719"/>
              <a:gd name="connsiteY1" fmla="*/ 0 h 2474718"/>
              <a:gd name="connsiteX2" fmla="*/ 9169230 w 9184719"/>
              <a:gd name="connsiteY2" fmla="*/ 2451580 h 2474718"/>
              <a:gd name="connsiteX3" fmla="*/ 30979 w 9184719"/>
              <a:gd name="connsiteY3" fmla="*/ 2474718 h 2474718"/>
              <a:gd name="connsiteX4" fmla="*/ 0 w 9184719"/>
              <a:gd name="connsiteY4" fmla="*/ 2371463 h 2474718"/>
              <a:gd name="connsiteX0" fmla="*/ 0 w 9167786"/>
              <a:gd name="connsiteY0" fmla="*/ 2375696 h 2474718"/>
              <a:gd name="connsiteX1" fmla="*/ 9167786 w 9167786"/>
              <a:gd name="connsiteY1" fmla="*/ 0 h 2474718"/>
              <a:gd name="connsiteX2" fmla="*/ 9152297 w 9167786"/>
              <a:gd name="connsiteY2" fmla="*/ 2451580 h 2474718"/>
              <a:gd name="connsiteX3" fmla="*/ 14046 w 9167786"/>
              <a:gd name="connsiteY3" fmla="*/ 2474718 h 2474718"/>
              <a:gd name="connsiteX4" fmla="*/ 0 w 9167786"/>
              <a:gd name="connsiteY4" fmla="*/ 2375696 h 2474718"/>
              <a:gd name="connsiteX0" fmla="*/ 2887 w 9170673"/>
              <a:gd name="connsiteY0" fmla="*/ 2375696 h 2474718"/>
              <a:gd name="connsiteX1" fmla="*/ 9170673 w 9170673"/>
              <a:gd name="connsiteY1" fmla="*/ 0 h 2474718"/>
              <a:gd name="connsiteX2" fmla="*/ 9155184 w 9170673"/>
              <a:gd name="connsiteY2" fmla="*/ 2451580 h 2474718"/>
              <a:gd name="connsiteX3" fmla="*/ 0 w 9170673"/>
              <a:gd name="connsiteY3" fmla="*/ 2474718 h 2474718"/>
              <a:gd name="connsiteX4" fmla="*/ 2887 w 9170673"/>
              <a:gd name="connsiteY4" fmla="*/ 2375696 h 2474718"/>
              <a:gd name="connsiteX0" fmla="*/ 2887 w 9170673"/>
              <a:gd name="connsiteY0" fmla="*/ 2375696 h 2457785"/>
              <a:gd name="connsiteX1" fmla="*/ 9170673 w 9170673"/>
              <a:gd name="connsiteY1" fmla="*/ 0 h 2457785"/>
              <a:gd name="connsiteX2" fmla="*/ 9155184 w 9170673"/>
              <a:gd name="connsiteY2" fmla="*/ 2451580 h 2457785"/>
              <a:gd name="connsiteX3" fmla="*/ 0 w 9170673"/>
              <a:gd name="connsiteY3" fmla="*/ 2457785 h 2457785"/>
              <a:gd name="connsiteX4" fmla="*/ 2887 w 9170673"/>
              <a:gd name="connsiteY4" fmla="*/ 2375696 h 245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0673" h="2457785">
                <a:moveTo>
                  <a:pt x="2887" y="2375696"/>
                </a:moveTo>
                <a:cubicBezTo>
                  <a:pt x="23548" y="2372367"/>
                  <a:pt x="7344315" y="2502055"/>
                  <a:pt x="9170673" y="0"/>
                </a:cubicBezTo>
                <a:cubicBezTo>
                  <a:pt x="9168091" y="819774"/>
                  <a:pt x="9157766" y="1631806"/>
                  <a:pt x="9155184" y="2451580"/>
                </a:cubicBezTo>
                <a:lnTo>
                  <a:pt x="0" y="2457785"/>
                </a:lnTo>
                <a:cubicBezTo>
                  <a:pt x="-1" y="2415623"/>
                  <a:pt x="2888" y="2417858"/>
                  <a:pt x="2887" y="2375696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</p:sldLayoutIdLst>
  <p:hf hdr="0"/>
  <p:txStyles>
    <p:titleStyle>
      <a:lvl1pPr algn="r" defTabSz="457200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 b="1" kern="1200">
          <a:solidFill>
            <a:schemeClr val="accent1"/>
          </a:solidFill>
          <a:latin typeface="+mj-lt"/>
          <a:ea typeface="Arial Narrow Bold" pitchFamily="34" charset="0"/>
          <a:cs typeface="Arial Narrow Bold"/>
        </a:defRPr>
      </a:lvl1pPr>
      <a:lvl2pPr algn="r" defTabSz="457200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Arial Narrow" pitchFamily="34" charset="0"/>
          <a:ea typeface="Arial Narrow Bold" pitchFamily="34" charset="0"/>
          <a:cs typeface="Arial Narrow Bold" pitchFamily="34" charset="0"/>
        </a:defRPr>
      </a:lvl2pPr>
      <a:lvl3pPr algn="r" defTabSz="457200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Arial Narrow" pitchFamily="34" charset="0"/>
          <a:ea typeface="Arial Narrow Bold" pitchFamily="34" charset="0"/>
          <a:cs typeface="Arial Narrow Bold" pitchFamily="34" charset="0"/>
        </a:defRPr>
      </a:lvl3pPr>
      <a:lvl4pPr algn="r" defTabSz="457200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Arial Narrow" pitchFamily="34" charset="0"/>
          <a:ea typeface="Arial Narrow Bold" pitchFamily="34" charset="0"/>
          <a:cs typeface="Arial Narrow Bold" pitchFamily="34" charset="0"/>
        </a:defRPr>
      </a:lvl4pPr>
      <a:lvl5pPr algn="r" defTabSz="457200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Arial Narrow" pitchFamily="34" charset="0"/>
          <a:ea typeface="Arial Narrow Bold" pitchFamily="34" charset="0"/>
          <a:cs typeface="Arial Narrow Bold" pitchFamily="34" charset="0"/>
        </a:defRPr>
      </a:lvl5pPr>
      <a:lvl6pPr marL="457200" algn="r" defTabSz="457200" rtl="0" fontAlgn="base">
        <a:lnSpc>
          <a:spcPct val="80000"/>
        </a:lnSpc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Arial Narrow" pitchFamily="34" charset="0"/>
          <a:ea typeface="Arial Narrow Bold" pitchFamily="34" charset="0"/>
          <a:cs typeface="Arial Narrow Bold" pitchFamily="34" charset="0"/>
        </a:defRPr>
      </a:lvl6pPr>
      <a:lvl7pPr marL="914400" algn="r" defTabSz="457200" rtl="0" fontAlgn="base">
        <a:lnSpc>
          <a:spcPct val="80000"/>
        </a:lnSpc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Arial Narrow" pitchFamily="34" charset="0"/>
          <a:ea typeface="Arial Narrow Bold" pitchFamily="34" charset="0"/>
          <a:cs typeface="Arial Narrow Bold" pitchFamily="34" charset="0"/>
        </a:defRPr>
      </a:lvl7pPr>
      <a:lvl8pPr marL="1371600" algn="r" defTabSz="457200" rtl="0" fontAlgn="base">
        <a:lnSpc>
          <a:spcPct val="80000"/>
        </a:lnSpc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Arial Narrow" pitchFamily="34" charset="0"/>
          <a:ea typeface="Arial Narrow Bold" pitchFamily="34" charset="0"/>
          <a:cs typeface="Arial Narrow Bold" pitchFamily="34" charset="0"/>
        </a:defRPr>
      </a:lvl8pPr>
      <a:lvl9pPr marL="1828800" algn="r" defTabSz="457200" rtl="0" fontAlgn="base">
        <a:lnSpc>
          <a:spcPct val="80000"/>
        </a:lnSpc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Arial Narrow" pitchFamily="34" charset="0"/>
          <a:ea typeface="Arial Narrow Bold" pitchFamily="34" charset="0"/>
          <a:cs typeface="Arial Narrow Bold" pitchFamily="34" charset="0"/>
        </a:defRPr>
      </a:lvl9pPr>
    </p:titleStyle>
    <p:bodyStyle>
      <a:lvl1pPr algn="r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3039808" y="1438000"/>
            <a:ext cx="8445740" cy="1398588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 Narrow Bold" pitchFamily="34" charset="0"/>
              </a:rPr>
              <a:t>Trends in South Atlantic fish stocks and online index tool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74522C-1A68-47E8-A9EB-ABCD9A474E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285" y="3543297"/>
            <a:ext cx="5588950" cy="31437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618672-C412-4427-9806-8022AACB59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5828235" y="3543298"/>
            <a:ext cx="6005001" cy="3143784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5D9FA75-B4E6-4891-B29B-FB523B5D71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33760" y="2383219"/>
            <a:ext cx="8528703" cy="1145247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Nate Bacheler, </a:t>
            </a:r>
            <a:r>
              <a:rPr lang="en-US" alt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Southeast Fisheries Science Center, National Marine Fisheries Service, Beaufort, North Carolina, nate.bacheler@noaa.gov</a:t>
            </a:r>
          </a:p>
          <a:p>
            <a:pPr algn="ctr" eaLnBrk="1" hangingPunct="1">
              <a:defRPr/>
            </a:pPr>
            <a:endParaRPr lang="en-US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>
            <a:extLst>
              <a:ext uri="{FF2B5EF4-FFF2-40B4-BE49-F238E27FC236}">
                <a16:creationId xmlns:a16="http://schemas.microsoft.com/office/drawing/2014/main" id="{1E228E38-1803-4F5F-98E4-02A44AAD8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 Narrow Bold" pitchFamily="34" charset="0"/>
              </a:rPr>
              <a:t>Southeast Reef Fish Survey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00D8B9-A07D-43C1-AEAE-00B0399EFE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868" y="1133476"/>
            <a:ext cx="6081757" cy="4525963"/>
          </a:xfrm>
        </p:spPr>
        <p:txBody>
          <a:bodyPr/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Large-scale baited trap and video survey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Collaboration between SCDNR, NMFS Beaufort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Targets reef habitats 15-115 m deep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Approx. 1,500 stations sampled each year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Indices of abundance, age/length/repro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SCDNR “trends report” describes trap data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Until 2022, no comparable “video trends report”</a:t>
            </a:r>
          </a:p>
          <a:p>
            <a:pPr marL="0" indent="0">
              <a:buNone/>
            </a:pP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10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>
                <a:solidFill>
                  <a:srgbClr val="000000"/>
                </a:solidFill>
              </a:rPr>
              <a:t>U.S. Department of Commerce | National Oceanic and Atmospheric Administration | NOAA Fisheries | Page </a:t>
            </a:r>
            <a:fld id="{2C4FDC74-8EF9-4DB0-9BD8-0E6EB82FA933}" type="slidenum">
              <a:rPr lang="en-US" altLang="en-US" dirty="0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32" name="Content Placeholder 5">
            <a:extLst>
              <a:ext uri="{FF2B5EF4-FFF2-40B4-BE49-F238E27FC236}">
                <a16:creationId xmlns:a16="http://schemas.microsoft.com/office/drawing/2014/main" id="{25918BC9-C102-438B-81AE-07D3ED7176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996" b="3600"/>
          <a:stretch/>
        </p:blipFill>
        <p:spPr bwMode="auto">
          <a:xfrm>
            <a:off x="7187013" y="362642"/>
            <a:ext cx="4395387" cy="5741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A4E2F4A-881A-4756-971E-7F340300532E}"/>
              </a:ext>
            </a:extLst>
          </p:cNvPr>
          <p:cNvSpPr/>
          <p:nvPr/>
        </p:nvSpPr>
        <p:spPr>
          <a:xfrm>
            <a:off x="7522489" y="489193"/>
            <a:ext cx="239282" cy="2062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800BFA-CCB2-4381-9BB8-66B5653FA4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453" y="392115"/>
            <a:ext cx="4895775" cy="56514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269E54-48A0-46DE-AA24-2C12F51236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350383" y="4424835"/>
            <a:ext cx="3307219" cy="17314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A0C905-A341-4A95-AF13-A41791B9C5D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9083" y="4399956"/>
            <a:ext cx="2970094" cy="175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18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AFA5F-9609-4BA8-995C-49B2D2D0E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SERFS video trends report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32D125-3C31-4520-83EB-D130A36BF9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1E5C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 year delay for video reading</a:t>
            </a:r>
          </a:p>
          <a:p>
            <a:r>
              <a:rPr lang="en-US" sz="2400" dirty="0">
                <a:solidFill>
                  <a:srgbClr val="1E5C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Statistical standardization</a:t>
            </a:r>
          </a:p>
          <a:p>
            <a:r>
              <a:rPr lang="en-US" sz="2400" dirty="0">
                <a:solidFill>
                  <a:srgbClr val="1E5C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 species</a:t>
            </a:r>
          </a:p>
          <a:p>
            <a:r>
              <a:rPr lang="en-US" sz="2400" dirty="0">
                <a:solidFill>
                  <a:srgbClr val="1E5C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Expected late summer each year</a:t>
            </a:r>
          </a:p>
          <a:p>
            <a:pPr marL="0" indent="0">
              <a:buNone/>
            </a:pPr>
            <a:endParaRPr lang="en-US" sz="2400" dirty="0">
              <a:solidFill>
                <a:srgbClr val="1E5C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10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>
                <a:solidFill>
                  <a:srgbClr val="000000"/>
                </a:solidFill>
              </a:rPr>
              <a:t>U.S. Department of Commerce | National Oceanic and Atmospheric Administration | NOAA Fisheries | Page </a:t>
            </a:r>
            <a:fld id="{2C4FDC74-8EF9-4DB0-9BD8-0E6EB82FA933}" type="slidenum">
              <a:rPr lang="en-US" altLang="en-US" dirty="0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4" name="Produce_0">
            <a:hlinkClick r:id="" action="ppaction://media"/>
            <a:extLst>
              <a:ext uri="{FF2B5EF4-FFF2-40B4-BE49-F238E27FC236}">
                <a16:creationId xmlns:a16="http://schemas.microsoft.com/office/drawing/2014/main" id="{3A90E7D0-036D-436F-8160-0E3E4BD688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599" y="3196126"/>
            <a:ext cx="5028727" cy="28286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508DFE-4FB6-43BE-9F1B-BE55BE8915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4451" y="361742"/>
            <a:ext cx="4782181" cy="573126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93400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1507456-55DE-4164-AB45-A9497DD00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9207" y="1884002"/>
            <a:ext cx="4070603" cy="31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FFB7C5F-4C70-4D4C-A3D2-D570FBAEBD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6070" y="1884002"/>
            <a:ext cx="4070603" cy="31562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BAFA5F-9609-4BA8-995C-49B2D2D0E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SERFS video trends report - increasing</a:t>
            </a: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10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>
                <a:solidFill>
                  <a:srgbClr val="000000"/>
                </a:solidFill>
              </a:rPr>
              <a:t>U.S. Department of Commerce | National Oceanic and Atmospheric Administration | NOAA Fisheries | Page </a:t>
            </a:r>
            <a:fld id="{2C4FDC74-8EF9-4DB0-9BD8-0E6EB82FA933}" type="slidenum">
              <a:rPr lang="en-US" altLang="en-US" dirty="0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364507-EC01-4EA5-A1E4-E532E5E1D8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933" y="1884002"/>
            <a:ext cx="4070604" cy="315620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084DFC7-2046-4401-A67F-D7729978E5B5}"/>
              </a:ext>
            </a:extLst>
          </p:cNvPr>
          <p:cNvSpPr/>
          <p:nvPr/>
        </p:nvSpPr>
        <p:spPr>
          <a:xfrm>
            <a:off x="924445" y="1848887"/>
            <a:ext cx="10329706" cy="1507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172A5E-FD58-4BE2-BDB1-D9166B63BC0B}"/>
              </a:ext>
            </a:extLst>
          </p:cNvPr>
          <p:cNvSpPr txBox="1"/>
          <p:nvPr/>
        </p:nvSpPr>
        <p:spPr>
          <a:xfrm>
            <a:off x="1619521" y="1527340"/>
            <a:ext cx="10450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E5C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 snapper                                   Lane snapper                               Mutton snapper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EE79BF-C06A-4424-8C7C-DBDC3B36DAFF}"/>
              </a:ext>
            </a:extLst>
          </p:cNvPr>
          <p:cNvSpPr txBox="1"/>
          <p:nvPr/>
        </p:nvSpPr>
        <p:spPr>
          <a:xfrm rot="16200000">
            <a:off x="-744452" y="3244332"/>
            <a:ext cx="1867767" cy="36933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E5C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Relative abundance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7899A8-B83E-45E0-932F-257DAA91EC89}"/>
              </a:ext>
            </a:extLst>
          </p:cNvPr>
          <p:cNvSpPr/>
          <p:nvPr/>
        </p:nvSpPr>
        <p:spPr>
          <a:xfrm>
            <a:off x="1076845" y="4885170"/>
            <a:ext cx="10329706" cy="1507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355558-9ECE-4245-A18D-5F257FED5FA4}"/>
              </a:ext>
            </a:extLst>
          </p:cNvPr>
          <p:cNvSpPr txBox="1"/>
          <p:nvPr/>
        </p:nvSpPr>
        <p:spPr>
          <a:xfrm>
            <a:off x="5209316" y="4961326"/>
            <a:ext cx="1867767" cy="36933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1E5C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Year</a:t>
            </a:r>
          </a:p>
        </p:txBody>
      </p:sp>
    </p:spTree>
    <p:extLst>
      <p:ext uri="{BB962C8B-B14F-4D97-AF65-F5344CB8AC3E}">
        <p14:creationId xmlns:p14="http://schemas.microsoft.com/office/powerpoint/2010/main" val="32819270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FB3F811-BDD7-4A8C-A07C-FA537F648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5191" y="1881040"/>
            <a:ext cx="4070602" cy="31562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269296-88E2-474F-8D10-8960B65048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0940" y="1881040"/>
            <a:ext cx="4070604" cy="31562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7BB2643-7BCF-4FC8-A925-F12AFCEFD3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748" y="1881039"/>
            <a:ext cx="4070604" cy="31562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BAFA5F-9609-4BA8-995C-49B2D2D0E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SERFS video trends report - decreasing</a:t>
            </a: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10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>
                <a:solidFill>
                  <a:srgbClr val="000000"/>
                </a:solidFill>
              </a:rPr>
              <a:t>U.S. Department of Commerce | National Oceanic and Atmospheric Administration | NOAA Fisheries | Page </a:t>
            </a:r>
            <a:fld id="{2C4FDC74-8EF9-4DB0-9BD8-0E6EB82FA933}" type="slidenum">
              <a:rPr lang="en-US" altLang="en-US" dirty="0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CDE4159-BF05-4ADB-A97B-055BB6808325}"/>
              </a:ext>
            </a:extLst>
          </p:cNvPr>
          <p:cNvSpPr/>
          <p:nvPr/>
        </p:nvSpPr>
        <p:spPr>
          <a:xfrm>
            <a:off x="924445" y="1848887"/>
            <a:ext cx="10329706" cy="1507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D1EC46-D5EC-4390-8A57-68234F62260D}"/>
              </a:ext>
            </a:extLst>
          </p:cNvPr>
          <p:cNvSpPr txBox="1"/>
          <p:nvPr/>
        </p:nvSpPr>
        <p:spPr>
          <a:xfrm>
            <a:off x="1639619" y="1527340"/>
            <a:ext cx="10450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E5C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Black sea bass                                  Red porgy                                          Scamp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ACB1FB-E1A8-4F5C-9966-0D65F6F5ADA4}"/>
              </a:ext>
            </a:extLst>
          </p:cNvPr>
          <p:cNvSpPr txBox="1"/>
          <p:nvPr/>
        </p:nvSpPr>
        <p:spPr>
          <a:xfrm rot="16200000">
            <a:off x="-744452" y="3244332"/>
            <a:ext cx="1867767" cy="36933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E5C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Relative abundance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D6BDDD-4B0F-4C36-A571-EF4413FE80E0}"/>
              </a:ext>
            </a:extLst>
          </p:cNvPr>
          <p:cNvSpPr txBox="1"/>
          <p:nvPr/>
        </p:nvSpPr>
        <p:spPr>
          <a:xfrm>
            <a:off x="5209316" y="4961326"/>
            <a:ext cx="1867767" cy="36933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1E5C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Year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DB167C5-0EB3-40E4-8832-45FE90147933}"/>
              </a:ext>
            </a:extLst>
          </p:cNvPr>
          <p:cNvSpPr/>
          <p:nvPr/>
        </p:nvSpPr>
        <p:spPr>
          <a:xfrm>
            <a:off x="1076845" y="4885170"/>
            <a:ext cx="10329706" cy="1507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0889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51AF05C-E8E0-416B-90DB-4F9873090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8254" y="1887036"/>
            <a:ext cx="4061132" cy="31488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197B3F-BE29-496E-AA67-A87F42E12F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2692" y="1892599"/>
            <a:ext cx="4040782" cy="31330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734321-9843-40F4-AE2F-7E7EA45AA1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94" y="1892600"/>
            <a:ext cx="4040782" cy="31330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BAFA5F-9609-4BA8-995C-49B2D2D0E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SERFS video trends report – variable</a:t>
            </a: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10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>
                <a:solidFill>
                  <a:srgbClr val="000000"/>
                </a:solidFill>
              </a:rPr>
              <a:t>U.S. Department of Commerce | National Oceanic and Atmospheric Administration | NOAA Fisheries | Page </a:t>
            </a:r>
            <a:fld id="{2C4FDC74-8EF9-4DB0-9BD8-0E6EB82FA933}" type="slidenum">
              <a:rPr lang="en-US" altLang="en-US" dirty="0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CDE4159-BF05-4ADB-A97B-055BB6808325}"/>
              </a:ext>
            </a:extLst>
          </p:cNvPr>
          <p:cNvSpPr/>
          <p:nvPr/>
        </p:nvSpPr>
        <p:spPr>
          <a:xfrm>
            <a:off x="924445" y="1848887"/>
            <a:ext cx="10329706" cy="1507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D1EC46-D5EC-4390-8A57-68234F62260D}"/>
              </a:ext>
            </a:extLst>
          </p:cNvPr>
          <p:cNvSpPr txBox="1"/>
          <p:nvPr/>
        </p:nvSpPr>
        <p:spPr>
          <a:xfrm>
            <a:off x="1478846" y="1527340"/>
            <a:ext cx="10450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E5C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Gray triggerfish                            Greater amberjack                             White grunt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731AA3-125F-4594-9928-67350B9B7DCB}"/>
              </a:ext>
            </a:extLst>
          </p:cNvPr>
          <p:cNvSpPr txBox="1"/>
          <p:nvPr/>
        </p:nvSpPr>
        <p:spPr>
          <a:xfrm rot="16200000">
            <a:off x="-744452" y="3244332"/>
            <a:ext cx="1867767" cy="36933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E5C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Relative abundance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9E1C8B-B373-495F-9B1E-E10D4C1BF368}"/>
              </a:ext>
            </a:extLst>
          </p:cNvPr>
          <p:cNvSpPr txBox="1"/>
          <p:nvPr/>
        </p:nvSpPr>
        <p:spPr>
          <a:xfrm>
            <a:off x="5209316" y="4961326"/>
            <a:ext cx="1867767" cy="36933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1E5C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Year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64B872-D71B-4206-9E9E-2B7FB0FE8BDF}"/>
              </a:ext>
            </a:extLst>
          </p:cNvPr>
          <p:cNvSpPr/>
          <p:nvPr/>
        </p:nvSpPr>
        <p:spPr>
          <a:xfrm>
            <a:off x="1076845" y="4885170"/>
            <a:ext cx="10329706" cy="1507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9428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A9DF5AF-FC05-42C6-A101-8E0E3A413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46063"/>
            <a:ext cx="10972800" cy="676275"/>
          </a:xfrm>
        </p:spPr>
        <p:txBody>
          <a:bodyPr/>
          <a:lstStyle/>
          <a:p>
            <a:r>
              <a:rPr lang="en-US" dirty="0"/>
              <a:t>Developing and communicating abundance indices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A17A92C-BAB0-49CE-A41E-3491EEB172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1E5C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Trap and video trends reports</a:t>
            </a:r>
          </a:p>
          <a:p>
            <a:r>
              <a:rPr lang="en-US" sz="2400" dirty="0">
                <a:solidFill>
                  <a:srgbClr val="1E5C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 also be hosted online</a:t>
            </a:r>
          </a:p>
          <a:p>
            <a:r>
              <a:rPr lang="en-US" sz="2400" dirty="0">
                <a:solidFill>
                  <a:srgbClr val="1E5C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Coming soon!</a:t>
            </a: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10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>
                <a:solidFill>
                  <a:srgbClr val="000000"/>
                </a:solidFill>
              </a:rPr>
              <a:t>U.S. Department of Commerce | National Oceanic and Atmospheric Administration | NOAA Fisheries | Page </a:t>
            </a:r>
            <a:fld id="{2C4FDC74-8EF9-4DB0-9BD8-0E6EB82FA933}" type="slidenum">
              <a:rPr lang="en-US" altLang="en-US" dirty="0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B55D66-4DBD-4634-BC72-59D58035A6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78"/>
          <a:stretch/>
        </p:blipFill>
        <p:spPr>
          <a:xfrm>
            <a:off x="4944042" y="1104473"/>
            <a:ext cx="6893511" cy="4990324"/>
          </a:xfrm>
          <a:prstGeom prst="rect">
            <a:avLst/>
          </a:prstGeom>
          <a:noFill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4F4ED0E-4E72-4134-BF56-28299897EE0B}"/>
              </a:ext>
            </a:extLst>
          </p:cNvPr>
          <p:cNvSpPr/>
          <p:nvPr/>
        </p:nvSpPr>
        <p:spPr>
          <a:xfrm>
            <a:off x="4893802" y="984738"/>
            <a:ext cx="7073787" cy="511005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6964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78764D-AE21-40F7-AB8C-B065DA8EBC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17"/>
          <a:stretch/>
        </p:blipFill>
        <p:spPr>
          <a:xfrm rot="10800000">
            <a:off x="-1" y="-20599"/>
            <a:ext cx="12192000" cy="68785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696" y="439343"/>
            <a:ext cx="8229600" cy="67627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327618872"/>
      </p:ext>
    </p:extLst>
  </p:cSld>
  <p:clrMapOvr>
    <a:masterClrMapping/>
  </p:clrMapOvr>
</p:sld>
</file>

<file path=ppt/theme/theme1.xml><?xml version="1.0" encoding="utf-8"?>
<a:theme xmlns:a="http://schemas.openxmlformats.org/drawingml/2006/main" name="NOAA Fisheries Content Slides">
  <a:themeElements>
    <a:clrScheme name="Custom 11">
      <a:dk1>
        <a:sysClr val="windowText" lastClr="000000"/>
      </a:dk1>
      <a:lt1>
        <a:sysClr val="window" lastClr="FFFFFF"/>
      </a:lt1>
      <a:dk2>
        <a:srgbClr val="00467F"/>
      </a:dk2>
      <a:lt2>
        <a:srgbClr val="CCE7EA"/>
      </a:lt2>
      <a:accent1>
        <a:srgbClr val="008998"/>
      </a:accent1>
      <a:accent2>
        <a:srgbClr val="CC9C4A"/>
      </a:accent2>
      <a:accent3>
        <a:srgbClr val="EA7125"/>
      </a:accent3>
      <a:accent4>
        <a:srgbClr val="738539"/>
      </a:accent4>
      <a:accent5>
        <a:srgbClr val="9C552D"/>
      </a:accent5>
      <a:accent6>
        <a:srgbClr val="C0311A"/>
      </a:accent6>
      <a:hlink>
        <a:srgbClr val="0000FF"/>
      </a:hlink>
      <a:folHlink>
        <a:srgbClr val="800080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NOAA Divider Slides">
  <a:themeElements>
    <a:clrScheme name="Custom 11">
      <a:dk1>
        <a:sysClr val="windowText" lastClr="000000"/>
      </a:dk1>
      <a:lt1>
        <a:sysClr val="window" lastClr="FFFFFF"/>
      </a:lt1>
      <a:dk2>
        <a:srgbClr val="00467F"/>
      </a:dk2>
      <a:lt2>
        <a:srgbClr val="CCE7EA"/>
      </a:lt2>
      <a:accent1>
        <a:srgbClr val="008998"/>
      </a:accent1>
      <a:accent2>
        <a:srgbClr val="CC9C4A"/>
      </a:accent2>
      <a:accent3>
        <a:srgbClr val="EA7125"/>
      </a:accent3>
      <a:accent4>
        <a:srgbClr val="738539"/>
      </a:accent4>
      <a:accent5>
        <a:srgbClr val="9C552D"/>
      </a:accent5>
      <a:accent6>
        <a:srgbClr val="C0311A"/>
      </a:accent6>
      <a:hlink>
        <a:srgbClr val="0000FF"/>
      </a:hlink>
      <a:folHlink>
        <a:srgbClr val="800080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NOAA Title Options">
  <a:themeElements>
    <a:clrScheme name="Custom 11">
      <a:dk1>
        <a:sysClr val="windowText" lastClr="000000"/>
      </a:dk1>
      <a:lt1>
        <a:sysClr val="window" lastClr="FFFFFF"/>
      </a:lt1>
      <a:dk2>
        <a:srgbClr val="00467F"/>
      </a:dk2>
      <a:lt2>
        <a:srgbClr val="CCE7EA"/>
      </a:lt2>
      <a:accent1>
        <a:srgbClr val="008998"/>
      </a:accent1>
      <a:accent2>
        <a:srgbClr val="CC9C4A"/>
      </a:accent2>
      <a:accent3>
        <a:srgbClr val="EA7125"/>
      </a:accent3>
      <a:accent4>
        <a:srgbClr val="738539"/>
      </a:accent4>
      <a:accent5>
        <a:srgbClr val="9C552D"/>
      </a:accent5>
      <a:accent6>
        <a:srgbClr val="C0311A"/>
      </a:accent6>
      <a:hlink>
        <a:srgbClr val="0000FF"/>
      </a:hlink>
      <a:folHlink>
        <a:srgbClr val="800080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3057</TotalTime>
  <Words>325</Words>
  <Application>Microsoft Office PowerPoint</Application>
  <PresentationFormat>Widescreen</PresentationFormat>
  <Paragraphs>38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Arial Narrow</vt:lpstr>
      <vt:lpstr>Arial Narrow Bold</vt:lpstr>
      <vt:lpstr>Calibri</vt:lpstr>
      <vt:lpstr>NOAA Fisheries Content Slides</vt:lpstr>
      <vt:lpstr>NOAA Divider Slides</vt:lpstr>
      <vt:lpstr>NOAA Title Options</vt:lpstr>
      <vt:lpstr>Trends in South Atlantic fish stocks and online index tool</vt:lpstr>
      <vt:lpstr>Southeast Reef Fish Survey </vt:lpstr>
      <vt:lpstr>SERFS video trends report</vt:lpstr>
      <vt:lpstr>SERFS video trends report - increasing</vt:lpstr>
      <vt:lpstr>SERFS video trends report - decreasing</vt:lpstr>
      <vt:lpstr>SERFS video trends report – variable</vt:lpstr>
      <vt:lpstr>Developing and communicating abundance indices</vt:lpstr>
      <vt:lpstr>Questions?</vt:lpstr>
    </vt:vector>
  </TitlesOfParts>
  <Company>Janin/Cliff Design,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James Durham</dc:creator>
  <cp:lastModifiedBy>Todd Kellison</cp:lastModifiedBy>
  <cp:revision>596</cp:revision>
  <dcterms:created xsi:type="dcterms:W3CDTF">2012-07-23T20:47:30Z</dcterms:created>
  <dcterms:modified xsi:type="dcterms:W3CDTF">2023-12-04T15:06:13Z</dcterms:modified>
</cp:coreProperties>
</file>