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12"/>
  </p:notesMasterIdLst>
  <p:handoutMasterIdLst>
    <p:handoutMasterId r:id="rId13"/>
  </p:handoutMasterIdLst>
  <p:sldIdLst>
    <p:sldId id="265" r:id="rId4"/>
    <p:sldId id="322" r:id="rId5"/>
    <p:sldId id="323" r:id="rId6"/>
    <p:sldId id="327" r:id="rId7"/>
    <p:sldId id="328" r:id="rId8"/>
    <p:sldId id="329" r:id="rId9"/>
    <p:sldId id="324" r:id="rId10"/>
    <p:sldId id="313" r:id="rId11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85" userDrawn="1">
          <p15:clr>
            <a:srgbClr val="A4A3A4"/>
          </p15:clr>
        </p15:guide>
        <p15:guide id="2" orient="horz" pos="758" userDrawn="1">
          <p15:clr>
            <a:srgbClr val="A4A3A4"/>
          </p15:clr>
        </p15:guide>
        <p15:guide id="3" pos="38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61" autoAdjust="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20" y="120"/>
      </p:cViewPr>
      <p:guideLst>
        <p:guide orient="horz" pos="1885"/>
        <p:guide orient="horz" pos="758"/>
        <p:guide pos="381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298FE50-8917-47A6-A78B-B11FF7B6BA78}" type="datetime1">
              <a:rPr lang="en-US"/>
              <a:pPr>
                <a:defRPr/>
              </a:pPr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025237-7B6A-493F-9284-12ED3F072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3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44A774-97ED-41C7-8AC2-6AEF114CC24A}" type="datetime1">
              <a:rPr lang="en-US"/>
              <a:pPr>
                <a:defRPr/>
              </a:pPr>
              <a:t>12/4/2023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B7C0E3-4EAE-40F1-8D81-5330A442C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3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Department of Commerce | National Oceanic and Atmospheric Administration | NOAA Fisheries | Page </a:t>
            </a:r>
            <a:fld id="{A004C6DE-6A2C-452C-AE6E-FE826C0E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21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Department of Commerce | National Oceanic and Atmospheric Administration | NOAA Fisheries | Page </a:t>
            </a:r>
            <a:fld id="{A004C6DE-6A2C-452C-AE6E-FE826C0E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36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 userDrawn="1"/>
        </p:nvSpPr>
        <p:spPr>
          <a:xfrm flipH="1" flipV="1">
            <a:off x="0" y="-23813"/>
            <a:ext cx="12185651" cy="2514601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57169"/>
            <a:ext cx="10972800" cy="772250"/>
          </a:xfrm>
        </p:spPr>
        <p:txBody>
          <a:bodyPr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5623"/>
            <a:ext cx="10972800" cy="1500187"/>
          </a:xfrm>
        </p:spPr>
        <p:txBody>
          <a:bodyPr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U.S. Department of Commerce | National Oceanic and Atmospheric Administration | NOAA Fisheries | Page </a:t>
            </a:r>
            <a:fld id="{AAD708B7-0EE7-40A8-B072-FE2871B07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 userDrawn="1"/>
        </p:nvSpPr>
        <p:spPr>
          <a:xfrm flipH="1" flipV="1">
            <a:off x="-25400" y="-30163"/>
            <a:ext cx="12227984" cy="2457451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57200"/>
            <a:ext cx="109728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5654"/>
            <a:ext cx="109728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U.S. Department of Commerce | National Oceanic and Atmospheric Administration | NOAA Fisheries | Page </a:t>
            </a:r>
            <a:fld id="{50DBD2CF-FA9E-4675-A4E2-B7F5800140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2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367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490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3062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769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1654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2700" y="4416425"/>
            <a:ext cx="12227984" cy="2459038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377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4764"/>
            <a:ext cx="12192000" cy="50323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457201"/>
            <a:ext cx="109728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065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4764"/>
            <a:ext cx="8534400" cy="50323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U.S. Department of Commerce | National Oceanic and Atmospheric Administration | NOAA Fisheries | Page </a:t>
            </a:r>
            <a:fld id="{C3366053-7CCD-4342-B3BC-90221A4BA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12192000" cy="920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1" name="Picture 7" descr="NOAA-Fisheries-horizontal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67" y="6419850"/>
            <a:ext cx="219286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accent1"/>
          </a:solidFill>
          <a:latin typeface="+mj-lt"/>
          <a:ea typeface="Arial Narrow Bold" pitchFamily="34" charset="0"/>
          <a:cs typeface="Arial Narrow Bold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4764"/>
            <a:ext cx="12192000" cy="5032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457201"/>
            <a:ext cx="109728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065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4764"/>
            <a:ext cx="8534400" cy="50323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U.S. Department of Commerce | National Oceanic and Atmospheric Administration | NOAA Fisheries | Page </a:t>
            </a:r>
            <a:fld id="{BDDF4D4E-C438-4ABA-999A-F7F64E712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4" name="Picture 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67" y="6419850"/>
            <a:ext cx="219286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FFFF"/>
          </a:solidFill>
          <a:latin typeface="+mj-lt"/>
          <a:ea typeface="Arial Narrow Bold" pitchFamily="34" charset="0"/>
          <a:cs typeface="Arial Narrow Bold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9pPr>
    </p:titleStyle>
    <p:bodyStyle>
      <a:lvl1pPr algn="r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269317" y="1141413"/>
            <a:ext cx="7313083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269317" y="2632075"/>
            <a:ext cx="7313083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12700" y="4416425"/>
            <a:ext cx="12227984" cy="2459038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</p:sldLayoutIdLst>
  <p:hf hdr="0"/>
  <p:txStyles>
    <p:titleStyle>
      <a:lvl1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 kern="1200">
          <a:solidFill>
            <a:schemeClr val="accent1"/>
          </a:solidFill>
          <a:latin typeface="+mj-lt"/>
          <a:ea typeface="Arial Narrow Bold" pitchFamily="34" charset="0"/>
          <a:cs typeface="Arial Narrow Bold"/>
        </a:defRPr>
      </a:lvl1pPr>
      <a:lvl2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2pPr>
      <a:lvl3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3pPr>
      <a:lvl4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4pPr>
      <a:lvl5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5pPr>
      <a:lvl6pPr marL="4572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6pPr>
      <a:lvl7pPr marL="9144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7pPr>
      <a:lvl8pPr marL="13716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8pPr>
      <a:lvl9pPr marL="1828800" algn="r" defTabSz="457200" rtl="0" fontAlgn="base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itchFamily="34" charset="0"/>
          <a:ea typeface="Arial Narrow Bold" pitchFamily="34" charset="0"/>
          <a:cs typeface="Arial Narrow Bold" pitchFamily="34" charset="0"/>
        </a:defRPr>
      </a:lvl9pPr>
    </p:titleStyle>
    <p:bodyStyle>
      <a:lvl1pPr algn="r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39808" y="1438000"/>
            <a:ext cx="8445740" cy="139858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 Bold" pitchFamily="34" charset="0"/>
              </a:rPr>
              <a:t>Trends in South Atlantic fish stocks and online index tool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4522C-1A68-47E8-A9EB-ABCD9A474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85" y="3543297"/>
            <a:ext cx="5588950" cy="3143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618672-C412-4427-9806-8022AACB59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828235" y="3543298"/>
            <a:ext cx="6005001" cy="3143784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5D9FA75-B4E6-4891-B29B-FB523B5D7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33760" y="2383219"/>
            <a:ext cx="8528703" cy="114524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Nate Bacheler, </a:t>
            </a:r>
            <a:r>
              <a:rPr lang="en-US" alt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Southeast Fisheries Science Center, National Marine Fisheries Service, Beaufort, North Carolina, nate.bacheler@noaa.gov</a:t>
            </a:r>
          </a:p>
          <a:p>
            <a:pPr algn="ctr" eaLnBrk="1" hangingPunct="1">
              <a:defRPr/>
            </a:pPr>
            <a:endParaRPr lang="en-US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1E228E38-1803-4F5F-98E4-02A44AAD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 Bold" pitchFamily="34" charset="0"/>
              </a:rPr>
              <a:t>Southeast Reef Fish Survey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0D8B9-A07D-43C1-AEAE-00B0399EF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68" y="1133476"/>
            <a:ext cx="6081757" cy="4525963"/>
          </a:xfrm>
        </p:spPr>
        <p:txBody>
          <a:bodyPr/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Large-scale baited trap and video survey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 between SCDNR, NMFS Beaufort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Targets reef habitats 15-115 m deep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Approx. 1,500 stations sampled each year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Indices of abundance, age/length/repro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SCDNR “trends report” describes trap data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Until 2022, no comparable “video trends report”</a:t>
            </a:r>
          </a:p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U.S. Department of Commerce | National Oceanic and Atmospheric Administration | NOAA Fisheries | Page </a:t>
            </a:r>
            <a:fld id="{2C4FDC74-8EF9-4DB0-9BD8-0E6EB82FA933}" type="slidenum">
              <a:rPr lang="en-US" altLang="en-US" dirty="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32" name="Content Placeholder 5">
            <a:extLst>
              <a:ext uri="{FF2B5EF4-FFF2-40B4-BE49-F238E27FC236}">
                <a16:creationId xmlns:a16="http://schemas.microsoft.com/office/drawing/2014/main" id="{25918BC9-C102-438B-81AE-07D3ED7176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996" b="3600"/>
          <a:stretch/>
        </p:blipFill>
        <p:spPr bwMode="auto">
          <a:xfrm>
            <a:off x="7187013" y="362642"/>
            <a:ext cx="4395387" cy="574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4E2F4A-881A-4756-971E-7F340300532E}"/>
              </a:ext>
            </a:extLst>
          </p:cNvPr>
          <p:cNvSpPr/>
          <p:nvPr/>
        </p:nvSpPr>
        <p:spPr>
          <a:xfrm>
            <a:off x="7522489" y="489193"/>
            <a:ext cx="239282" cy="2062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800BFA-CCB2-4381-9BB8-66B5653FA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453" y="392115"/>
            <a:ext cx="4895775" cy="5651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269E54-48A0-46DE-AA24-2C12F512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350383" y="4424835"/>
            <a:ext cx="3307219" cy="17314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A0C905-A341-4A95-AF13-A41791B9C5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9083" y="4399956"/>
            <a:ext cx="2970094" cy="175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AFA5F-9609-4BA8-995C-49B2D2D0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SERFS video trends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2D125-3C31-4520-83EB-D130A36BF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year delay for video reading</a:t>
            </a:r>
          </a:p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standardization</a:t>
            </a:r>
          </a:p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species</a:t>
            </a:r>
          </a:p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Expected late summer each year</a:t>
            </a:r>
          </a:p>
          <a:p>
            <a:pPr marL="0" indent="0">
              <a:buNone/>
            </a:pPr>
            <a:endParaRPr lang="en-US" sz="2400" dirty="0">
              <a:solidFill>
                <a:srgbClr val="1E5C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U.S. Department of Commerce | National Oceanic and Atmospheric Administration | NOAA Fisheries | Page </a:t>
            </a:r>
            <a:fld id="{2C4FDC74-8EF9-4DB0-9BD8-0E6EB82FA933}" type="slidenum">
              <a:rPr lang="en-US" altLang="en-US" dirty="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4" name="Produce_0">
            <a:hlinkClick r:id="" action="ppaction://media"/>
            <a:extLst>
              <a:ext uri="{FF2B5EF4-FFF2-40B4-BE49-F238E27FC236}">
                <a16:creationId xmlns:a16="http://schemas.microsoft.com/office/drawing/2014/main" id="{3A90E7D0-036D-436F-8160-0E3E4BD688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599" y="3196126"/>
            <a:ext cx="5028727" cy="28286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508DFE-4FB6-43BE-9F1B-BE55BE891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4451" y="361742"/>
            <a:ext cx="4782181" cy="57312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340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1507456-55DE-4164-AB45-A9497DD00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207" y="1884002"/>
            <a:ext cx="4070603" cy="31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FB7C5F-4C70-4D4C-A3D2-D570FBAEB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070" y="1884002"/>
            <a:ext cx="4070603" cy="3156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BAFA5F-9609-4BA8-995C-49B2D2D0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SERFS video trends report - increasing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U.S. Department of Commerce | National Oceanic and Atmospheric Administration | NOAA Fisheries | Page </a:t>
            </a:r>
            <a:fld id="{2C4FDC74-8EF9-4DB0-9BD8-0E6EB82FA933}" type="slidenum">
              <a:rPr lang="en-US" altLang="en-US" dirty="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364507-EC01-4EA5-A1E4-E532E5E1D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33" y="1884002"/>
            <a:ext cx="4070604" cy="31562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84DFC7-2046-4401-A67F-D7729978E5B5}"/>
              </a:ext>
            </a:extLst>
          </p:cNvPr>
          <p:cNvSpPr/>
          <p:nvPr/>
        </p:nvSpPr>
        <p:spPr>
          <a:xfrm>
            <a:off x="924445" y="1848887"/>
            <a:ext cx="10329706" cy="1507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172A5E-FD58-4BE2-BDB1-D9166B63BC0B}"/>
              </a:ext>
            </a:extLst>
          </p:cNvPr>
          <p:cNvSpPr txBox="1"/>
          <p:nvPr/>
        </p:nvSpPr>
        <p:spPr>
          <a:xfrm>
            <a:off x="1619521" y="1527340"/>
            <a:ext cx="1045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 snapper                                   Lane snapper                               Mutton snapper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EE79BF-C06A-4424-8C7C-DBDC3B36DAFF}"/>
              </a:ext>
            </a:extLst>
          </p:cNvPr>
          <p:cNvSpPr txBox="1"/>
          <p:nvPr/>
        </p:nvSpPr>
        <p:spPr>
          <a:xfrm rot="16200000">
            <a:off x="-744452" y="3244332"/>
            <a:ext cx="1867767" cy="369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abundance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7899A8-B83E-45E0-932F-257DAA91EC89}"/>
              </a:ext>
            </a:extLst>
          </p:cNvPr>
          <p:cNvSpPr/>
          <p:nvPr/>
        </p:nvSpPr>
        <p:spPr>
          <a:xfrm>
            <a:off x="1076845" y="4885170"/>
            <a:ext cx="10329706" cy="1507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355558-9ECE-4245-A18D-5F257FED5FA4}"/>
              </a:ext>
            </a:extLst>
          </p:cNvPr>
          <p:cNvSpPr txBox="1"/>
          <p:nvPr/>
        </p:nvSpPr>
        <p:spPr>
          <a:xfrm>
            <a:off x="5209316" y="4961326"/>
            <a:ext cx="1867767" cy="369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</a:t>
            </a:r>
          </a:p>
        </p:txBody>
      </p:sp>
    </p:spTree>
    <p:extLst>
      <p:ext uri="{BB962C8B-B14F-4D97-AF65-F5344CB8AC3E}">
        <p14:creationId xmlns:p14="http://schemas.microsoft.com/office/powerpoint/2010/main" val="328192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B3F811-BDD7-4A8C-A07C-FA537F648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191" y="1881040"/>
            <a:ext cx="4070602" cy="31562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269296-88E2-474F-8D10-8960B6504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940" y="1881040"/>
            <a:ext cx="4070604" cy="31562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BB2643-7BCF-4FC8-A925-F12AFCEFD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48" y="1881039"/>
            <a:ext cx="4070604" cy="3156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BAFA5F-9609-4BA8-995C-49B2D2D0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SERFS video trends report - decreasing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U.S. Department of Commerce | National Oceanic and Atmospheric Administration | NOAA Fisheries | Page </a:t>
            </a:r>
            <a:fld id="{2C4FDC74-8EF9-4DB0-9BD8-0E6EB82FA933}" type="slidenum">
              <a:rPr lang="en-US" altLang="en-US" dirty="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DE4159-BF05-4ADB-A97B-055BB6808325}"/>
              </a:ext>
            </a:extLst>
          </p:cNvPr>
          <p:cNvSpPr/>
          <p:nvPr/>
        </p:nvSpPr>
        <p:spPr>
          <a:xfrm>
            <a:off x="924445" y="1848887"/>
            <a:ext cx="10329706" cy="1507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1EC46-D5EC-4390-8A57-68234F62260D}"/>
              </a:ext>
            </a:extLst>
          </p:cNvPr>
          <p:cNvSpPr txBox="1"/>
          <p:nvPr/>
        </p:nvSpPr>
        <p:spPr>
          <a:xfrm>
            <a:off x="1639619" y="1527340"/>
            <a:ext cx="1045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Black sea bass                                  Red porgy                                          Scamp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ACB1FB-E1A8-4F5C-9966-0D65F6F5ADA4}"/>
              </a:ext>
            </a:extLst>
          </p:cNvPr>
          <p:cNvSpPr txBox="1"/>
          <p:nvPr/>
        </p:nvSpPr>
        <p:spPr>
          <a:xfrm rot="16200000">
            <a:off x="-744452" y="3244332"/>
            <a:ext cx="1867767" cy="369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abundance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D6BDDD-4B0F-4C36-A571-EF4413FE80E0}"/>
              </a:ext>
            </a:extLst>
          </p:cNvPr>
          <p:cNvSpPr txBox="1"/>
          <p:nvPr/>
        </p:nvSpPr>
        <p:spPr>
          <a:xfrm>
            <a:off x="5209316" y="4961326"/>
            <a:ext cx="1867767" cy="369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B167C5-0EB3-40E4-8832-45FE90147933}"/>
              </a:ext>
            </a:extLst>
          </p:cNvPr>
          <p:cNvSpPr/>
          <p:nvPr/>
        </p:nvSpPr>
        <p:spPr>
          <a:xfrm>
            <a:off x="1076845" y="4885170"/>
            <a:ext cx="10329706" cy="1507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8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51AF05C-E8E0-416B-90DB-4F9873090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254" y="1887036"/>
            <a:ext cx="4061132" cy="31488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197B3F-BE29-496E-AA67-A87F42E12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692" y="1892599"/>
            <a:ext cx="4040782" cy="31330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734321-9843-40F4-AE2F-7E7EA45AA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94" y="1892600"/>
            <a:ext cx="4040782" cy="31330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BAFA5F-9609-4BA8-995C-49B2D2D0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SERFS video trends report – variable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U.S. Department of Commerce | National Oceanic and Atmospheric Administration | NOAA Fisheries | Page </a:t>
            </a:r>
            <a:fld id="{2C4FDC74-8EF9-4DB0-9BD8-0E6EB82FA933}" type="slidenum">
              <a:rPr lang="en-US" altLang="en-US" dirty="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DE4159-BF05-4ADB-A97B-055BB6808325}"/>
              </a:ext>
            </a:extLst>
          </p:cNvPr>
          <p:cNvSpPr/>
          <p:nvPr/>
        </p:nvSpPr>
        <p:spPr>
          <a:xfrm>
            <a:off x="924445" y="1848887"/>
            <a:ext cx="10329706" cy="1507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1EC46-D5EC-4390-8A57-68234F62260D}"/>
              </a:ext>
            </a:extLst>
          </p:cNvPr>
          <p:cNvSpPr txBox="1"/>
          <p:nvPr/>
        </p:nvSpPr>
        <p:spPr>
          <a:xfrm>
            <a:off x="1478846" y="1527340"/>
            <a:ext cx="1045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Gray triggerfish                            Greater amberjack                             White grunt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731AA3-125F-4594-9928-67350B9B7DCB}"/>
              </a:ext>
            </a:extLst>
          </p:cNvPr>
          <p:cNvSpPr txBox="1"/>
          <p:nvPr/>
        </p:nvSpPr>
        <p:spPr>
          <a:xfrm rot="16200000">
            <a:off x="-744452" y="3244332"/>
            <a:ext cx="1867767" cy="369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abundance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9E1C8B-B373-495F-9B1E-E10D4C1BF368}"/>
              </a:ext>
            </a:extLst>
          </p:cNvPr>
          <p:cNvSpPr txBox="1"/>
          <p:nvPr/>
        </p:nvSpPr>
        <p:spPr>
          <a:xfrm>
            <a:off x="5209316" y="4961326"/>
            <a:ext cx="1867767" cy="369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64B872-D71B-4206-9E9E-2B7FB0FE8BDF}"/>
              </a:ext>
            </a:extLst>
          </p:cNvPr>
          <p:cNvSpPr/>
          <p:nvPr/>
        </p:nvSpPr>
        <p:spPr>
          <a:xfrm>
            <a:off x="1076845" y="4885170"/>
            <a:ext cx="10329706" cy="1507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42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9DF5AF-FC05-42C6-A101-8E0E3A413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6063"/>
            <a:ext cx="10972800" cy="676275"/>
          </a:xfrm>
        </p:spPr>
        <p:txBody>
          <a:bodyPr/>
          <a:lstStyle/>
          <a:p>
            <a:r>
              <a:rPr lang="en-US" dirty="0"/>
              <a:t>Developing and communicating abundance indices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17A92C-BAB0-49CE-A41E-3491EEB17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 and video trends reports</a:t>
            </a:r>
          </a:p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also be hosted online</a:t>
            </a:r>
          </a:p>
          <a:p>
            <a:r>
              <a:rPr lang="en-US" sz="2400" dirty="0">
                <a:solidFill>
                  <a:srgbClr val="1E5C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 soon!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U.S. Department of Commerce | National Oceanic and Atmospheric Administration | NOAA Fisheries | Page </a:t>
            </a:r>
            <a:fld id="{2C4FDC74-8EF9-4DB0-9BD8-0E6EB82FA933}" type="slidenum">
              <a:rPr lang="en-US" altLang="en-US" dirty="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B55D66-4DBD-4634-BC72-59D58035A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8"/>
          <a:stretch/>
        </p:blipFill>
        <p:spPr>
          <a:xfrm>
            <a:off x="4944042" y="1104473"/>
            <a:ext cx="6893511" cy="4990324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F4ED0E-4E72-4134-BF56-28299897EE0B}"/>
              </a:ext>
            </a:extLst>
          </p:cNvPr>
          <p:cNvSpPr/>
          <p:nvPr/>
        </p:nvSpPr>
        <p:spPr>
          <a:xfrm>
            <a:off x="4893802" y="984738"/>
            <a:ext cx="7073787" cy="51100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9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78764D-AE21-40F7-AB8C-B065DA8EB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17"/>
          <a:stretch/>
        </p:blipFill>
        <p:spPr>
          <a:xfrm rot="10800000">
            <a:off x="-1" y="-20599"/>
            <a:ext cx="12192000" cy="6878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696" y="439343"/>
            <a:ext cx="8229600" cy="67627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27618872"/>
      </p:ext>
    </p:extLst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3057</TotalTime>
  <Words>325</Words>
  <Application>Microsoft Office PowerPoint</Application>
  <PresentationFormat>Widescreen</PresentationFormat>
  <Paragraphs>38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Narrow</vt:lpstr>
      <vt:lpstr>Arial Narrow Bold</vt:lpstr>
      <vt:lpstr>Calibri</vt:lpstr>
      <vt:lpstr>NOAA Fisheries Content Slides</vt:lpstr>
      <vt:lpstr>NOAA Divider Slides</vt:lpstr>
      <vt:lpstr>NOAA Title Options</vt:lpstr>
      <vt:lpstr>Trends in South Atlantic fish stocks and online index tool</vt:lpstr>
      <vt:lpstr>Southeast Reef Fish Survey </vt:lpstr>
      <vt:lpstr>SERFS video trends report</vt:lpstr>
      <vt:lpstr>SERFS video trends report - increasing</vt:lpstr>
      <vt:lpstr>SERFS video trends report - decreasing</vt:lpstr>
      <vt:lpstr>SERFS video trends report – variable</vt:lpstr>
      <vt:lpstr>Developing and communicating abundance indices</vt:lpstr>
      <vt:lpstr>Questions?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Todd Kellison</cp:lastModifiedBy>
  <cp:revision>596</cp:revision>
  <dcterms:created xsi:type="dcterms:W3CDTF">2012-07-23T20:47:30Z</dcterms:created>
  <dcterms:modified xsi:type="dcterms:W3CDTF">2023-12-04T15:06:13Z</dcterms:modified>
</cp:coreProperties>
</file>