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1"/>
  </p:notesMasterIdLst>
  <p:sldIdLst>
    <p:sldId id="257" r:id="rId2"/>
    <p:sldId id="268" r:id="rId3"/>
    <p:sldId id="278" r:id="rId4"/>
    <p:sldId id="280" r:id="rId5"/>
    <p:sldId id="286" r:id="rId6"/>
    <p:sldId id="277" r:id="rId7"/>
    <p:sldId id="283" r:id="rId8"/>
    <p:sldId id="284" r:id="rId9"/>
    <p:sldId id="265" r:id="rId1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79"/>
    <p:restoredTop sz="88099"/>
  </p:normalViewPr>
  <p:slideViewPr>
    <p:cSldViewPr snapToGrid="0" snapToObjects="1">
      <p:cViewPr>
        <p:scale>
          <a:sx n="90" d="100"/>
          <a:sy n="90" d="100"/>
        </p:scale>
        <p:origin x="592"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CB5331-E3D3-D444-855F-43EE6C02365F}" type="doc">
      <dgm:prSet loTypeId="urn:microsoft.com/office/officeart/2005/8/layout/process1" loCatId="" qsTypeId="urn:microsoft.com/office/officeart/2005/8/quickstyle/simple4" qsCatId="simple" csTypeId="urn:microsoft.com/office/officeart/2005/8/colors/accent1_2" csCatId="accent1" phldr="1"/>
      <dgm:spPr/>
    </dgm:pt>
    <dgm:pt modelId="{56965868-3E28-704C-8696-B16D729D466A}">
      <dgm:prSet phldrT="[Text]"/>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dirty="0" smtClean="0"/>
            <a:t>Catch</a:t>
          </a:r>
          <a:endParaRPr lang="en-US" dirty="0"/>
        </a:p>
      </dgm:t>
    </dgm:pt>
    <dgm:pt modelId="{52A3CA82-2E7A-1C42-8425-CFBD438B6095}" type="parTrans" cxnId="{12BFE6A1-6067-8D4A-94B0-58EA5D2A1581}">
      <dgm:prSet/>
      <dgm:spPr/>
      <dgm:t>
        <a:bodyPr/>
        <a:lstStyle/>
        <a:p>
          <a:endParaRPr lang="en-US"/>
        </a:p>
      </dgm:t>
    </dgm:pt>
    <dgm:pt modelId="{739685BA-D261-D14D-BBF4-6FF4A668CA0E}" type="sibTrans" cxnId="{12BFE6A1-6067-8D4A-94B0-58EA5D2A1581}">
      <dgm:prSet/>
      <dgm:spPr>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endParaRPr lang="en-US"/>
        </a:p>
      </dgm:t>
    </dgm:pt>
    <dgm:pt modelId="{1B96CB85-8BC6-3E49-B611-FBFFF5F3F1BD}">
      <dgm:prSet phldrT="[Tex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dirty="0" smtClean="0"/>
            <a:t>Report</a:t>
          </a:r>
          <a:endParaRPr lang="en-US" dirty="0"/>
        </a:p>
      </dgm:t>
    </dgm:pt>
    <dgm:pt modelId="{67DF05A1-10EF-AC4D-BEA2-F6382FA4B594}" type="parTrans" cxnId="{FE80F266-2467-5048-BC6E-E141E62A3C55}">
      <dgm:prSet/>
      <dgm:spPr/>
      <dgm:t>
        <a:bodyPr/>
        <a:lstStyle/>
        <a:p>
          <a:endParaRPr lang="en-US"/>
        </a:p>
      </dgm:t>
    </dgm:pt>
    <dgm:pt modelId="{C0469901-C0A5-444D-B52A-177F3CDB8589}" type="sibTrans" cxnId="{FE80F266-2467-5048-BC6E-E141E62A3C55}">
      <dgm:prSet/>
      <dgm:spPr>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endParaRPr lang="en-US"/>
        </a:p>
      </dgm:t>
    </dgm:pt>
    <dgm:pt modelId="{439428C2-4AC4-8348-A493-69A700700B70}">
      <dgm:prSet phldrT="[Text]"/>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dirty="0" smtClean="0"/>
            <a:t>Improve Landings Estimates</a:t>
          </a:r>
        </a:p>
      </dgm:t>
    </dgm:pt>
    <dgm:pt modelId="{365CECCD-B68B-3D41-8D2F-C68B8C35AAC6}" type="parTrans" cxnId="{CDF45039-97BC-5F4B-BBDD-18C5FA272A3B}">
      <dgm:prSet/>
      <dgm:spPr/>
      <dgm:t>
        <a:bodyPr/>
        <a:lstStyle/>
        <a:p>
          <a:endParaRPr lang="en-US"/>
        </a:p>
      </dgm:t>
    </dgm:pt>
    <dgm:pt modelId="{F642D304-4714-5743-A045-EC5BB273B68C}" type="sibTrans" cxnId="{CDF45039-97BC-5F4B-BBDD-18C5FA272A3B}">
      <dgm:prSet/>
      <dgm:spPr/>
      <dgm:t>
        <a:bodyPr/>
        <a:lstStyle/>
        <a:p>
          <a:endParaRPr lang="en-US"/>
        </a:p>
      </dgm:t>
    </dgm:pt>
    <dgm:pt modelId="{D046F5EF-A127-B044-9066-6A92177CF010}" type="pres">
      <dgm:prSet presAssocID="{0ECB5331-E3D3-D444-855F-43EE6C02365F}" presName="Name0" presStyleCnt="0">
        <dgm:presLayoutVars>
          <dgm:dir/>
          <dgm:resizeHandles val="exact"/>
        </dgm:presLayoutVars>
      </dgm:prSet>
      <dgm:spPr/>
    </dgm:pt>
    <dgm:pt modelId="{C1514259-4328-FD43-9BC9-4A0215EDED23}" type="pres">
      <dgm:prSet presAssocID="{56965868-3E28-704C-8696-B16D729D466A}" presName="node" presStyleLbl="node1" presStyleIdx="0" presStyleCnt="3">
        <dgm:presLayoutVars>
          <dgm:bulletEnabled val="1"/>
        </dgm:presLayoutVars>
      </dgm:prSet>
      <dgm:spPr/>
      <dgm:t>
        <a:bodyPr/>
        <a:lstStyle/>
        <a:p>
          <a:endParaRPr lang="en-US"/>
        </a:p>
      </dgm:t>
    </dgm:pt>
    <dgm:pt modelId="{7683EB7B-C0B7-3D4A-850F-1911A0782016}" type="pres">
      <dgm:prSet presAssocID="{739685BA-D261-D14D-BBF4-6FF4A668CA0E}" presName="sibTrans" presStyleLbl="sibTrans2D1" presStyleIdx="0" presStyleCnt="2"/>
      <dgm:spPr/>
      <dgm:t>
        <a:bodyPr/>
        <a:lstStyle/>
        <a:p>
          <a:endParaRPr lang="en-US"/>
        </a:p>
      </dgm:t>
    </dgm:pt>
    <dgm:pt modelId="{BD4E0E01-FD6F-5A4F-88ED-D2C0090C05F8}" type="pres">
      <dgm:prSet presAssocID="{739685BA-D261-D14D-BBF4-6FF4A668CA0E}" presName="connectorText" presStyleLbl="sibTrans2D1" presStyleIdx="0" presStyleCnt="2"/>
      <dgm:spPr/>
      <dgm:t>
        <a:bodyPr/>
        <a:lstStyle/>
        <a:p>
          <a:endParaRPr lang="en-US"/>
        </a:p>
      </dgm:t>
    </dgm:pt>
    <dgm:pt modelId="{44653C35-B3CA-B549-833F-A144B4968F61}" type="pres">
      <dgm:prSet presAssocID="{1B96CB85-8BC6-3E49-B611-FBFFF5F3F1BD}" presName="node" presStyleLbl="node1" presStyleIdx="1" presStyleCnt="3">
        <dgm:presLayoutVars>
          <dgm:bulletEnabled val="1"/>
        </dgm:presLayoutVars>
      </dgm:prSet>
      <dgm:spPr/>
      <dgm:t>
        <a:bodyPr/>
        <a:lstStyle/>
        <a:p>
          <a:endParaRPr lang="en-US"/>
        </a:p>
      </dgm:t>
    </dgm:pt>
    <dgm:pt modelId="{8D835D12-EA48-0A44-B5F0-6B1E8F3F1B85}" type="pres">
      <dgm:prSet presAssocID="{C0469901-C0A5-444D-B52A-177F3CDB8589}" presName="sibTrans" presStyleLbl="sibTrans2D1" presStyleIdx="1" presStyleCnt="2"/>
      <dgm:spPr/>
      <dgm:t>
        <a:bodyPr/>
        <a:lstStyle/>
        <a:p>
          <a:endParaRPr lang="en-US"/>
        </a:p>
      </dgm:t>
    </dgm:pt>
    <dgm:pt modelId="{CD1B0585-C1D5-F344-914C-7CCFDAD38625}" type="pres">
      <dgm:prSet presAssocID="{C0469901-C0A5-444D-B52A-177F3CDB8589}" presName="connectorText" presStyleLbl="sibTrans2D1" presStyleIdx="1" presStyleCnt="2"/>
      <dgm:spPr/>
      <dgm:t>
        <a:bodyPr/>
        <a:lstStyle/>
        <a:p>
          <a:endParaRPr lang="en-US"/>
        </a:p>
      </dgm:t>
    </dgm:pt>
    <dgm:pt modelId="{0D1652E2-F511-E847-B0EF-F6946B764678}" type="pres">
      <dgm:prSet presAssocID="{439428C2-4AC4-8348-A493-69A700700B70}" presName="node" presStyleLbl="node1" presStyleIdx="2" presStyleCnt="3" custLinFactNeighborX="-10774" custLinFactNeighborY="-2867">
        <dgm:presLayoutVars>
          <dgm:bulletEnabled val="1"/>
        </dgm:presLayoutVars>
      </dgm:prSet>
      <dgm:spPr/>
      <dgm:t>
        <a:bodyPr/>
        <a:lstStyle/>
        <a:p>
          <a:endParaRPr lang="en-US"/>
        </a:p>
      </dgm:t>
    </dgm:pt>
  </dgm:ptLst>
  <dgm:cxnLst>
    <dgm:cxn modelId="{6686B931-0FD8-464D-812E-CF73928364B4}" type="presOf" srcId="{0ECB5331-E3D3-D444-855F-43EE6C02365F}" destId="{D046F5EF-A127-B044-9066-6A92177CF010}" srcOrd="0" destOrd="0" presId="urn:microsoft.com/office/officeart/2005/8/layout/process1"/>
    <dgm:cxn modelId="{BFDD2249-C1FD-B147-BD19-821E3458091E}" type="presOf" srcId="{56965868-3E28-704C-8696-B16D729D466A}" destId="{C1514259-4328-FD43-9BC9-4A0215EDED23}" srcOrd="0" destOrd="0" presId="urn:microsoft.com/office/officeart/2005/8/layout/process1"/>
    <dgm:cxn modelId="{CDF45039-97BC-5F4B-BBDD-18C5FA272A3B}" srcId="{0ECB5331-E3D3-D444-855F-43EE6C02365F}" destId="{439428C2-4AC4-8348-A493-69A700700B70}" srcOrd="2" destOrd="0" parTransId="{365CECCD-B68B-3D41-8D2F-C68B8C35AAC6}" sibTransId="{F642D304-4714-5743-A045-EC5BB273B68C}"/>
    <dgm:cxn modelId="{E41EC8B1-B70D-A14A-87C2-2C858AABF61F}" type="presOf" srcId="{C0469901-C0A5-444D-B52A-177F3CDB8589}" destId="{8D835D12-EA48-0A44-B5F0-6B1E8F3F1B85}" srcOrd="0" destOrd="0" presId="urn:microsoft.com/office/officeart/2005/8/layout/process1"/>
    <dgm:cxn modelId="{1B4E29D3-B8AC-9B4F-A920-565A5DEC222F}" type="presOf" srcId="{739685BA-D261-D14D-BBF4-6FF4A668CA0E}" destId="{7683EB7B-C0B7-3D4A-850F-1911A0782016}" srcOrd="0" destOrd="0" presId="urn:microsoft.com/office/officeart/2005/8/layout/process1"/>
    <dgm:cxn modelId="{2D03B4CE-A243-8747-A937-552DE936F840}" type="presOf" srcId="{739685BA-D261-D14D-BBF4-6FF4A668CA0E}" destId="{BD4E0E01-FD6F-5A4F-88ED-D2C0090C05F8}" srcOrd="1" destOrd="0" presId="urn:microsoft.com/office/officeart/2005/8/layout/process1"/>
    <dgm:cxn modelId="{6EB4BB4C-0B5D-3B40-B14C-5616237FA9F9}" type="presOf" srcId="{439428C2-4AC4-8348-A493-69A700700B70}" destId="{0D1652E2-F511-E847-B0EF-F6946B764678}" srcOrd="0" destOrd="0" presId="urn:microsoft.com/office/officeart/2005/8/layout/process1"/>
    <dgm:cxn modelId="{12BFE6A1-6067-8D4A-94B0-58EA5D2A1581}" srcId="{0ECB5331-E3D3-D444-855F-43EE6C02365F}" destId="{56965868-3E28-704C-8696-B16D729D466A}" srcOrd="0" destOrd="0" parTransId="{52A3CA82-2E7A-1C42-8425-CFBD438B6095}" sibTransId="{739685BA-D261-D14D-BBF4-6FF4A668CA0E}"/>
    <dgm:cxn modelId="{5DC92E68-6A90-294E-B936-9BEC6CD388D4}" type="presOf" srcId="{1B96CB85-8BC6-3E49-B611-FBFFF5F3F1BD}" destId="{44653C35-B3CA-B549-833F-A144B4968F61}" srcOrd="0" destOrd="0" presId="urn:microsoft.com/office/officeart/2005/8/layout/process1"/>
    <dgm:cxn modelId="{FE80F266-2467-5048-BC6E-E141E62A3C55}" srcId="{0ECB5331-E3D3-D444-855F-43EE6C02365F}" destId="{1B96CB85-8BC6-3E49-B611-FBFFF5F3F1BD}" srcOrd="1" destOrd="0" parTransId="{67DF05A1-10EF-AC4D-BEA2-F6382FA4B594}" sibTransId="{C0469901-C0A5-444D-B52A-177F3CDB8589}"/>
    <dgm:cxn modelId="{2979B0BB-031C-1B47-BEAB-CD3437ECAF97}" type="presOf" srcId="{C0469901-C0A5-444D-B52A-177F3CDB8589}" destId="{CD1B0585-C1D5-F344-914C-7CCFDAD38625}" srcOrd="1" destOrd="0" presId="urn:microsoft.com/office/officeart/2005/8/layout/process1"/>
    <dgm:cxn modelId="{3B31E76E-6FFE-6241-AD19-F7625231DAFB}" type="presParOf" srcId="{D046F5EF-A127-B044-9066-6A92177CF010}" destId="{C1514259-4328-FD43-9BC9-4A0215EDED23}" srcOrd="0" destOrd="0" presId="urn:microsoft.com/office/officeart/2005/8/layout/process1"/>
    <dgm:cxn modelId="{4BE9260A-D447-AA4F-B97D-138EC0349768}" type="presParOf" srcId="{D046F5EF-A127-B044-9066-6A92177CF010}" destId="{7683EB7B-C0B7-3D4A-850F-1911A0782016}" srcOrd="1" destOrd="0" presId="urn:microsoft.com/office/officeart/2005/8/layout/process1"/>
    <dgm:cxn modelId="{5D09EA05-77E7-004D-AE6F-CB94E681AFAA}" type="presParOf" srcId="{7683EB7B-C0B7-3D4A-850F-1911A0782016}" destId="{BD4E0E01-FD6F-5A4F-88ED-D2C0090C05F8}" srcOrd="0" destOrd="0" presId="urn:microsoft.com/office/officeart/2005/8/layout/process1"/>
    <dgm:cxn modelId="{37B127FC-D8C5-C34B-87DF-2BCF0C186155}" type="presParOf" srcId="{D046F5EF-A127-B044-9066-6A92177CF010}" destId="{44653C35-B3CA-B549-833F-A144B4968F61}" srcOrd="2" destOrd="0" presId="urn:microsoft.com/office/officeart/2005/8/layout/process1"/>
    <dgm:cxn modelId="{DCAA733A-FAF1-DB46-A2F0-C86401700A97}" type="presParOf" srcId="{D046F5EF-A127-B044-9066-6A92177CF010}" destId="{8D835D12-EA48-0A44-B5F0-6B1E8F3F1B85}" srcOrd="3" destOrd="0" presId="urn:microsoft.com/office/officeart/2005/8/layout/process1"/>
    <dgm:cxn modelId="{2950D3FD-6D85-7D4A-95C2-963F4AA30A79}" type="presParOf" srcId="{8D835D12-EA48-0A44-B5F0-6B1E8F3F1B85}" destId="{CD1B0585-C1D5-F344-914C-7CCFDAD38625}" srcOrd="0" destOrd="0" presId="urn:microsoft.com/office/officeart/2005/8/layout/process1"/>
    <dgm:cxn modelId="{04ECFC5C-D897-F843-9268-E169CD5B0F55}" type="presParOf" srcId="{D046F5EF-A127-B044-9066-6A92177CF010}" destId="{0D1652E2-F511-E847-B0EF-F6946B764678}"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14259-4328-FD43-9BC9-4A0215EDED23}">
      <dsp:nvSpPr>
        <dsp:cNvPr id="0" name=""/>
        <dsp:cNvSpPr/>
      </dsp:nvSpPr>
      <dsp:spPr>
        <a:xfrm>
          <a:off x="7416" y="0"/>
          <a:ext cx="2216661" cy="1119009"/>
        </a:xfrm>
        <a:prstGeom prst="roundRect">
          <a:avLst>
            <a:gd name="adj" fmla="val 10000"/>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Catch</a:t>
          </a:r>
          <a:endParaRPr lang="en-US" sz="2200" kern="1200" dirty="0"/>
        </a:p>
      </dsp:txBody>
      <dsp:txXfrm>
        <a:off x="40191" y="32775"/>
        <a:ext cx="2151111" cy="1053459"/>
      </dsp:txXfrm>
    </dsp:sp>
    <dsp:sp modelId="{7683EB7B-C0B7-3D4A-850F-1911A0782016}">
      <dsp:nvSpPr>
        <dsp:cNvPr id="0" name=""/>
        <dsp:cNvSpPr/>
      </dsp:nvSpPr>
      <dsp:spPr>
        <a:xfrm>
          <a:off x="2445744" y="284638"/>
          <a:ext cx="469932" cy="549732"/>
        </a:xfrm>
        <a:prstGeom prst="rightArrow">
          <a:avLst>
            <a:gd name="adj1" fmla="val 60000"/>
            <a:gd name="adj2" fmla="val 50000"/>
          </a:avLst>
        </a:prstGeom>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445744" y="394584"/>
        <a:ext cx="328952" cy="329840"/>
      </dsp:txXfrm>
    </dsp:sp>
    <dsp:sp modelId="{44653C35-B3CA-B549-833F-A144B4968F61}">
      <dsp:nvSpPr>
        <dsp:cNvPr id="0" name=""/>
        <dsp:cNvSpPr/>
      </dsp:nvSpPr>
      <dsp:spPr>
        <a:xfrm>
          <a:off x="3110742" y="0"/>
          <a:ext cx="2216661" cy="1119009"/>
        </a:xfrm>
        <a:prstGeom prst="roundRect">
          <a:avLst>
            <a:gd name="adj" fmla="val 10000"/>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Report</a:t>
          </a:r>
          <a:endParaRPr lang="en-US" sz="2200" kern="1200" dirty="0"/>
        </a:p>
      </dsp:txBody>
      <dsp:txXfrm>
        <a:off x="3143517" y="32775"/>
        <a:ext cx="2151111" cy="1053459"/>
      </dsp:txXfrm>
    </dsp:sp>
    <dsp:sp modelId="{8D835D12-EA48-0A44-B5F0-6B1E8F3F1B85}">
      <dsp:nvSpPr>
        <dsp:cNvPr id="0" name=""/>
        <dsp:cNvSpPr/>
      </dsp:nvSpPr>
      <dsp:spPr>
        <a:xfrm>
          <a:off x="5525188" y="284638"/>
          <a:ext cx="419301" cy="549732"/>
        </a:xfrm>
        <a:prstGeom prst="rightArrow">
          <a:avLst>
            <a:gd name="adj1" fmla="val 60000"/>
            <a:gd name="adj2" fmla="val 50000"/>
          </a:avLst>
        </a:prstGeom>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525188" y="394584"/>
        <a:ext cx="293511" cy="329840"/>
      </dsp:txXfrm>
    </dsp:sp>
    <dsp:sp modelId="{0D1652E2-F511-E847-B0EF-F6946B764678}">
      <dsp:nvSpPr>
        <dsp:cNvPr id="0" name=""/>
        <dsp:cNvSpPr/>
      </dsp:nvSpPr>
      <dsp:spPr>
        <a:xfrm>
          <a:off x="6118539" y="0"/>
          <a:ext cx="2216661" cy="1119009"/>
        </a:xfrm>
        <a:prstGeom prst="roundRect">
          <a:avLst>
            <a:gd name="adj" fmla="val 10000"/>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Improve Landings Estimates</a:t>
          </a:r>
        </a:p>
      </dsp:txBody>
      <dsp:txXfrm>
        <a:off x="6151314" y="32775"/>
        <a:ext cx="2151111" cy="10534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Introduce</a:t>
            </a:r>
            <a:r>
              <a:rPr lang="en-US" baseline="0" dirty="0" smtClean="0"/>
              <a:t> yourself. Going to be speaking and giving an update on the snapper grouper permit and recreational reporting app.</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Originally amendment 43 to</a:t>
            </a:r>
            <a:r>
              <a:rPr lang="en-US" baseline="0" dirty="0" smtClean="0"/>
              <a:t> the snapper grouper fishery management plan, included 12 actions. Those included the ACL and </a:t>
            </a:r>
            <a:r>
              <a:rPr lang="en-US" dirty="0" smtClean="0"/>
              <a:t>measures to promote best fishing practices and recreational reporting.</a:t>
            </a:r>
            <a:r>
              <a:rPr lang="en-US" baseline="0" dirty="0" smtClean="0"/>
              <a:t> Since _____ the actions have been divided into two separate amendments. Amendment 43 includes the revision to the ACL and Amendment 46 includes the previous action of improving recreational reporting and best fishing practices. </a:t>
            </a:r>
            <a:r>
              <a:rPr lang="en-US" dirty="0" smtClean="0"/>
              <a:t>Amendment 46 </a:t>
            </a:r>
            <a:r>
              <a:rPr lang="en-US" dirty="0" smtClean="0">
                <a:sym typeface="Wingdings"/>
              </a:rPr>
              <a:t> </a:t>
            </a:r>
            <a:r>
              <a:rPr lang="en-US" dirty="0" smtClean="0"/>
              <a:t>Improve recreational reporting</a:t>
            </a:r>
            <a:endParaRPr lang="en-US" dirty="0" smtClean="0">
              <a:sym typeface="Wingdings"/>
            </a:endParaRPr>
          </a:p>
          <a:p>
            <a:endParaRPr lang="en-US" dirty="0"/>
          </a:p>
        </p:txBody>
      </p:sp>
    </p:spTree>
    <p:extLst>
      <p:ext uri="{BB962C8B-B14F-4D97-AF65-F5344CB8AC3E}">
        <p14:creationId xmlns:p14="http://schemas.microsoft.com/office/powerpoint/2010/main" val="403320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to</a:t>
            </a:r>
            <a:r>
              <a:rPr lang="en-US" baseline="0" dirty="0" smtClean="0"/>
              <a:t> improve recreational reporting included in amendment 46 we </a:t>
            </a:r>
            <a:r>
              <a:rPr lang="en-US" baseline="0" dirty="0" smtClean="0"/>
              <a:t>are developing an electronic permitting and reporting app. Part of this project we are conducting a </a:t>
            </a:r>
            <a:r>
              <a:rPr lang="en-US" baseline="0" smtClean="0"/>
              <a:t>pilot study </a:t>
            </a:r>
            <a:r>
              <a:rPr lang="en-US" baseline="0" dirty="0" smtClean="0"/>
              <a:t>The goal of the study is to d</a:t>
            </a:r>
            <a:r>
              <a:rPr lang="en-US" dirty="0" smtClean="0"/>
              <a:t>evelop an application that would enable a permit to be issued to individual fishers and have a reporting system to collect data on catch and effort.</a:t>
            </a:r>
          </a:p>
          <a:p>
            <a:endParaRPr lang="en-US" dirty="0"/>
          </a:p>
        </p:txBody>
      </p:sp>
    </p:spTree>
    <p:extLst>
      <p:ext uri="{BB962C8B-B14F-4D97-AF65-F5344CB8AC3E}">
        <p14:creationId xmlns:p14="http://schemas.microsoft.com/office/powerpoint/2010/main" val="861209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intention</a:t>
            </a:r>
            <a:r>
              <a:rPr lang="en-US" baseline="0" dirty="0" smtClean="0"/>
              <a:t> of the app is to allow anglers to report their catch and to ultimately improve landings estimates</a:t>
            </a:r>
            <a:endParaRPr lang="en-US" dirty="0"/>
          </a:p>
        </p:txBody>
      </p:sp>
    </p:spTree>
    <p:extLst>
      <p:ext uri="{BB962C8B-B14F-4D97-AF65-F5344CB8AC3E}">
        <p14:creationId xmlns:p14="http://schemas.microsoft.com/office/powerpoint/2010/main" val="128379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give you an idea of some of the features</a:t>
            </a:r>
            <a:r>
              <a:rPr lang="en-US" baseline="0" dirty="0" smtClean="0"/>
              <a:t> of the app. Listed here are some of the capabilities.</a:t>
            </a:r>
            <a:endParaRPr lang="en-US" dirty="0" smtClean="0"/>
          </a:p>
          <a:p>
            <a:endParaRPr lang="en-US" dirty="0"/>
          </a:p>
        </p:txBody>
      </p:sp>
    </p:spTree>
    <p:extLst>
      <p:ext uri="{BB962C8B-B14F-4D97-AF65-F5344CB8AC3E}">
        <p14:creationId xmlns:p14="http://schemas.microsoft.com/office/powerpoint/2010/main" val="337578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are some of the partners</a:t>
            </a:r>
            <a:r>
              <a:rPr lang="en-US" baseline="0" dirty="0" smtClean="0"/>
              <a:t> on this project. Snook and game fish, elemental methods. If you are familiar these partners created the app </a:t>
            </a:r>
            <a:r>
              <a:rPr lang="en-US" baseline="0" dirty="0" err="1" smtClean="0"/>
              <a:t>iangler</a:t>
            </a:r>
            <a:r>
              <a:rPr lang="en-US" baseline="0" dirty="0" smtClean="0"/>
              <a:t> with some of you may have used. </a:t>
            </a:r>
            <a:r>
              <a:rPr lang="en-US" baseline="0" dirty="0" err="1" smtClean="0"/>
              <a:t>Accsp</a:t>
            </a:r>
            <a:r>
              <a:rPr lang="en-US" baseline="0" dirty="0" smtClean="0"/>
              <a:t>, National Marine Fisheries Service, the South Atlantic Fishery Management Council, and</a:t>
            </a:r>
            <a:endParaRPr lang="en-US" dirty="0"/>
          </a:p>
        </p:txBody>
      </p:sp>
    </p:spTree>
    <p:extLst>
      <p:ext uri="{BB962C8B-B14F-4D97-AF65-F5344CB8AC3E}">
        <p14:creationId xmlns:p14="http://schemas.microsoft.com/office/powerpoint/2010/main" val="1951382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as part of this project we will be working with recreational</a:t>
            </a:r>
            <a:r>
              <a:rPr lang="en-US" baseline="0" dirty="0" smtClean="0"/>
              <a:t> snapper grouper anglers in the south Atlantic. If you have any interest in participating in the pilot project please come and see me.</a:t>
            </a:r>
            <a:endParaRPr lang="en-US" dirty="0"/>
          </a:p>
        </p:txBody>
      </p:sp>
    </p:spTree>
    <p:extLst>
      <p:ext uri="{BB962C8B-B14F-4D97-AF65-F5344CB8AC3E}">
        <p14:creationId xmlns:p14="http://schemas.microsoft.com/office/powerpoint/2010/main" val="88833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Should we change</a:t>
            </a:r>
            <a:r>
              <a:rPr lang="en-US" baseline="0" dirty="0" smtClean="0"/>
              <a:t> this to the more specific timeline?</a:t>
            </a:r>
          </a:p>
          <a:p>
            <a:endParaRPr lang="en-US" baseline="0" dirty="0" smtClean="0"/>
          </a:p>
          <a:p>
            <a:r>
              <a:rPr lang="en-US" baseline="0" dirty="0" smtClean="0"/>
              <a:t>Here is the project time line. Currently we have designed the app, and are in the process of identifying anglers to pilot the project. The pilot phase of the project will take place in Winter of 2018. Based on the results of the pilot study and the feedback from anglers, we will modify the app. </a:t>
            </a:r>
          </a:p>
        </p:txBody>
      </p:sp>
    </p:spTree>
    <p:extLst>
      <p:ext uri="{BB962C8B-B14F-4D97-AF65-F5344CB8AC3E}">
        <p14:creationId xmlns:p14="http://schemas.microsoft.com/office/powerpoint/2010/main" val="1850204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Put</a:t>
            </a:r>
            <a:r>
              <a:rPr lang="en-US" baseline="0" dirty="0" smtClean="0"/>
              <a:t> the app, and the name</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60950" y="2065350"/>
            <a:ext cx="8222100" cy="1012799"/>
          </a:xfrm>
          <a:prstGeom prst="rect">
            <a:avLst/>
          </a:prstGeom>
        </p:spPr>
        <p:txBody>
          <a:bodyPr lIns="91425" tIns="91425" rIns="91425" bIns="91425" anchor="ctr"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17" name="Shape 17"/>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p:nvPr/>
        </p:nvSpPr>
        <p:spPr>
          <a:xfrm rot="10800000" flipH="1">
            <a:off x="0" y="656399"/>
            <a:ext cx="9144000" cy="44871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34" name="Shape 34"/>
          <p:cNvSpPr txBox="1">
            <a:spLocks noGrp="1"/>
          </p:cNvSpPr>
          <p:nvPr>
            <p:ph type="title"/>
          </p:nvPr>
        </p:nvSpPr>
        <p:spPr>
          <a:xfrm>
            <a:off x="98250" y="16350"/>
            <a:ext cx="8826599" cy="602700"/>
          </a:xfrm>
          <a:prstGeom prst="rect">
            <a:avLst/>
          </a:prstGeom>
        </p:spPr>
        <p:txBody>
          <a:bodyPr lIns="91425" tIns="91425" rIns="91425" bIns="91425" anchor="ctr"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35" name="Shape 35"/>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txBox="1"/>
          <p:nvPr/>
        </p:nvSpPr>
        <p:spPr>
          <a:xfrm rot="10800000" flipH="1">
            <a:off x="3276600" y="25"/>
            <a:ext cx="5867400" cy="5143499"/>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8" name="Shape 38"/>
          <p:cNvSpPr/>
          <p:nvPr/>
        </p:nvSpPr>
        <p:spPr>
          <a:xfrm rot="-5400000">
            <a:off x="759150" y="2517450"/>
            <a:ext cx="5143499"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39" name="Shape 39"/>
          <p:cNvSpPr txBox="1">
            <a:spLocks noGrp="1"/>
          </p:cNvSpPr>
          <p:nvPr>
            <p:ph type="title"/>
          </p:nvPr>
        </p:nvSpPr>
        <p:spPr>
          <a:xfrm>
            <a:off x="226077" y="357800"/>
            <a:ext cx="2807999" cy="9533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226075" y="1465800"/>
            <a:ext cx="2807999" cy="3163499"/>
          </a:xfrm>
          <a:prstGeom prst="rect">
            <a:avLst/>
          </a:prstGeom>
        </p:spPr>
        <p:txBody>
          <a:bodyPr lIns="91425" tIns="91425" rIns="91425" bIns="91425" anchor="t" anchorCtr="0"/>
          <a:lstStyle>
            <a:lvl1pPr lvl="0">
              <a:spcBef>
                <a:spcPts val="0"/>
              </a:spcBef>
              <a:buClr>
                <a:schemeClr val="lt1"/>
              </a:buClr>
              <a:buSzPct val="100000"/>
              <a:defRPr sz="1200">
                <a:solidFill>
                  <a:schemeClr val="lt1"/>
                </a:solidFill>
              </a:defRPr>
            </a:lvl1pPr>
            <a:lvl2pPr lvl="1">
              <a:spcBef>
                <a:spcPts val="0"/>
              </a:spcBef>
              <a:buClr>
                <a:schemeClr val="lt1"/>
              </a:buClr>
              <a:buSzPct val="100000"/>
              <a:defRPr sz="1200">
                <a:solidFill>
                  <a:schemeClr val="lt1"/>
                </a:solidFill>
              </a:defRPr>
            </a:lvl2pPr>
            <a:lvl3pPr lvl="2">
              <a:spcBef>
                <a:spcPts val="0"/>
              </a:spcBef>
              <a:buClr>
                <a:schemeClr val="lt1"/>
              </a:buClr>
              <a:buSzPct val="100000"/>
              <a:defRPr sz="1200">
                <a:solidFill>
                  <a:schemeClr val="lt1"/>
                </a:solidFill>
              </a:defRPr>
            </a:lvl3pPr>
            <a:lvl4pPr lvl="3">
              <a:spcBef>
                <a:spcPts val="0"/>
              </a:spcBef>
              <a:buClr>
                <a:schemeClr val="lt1"/>
              </a:buClr>
              <a:buSzPct val="100000"/>
              <a:defRPr sz="1200">
                <a:solidFill>
                  <a:schemeClr val="lt1"/>
                </a:solidFill>
              </a:defRPr>
            </a:lvl4pPr>
            <a:lvl5pPr lvl="4">
              <a:spcBef>
                <a:spcPts val="0"/>
              </a:spcBef>
              <a:buClr>
                <a:schemeClr val="lt1"/>
              </a:buClr>
              <a:buSzPct val="100000"/>
              <a:defRPr sz="1200">
                <a:solidFill>
                  <a:schemeClr val="lt1"/>
                </a:solidFill>
              </a:defRPr>
            </a:lvl5pPr>
            <a:lvl6pPr lvl="5">
              <a:spcBef>
                <a:spcPts val="0"/>
              </a:spcBef>
              <a:buClr>
                <a:schemeClr val="lt1"/>
              </a:buClr>
              <a:buSzPct val="100000"/>
              <a:defRPr sz="1200">
                <a:solidFill>
                  <a:schemeClr val="lt1"/>
                </a:solidFill>
              </a:defRPr>
            </a:lvl6pPr>
            <a:lvl7pPr lvl="6">
              <a:spcBef>
                <a:spcPts val="0"/>
              </a:spcBef>
              <a:buClr>
                <a:schemeClr val="lt1"/>
              </a:buClr>
              <a:buSzPct val="100000"/>
              <a:defRPr sz="1200">
                <a:solidFill>
                  <a:schemeClr val="lt1"/>
                </a:solidFill>
              </a:defRPr>
            </a:lvl7pPr>
            <a:lvl8pPr lvl="7">
              <a:spcBef>
                <a:spcPts val="0"/>
              </a:spcBef>
              <a:buClr>
                <a:schemeClr val="lt1"/>
              </a:buClr>
              <a:buSzPct val="100000"/>
              <a:defRPr sz="1200">
                <a:solidFill>
                  <a:schemeClr val="lt1"/>
                </a:solidFill>
              </a:defRPr>
            </a:lvl8pPr>
            <a:lvl9pPr lvl="8">
              <a:spcBef>
                <a:spcPts val="0"/>
              </a:spcBef>
              <a:buClr>
                <a:schemeClr val="lt1"/>
              </a:buClr>
              <a:buSzPct val="100000"/>
              <a:defRPr sz="1200">
                <a:solidFill>
                  <a:schemeClr val="lt1"/>
                </a:solidFill>
              </a:defRPr>
            </a:lvl9pPr>
          </a:lstStyle>
          <a:p>
            <a:endParaRPr/>
          </a:p>
        </p:txBody>
      </p:sp>
      <p:sp>
        <p:nvSpPr>
          <p:cNvPr id="41" name="Shape 41"/>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p:nvPr/>
        </p:nvSpPr>
        <p:spPr>
          <a:xfrm rot="10800000" flipH="1">
            <a:off x="0" y="0"/>
            <a:ext cx="9144000" cy="4695899"/>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54" name="Shape 54"/>
          <p:cNvSpPr/>
          <p:nvPr/>
        </p:nvSpPr>
        <p:spPr>
          <a:xfrm rot="10800000" flipH="1">
            <a:off x="0" y="4622724"/>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55" name="Shape 55"/>
          <p:cNvSpPr txBox="1">
            <a:spLocks noGrp="1"/>
          </p:cNvSpPr>
          <p:nvPr>
            <p:ph type="body" idx="1"/>
          </p:nvPr>
        </p:nvSpPr>
        <p:spPr>
          <a:xfrm>
            <a:off x="57150" y="4696825"/>
            <a:ext cx="8381999" cy="446700"/>
          </a:xfrm>
          <a:prstGeom prst="rect">
            <a:avLst/>
          </a:prstGeom>
        </p:spPr>
        <p:txBody>
          <a:bodyPr lIns="91425" tIns="91425" rIns="91425" bIns="91425" anchor="ctr" anchorCtr="0"/>
          <a:lstStyle>
            <a:lvl1pPr lvl="0">
              <a:lnSpc>
                <a:spcPct val="100000"/>
              </a:lnSpc>
              <a:spcBef>
                <a:spcPts val="0"/>
              </a:spcBef>
              <a:spcAft>
                <a:spcPts val="0"/>
              </a:spcAft>
              <a:buClr>
                <a:schemeClr val="lt1"/>
              </a:buClr>
              <a:buSzPct val="100000"/>
              <a:buNone/>
              <a:defRPr sz="1200">
                <a:solidFill>
                  <a:schemeClr val="lt1"/>
                </a:solidFill>
              </a:defRPr>
            </a:lvl1pPr>
          </a:lstStyle>
          <a:p>
            <a:endParaRPr/>
          </a:p>
        </p:txBody>
      </p:sp>
      <p:sp>
        <p:nvSpPr>
          <p:cNvPr id="56" name="Shape 56"/>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738725"/>
            <a:ext cx="8222100" cy="767699"/>
          </a:xfrm>
          <a:prstGeom prst="rect">
            <a:avLst/>
          </a:prstGeom>
          <a:noFill/>
          <a:ln>
            <a:noFill/>
          </a:ln>
        </p:spPr>
        <p:txBody>
          <a:bodyPr lIns="91425" tIns="91425" rIns="91425" bIns="91425" anchor="b" anchorCtr="0"/>
          <a:lstStyle>
            <a:lvl1pPr lvl="0">
              <a:spcBef>
                <a:spcPts val="0"/>
              </a:spcBef>
              <a:buClr>
                <a:schemeClr val="lt1"/>
              </a:buClr>
              <a:buSzPct val="100000"/>
              <a:buFont typeface="Roboto"/>
              <a:buNone/>
              <a:defRPr sz="3200">
                <a:solidFill>
                  <a:schemeClr val="lt1"/>
                </a:solidFill>
                <a:latin typeface="Roboto"/>
                <a:ea typeface="Roboto"/>
                <a:cs typeface="Roboto"/>
                <a:sym typeface="Roboto"/>
              </a:defRPr>
            </a:lvl1pPr>
            <a:lvl2pPr lvl="1">
              <a:spcBef>
                <a:spcPts val="0"/>
              </a:spcBef>
              <a:buClr>
                <a:schemeClr val="lt1"/>
              </a:buClr>
              <a:buSzPct val="100000"/>
              <a:buFont typeface="Roboto"/>
              <a:buNone/>
              <a:defRPr sz="3200">
                <a:solidFill>
                  <a:schemeClr val="lt1"/>
                </a:solidFill>
                <a:latin typeface="Roboto"/>
                <a:ea typeface="Roboto"/>
                <a:cs typeface="Roboto"/>
                <a:sym typeface="Roboto"/>
              </a:defRPr>
            </a:lvl2pPr>
            <a:lvl3pPr lvl="2">
              <a:spcBef>
                <a:spcPts val="0"/>
              </a:spcBef>
              <a:buClr>
                <a:schemeClr val="lt1"/>
              </a:buClr>
              <a:buSzPct val="100000"/>
              <a:buFont typeface="Roboto"/>
              <a:buNone/>
              <a:defRPr sz="3200">
                <a:solidFill>
                  <a:schemeClr val="lt1"/>
                </a:solidFill>
                <a:latin typeface="Roboto"/>
                <a:ea typeface="Roboto"/>
                <a:cs typeface="Roboto"/>
                <a:sym typeface="Roboto"/>
              </a:defRPr>
            </a:lvl3pPr>
            <a:lvl4pPr lvl="3">
              <a:spcBef>
                <a:spcPts val="0"/>
              </a:spcBef>
              <a:buClr>
                <a:schemeClr val="lt1"/>
              </a:buClr>
              <a:buSzPct val="100000"/>
              <a:buFont typeface="Roboto"/>
              <a:buNone/>
              <a:defRPr sz="3200">
                <a:solidFill>
                  <a:schemeClr val="lt1"/>
                </a:solidFill>
                <a:latin typeface="Roboto"/>
                <a:ea typeface="Roboto"/>
                <a:cs typeface="Roboto"/>
                <a:sym typeface="Roboto"/>
              </a:defRPr>
            </a:lvl4pPr>
            <a:lvl5pPr lvl="4">
              <a:spcBef>
                <a:spcPts val="0"/>
              </a:spcBef>
              <a:buClr>
                <a:schemeClr val="lt1"/>
              </a:buClr>
              <a:buSzPct val="100000"/>
              <a:buFont typeface="Roboto"/>
              <a:buNone/>
              <a:defRPr sz="3200">
                <a:solidFill>
                  <a:schemeClr val="lt1"/>
                </a:solidFill>
                <a:latin typeface="Roboto"/>
                <a:ea typeface="Roboto"/>
                <a:cs typeface="Roboto"/>
                <a:sym typeface="Roboto"/>
              </a:defRPr>
            </a:lvl5pPr>
            <a:lvl6pPr lvl="5">
              <a:spcBef>
                <a:spcPts val="0"/>
              </a:spcBef>
              <a:buClr>
                <a:schemeClr val="lt1"/>
              </a:buClr>
              <a:buSzPct val="100000"/>
              <a:buFont typeface="Roboto"/>
              <a:buNone/>
              <a:defRPr sz="3200">
                <a:solidFill>
                  <a:schemeClr val="lt1"/>
                </a:solidFill>
                <a:latin typeface="Roboto"/>
                <a:ea typeface="Roboto"/>
                <a:cs typeface="Roboto"/>
                <a:sym typeface="Roboto"/>
              </a:defRPr>
            </a:lvl6pPr>
            <a:lvl7pPr lvl="6">
              <a:spcBef>
                <a:spcPts val="0"/>
              </a:spcBef>
              <a:buClr>
                <a:schemeClr val="lt1"/>
              </a:buClr>
              <a:buSzPct val="100000"/>
              <a:buFont typeface="Roboto"/>
              <a:buNone/>
              <a:defRPr sz="3200">
                <a:solidFill>
                  <a:schemeClr val="lt1"/>
                </a:solidFill>
                <a:latin typeface="Roboto"/>
                <a:ea typeface="Roboto"/>
                <a:cs typeface="Roboto"/>
                <a:sym typeface="Roboto"/>
              </a:defRPr>
            </a:lvl7pPr>
            <a:lvl8pPr lvl="7">
              <a:spcBef>
                <a:spcPts val="0"/>
              </a:spcBef>
              <a:buClr>
                <a:schemeClr val="lt1"/>
              </a:buClr>
              <a:buSzPct val="100000"/>
              <a:buFont typeface="Roboto"/>
              <a:buNone/>
              <a:defRPr sz="3200">
                <a:solidFill>
                  <a:schemeClr val="lt1"/>
                </a:solidFill>
                <a:latin typeface="Roboto"/>
                <a:ea typeface="Roboto"/>
                <a:cs typeface="Roboto"/>
                <a:sym typeface="Roboto"/>
              </a:defRPr>
            </a:lvl8pPr>
            <a:lvl9pPr lvl="8">
              <a:spcBef>
                <a:spcPts val="0"/>
              </a:spcBef>
              <a:buClr>
                <a:schemeClr val="lt1"/>
              </a:buClr>
              <a:buSzPct val="1000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1919075"/>
            <a:ext cx="8222100" cy="2710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lvl="1">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lvl="2">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lvl="3">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lvl="4">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lvl="5">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lvl="6">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lvl="7">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lvl="8">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523541" y="4695623"/>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6" r:id="rId4"/>
    <p:sldLayoutId id="214748365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ahUKEwj6uOfnmLTVAhUMeT4KHY76D9MQjRwIBw&amp;url=http://fisherynation.com/archives/tag/south-atlantic-fishery-management-council&amp;psig=AFQjCNHGInSYURao1p0fOwWkOoy0uGCrwQ&amp;ust=1501613624903479" TargetMode="External"/><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microsoft.com/office/2007/relationships/hdphoto" Target="../media/hdphoto1.wdp"/><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tiff"/><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2.wdp"/><Relationship Id="rId5" Type="http://schemas.openxmlformats.org/officeDocument/2006/relationships/image" Target="../media/image12.png"/><Relationship Id="rId6" Type="http://schemas.microsoft.com/office/2007/relationships/hdphoto" Target="../media/hdphoto3.wdp"/><Relationship Id="rId7" Type="http://schemas.openxmlformats.org/officeDocument/2006/relationships/image" Target="../media/image13.png"/><Relationship Id="rId8" Type="http://schemas.microsoft.com/office/2007/relationships/hdphoto" Target="../media/hdphoto4.wdp"/><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hyperlink" Target="https://www.google.com/url?sa=i&amp;rct=j&amp;q=&amp;esrc=s&amp;source=images&amp;cd=&amp;ved=0ahUKEwj6uOfnmLTVAhUMeT4KHY76D9MQjRwIBw&amp;url=http://fisherynation.com/archives/tag/south-atlantic-fishery-management-council&amp;psig=AFQjCNHGInSYURao1p0fOwWkOoy0uGCrwQ&amp;ust=1501613624903479" TargetMode="External"/><Relationship Id="rId8" Type="http://schemas.openxmlformats.org/officeDocument/2006/relationships/image" Target="../media/image1.jpeg"/><Relationship Id="rId9" Type="http://schemas.openxmlformats.org/officeDocument/2006/relationships/image" Target="../media/image18.jpeg"/><Relationship Id="rId10"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7.tiff"/><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mailto:Kelsey.dick@safmc.net" TargetMode="External"/><Relationship Id="rId4" Type="http://schemas.openxmlformats.org/officeDocument/2006/relationships/image" Target="../media/image22.jpeg"/><Relationship Id="rId5" Type="http://schemas.microsoft.com/office/2007/relationships/hdphoto" Target="../media/hdphoto5.wdp"/><Relationship Id="rId6" Type="http://schemas.openxmlformats.org/officeDocument/2006/relationships/image" Target="../media/image11.png"/><Relationship Id="rId7" Type="http://schemas.microsoft.com/office/2007/relationships/hdphoto" Target="../media/hdphoto2.wdp"/><Relationship Id="rId8" Type="http://schemas.openxmlformats.org/officeDocument/2006/relationships/image" Target="../media/image23.png"/><Relationship Id="rId9" Type="http://schemas.microsoft.com/office/2007/relationships/hdphoto" Target="../media/hdphoto6.wdp"/><Relationship Id="rId10" Type="http://schemas.openxmlformats.org/officeDocument/2006/relationships/image" Target="../media/image5.png"/><Relationship Id="rId11" Type="http://schemas.microsoft.com/office/2007/relationships/hdphoto" Target="../media/hdphoto7.wdp"/><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81376" y="1032786"/>
            <a:ext cx="5457418" cy="1818167"/>
          </a:xfrm>
          <a:prstGeom prst="rect">
            <a:avLst/>
          </a:prstGeom>
        </p:spPr>
        <p:txBody>
          <a:bodyPr lIns="91425" tIns="91425" rIns="91425" bIns="91425" anchor="ctr" anchorCtr="0">
            <a:noAutofit/>
          </a:bodyPr>
          <a:lstStyle/>
          <a:p>
            <a:pPr lvl="0">
              <a:spcBef>
                <a:spcPts val="0"/>
              </a:spcBef>
              <a:buNone/>
            </a:pPr>
            <a:r>
              <a:rPr lang="en-US" dirty="0" smtClean="0">
                <a:solidFill>
                  <a:schemeClr val="bg2"/>
                </a:solidFill>
                <a:latin typeface="+mn-lt"/>
              </a:rPr>
              <a:t>Snapper Grouper Permit &amp; Recreational Reporting App</a:t>
            </a:r>
            <a:endParaRPr lang="en" dirty="0">
              <a:solidFill>
                <a:schemeClr val="bg2"/>
              </a:solidFill>
              <a:latin typeface="+mn-lt"/>
            </a:endParaRPr>
          </a:p>
        </p:txBody>
      </p:sp>
      <p:sp>
        <p:nvSpPr>
          <p:cNvPr id="6" name="TextBox 5"/>
          <p:cNvSpPr txBox="1"/>
          <p:nvPr/>
        </p:nvSpPr>
        <p:spPr>
          <a:xfrm>
            <a:off x="1798010" y="3873497"/>
            <a:ext cx="2869742" cy="954107"/>
          </a:xfrm>
          <a:prstGeom prst="rect">
            <a:avLst/>
          </a:prstGeom>
          <a:noFill/>
        </p:spPr>
        <p:txBody>
          <a:bodyPr wrap="square" rtlCol="0">
            <a:spAutoFit/>
          </a:bodyPr>
          <a:lstStyle/>
          <a:p>
            <a:r>
              <a:rPr lang="en-US" dirty="0" smtClean="0"/>
              <a:t>Kelsey Dick </a:t>
            </a:r>
          </a:p>
          <a:p>
            <a:r>
              <a:rPr lang="en-US" i="1" dirty="0" smtClean="0"/>
              <a:t>Fishery Outreach Coordinator </a:t>
            </a:r>
          </a:p>
          <a:p>
            <a:r>
              <a:rPr lang="en-US" i="1" dirty="0" smtClean="0"/>
              <a:t>South Atlantic Fishery Management Council Staff</a:t>
            </a:r>
            <a:endParaRPr lang="en-US" i="1" dirty="0"/>
          </a:p>
        </p:txBody>
      </p:sp>
      <p:pic>
        <p:nvPicPr>
          <p:cNvPr id="7" name="Picture 18" descr="mage result for south atlantic fishery management counci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76" y="3715550"/>
            <a:ext cx="1265783" cy="12700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0262" y="0"/>
            <a:ext cx="2692446" cy="51435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z="3200" dirty="0" smtClean="0">
                <a:latin typeface="+mn-lt"/>
              </a:rPr>
              <a:t>Background</a:t>
            </a:r>
            <a:endParaRPr lang="en-US" sz="3200" dirty="0">
              <a:latin typeface="+mn-lt"/>
            </a:endParaRPr>
          </a:p>
        </p:txBody>
      </p:sp>
      <p:grpSp>
        <p:nvGrpSpPr>
          <p:cNvPr id="4" name="Group 3"/>
          <p:cNvGrpSpPr/>
          <p:nvPr/>
        </p:nvGrpSpPr>
        <p:grpSpPr>
          <a:xfrm>
            <a:off x="473874" y="730406"/>
            <a:ext cx="5389839" cy="4240381"/>
            <a:chOff x="872777" y="865507"/>
            <a:chExt cx="5389839" cy="4240381"/>
          </a:xfrm>
        </p:grpSpPr>
        <p:grpSp>
          <p:nvGrpSpPr>
            <p:cNvPr id="6" name="Group 5"/>
            <p:cNvGrpSpPr/>
            <p:nvPr/>
          </p:nvGrpSpPr>
          <p:grpSpPr>
            <a:xfrm>
              <a:off x="4114800" y="865507"/>
              <a:ext cx="2147816" cy="2086101"/>
              <a:chOff x="4114800" y="865507"/>
              <a:chExt cx="2147816" cy="2086101"/>
            </a:xfrm>
          </p:grpSpPr>
          <p:pic>
            <p:nvPicPr>
              <p:cNvPr id="16" name="Picture 2" descr="C:\Users\chip.collier\AppData\Local\Microsoft\Windows\Temporary Internet Files\Content.IE5\2MT880S1\14301-illustration-of-a-book-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865507"/>
                <a:ext cx="2147816" cy="20861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rot="210725">
                <a:off x="4783092" y="1205505"/>
                <a:ext cx="1016133" cy="415498"/>
              </a:xfrm>
              <a:prstGeom prst="rect">
                <a:avLst/>
              </a:prstGeom>
              <a:noFill/>
            </p:spPr>
            <p:txBody>
              <a:bodyPr wrap="square" rtlCol="0">
                <a:spAutoFit/>
              </a:bodyPr>
              <a:lstStyle/>
              <a:p>
                <a:pPr algn="ctr"/>
                <a:r>
                  <a:rPr lang="en-US" sz="1050" b="1" dirty="0"/>
                  <a:t>Amendment 43</a:t>
                </a:r>
              </a:p>
            </p:txBody>
          </p:sp>
          <p:sp>
            <p:nvSpPr>
              <p:cNvPr id="18" name="TextBox 17"/>
              <p:cNvSpPr txBox="1"/>
              <p:nvPr/>
            </p:nvSpPr>
            <p:spPr>
              <a:xfrm rot="210725">
                <a:off x="4590301" y="1686654"/>
                <a:ext cx="1147769" cy="253916"/>
              </a:xfrm>
              <a:prstGeom prst="rect">
                <a:avLst/>
              </a:prstGeom>
              <a:noFill/>
            </p:spPr>
            <p:txBody>
              <a:bodyPr wrap="square" rtlCol="0">
                <a:spAutoFit/>
              </a:bodyPr>
              <a:lstStyle/>
              <a:p>
                <a:pPr algn="ctr"/>
                <a:r>
                  <a:rPr lang="en-US" sz="1050" b="1" dirty="0" smtClean="0">
                    <a:solidFill>
                      <a:schemeClr val="bg1"/>
                    </a:solidFill>
                  </a:rPr>
                  <a:t>August 2017</a:t>
                </a:r>
                <a:endParaRPr lang="en-US" sz="1050" b="1" dirty="0">
                  <a:solidFill>
                    <a:schemeClr val="bg1"/>
                  </a:solidFill>
                </a:endParaRPr>
              </a:p>
            </p:txBody>
          </p:sp>
        </p:grpSp>
        <p:grpSp>
          <p:nvGrpSpPr>
            <p:cNvPr id="7" name="Group 6"/>
            <p:cNvGrpSpPr/>
            <p:nvPr/>
          </p:nvGrpSpPr>
          <p:grpSpPr>
            <a:xfrm>
              <a:off x="3880984" y="2957541"/>
              <a:ext cx="2211903" cy="2148347"/>
              <a:chOff x="3880984" y="2957541"/>
              <a:chExt cx="2211903" cy="2148347"/>
            </a:xfrm>
          </p:grpSpPr>
          <p:pic>
            <p:nvPicPr>
              <p:cNvPr id="13" name="Picture 2" descr="C:\Users\chip.collier\AppData\Local\Microsoft\Windows\Temporary Internet Files\Content.IE5\2MT880S1\14301-illustration-of-a-book-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0984" y="2957541"/>
                <a:ext cx="2211903" cy="21483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210725">
                <a:off x="4594709" y="3289013"/>
                <a:ext cx="1030389" cy="415498"/>
              </a:xfrm>
              <a:prstGeom prst="rect">
                <a:avLst/>
              </a:prstGeom>
              <a:noFill/>
            </p:spPr>
            <p:txBody>
              <a:bodyPr wrap="square" rtlCol="0">
                <a:spAutoFit/>
              </a:bodyPr>
              <a:lstStyle/>
              <a:p>
                <a:pPr algn="ctr"/>
                <a:r>
                  <a:rPr lang="en-US" sz="1050" b="1" dirty="0"/>
                  <a:t>Amendment 46</a:t>
                </a:r>
              </a:p>
            </p:txBody>
          </p:sp>
          <p:sp>
            <p:nvSpPr>
              <p:cNvPr id="15" name="TextBox 14"/>
              <p:cNvSpPr txBox="1"/>
              <p:nvPr/>
            </p:nvSpPr>
            <p:spPr>
              <a:xfrm rot="210725">
                <a:off x="4439546" y="3787847"/>
                <a:ext cx="1147769" cy="253916"/>
              </a:xfrm>
              <a:prstGeom prst="rect">
                <a:avLst/>
              </a:prstGeom>
              <a:noFill/>
            </p:spPr>
            <p:txBody>
              <a:bodyPr wrap="square" rtlCol="0">
                <a:spAutoFit/>
              </a:bodyPr>
              <a:lstStyle/>
              <a:p>
                <a:pPr algn="ctr"/>
                <a:r>
                  <a:rPr lang="en-US" sz="1050" b="1" dirty="0">
                    <a:solidFill>
                      <a:schemeClr val="bg1"/>
                    </a:solidFill>
                  </a:rPr>
                  <a:t>Coming Soon</a:t>
                </a:r>
              </a:p>
            </p:txBody>
          </p:sp>
        </p:grpSp>
        <p:grpSp>
          <p:nvGrpSpPr>
            <p:cNvPr id="8" name="Group 7"/>
            <p:cNvGrpSpPr/>
            <p:nvPr/>
          </p:nvGrpSpPr>
          <p:grpSpPr>
            <a:xfrm>
              <a:off x="872777" y="1579971"/>
              <a:ext cx="3598096" cy="2351326"/>
              <a:chOff x="872777" y="1579971"/>
              <a:chExt cx="3598096" cy="2351326"/>
            </a:xfrm>
          </p:grpSpPr>
          <p:pic>
            <p:nvPicPr>
              <p:cNvPr id="9" name="Picture 2" descr="C:\Users\chip.collier\AppData\Local\Microsoft\Windows\Temporary Internet Files\Content.IE5\2MT880S1\14301-illustration-of-a-book-pv[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777" y="1579971"/>
                <a:ext cx="2420887" cy="2351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210725">
                <a:off x="1723503" y="1951729"/>
                <a:ext cx="999353" cy="415498"/>
              </a:xfrm>
              <a:prstGeom prst="rect">
                <a:avLst/>
              </a:prstGeom>
              <a:noFill/>
            </p:spPr>
            <p:txBody>
              <a:bodyPr wrap="square" rtlCol="0">
                <a:spAutoFit/>
              </a:bodyPr>
              <a:lstStyle/>
              <a:p>
                <a:pPr algn="ctr"/>
                <a:r>
                  <a:rPr lang="en-US" sz="1050" b="1" dirty="0"/>
                  <a:t>Amendment 43</a:t>
                </a:r>
              </a:p>
            </p:txBody>
          </p:sp>
          <p:sp>
            <p:nvSpPr>
              <p:cNvPr id="11" name="TextBox 10"/>
              <p:cNvSpPr txBox="1"/>
              <p:nvPr/>
            </p:nvSpPr>
            <p:spPr>
              <a:xfrm rot="210725">
                <a:off x="1521334" y="2475309"/>
                <a:ext cx="1147769" cy="253916"/>
              </a:xfrm>
              <a:prstGeom prst="rect">
                <a:avLst/>
              </a:prstGeom>
              <a:noFill/>
            </p:spPr>
            <p:txBody>
              <a:bodyPr wrap="square" rtlCol="0">
                <a:spAutoFit/>
              </a:bodyPr>
              <a:lstStyle/>
              <a:p>
                <a:pPr algn="ctr"/>
                <a:r>
                  <a:rPr lang="en-US" sz="1050" b="1" dirty="0">
                    <a:solidFill>
                      <a:schemeClr val="bg1"/>
                    </a:solidFill>
                  </a:rPr>
                  <a:t>March 2017</a:t>
                </a:r>
              </a:p>
            </p:txBody>
          </p:sp>
          <p:sp>
            <p:nvSpPr>
              <p:cNvPr id="12" name="Left-Up Arrow 11"/>
              <p:cNvSpPr/>
              <p:nvPr/>
            </p:nvSpPr>
            <p:spPr>
              <a:xfrm rot="8004348">
                <a:off x="3203003" y="2280379"/>
                <a:ext cx="1257300" cy="127844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3" name="TextBox 2"/>
          <p:cNvSpPr txBox="1"/>
          <p:nvPr/>
        </p:nvSpPr>
        <p:spPr>
          <a:xfrm>
            <a:off x="187220" y="3902703"/>
            <a:ext cx="2757502" cy="400110"/>
          </a:xfrm>
          <a:prstGeom prst="rect">
            <a:avLst/>
          </a:prstGeom>
          <a:noFill/>
        </p:spPr>
        <p:txBody>
          <a:bodyPr wrap="square" rtlCol="0">
            <a:spAutoFit/>
          </a:bodyPr>
          <a:lstStyle/>
          <a:p>
            <a:r>
              <a:rPr lang="en-US" sz="2000" b="1" dirty="0" smtClean="0"/>
              <a:t>12 Actions Included</a:t>
            </a:r>
            <a:endParaRPr lang="en-US" sz="2000" b="1" dirty="0"/>
          </a:p>
        </p:txBody>
      </p:sp>
      <p:sp>
        <p:nvSpPr>
          <p:cNvPr id="33" name="TextBox 32"/>
          <p:cNvSpPr txBox="1"/>
          <p:nvPr/>
        </p:nvSpPr>
        <p:spPr>
          <a:xfrm>
            <a:off x="5863713" y="1081206"/>
            <a:ext cx="3231402" cy="984885"/>
          </a:xfrm>
          <a:prstGeom prst="rect">
            <a:avLst/>
          </a:prstGeom>
          <a:noFill/>
        </p:spPr>
        <p:txBody>
          <a:bodyPr wrap="square" rtlCol="0">
            <a:spAutoFit/>
          </a:bodyPr>
          <a:lstStyle/>
          <a:p>
            <a:r>
              <a:rPr lang="en-US" sz="2000" b="1" dirty="0" smtClean="0"/>
              <a:t>1 Action </a:t>
            </a:r>
          </a:p>
          <a:p>
            <a:pPr>
              <a:lnSpc>
                <a:spcPct val="150000"/>
              </a:lnSpc>
            </a:pPr>
            <a:r>
              <a:rPr lang="en-US" sz="1600" dirty="0" smtClean="0"/>
              <a:t>-Revise ACL for 2018</a:t>
            </a:r>
          </a:p>
          <a:p>
            <a:endParaRPr lang="en-US" dirty="0"/>
          </a:p>
        </p:txBody>
      </p:sp>
      <p:sp>
        <p:nvSpPr>
          <p:cNvPr id="34" name="TextBox 33"/>
          <p:cNvSpPr txBox="1"/>
          <p:nvPr/>
        </p:nvSpPr>
        <p:spPr>
          <a:xfrm>
            <a:off x="5791913" y="3271761"/>
            <a:ext cx="3352087" cy="1138773"/>
          </a:xfrm>
          <a:prstGeom prst="rect">
            <a:avLst/>
          </a:prstGeom>
          <a:noFill/>
        </p:spPr>
        <p:txBody>
          <a:bodyPr wrap="square" rtlCol="0">
            <a:spAutoFit/>
          </a:bodyPr>
          <a:lstStyle/>
          <a:p>
            <a:r>
              <a:rPr lang="en-US" sz="2000" b="1" dirty="0" smtClean="0"/>
              <a:t>Include Previous Actions</a:t>
            </a:r>
          </a:p>
          <a:p>
            <a:pPr>
              <a:lnSpc>
                <a:spcPct val="150000"/>
              </a:lnSpc>
            </a:pPr>
            <a:r>
              <a:rPr lang="en-US" sz="1600" dirty="0" smtClean="0"/>
              <a:t>-Improve Recreational Reporting</a:t>
            </a:r>
          </a:p>
          <a:p>
            <a:pPr>
              <a:lnSpc>
                <a:spcPct val="150000"/>
              </a:lnSpc>
            </a:pPr>
            <a:r>
              <a:rPr lang="en-US" sz="1600" dirty="0" smtClean="0"/>
              <a:t>-Best Fishing Practices</a:t>
            </a:r>
            <a:endParaRPr lang="en-US" sz="1600" dirty="0"/>
          </a:p>
        </p:txBody>
      </p:sp>
      <p:sp>
        <p:nvSpPr>
          <p:cNvPr id="35" name="Frame 34"/>
          <p:cNvSpPr/>
          <p:nvPr/>
        </p:nvSpPr>
        <p:spPr>
          <a:xfrm>
            <a:off x="5791913" y="3617828"/>
            <a:ext cx="3221458" cy="409886"/>
          </a:xfrm>
          <a:prstGeom prst="frame">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736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98" t="14560" r="3051" b="13588"/>
          <a:stretch/>
        </p:blipFill>
        <p:spPr>
          <a:xfrm>
            <a:off x="-92789" y="0"/>
            <a:ext cx="9236790" cy="5143500"/>
          </a:xfrm>
          <a:prstGeom prst="rect">
            <a:avLst/>
          </a:prstGeom>
        </p:spPr>
      </p:pic>
      <p:sp>
        <p:nvSpPr>
          <p:cNvPr id="3" name="Rectangle 2"/>
          <p:cNvSpPr/>
          <p:nvPr/>
        </p:nvSpPr>
        <p:spPr>
          <a:xfrm>
            <a:off x="-92789" y="489972"/>
            <a:ext cx="9236789" cy="1087140"/>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97016"/>
            <a:ext cx="8082619" cy="892552"/>
          </a:xfrm>
          <a:prstGeom prst="rect">
            <a:avLst/>
          </a:prstGeom>
          <a:noFill/>
        </p:spPr>
        <p:txBody>
          <a:bodyPr wrap="square" rtlCol="0">
            <a:spAutoFit/>
          </a:bodyPr>
          <a:lstStyle/>
          <a:p>
            <a:r>
              <a:rPr lang="en-US" sz="2600" b="1" dirty="0" smtClean="0">
                <a:solidFill>
                  <a:schemeClr val="bg2"/>
                </a:solidFill>
                <a:effectLst>
                  <a:outerShdw blurRad="50800" dist="38100" dir="2700000" algn="tl" rotWithShape="0">
                    <a:prstClr val="black">
                      <a:alpha val="40000"/>
                    </a:prstClr>
                  </a:outerShdw>
                </a:effectLst>
              </a:rPr>
              <a:t>Goal: </a:t>
            </a:r>
            <a:r>
              <a:rPr lang="en-US" sz="2600" dirty="0" smtClean="0">
                <a:solidFill>
                  <a:schemeClr val="bg2"/>
                </a:solidFill>
                <a:effectLst>
                  <a:outerShdw blurRad="50800" dist="38100" dir="2700000" algn="tl" rotWithShape="0">
                    <a:prstClr val="black">
                      <a:alpha val="40000"/>
                    </a:prstClr>
                  </a:outerShdw>
                </a:effectLst>
              </a:rPr>
              <a:t>Develop an electronic permitting and reporting app for private recreational snapper grouper anglers </a:t>
            </a:r>
            <a:endParaRPr lang="en-US" sz="2600" dirty="0">
              <a:solidFill>
                <a:schemeClr val="bg2"/>
              </a:solidFill>
              <a:effectLst>
                <a:outerShdw blurRad="50800" dist="38100" dir="2700000" algn="tl" rotWithShape="0">
                  <a:prstClr val="black">
                    <a:alpha val="40000"/>
                  </a:prstClr>
                </a:outerShdw>
              </a:effectLst>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92" b="100000" l="1786" r="100000">
                        <a14:foregroundMark x1="63929" y1="53578" x2="27321" y2="40459"/>
                        <a14:foregroundMark x1="33750" y1="52110" x2="68036" y2="41651"/>
                        <a14:foregroundMark x1="49643" y1="35321" x2="46964" y2="55413"/>
                        <a14:foregroundMark x1="30893" y1="47431" x2="33750" y2="40826"/>
                        <a14:foregroundMark x1="38571" y1="38257" x2="48393" y2="35963"/>
                        <a14:foregroundMark x1="56071" y1="36147" x2="66786" y2="39450"/>
                        <a14:foregroundMark x1="68750" y1="44128" x2="65179" y2="53303"/>
                        <a14:foregroundMark x1="42500" y1="41284" x2="42500" y2="41284"/>
                        <a14:foregroundMark x1="58750" y1="62569" x2="58750" y2="62569"/>
                        <a14:foregroundMark x1="36071" y1="63303" x2="36071" y2="63303"/>
                        <a14:foregroundMark x1="22143" y1="62569" x2="22143" y2="62569"/>
                        <a14:foregroundMark x1="24643" y1="63303" x2="24643" y2="63303"/>
                        <a14:foregroundMark x1="29821" y1="77248" x2="40179" y2="77615"/>
                        <a14:foregroundMark x1="48036" y1="77248" x2="48036" y2="77248"/>
                        <a14:foregroundMark x1="36607" y1="80917" x2="25357" y2="80550"/>
                        <a14:foregroundMark x1="73214" y1="77890" x2="71071" y2="76606"/>
                        <a14:foregroundMark x1="58750" y1="77248" x2="44821" y2="77615"/>
                        <a14:foregroundMark x1="59643" y1="77615" x2="59643" y2="77615"/>
                        <a14:foregroundMark x1="41250" y1="54128" x2="60893" y2="55413"/>
                      </a14:backgroundRemoval>
                    </a14:imgEffect>
                  </a14:imgLayer>
                </a14:imgProps>
              </a:ext>
              <a:ext uri="{28A0092B-C50C-407E-A947-70E740481C1C}">
                <a14:useLocalDpi xmlns:a14="http://schemas.microsoft.com/office/drawing/2010/main" val="0"/>
              </a:ext>
            </a:extLst>
          </a:blip>
          <a:stretch>
            <a:fillRect/>
          </a:stretch>
        </p:blipFill>
        <p:spPr>
          <a:xfrm>
            <a:off x="7794301" y="0"/>
            <a:ext cx="1198095" cy="2332006"/>
          </a:xfrm>
          <a:prstGeom prst="rect">
            <a:avLst/>
          </a:prstGeom>
        </p:spPr>
      </p:pic>
    </p:spTree>
    <p:extLst>
      <p:ext uri="{BB962C8B-B14F-4D97-AF65-F5344CB8AC3E}">
        <p14:creationId xmlns:p14="http://schemas.microsoft.com/office/powerpoint/2010/main" val="1512118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26512" t="9669" r="29508" b="15496"/>
          <a:stretch/>
        </p:blipFill>
        <p:spPr>
          <a:xfrm>
            <a:off x="3176369" y="1519709"/>
            <a:ext cx="2761833" cy="3523312"/>
          </a:xfrm>
          <a:prstGeom prst="rect">
            <a:avLst/>
          </a:prstGeom>
        </p:spPr>
      </p:pic>
      <p:pic>
        <p:nvPicPr>
          <p:cNvPr id="3" name="Picture 2"/>
          <p:cNvPicPr>
            <a:picLocks noChangeAspect="1"/>
          </p:cNvPicPr>
          <p:nvPr/>
        </p:nvPicPr>
        <p:blipFill rotWithShape="1">
          <a:blip r:embed="rId4"/>
          <a:srcRect l="25579" r="15738"/>
          <a:stretch/>
        </p:blipFill>
        <p:spPr>
          <a:xfrm>
            <a:off x="-3121093" y="2005937"/>
            <a:ext cx="2756793" cy="3523312"/>
          </a:xfrm>
          <a:prstGeom prst="rect">
            <a:avLst/>
          </a:prstGeom>
        </p:spPr>
      </p:pic>
      <p:graphicFrame>
        <p:nvGraphicFramePr>
          <p:cNvPr id="10" name="Diagram 9"/>
          <p:cNvGraphicFramePr/>
          <p:nvPr>
            <p:extLst>
              <p:ext uri="{D42A27DB-BD31-4B8C-83A1-F6EECF244321}">
                <p14:modId xmlns:p14="http://schemas.microsoft.com/office/powerpoint/2010/main" val="307115309"/>
              </p:ext>
            </p:extLst>
          </p:nvPr>
        </p:nvGraphicFramePr>
        <p:xfrm>
          <a:off x="352927" y="254139"/>
          <a:ext cx="8438147" cy="11190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5" descr="C:\Users\chip.collier\AppData\Local\Microsoft\Windows\Temporary Internet Files\Content.IE5\2MT880S1\fig6_error_trend_begin_picking_nopicking_all_lengthssurface[1].png"/>
          <p:cNvPicPr>
            <a:picLocks noChangeAspect="1" noChangeArrowheads="1"/>
          </p:cNvPicPr>
          <p:nvPr/>
        </p:nvPicPr>
        <p:blipFill rotWithShape="1">
          <a:blip r:embed="rId10">
            <a:extLst>
              <a:ext uri="{28A0092B-C50C-407E-A947-70E740481C1C}">
                <a14:useLocalDpi xmlns:a14="http://schemas.microsoft.com/office/drawing/2010/main" val="0"/>
              </a:ext>
            </a:extLst>
          </a:blip>
          <a:srcRect l="6399" t="4278" b="6667"/>
          <a:stretch/>
        </p:blipFill>
        <p:spPr bwMode="auto">
          <a:xfrm>
            <a:off x="6241373" y="3454918"/>
            <a:ext cx="2902627" cy="1578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07444" y="1519709"/>
            <a:ext cx="2932057" cy="1612974"/>
          </a:xfrm>
          <a:prstGeom prst="rect">
            <a:avLst/>
          </a:prstGeom>
        </p:spPr>
      </p:pic>
      <p:pic>
        <p:nvPicPr>
          <p:cNvPr id="4" name="Picture 3"/>
          <p:cNvPicPr>
            <a:picLocks noChangeAspect="1"/>
          </p:cNvPicPr>
          <p:nvPr/>
        </p:nvPicPr>
        <p:blipFill rotWithShape="1">
          <a:blip r:embed="rId12"/>
          <a:srcRect l="20721" t="897" r="25959" b="-897"/>
          <a:stretch/>
        </p:blipFill>
        <p:spPr>
          <a:xfrm>
            <a:off x="155490" y="1519709"/>
            <a:ext cx="2869294" cy="3577790"/>
          </a:xfrm>
          <a:prstGeom prst="rect">
            <a:avLst/>
          </a:prstGeom>
        </p:spPr>
      </p:pic>
    </p:spTree>
    <p:extLst>
      <p:ext uri="{BB962C8B-B14F-4D97-AF65-F5344CB8AC3E}">
        <p14:creationId xmlns:p14="http://schemas.microsoft.com/office/powerpoint/2010/main" val="6451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latin typeface="+mn-lt"/>
              </a:rPr>
              <a:t>My Fish Count</a:t>
            </a:r>
            <a:br>
              <a:rPr lang="en-US" sz="3200" dirty="0" smtClean="0">
                <a:latin typeface="+mn-lt"/>
              </a:rPr>
            </a:br>
            <a:r>
              <a:rPr lang="en-US" sz="2800" dirty="0" smtClean="0">
                <a:latin typeface="+mn-lt"/>
              </a:rPr>
              <a:t>App </a:t>
            </a:r>
            <a:r>
              <a:rPr lang="en-US" sz="2800" dirty="0" smtClean="0">
                <a:latin typeface="+mn-lt"/>
              </a:rPr>
              <a:t>Features</a:t>
            </a:r>
            <a:endParaRPr lang="en-US" sz="2800" dirty="0">
              <a:latin typeface="+mn-lt"/>
            </a:endParaRPr>
          </a:p>
        </p:txBody>
      </p:sp>
      <p:sp>
        <p:nvSpPr>
          <p:cNvPr id="4" name="Rectangle 3"/>
          <p:cNvSpPr/>
          <p:nvPr/>
        </p:nvSpPr>
        <p:spPr>
          <a:xfrm>
            <a:off x="154945" y="1431971"/>
            <a:ext cx="2950262" cy="3539430"/>
          </a:xfrm>
          <a:prstGeom prst="rect">
            <a:avLst/>
          </a:prstGeom>
        </p:spPr>
        <p:txBody>
          <a:bodyPr wrap="square">
            <a:spAutoFit/>
          </a:bodyPr>
          <a:lstStyle/>
          <a:p>
            <a:pPr marL="171450" lvl="0" indent="-171450">
              <a:buFont typeface="Arial" charset="0"/>
              <a:buChar char="•"/>
              <a:defRPr/>
            </a:pPr>
            <a:r>
              <a:rPr lang="en-US" sz="1600" dirty="0">
                <a:solidFill>
                  <a:schemeClr val="bg1"/>
                </a:solidFill>
                <a:latin typeface="+mn-lt"/>
              </a:rPr>
              <a:t>Collect data on catch and effort</a:t>
            </a:r>
          </a:p>
          <a:p>
            <a:pPr marL="171450" lvl="0" indent="-171450">
              <a:buFont typeface="Arial" charset="0"/>
              <a:buChar char="•"/>
              <a:defRPr/>
            </a:pPr>
            <a:endParaRPr lang="en-US" sz="1600" dirty="0">
              <a:solidFill>
                <a:schemeClr val="bg1"/>
              </a:solidFill>
              <a:latin typeface="+mn-lt"/>
            </a:endParaRPr>
          </a:p>
          <a:p>
            <a:pPr marL="171450" lvl="0" indent="-171450">
              <a:buFont typeface="Arial" charset="0"/>
              <a:buChar char="•"/>
              <a:defRPr/>
            </a:pPr>
            <a:r>
              <a:rPr lang="en-US" sz="1600" dirty="0">
                <a:solidFill>
                  <a:schemeClr val="bg1"/>
                </a:solidFill>
                <a:latin typeface="+mn-lt"/>
              </a:rPr>
              <a:t>Store pictures of caught/released fish</a:t>
            </a:r>
          </a:p>
          <a:p>
            <a:pPr marL="171450" lvl="0" indent="-171450">
              <a:buFont typeface="Arial" charset="0"/>
              <a:buChar char="•"/>
              <a:defRPr/>
            </a:pPr>
            <a:endParaRPr lang="en-US" sz="1600" dirty="0">
              <a:solidFill>
                <a:schemeClr val="bg1"/>
              </a:solidFill>
              <a:latin typeface="+mn-lt"/>
            </a:endParaRPr>
          </a:p>
          <a:p>
            <a:pPr marL="171450" lvl="0" indent="-171450">
              <a:buFont typeface="Arial" charset="0"/>
              <a:buChar char="•"/>
              <a:defRPr/>
            </a:pPr>
            <a:r>
              <a:rPr lang="en-US" sz="1600" dirty="0">
                <a:solidFill>
                  <a:schemeClr val="bg1"/>
                </a:solidFill>
                <a:latin typeface="+mn-lt"/>
              </a:rPr>
              <a:t>Size and identification </a:t>
            </a:r>
          </a:p>
          <a:p>
            <a:pPr marL="171450" lvl="0" indent="-171450">
              <a:buFont typeface="Arial" charset="0"/>
              <a:buChar char="•"/>
              <a:defRPr/>
            </a:pPr>
            <a:endParaRPr lang="en-US" sz="1600" dirty="0">
              <a:solidFill>
                <a:schemeClr val="bg1"/>
              </a:solidFill>
              <a:latin typeface="+mn-lt"/>
            </a:endParaRPr>
          </a:p>
          <a:p>
            <a:pPr marL="171450" lvl="0" indent="-171450">
              <a:buFont typeface="Arial" charset="0"/>
              <a:buChar char="•"/>
              <a:defRPr/>
            </a:pPr>
            <a:r>
              <a:rPr lang="en-US" sz="1600" dirty="0" err="1">
                <a:solidFill>
                  <a:schemeClr val="bg1"/>
                </a:solidFill>
                <a:latin typeface="+mn-lt"/>
              </a:rPr>
              <a:t>Geofence</a:t>
            </a:r>
            <a:r>
              <a:rPr lang="en-US" sz="1600" dirty="0">
                <a:solidFill>
                  <a:schemeClr val="bg1"/>
                </a:solidFill>
                <a:latin typeface="+mn-lt"/>
              </a:rPr>
              <a:t> feature</a:t>
            </a:r>
          </a:p>
          <a:p>
            <a:pPr marL="171450" lvl="0" indent="-171450">
              <a:buFont typeface="Arial" charset="0"/>
              <a:buChar char="•"/>
              <a:defRPr/>
            </a:pPr>
            <a:endParaRPr lang="en-US" sz="1600" dirty="0">
              <a:solidFill>
                <a:schemeClr val="bg1"/>
              </a:solidFill>
              <a:latin typeface="+mn-lt"/>
            </a:endParaRPr>
          </a:p>
          <a:p>
            <a:pPr marL="171450" lvl="0" indent="-171450">
              <a:buFont typeface="Arial" charset="0"/>
              <a:buChar char="•"/>
              <a:defRPr/>
            </a:pPr>
            <a:r>
              <a:rPr lang="en-US" sz="1600" dirty="0">
                <a:solidFill>
                  <a:schemeClr val="bg1"/>
                </a:solidFill>
                <a:latin typeface="+mn-lt"/>
              </a:rPr>
              <a:t>Allow anglers to record and access past </a:t>
            </a:r>
            <a:r>
              <a:rPr lang="en-US" sz="1600" dirty="0" smtClean="0">
                <a:solidFill>
                  <a:schemeClr val="bg1"/>
                </a:solidFill>
                <a:latin typeface="+mn-lt"/>
              </a:rPr>
              <a:t>trips</a:t>
            </a:r>
          </a:p>
          <a:p>
            <a:pPr marL="171450" lvl="0" indent="-171450">
              <a:buFont typeface="Arial" charset="0"/>
              <a:buChar char="•"/>
              <a:defRPr/>
            </a:pPr>
            <a:endParaRPr lang="en-US" sz="1600" dirty="0">
              <a:solidFill>
                <a:schemeClr val="bg1"/>
              </a:solidFill>
              <a:latin typeface="+mn-lt"/>
            </a:endParaRPr>
          </a:p>
          <a:p>
            <a:pPr marL="171450" lvl="0" indent="-171450">
              <a:buFont typeface="Arial" charset="0"/>
              <a:buChar char="•"/>
              <a:defRPr/>
            </a:pPr>
            <a:r>
              <a:rPr lang="en-US" sz="1600" dirty="0" smtClean="0">
                <a:solidFill>
                  <a:schemeClr val="bg1"/>
                </a:solidFill>
                <a:latin typeface="+mn-lt"/>
              </a:rPr>
              <a:t>Web portal</a:t>
            </a:r>
            <a:endParaRPr lang="en-US" sz="1600" dirty="0">
              <a:solidFill>
                <a:schemeClr val="bg1"/>
              </a:solidFill>
              <a:latin typeface="+mn-lt"/>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358" b="98656" l="1399" r="98427">
                        <a14:foregroundMark x1="6294" y1="2240" x2="90035" y2="96237"/>
                        <a14:foregroundMark x1="10315" y1="22043" x2="10315" y2="22043"/>
                        <a14:foregroundMark x1="81119" y1="21237" x2="81119" y2="21237"/>
                        <a14:foregroundMark x1="66084" y1="21685" x2="86014" y2="23297"/>
                        <a14:foregroundMark x1="86364" y1="23118" x2="86364" y2="23118"/>
                        <a14:backgroundMark x1="3846" y1="2061" x2="3846" y2="2061"/>
                      </a14:backgroundRemoval>
                    </a14:imgEffect>
                  </a14:imgLayer>
                </a14:imgProps>
              </a:ext>
              <a:ext uri="{28A0092B-C50C-407E-A947-70E740481C1C}">
                <a14:useLocalDpi xmlns:a14="http://schemas.microsoft.com/office/drawing/2010/main" val="0"/>
              </a:ext>
            </a:extLst>
          </a:blip>
          <a:stretch>
            <a:fillRect/>
          </a:stretch>
        </p:blipFill>
        <p:spPr>
          <a:xfrm>
            <a:off x="5119941" y="532925"/>
            <a:ext cx="2171121" cy="4235965"/>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717" b="99552" l="1264" r="99639"/>
                    </a14:imgEffect>
                  </a14:imgLayer>
                </a14:imgProps>
              </a:ext>
              <a:ext uri="{28A0092B-C50C-407E-A947-70E740481C1C}">
                <a14:useLocalDpi xmlns:a14="http://schemas.microsoft.com/office/drawing/2010/main" val="0"/>
              </a:ext>
            </a:extLst>
          </a:blip>
          <a:stretch>
            <a:fillRect/>
          </a:stretch>
        </p:blipFill>
        <p:spPr>
          <a:xfrm>
            <a:off x="3358393" y="876641"/>
            <a:ext cx="1761548" cy="3548534"/>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694" b="98785" l="702" r="98421">
                        <a14:foregroundMark x1="23860" y1="78993" x2="15614" y2="16493"/>
                        <a14:foregroundMark x1="31404" y1="57465" x2="31404" y2="57465"/>
                        <a14:foregroundMark x1="45088" y1="47135" x2="45088" y2="47135"/>
                        <a14:foregroundMark x1="22105" y1="31771" x2="22105" y2="31771"/>
                        <a14:foregroundMark x1="8772" y1="78993" x2="89298" y2="36458"/>
                        <a14:foregroundMark x1="25088" y1="78819" x2="89649" y2="52778"/>
                        <a14:foregroundMark x1="37193" y1="79340" x2="89649" y2="64149"/>
                        <a14:foregroundMark x1="53509" y1="78819" x2="89298" y2="73698"/>
                        <a14:foregroundMark x1="52982" y1="71875" x2="52982" y2="71875"/>
                        <a14:foregroundMark x1="55614" y1="71701" x2="62807" y2="73177"/>
                        <a14:foregroundMark x1="42807" y1="75608" x2="35614" y2="76563"/>
                        <a14:foregroundMark x1="54561" y1="48438" x2="24737" y2="35156"/>
                        <a14:foregroundMark x1="13333" y1="70573" x2="13333" y2="70573"/>
                        <a14:foregroundMark x1="10702" y1="45313" x2="10702" y2="45313"/>
                        <a14:foregroundMark x1="10000" y1="33854" x2="16667" y2="49045"/>
                        <a14:foregroundMark x1="14912" y1="57118" x2="14912" y2="57118"/>
                        <a14:foregroundMark x1="11754" y1="54080" x2="11754" y2="54080"/>
                        <a14:foregroundMark x1="11053" y1="48264" x2="11053" y2="48264"/>
                        <a14:foregroundMark x1="22456" y1="38715" x2="29649" y2="48438"/>
                        <a14:foregroundMark x1="17895" y1="62326" x2="17895" y2="62326"/>
                        <a14:foregroundMark x1="8772" y1="37587" x2="8772" y2="37587"/>
                        <a14:foregroundMark x1="22456" y1="33507" x2="22456" y2="33507"/>
                        <a14:foregroundMark x1="32632" y1="30469" x2="89649" y2="31424"/>
                        <a14:foregroundMark x1="72281" y1="30295" x2="72281" y2="30295"/>
                        <a14:foregroundMark x1="61404" y1="27691" x2="61404" y2="27691"/>
                        <a14:foregroundMark x1="64035" y1="27865" x2="86667" y2="28993"/>
                        <a14:foregroundMark x1="85614" y1="33507" x2="36842" y2="40799"/>
                        <a14:foregroundMark x1="25088" y1="33160" x2="25088" y2="33160"/>
                        <a14:foregroundMark x1="28772" y1="35764" x2="86316" y2="35764"/>
                        <a14:foregroundMark x1="23158" y1="35764" x2="81754" y2="31424"/>
                        <a14:foregroundMark x1="42105" y1="32031" x2="42105" y2="32031"/>
                        <a14:foregroundMark x1="34561" y1="33160" x2="87018" y2="32899"/>
                        <a14:foregroundMark x1="57895" y1="40451" x2="57895" y2="40451"/>
                        <a14:foregroundMark x1="32632" y1="32031" x2="32632" y2="32031"/>
                        <a14:foregroundMark x1="32281" y1="33333" x2="18246" y2="36719"/>
                        <a14:foregroundMark x1="22105" y1="22049" x2="59474" y2="20920"/>
                        <a14:foregroundMark x1="11754" y1="15191" x2="11754" y2="15191"/>
                        <a14:foregroundMark x1="52632" y1="41580" x2="52632" y2="41580"/>
                        <a14:foregroundMark x1="49649" y1="41580" x2="83333" y2="38368"/>
                        <a14:foregroundMark x1="58421" y1="34462" x2="27719" y2="34028"/>
                        <a14:foregroundMark x1="20175" y1="34635" x2="23158" y2="37066"/>
                        <a14:foregroundMark x1="16316" y1="51476" x2="10000" y2="77257"/>
                        <a14:foregroundMark x1="42105" y1="74132" x2="42105" y2="74132"/>
                        <a14:foregroundMark x1="44035" y1="72396" x2="35965" y2="75260"/>
                        <a14:foregroundMark x1="25088" y1="56684" x2="25088" y2="56684"/>
                        <a14:foregroundMark x1="46316" y1="62847" x2="46316" y2="62847"/>
                        <a14:foregroundMark x1="76140" y1="63455" x2="76140" y2="63455"/>
                        <a14:foregroundMark x1="58421" y1="69444" x2="88947" y2="56510"/>
                        <a14:foregroundMark x1="76140" y1="49566" x2="89298" y2="39844"/>
                        <a14:foregroundMark x1="88596" y1="46181" x2="22456" y2="73351"/>
                        <a14:foregroundMark x1="25439" y1="39149" x2="46316" y2="58767"/>
                        <a14:foregroundMark x1="7719" y1="39497" x2="8772" y2="50000"/>
                        <a14:backgroundMark x1="7368" y1="41580" x2="7368" y2="41580"/>
                      </a14:backgroundRemoval>
                    </a14:imgEffect>
                  </a14:imgLayer>
                </a14:imgProps>
              </a:ext>
              <a:ext uri="{28A0092B-C50C-407E-A947-70E740481C1C}">
                <a14:useLocalDpi xmlns:a14="http://schemas.microsoft.com/office/drawing/2010/main" val="0"/>
              </a:ext>
            </a:extLst>
          </a:blip>
          <a:stretch>
            <a:fillRect/>
          </a:stretch>
        </p:blipFill>
        <p:spPr>
          <a:xfrm>
            <a:off x="7305973" y="793532"/>
            <a:ext cx="1838027" cy="3714750"/>
          </a:xfrm>
          <a:prstGeom prst="rect">
            <a:avLst/>
          </a:prstGeom>
        </p:spPr>
      </p:pic>
    </p:spTree>
    <p:extLst>
      <p:ext uri="{BB962C8B-B14F-4D97-AF65-F5344CB8AC3E}">
        <p14:creationId xmlns:p14="http://schemas.microsoft.com/office/powerpoint/2010/main" val="1916873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z="3200" dirty="0" smtClean="0">
                <a:latin typeface="+mn-lt"/>
              </a:rPr>
              <a:t>Partners</a:t>
            </a:r>
            <a:endParaRPr lang="en-US" sz="3200" dirty="0">
              <a:latin typeface="+mn-lt"/>
            </a:endParaRPr>
          </a:p>
        </p:txBody>
      </p:sp>
      <p:pic>
        <p:nvPicPr>
          <p:cNvPr id="3" name="Picture 6" descr="mage result for snook and gamefish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01" y="1014604"/>
            <a:ext cx="2196288" cy="17664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age result for iang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988" y="3542528"/>
            <a:ext cx="605024" cy="6050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mage result for elemental methods llc"/>
          <p:cNvPicPr>
            <a:picLocks noChangeAspect="1" noChangeArrowheads="1"/>
          </p:cNvPicPr>
          <p:nvPr/>
        </p:nvPicPr>
        <p:blipFill rotWithShape="1">
          <a:blip r:embed="rId5">
            <a:extLst>
              <a:ext uri="{28A0092B-C50C-407E-A947-70E740481C1C}">
                <a14:useLocalDpi xmlns:a14="http://schemas.microsoft.com/office/drawing/2010/main" val="0"/>
              </a:ext>
            </a:extLst>
          </a:blip>
          <a:srcRect t="17610" b="19076"/>
          <a:stretch/>
        </p:blipFill>
        <p:spPr bwMode="auto">
          <a:xfrm>
            <a:off x="3149814" y="941595"/>
            <a:ext cx="2844372" cy="18008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mage result for national marine fisheries serv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394" y="3241440"/>
            <a:ext cx="4897972" cy="17063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mage result for south atlantic fishery management council">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4835" y="3241440"/>
            <a:ext cx="1714064" cy="1719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mage result for atlantic coast cooperative statistics progr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1436" y="946612"/>
            <a:ext cx="2011345" cy="19538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75743" y="2654366"/>
            <a:ext cx="697779" cy="716949"/>
          </a:xfrm>
          <a:prstGeom prst="rect">
            <a:avLst/>
          </a:prstGeom>
        </p:spPr>
      </p:pic>
    </p:spTree>
    <p:extLst>
      <p:ext uri="{BB962C8B-B14F-4D97-AF65-F5344CB8AC3E}">
        <p14:creationId xmlns:p14="http://schemas.microsoft.com/office/powerpoint/2010/main" val="871401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mn-lt"/>
              </a:rPr>
              <a:t>Partners: Recreational Anglers in South Atlantic </a:t>
            </a:r>
            <a:endParaRPr lang="en-US" sz="3200" dirty="0">
              <a:latin typeface="+mn-lt"/>
            </a:endParaRPr>
          </a:p>
        </p:txBody>
      </p:sp>
      <p:pic>
        <p:nvPicPr>
          <p:cNvPr id="4" name="Picture 3"/>
          <p:cNvPicPr>
            <a:picLocks noChangeAspect="1"/>
          </p:cNvPicPr>
          <p:nvPr/>
        </p:nvPicPr>
        <p:blipFill>
          <a:blip r:embed="rId3"/>
          <a:stretch>
            <a:fillRect/>
          </a:stretch>
        </p:blipFill>
        <p:spPr>
          <a:xfrm>
            <a:off x="0" y="619050"/>
            <a:ext cx="3992162" cy="4524450"/>
          </a:xfrm>
          <a:prstGeom prst="rect">
            <a:avLst/>
          </a:prstGeom>
        </p:spPr>
      </p:pic>
      <p:pic>
        <p:nvPicPr>
          <p:cNvPr id="7" name="Picture 6"/>
          <p:cNvPicPr>
            <a:picLocks noChangeAspect="1"/>
          </p:cNvPicPr>
          <p:nvPr/>
        </p:nvPicPr>
        <p:blipFill rotWithShape="1">
          <a:blip r:embed="rId4"/>
          <a:srcRect l="9116" r="5484"/>
          <a:stretch/>
        </p:blipFill>
        <p:spPr>
          <a:xfrm>
            <a:off x="3992163" y="619050"/>
            <a:ext cx="5151838" cy="452445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3360" r="2517" b="28150"/>
          <a:stretch/>
        </p:blipFill>
        <p:spPr>
          <a:xfrm>
            <a:off x="3992162" y="619050"/>
            <a:ext cx="5151838" cy="4524450"/>
          </a:xfrm>
          <a:prstGeom prst="rect">
            <a:avLst/>
          </a:prstGeom>
        </p:spPr>
      </p:pic>
    </p:spTree>
    <p:extLst>
      <p:ext uri="{BB962C8B-B14F-4D97-AF65-F5344CB8AC3E}">
        <p14:creationId xmlns:p14="http://schemas.microsoft.com/office/powerpoint/2010/main" val="13516346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mn-lt"/>
              </a:rPr>
              <a:t>Project Timeline</a:t>
            </a:r>
            <a:endParaRPr lang="en-US" sz="3200" dirty="0">
              <a:latin typeface="+mn-lt"/>
            </a:endParaRPr>
          </a:p>
        </p:txBody>
      </p:sp>
      <p:sp>
        <p:nvSpPr>
          <p:cNvPr id="4" name="Rectangle 3"/>
          <p:cNvSpPr/>
          <p:nvPr/>
        </p:nvSpPr>
        <p:spPr>
          <a:xfrm>
            <a:off x="98250" y="742295"/>
            <a:ext cx="9045750" cy="4247317"/>
          </a:xfrm>
          <a:prstGeom prst="rect">
            <a:avLst/>
          </a:prstGeom>
        </p:spPr>
        <p:txBody>
          <a:bodyPr wrap="square">
            <a:spAutoFit/>
          </a:bodyPr>
          <a:lstStyle/>
          <a:p>
            <a:pPr>
              <a:lnSpc>
                <a:spcPct val="150000"/>
              </a:lnSpc>
            </a:pPr>
            <a:r>
              <a:rPr lang="en-US" sz="2000" dirty="0"/>
              <a:t>Grant to be completed within 18 months and final submission </a:t>
            </a:r>
            <a:r>
              <a:rPr lang="en-US" sz="2000" dirty="0" smtClean="0"/>
              <a:t>afterward</a:t>
            </a:r>
            <a:endParaRPr lang="en-US" sz="1050" dirty="0"/>
          </a:p>
          <a:p>
            <a:pPr marL="285750" indent="-285750">
              <a:lnSpc>
                <a:spcPct val="150000"/>
              </a:lnSpc>
              <a:buFont typeface="Wingdings" charset="2"/>
              <a:buChar char="ü"/>
            </a:pPr>
            <a:r>
              <a:rPr lang="en-US" sz="2000" dirty="0"/>
              <a:t>Pre-Grant </a:t>
            </a:r>
            <a:r>
              <a:rPr lang="en-US" sz="2000" dirty="0" smtClean="0"/>
              <a:t>Discussion</a:t>
            </a:r>
          </a:p>
          <a:p>
            <a:pPr marL="285750" indent="-285750">
              <a:lnSpc>
                <a:spcPct val="150000"/>
              </a:lnSpc>
              <a:buFont typeface="Wingdings" charset="2"/>
              <a:buChar char="ü"/>
            </a:pPr>
            <a:r>
              <a:rPr lang="en-US" sz="2000" dirty="0" smtClean="0"/>
              <a:t>Application </a:t>
            </a:r>
            <a:r>
              <a:rPr lang="en-US" sz="2000" dirty="0"/>
              <a:t>Development and Database </a:t>
            </a:r>
            <a:r>
              <a:rPr lang="en-US" sz="2000" dirty="0" smtClean="0"/>
              <a:t>Coordination</a:t>
            </a:r>
          </a:p>
          <a:p>
            <a:pPr marL="285750" indent="-285750">
              <a:lnSpc>
                <a:spcPct val="150000"/>
              </a:lnSpc>
              <a:buFont typeface="Wingdings" charset="2"/>
              <a:buChar char="ü"/>
            </a:pPr>
            <a:r>
              <a:rPr lang="en-US" sz="2000" dirty="0" smtClean="0"/>
              <a:t>Hire </a:t>
            </a:r>
            <a:r>
              <a:rPr lang="en-US" sz="2000" dirty="0"/>
              <a:t>Staff for Outreach</a:t>
            </a:r>
          </a:p>
          <a:p>
            <a:pPr marL="285750" indent="-285750">
              <a:lnSpc>
                <a:spcPct val="150000"/>
              </a:lnSpc>
              <a:buFont typeface="Wingdings" charset="2"/>
              <a:buChar char="ü"/>
            </a:pPr>
            <a:r>
              <a:rPr lang="en-US" sz="2000" dirty="0"/>
              <a:t>Develop outreach </a:t>
            </a:r>
            <a:r>
              <a:rPr lang="en-US" sz="2000" dirty="0" smtClean="0"/>
              <a:t>material</a:t>
            </a:r>
          </a:p>
          <a:p>
            <a:pPr marL="285750" indent="-285750">
              <a:lnSpc>
                <a:spcPct val="150000"/>
              </a:lnSpc>
              <a:buFont typeface="Courier New" charset="0"/>
              <a:buChar char="o"/>
            </a:pPr>
            <a:r>
              <a:rPr lang="en-US" sz="2000" dirty="0" smtClean="0"/>
              <a:t>Identify </a:t>
            </a:r>
            <a:r>
              <a:rPr lang="en-US" sz="2000" dirty="0"/>
              <a:t>fishermen to participate in </a:t>
            </a:r>
            <a:r>
              <a:rPr lang="en-US" sz="2000" dirty="0" smtClean="0"/>
              <a:t>project </a:t>
            </a:r>
          </a:p>
          <a:p>
            <a:pPr marL="342900" indent="-342900">
              <a:lnSpc>
                <a:spcPct val="150000"/>
              </a:lnSpc>
              <a:buFont typeface="Arial" charset="0"/>
              <a:buChar char="•"/>
            </a:pPr>
            <a:r>
              <a:rPr lang="en-US" sz="2000" dirty="0" smtClean="0"/>
              <a:t>Pilot </a:t>
            </a:r>
            <a:r>
              <a:rPr lang="en-US" sz="2000" dirty="0"/>
              <a:t>application with </a:t>
            </a:r>
            <a:r>
              <a:rPr lang="en-US" sz="2000" dirty="0" smtClean="0"/>
              <a:t>fishermen </a:t>
            </a:r>
            <a:r>
              <a:rPr lang="en-US" sz="2000" dirty="0"/>
              <a:t>(</a:t>
            </a:r>
            <a:r>
              <a:rPr lang="en-US" sz="2000" b="1" dirty="0"/>
              <a:t>Starting </a:t>
            </a:r>
            <a:r>
              <a:rPr lang="en-US" sz="2000" b="1" dirty="0" smtClean="0"/>
              <a:t>Winter 2018</a:t>
            </a:r>
            <a:r>
              <a:rPr lang="en-US" sz="2000" dirty="0" smtClean="0"/>
              <a:t>)</a:t>
            </a:r>
            <a:endParaRPr lang="en-US" sz="2000" dirty="0"/>
          </a:p>
          <a:p>
            <a:pPr marL="285750" indent="-285750">
              <a:lnSpc>
                <a:spcPct val="150000"/>
              </a:lnSpc>
              <a:buFont typeface="Arial" charset="0"/>
              <a:buChar char="•"/>
            </a:pPr>
            <a:r>
              <a:rPr lang="en-US" sz="2000" dirty="0"/>
              <a:t>Modify the application based on pilot</a:t>
            </a:r>
          </a:p>
          <a:p>
            <a:pPr marL="285750" indent="-285750">
              <a:lnSpc>
                <a:spcPct val="150000"/>
              </a:lnSpc>
              <a:buFont typeface="Arial" charset="0"/>
              <a:buChar char="•"/>
            </a:pPr>
            <a:r>
              <a:rPr lang="en-US" sz="2000" dirty="0"/>
              <a:t>Have permit and reporting application available for up-scaled usage</a:t>
            </a:r>
          </a:p>
        </p:txBody>
      </p:sp>
    </p:spTree>
    <p:extLst>
      <p:ext uri="{BB962C8B-B14F-4D97-AF65-F5344CB8AC3E}">
        <p14:creationId xmlns:p14="http://schemas.microsoft.com/office/powerpoint/2010/main" val="19928604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105776" y="205598"/>
            <a:ext cx="2807999" cy="953399"/>
          </a:xfrm>
          <a:prstGeom prst="rect">
            <a:avLst/>
          </a:prstGeom>
        </p:spPr>
        <p:txBody>
          <a:bodyPr lIns="91425" tIns="91425" rIns="91425" bIns="91425" anchor="b" anchorCtr="0">
            <a:noAutofit/>
          </a:bodyPr>
          <a:lstStyle/>
          <a:p>
            <a:pPr lvl="0">
              <a:spcBef>
                <a:spcPts val="0"/>
              </a:spcBef>
              <a:buNone/>
            </a:pPr>
            <a:r>
              <a:rPr lang="en-US" sz="3000" dirty="0" smtClean="0">
                <a:solidFill>
                  <a:schemeClr val="bg1"/>
                </a:solidFill>
                <a:latin typeface="+mn-lt"/>
              </a:rPr>
              <a:t>Questions?</a:t>
            </a:r>
            <a:r>
              <a:rPr lang="en-US" sz="3000" dirty="0" smtClean="0">
                <a:solidFill>
                  <a:schemeClr val="accent1">
                    <a:lumMod val="50000"/>
                  </a:schemeClr>
                </a:solidFill>
                <a:latin typeface="+mn-lt"/>
              </a:rPr>
              <a:t/>
            </a:r>
            <a:br>
              <a:rPr lang="en-US" sz="3000" dirty="0" smtClean="0">
                <a:solidFill>
                  <a:schemeClr val="accent1">
                    <a:lumMod val="50000"/>
                  </a:schemeClr>
                </a:solidFill>
                <a:latin typeface="+mn-lt"/>
              </a:rPr>
            </a:br>
            <a:endParaRPr lang="en" sz="3000" dirty="0">
              <a:solidFill>
                <a:schemeClr val="accent1">
                  <a:lumMod val="50000"/>
                </a:schemeClr>
              </a:solidFill>
              <a:latin typeface="+mn-lt"/>
            </a:endParaRPr>
          </a:p>
        </p:txBody>
      </p:sp>
      <p:sp>
        <p:nvSpPr>
          <p:cNvPr id="123" name="Shape 123"/>
          <p:cNvSpPr txBox="1">
            <a:spLocks noGrp="1"/>
          </p:cNvSpPr>
          <p:nvPr>
            <p:ph type="body" idx="1"/>
          </p:nvPr>
        </p:nvSpPr>
        <p:spPr>
          <a:xfrm>
            <a:off x="105776" y="804027"/>
            <a:ext cx="3048600" cy="3436400"/>
          </a:xfrm>
          <a:prstGeom prst="rect">
            <a:avLst/>
          </a:prstGeom>
        </p:spPr>
        <p:txBody>
          <a:bodyPr lIns="91425" tIns="91425" rIns="91425" bIns="91425" anchor="t" anchorCtr="0">
            <a:noAutofit/>
          </a:bodyPr>
          <a:lstStyle/>
          <a:p>
            <a:pPr lvl="0">
              <a:spcBef>
                <a:spcPts val="0"/>
              </a:spcBef>
              <a:spcAft>
                <a:spcPts val="0"/>
              </a:spcAft>
              <a:buNone/>
            </a:pPr>
            <a:r>
              <a:rPr lang="en-US" sz="2000" dirty="0" smtClean="0">
                <a:latin typeface="+mn-lt"/>
              </a:rPr>
              <a:t>More Information or </a:t>
            </a:r>
          </a:p>
          <a:p>
            <a:pPr lvl="0">
              <a:spcBef>
                <a:spcPts val="0"/>
              </a:spcBef>
              <a:spcAft>
                <a:spcPts val="0"/>
              </a:spcAft>
              <a:buNone/>
            </a:pPr>
            <a:r>
              <a:rPr lang="en-US" sz="2000" dirty="0" smtClean="0">
                <a:latin typeface="+mn-lt"/>
              </a:rPr>
              <a:t>To Get Involved </a:t>
            </a:r>
          </a:p>
          <a:p>
            <a:pPr lvl="0">
              <a:spcBef>
                <a:spcPts val="0"/>
              </a:spcBef>
              <a:spcAft>
                <a:spcPts val="0"/>
              </a:spcAft>
              <a:buNone/>
            </a:pPr>
            <a:endParaRPr lang="en-US" sz="2000" dirty="0">
              <a:latin typeface="+mn-lt"/>
            </a:endParaRPr>
          </a:p>
          <a:p>
            <a:pPr lvl="0">
              <a:spcBef>
                <a:spcPts val="0"/>
              </a:spcBef>
              <a:spcAft>
                <a:spcPts val="0"/>
              </a:spcAft>
              <a:buNone/>
            </a:pPr>
            <a:r>
              <a:rPr lang="en-US" sz="2000" dirty="0" smtClean="0">
                <a:latin typeface="+mn-lt"/>
              </a:rPr>
              <a:t>Contact:</a:t>
            </a:r>
          </a:p>
          <a:p>
            <a:pPr lvl="0">
              <a:spcBef>
                <a:spcPts val="0"/>
              </a:spcBef>
              <a:spcAft>
                <a:spcPts val="0"/>
              </a:spcAft>
              <a:buNone/>
            </a:pPr>
            <a:r>
              <a:rPr lang="en-US" sz="2000" dirty="0" smtClean="0">
                <a:latin typeface="+mn-lt"/>
              </a:rPr>
              <a:t>Kelsey Dick</a:t>
            </a:r>
          </a:p>
          <a:p>
            <a:pPr lvl="0">
              <a:spcBef>
                <a:spcPts val="0"/>
              </a:spcBef>
              <a:spcAft>
                <a:spcPts val="0"/>
              </a:spcAft>
              <a:buNone/>
            </a:pPr>
            <a:r>
              <a:rPr lang="en-US" sz="2000" dirty="0" smtClean="0">
                <a:latin typeface="+mn-lt"/>
                <a:hlinkClick r:id="rId3"/>
              </a:rPr>
              <a:t>Kelsey.dick@safmc.net</a:t>
            </a:r>
            <a:endParaRPr lang="en-US" sz="2000" dirty="0" smtClean="0">
              <a:latin typeface="+mn-lt"/>
            </a:endParaRPr>
          </a:p>
          <a:p>
            <a:pPr lvl="0">
              <a:spcBef>
                <a:spcPts val="0"/>
              </a:spcBef>
              <a:spcAft>
                <a:spcPts val="0"/>
              </a:spcAft>
              <a:buNone/>
            </a:pPr>
            <a:r>
              <a:rPr lang="en-US" sz="2000" dirty="0" smtClean="0">
                <a:latin typeface="+mn-lt"/>
              </a:rPr>
              <a:t>843-725-7580</a:t>
            </a:r>
          </a:p>
          <a:p>
            <a:pPr lvl="0">
              <a:spcBef>
                <a:spcPts val="0"/>
              </a:spcBef>
              <a:spcAft>
                <a:spcPts val="0"/>
              </a:spcAft>
              <a:buNone/>
            </a:pPr>
            <a:endParaRPr lang="en" sz="1400" dirty="0"/>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214712" y="3379189"/>
            <a:ext cx="1614820" cy="1722475"/>
          </a:xfrm>
          <a:prstGeom prst="rect">
            <a:avLst/>
          </a:prstGeom>
          <a:effec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58" b="98656" l="1399" r="98427">
                        <a14:foregroundMark x1="6294" y1="2240" x2="90035" y2="96237"/>
                        <a14:foregroundMark x1="10315" y1="22043" x2="10315" y2="22043"/>
                        <a14:foregroundMark x1="81119" y1="21237" x2="81119" y2="21237"/>
                        <a14:foregroundMark x1="66084" y1="21685" x2="86014" y2="23297"/>
                        <a14:foregroundMark x1="86364" y1="23118" x2="86364" y2="23118"/>
                        <a14:backgroundMark x1="3846" y1="2061" x2="3846" y2="2061"/>
                      </a14:backgroundRemoval>
                    </a14:imgEffect>
                  </a14:imgLayer>
                </a14:imgProps>
              </a:ext>
              <a:ext uri="{28A0092B-C50C-407E-A947-70E740481C1C}">
                <a14:useLocalDpi xmlns:a14="http://schemas.microsoft.com/office/drawing/2010/main" val="0"/>
              </a:ext>
            </a:extLst>
          </a:blip>
          <a:stretch>
            <a:fillRect/>
          </a:stretch>
        </p:blipFill>
        <p:spPr>
          <a:xfrm rot="2097630">
            <a:off x="5955144" y="625855"/>
            <a:ext cx="2171121" cy="423596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1064" b="98759" l="3767" r="97432">
                        <a14:foregroundMark x1="93836" y1="3546" x2="10788" y2="96011"/>
                        <a14:foregroundMark x1="9932" y1="3103" x2="90068" y2="95745"/>
                        <a14:foregroundMark x1="44692" y1="25975" x2="61986" y2="31206"/>
                        <a14:foregroundMark x1="48116" y1="70390" x2="87671" y2="70833"/>
                        <a14:foregroundMark x1="30479" y1="79699" x2="79452" y2="79876"/>
                      </a14:backgroundRemoval>
                    </a14:imgEffect>
                  </a14:imgLayer>
                </a14:imgProps>
              </a:ext>
              <a:ext uri="{28A0092B-C50C-407E-A947-70E740481C1C}">
                <a14:useLocalDpi xmlns:a14="http://schemas.microsoft.com/office/drawing/2010/main" val="0"/>
              </a:ext>
            </a:extLst>
          </a:blip>
          <a:stretch>
            <a:fillRect/>
          </a:stretch>
        </p:blipFill>
        <p:spPr>
          <a:xfrm rot="368516">
            <a:off x="4958733" y="105565"/>
            <a:ext cx="2201436" cy="4252087"/>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92" b="100000" l="1786" r="100000">
                        <a14:foregroundMark x1="63929" y1="53578" x2="27321" y2="40459"/>
                        <a14:foregroundMark x1="33750" y1="52110" x2="68036" y2="41651"/>
                        <a14:foregroundMark x1="49643" y1="35321" x2="46964" y2="55413"/>
                        <a14:foregroundMark x1="30893" y1="47431" x2="33750" y2="40826"/>
                        <a14:foregroundMark x1="38571" y1="38257" x2="48393" y2="35963"/>
                        <a14:foregroundMark x1="56071" y1="36147" x2="66786" y2="39450"/>
                        <a14:foregroundMark x1="68750" y1="44128" x2="65179" y2="53303"/>
                        <a14:foregroundMark x1="42500" y1="41284" x2="42500" y2="41284"/>
                        <a14:foregroundMark x1="58750" y1="62569" x2="58750" y2="62569"/>
                        <a14:foregroundMark x1="36071" y1="63303" x2="36071" y2="63303"/>
                        <a14:foregroundMark x1="22143" y1="62569" x2="22143" y2="62569"/>
                        <a14:foregroundMark x1="24643" y1="63303" x2="24643" y2="63303"/>
                        <a14:foregroundMark x1="29821" y1="77248" x2="40179" y2="77615"/>
                        <a14:foregroundMark x1="48036" y1="77248" x2="48036" y2="77248"/>
                        <a14:foregroundMark x1="36607" y1="80917" x2="25357" y2="80550"/>
                        <a14:foregroundMark x1="73214" y1="77890" x2="71071" y2="76606"/>
                        <a14:foregroundMark x1="58750" y1="77248" x2="44821" y2="77615"/>
                        <a14:foregroundMark x1="59643" y1="77615" x2="59643" y2="77615"/>
                        <a14:foregroundMark x1="41250" y1="54128" x2="60893" y2="55413"/>
                      </a14:backgroundRemoval>
                    </a14:imgEffect>
                  </a14:imgLayer>
                </a14:imgProps>
              </a:ext>
              <a:ext uri="{28A0092B-C50C-407E-A947-70E740481C1C}">
                <a14:useLocalDpi xmlns:a14="http://schemas.microsoft.com/office/drawing/2010/main" val="0"/>
              </a:ext>
            </a:extLst>
          </a:blip>
          <a:stretch>
            <a:fillRect/>
          </a:stretch>
        </p:blipFill>
        <p:spPr>
          <a:xfrm rot="20376646">
            <a:off x="3816123" y="429461"/>
            <a:ext cx="2150364" cy="418553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17755</TotalTime>
  <Words>544</Words>
  <Application>Microsoft Macintosh PowerPoint</Application>
  <PresentationFormat>On-screen Show (16:9)</PresentationFormat>
  <Paragraphs>64</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Courier New</vt:lpstr>
      <vt:lpstr>Roboto</vt:lpstr>
      <vt:lpstr>Wingdings</vt:lpstr>
      <vt:lpstr>Arial</vt:lpstr>
      <vt:lpstr>material</vt:lpstr>
      <vt:lpstr>Snapper Grouper Permit &amp; Recreational Reporting App</vt:lpstr>
      <vt:lpstr>Background</vt:lpstr>
      <vt:lpstr>PowerPoint Presentation</vt:lpstr>
      <vt:lpstr>PowerPoint Presentation</vt:lpstr>
      <vt:lpstr>My Fish Count App Features</vt:lpstr>
      <vt:lpstr>Partners</vt:lpstr>
      <vt:lpstr>Partners: Recreational Anglers in South Atlantic </vt:lpstr>
      <vt:lpstr>Project Timeline</vt:lpstr>
      <vt:lpstr>Questions? </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cp:lastModifiedBy>Kelsey Dick</cp:lastModifiedBy>
  <cp:revision>113</cp:revision>
  <cp:lastPrinted>2017-09-28T13:33:25Z</cp:lastPrinted>
  <dcterms:modified xsi:type="dcterms:W3CDTF">2017-09-28T13:41:45Z</dcterms:modified>
</cp:coreProperties>
</file>