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30"/>
  </p:notesMasterIdLst>
  <p:sldIdLst>
    <p:sldId id="258" r:id="rId4"/>
    <p:sldId id="318" r:id="rId5"/>
    <p:sldId id="262" r:id="rId6"/>
    <p:sldId id="314" r:id="rId7"/>
    <p:sldId id="261" r:id="rId8"/>
    <p:sldId id="319" r:id="rId9"/>
    <p:sldId id="338" r:id="rId10"/>
    <p:sldId id="339" r:id="rId11"/>
    <p:sldId id="340" r:id="rId12"/>
    <p:sldId id="341" r:id="rId13"/>
    <p:sldId id="324" r:id="rId14"/>
    <p:sldId id="315" r:id="rId15"/>
    <p:sldId id="292" r:id="rId16"/>
    <p:sldId id="316" r:id="rId17"/>
    <p:sldId id="337" r:id="rId18"/>
    <p:sldId id="325" r:id="rId19"/>
    <p:sldId id="342" r:id="rId20"/>
    <p:sldId id="344" r:id="rId21"/>
    <p:sldId id="345" r:id="rId22"/>
    <p:sldId id="346" r:id="rId23"/>
    <p:sldId id="333" r:id="rId24"/>
    <p:sldId id="347" r:id="rId25"/>
    <p:sldId id="348" r:id="rId26"/>
    <p:sldId id="317" r:id="rId27"/>
    <p:sldId id="349" r:id="rId28"/>
    <p:sldId id="35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ber Vonharten" initials="AV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05A7E"/>
    <a:srgbClr val="005D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0230" autoAdjust="0"/>
  </p:normalViewPr>
  <p:slideViewPr>
    <p:cSldViewPr>
      <p:cViewPr varScale="1">
        <p:scale>
          <a:sx n="75" d="100"/>
          <a:sy n="75" d="100"/>
        </p:scale>
        <p:origin x="-2064" y="-1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commentAuthors" Target="commentAuthor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920825-2942-4AAD-B734-FA49B5CCCCC8}" type="datetimeFigureOut">
              <a:rPr lang="en-US" smtClean="0"/>
              <a:pPr/>
              <a:t>11/21/16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854669-8C8F-472B-BFF7-4F6B972B8192}" type="slidenum">
              <a:rPr lang="en-US" smtClean="0"/>
              <a:pPr/>
              <a:t>‹#›</a:t>
            </a:fld>
            <a:endParaRPr lang="en-US"/>
          </a:p>
        </p:txBody>
      </p:sp>
    </p:spTree>
    <p:extLst>
      <p:ext uri="{BB962C8B-B14F-4D97-AF65-F5344CB8AC3E}">
        <p14:creationId xmlns:p14="http://schemas.microsoft.com/office/powerpoint/2010/main" val="1049623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008C9B-0228-4979-A4CC-905D61C4444E}"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854669-8C8F-472B-BFF7-4F6B972B8192}" type="slidenum">
              <a:rPr lang="en-US" smtClean="0"/>
              <a:pPr/>
              <a:t>3</a:t>
            </a:fld>
            <a:endParaRPr lang="en-US"/>
          </a:p>
        </p:txBody>
      </p:sp>
    </p:spTree>
    <p:extLst>
      <p:ext uri="{BB962C8B-B14F-4D97-AF65-F5344CB8AC3E}">
        <p14:creationId xmlns:p14="http://schemas.microsoft.com/office/powerpoint/2010/main" val="195124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dirty="0" smtClean="0"/>
              <a:t>Consider stakeholder support on short-term action items (2016-2017) and impact on stakeholders.</a:t>
            </a:r>
          </a:p>
          <a:p>
            <a:pPr marL="514350" indent="-514350">
              <a:buFont typeface="+mj-lt"/>
              <a:buAutoNum type="arabicPeriod"/>
            </a:pPr>
            <a:r>
              <a:rPr lang="en-US" sz="1200" dirty="0" smtClean="0"/>
              <a:t>Consider stakeholder feedback on long-term action items.</a:t>
            </a:r>
          </a:p>
          <a:p>
            <a:endParaRPr lang="en-US" dirty="0" smtClean="0"/>
          </a:p>
          <a:p>
            <a:r>
              <a:rPr lang="en-US" dirty="0" smtClean="0"/>
              <a:t>Removed</a:t>
            </a:r>
            <a:r>
              <a:rPr lang="en-US" baseline="0" dirty="0" smtClean="0"/>
              <a:t> above objectives from presentation since we are not asking for public input</a:t>
            </a:r>
            <a:endParaRPr lang="en-US" dirty="0"/>
          </a:p>
        </p:txBody>
      </p:sp>
      <p:sp>
        <p:nvSpPr>
          <p:cNvPr id="4" name="Slide Number Placeholder 3"/>
          <p:cNvSpPr>
            <a:spLocks noGrp="1"/>
          </p:cNvSpPr>
          <p:nvPr>
            <p:ph type="sldNum" sz="quarter" idx="10"/>
          </p:nvPr>
        </p:nvSpPr>
        <p:spPr/>
        <p:txBody>
          <a:bodyPr/>
          <a:lstStyle/>
          <a:p>
            <a:fld id="{2E854669-8C8F-472B-BFF7-4F6B972B8192}" type="slidenum">
              <a:rPr lang="en-US" smtClean="0"/>
              <a:pPr/>
              <a:t>5</a:t>
            </a:fld>
            <a:endParaRPr lang="en-US"/>
          </a:p>
        </p:txBody>
      </p:sp>
    </p:spTree>
    <p:extLst>
      <p:ext uri="{BB962C8B-B14F-4D97-AF65-F5344CB8AC3E}">
        <p14:creationId xmlns:p14="http://schemas.microsoft.com/office/powerpoint/2010/main" val="1953787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Council prioritized</a:t>
            </a:r>
            <a:r>
              <a:rPr lang="en-US" baseline="0" dirty="0" smtClean="0"/>
              <a:t> items for the Management Goal via two surveys in 2015 (?).  </a:t>
            </a:r>
            <a:endParaRPr lang="en-US" dirty="0" smtClean="0"/>
          </a:p>
          <a:p>
            <a:endParaRPr lang="en-US" dirty="0" smtClean="0"/>
          </a:p>
          <a:p>
            <a:r>
              <a:rPr lang="en-US" dirty="0" smtClean="0"/>
              <a:t>Rec and commercial amendments, both address priority items in VB intended</a:t>
            </a:r>
            <a:r>
              <a:rPr lang="en-US" baseline="0" dirty="0" smtClean="0"/>
              <a:t> to address fishery seasonality and retention.</a:t>
            </a:r>
          </a:p>
          <a:p>
            <a:r>
              <a:rPr lang="en-US" baseline="0" dirty="0" smtClean="0"/>
              <a:t>Amendment 43 considers management measures for red snapper but Council wants to develop adaptive management approach that would address other issues in the fishery such as improving reporting, and possible fishing seasons and allowable fishing areas for snapper grouper species.</a:t>
            </a:r>
          </a:p>
          <a:p>
            <a:endParaRPr lang="en-US" baseline="0" dirty="0" smtClean="0"/>
          </a:p>
          <a:p>
            <a:r>
              <a:rPr lang="en-US" baseline="0" dirty="0" smtClean="0"/>
              <a:t>All three amendments will be developed in 2017. </a:t>
            </a:r>
            <a:endParaRPr lang="en-US" dirty="0"/>
          </a:p>
        </p:txBody>
      </p:sp>
      <p:sp>
        <p:nvSpPr>
          <p:cNvPr id="4" name="Slide Number Placeholder 3"/>
          <p:cNvSpPr>
            <a:spLocks noGrp="1"/>
          </p:cNvSpPr>
          <p:nvPr>
            <p:ph type="sldNum" sz="quarter" idx="10"/>
          </p:nvPr>
        </p:nvSpPr>
        <p:spPr/>
        <p:txBody>
          <a:bodyPr/>
          <a:lstStyle/>
          <a:p>
            <a:fld id="{2E854669-8C8F-472B-BFF7-4F6B972B8192}" type="slidenum">
              <a:rPr lang="en-US" smtClean="0"/>
              <a:pPr/>
              <a:t>12</a:t>
            </a:fld>
            <a:endParaRPr lang="en-US"/>
          </a:p>
        </p:txBody>
      </p:sp>
    </p:spTree>
    <p:extLst>
      <p:ext uri="{BB962C8B-B14F-4D97-AF65-F5344CB8AC3E}">
        <p14:creationId xmlns:p14="http://schemas.microsoft.com/office/powerpoint/2010/main" val="403309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BBA35DC-1E84-461A-ADE8-A21D6E295DC6}" type="datetimeFigureOut">
              <a:rPr lang="en-US" smtClean="0">
                <a:solidFill>
                  <a:srgbClr val="04617B">
                    <a:shade val="90000"/>
                  </a:srgbClr>
                </a:solidFill>
              </a:rPr>
              <a:pPr/>
              <a:t>11/21/16</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DAEC7642-3911-4800-8FAF-28C94014DA0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6882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165427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864792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992071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4232406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278994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2003635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2345843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614173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42211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9700607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BBA35DC-1E84-461A-ADE8-A21D6E295DC6}" type="datetimeFigureOut">
              <a:rPr lang="en-US" smtClean="0">
                <a:solidFill>
                  <a:srgbClr val="04617B">
                    <a:shade val="90000"/>
                  </a:srgbClr>
                </a:solidFill>
              </a:rPr>
              <a:pPr/>
              <a:t>11/21/16</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DAEC7642-3911-4800-8FAF-28C94014DA0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977500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6325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73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7783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7208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21328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23391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1169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6972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58943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solidFill>
                  <a:prstClr val="black"/>
                </a:solidFill>
              </a:rPr>
              <a:pPr/>
              <a:t>11/21/16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1224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BBA35DC-1E84-461A-ADE8-A21D6E295DC6}" type="datetimeFigureOut">
              <a:rPr lang="en-US" smtClean="0">
                <a:solidFill>
                  <a:srgbClr val="04617B">
                    <a:shade val="90000"/>
                  </a:srgbClr>
                </a:solidFill>
              </a:rPr>
              <a:pPr/>
              <a:t>11/21/16</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DAEC7642-3911-4800-8FAF-28C94014DA0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28740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BBA35DC-1E84-461A-ADE8-A21D6E295DC6}" type="datetimeFigureOut">
              <a:rPr lang="en-US" smtClean="0">
                <a:solidFill>
                  <a:srgbClr val="04617B">
                    <a:shade val="90000"/>
                  </a:srgbClr>
                </a:solidFill>
              </a:rPr>
              <a:pPr/>
              <a:t>11/21/16</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DAEC7642-3911-4800-8FAF-28C94014DA0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1401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A35DC-1E84-461A-ADE8-A21D6E295DC6}" type="datetimeFigureOut">
              <a:rPr lang="en-US" smtClean="0">
                <a:solidFill>
                  <a:srgbClr val="04617B">
                    <a:shade val="90000"/>
                  </a:srgbClr>
                </a:solidFill>
              </a:rPr>
              <a:pPr/>
              <a:t>11/21/16</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DAEC7642-3911-4800-8FAF-28C94014DA0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44738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BBA35DC-1E84-461A-ADE8-A21D6E295DC6}" type="datetimeFigureOut">
              <a:rPr lang="en-US" smtClean="0">
                <a:solidFill>
                  <a:srgbClr val="04617B">
                    <a:shade val="90000"/>
                  </a:srgbClr>
                </a:solidFill>
              </a:rPr>
              <a:pPr/>
              <a:t>11/21/16</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DAEC7642-3911-4800-8FAF-28C94014DA0E}"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15897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D269FA-9E8C-438D-BBF8-A89813049D66}" type="datetimeFigureOut">
              <a:rPr lang="en-US" smtClean="0"/>
              <a:pPr/>
              <a:t>11/21/16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1E901-FB28-4C04-8713-32552B7D4423}" type="slidenum">
              <a:rPr lang="en-US" smtClean="0"/>
              <a:pPr/>
              <a:t>‹#›</a:t>
            </a:fld>
            <a:endParaRPr lang="en-US"/>
          </a:p>
        </p:txBody>
      </p:sp>
    </p:spTree>
    <p:extLst>
      <p:ext uri="{BB962C8B-B14F-4D97-AF65-F5344CB8AC3E}">
        <p14:creationId xmlns:p14="http://schemas.microsoft.com/office/powerpoint/2010/main" val="28550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4162098014"/>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64590F-5ACE-4E2A-83A4-A322B2A4A628}" type="datetimeFigureOut">
              <a:rPr lang="en-US" smtClean="0"/>
              <a:pPr/>
              <a:t>11/21/16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942FA5-DA8C-40A1-9672-4618190913B6}" type="slidenum">
              <a:rPr lang="en-US" smtClean="0"/>
              <a:pPr/>
              <a:t>‹#›</a:t>
            </a:fld>
            <a:endParaRPr lang="en-US"/>
          </a:p>
        </p:txBody>
      </p:sp>
    </p:spTree>
    <p:extLst>
      <p:ext uri="{BB962C8B-B14F-4D97-AF65-F5344CB8AC3E}">
        <p14:creationId xmlns:p14="http://schemas.microsoft.com/office/powerpoint/2010/main" val="9434940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theme" Target="../theme/theme2.xml"/><Relationship Id="rId13" Type="http://schemas.openxmlformats.org/officeDocument/2006/relationships/image" Target="../media/image3.emf"/><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3.xml"/><Relationship Id="rId13" Type="http://schemas.openxmlformats.org/officeDocument/2006/relationships/image" Target="../media/image3.emf"/><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3962400" y="-7144"/>
            <a:ext cx="5181600" cy="66360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rgbClr val="005D82"/>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userDrawn="1">
            <p:ph type="title"/>
          </p:nvPr>
        </p:nvSpPr>
        <p:spPr>
          <a:xfrm>
            <a:off x="457200" y="704088"/>
            <a:ext cx="8229600" cy="1143000"/>
          </a:xfrm>
          <a:prstGeom prst="rect">
            <a:avLst/>
          </a:prstGeom>
        </p:spPr>
        <p:txBody>
          <a:bodyPr vert="horz" lIns="0" rIns="0" bIns="0" anchor="b">
            <a:normAutofit/>
          </a:bodyPr>
          <a:lstStyle/>
          <a:p>
            <a:r>
              <a:rPr kumimoji="0" lang="en-US" dirty="0" smtClean="0"/>
              <a:t>Click to edit Master title style</a:t>
            </a:r>
            <a:endParaRPr kumimoji="0" lang="en-US" dirty="0"/>
          </a:p>
        </p:txBody>
      </p:sp>
      <p:sp>
        <p:nvSpPr>
          <p:cNvPr id="30" name="Text Placeholder 29"/>
          <p:cNvSpPr>
            <a:spLocks noGrp="1"/>
          </p:cNvSpPr>
          <p:nvPr userDrawn="1">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userDrawn="1">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BBA35DC-1E84-461A-ADE8-A21D6E295DC6}" type="datetimeFigureOut">
              <a:rPr lang="en-US" smtClean="0">
                <a:solidFill>
                  <a:srgbClr val="04617B">
                    <a:shade val="90000"/>
                  </a:srgbClr>
                </a:solidFill>
              </a:rPr>
              <a:pPr/>
              <a:t>11/21/16</a:t>
            </a:fld>
            <a:endParaRPr lang="en-US">
              <a:solidFill>
                <a:srgbClr val="04617B">
                  <a:shade val="90000"/>
                </a:srgbClr>
              </a:solidFill>
            </a:endParaRPr>
          </a:p>
        </p:txBody>
      </p:sp>
      <p:sp>
        <p:nvSpPr>
          <p:cNvPr id="22" name="Footer Placeholder 21"/>
          <p:cNvSpPr>
            <a:spLocks noGrp="1"/>
          </p:cNvSpPr>
          <p:nvPr userDrawn="1">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userDrawn="1">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AEC7642-3911-4800-8FAF-28C94014DA0E}" type="slidenum">
              <a:rPr lang="en-US" smtClean="0">
                <a:solidFill>
                  <a:srgbClr val="04617B">
                    <a:shade val="90000"/>
                  </a:srgbClr>
                </a:solidFill>
              </a:rPr>
              <a:pPr/>
              <a:t>‹#›</a:t>
            </a:fld>
            <a:endParaRPr lang="en-US">
              <a:solidFill>
                <a:srgbClr val="04617B">
                  <a:shade val="90000"/>
                </a:srgbClr>
              </a:solidFill>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8600" y="79477"/>
            <a:ext cx="1349789" cy="1349789"/>
          </a:xfrm>
          <a:prstGeom prst="rect">
            <a:avLst/>
          </a:prstGeom>
        </p:spPr>
      </p:pic>
    </p:spTree>
    <p:extLst>
      <p:ext uri="{BB962C8B-B14F-4D97-AF65-F5344CB8AC3E}">
        <p14:creationId xmlns:p14="http://schemas.microsoft.com/office/powerpoint/2010/main" val="2279877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xmlns:p14="http://schemas.microsoft.com/office/powerpoint/2010/main" id="1" dur="indefinite" restart="never" nodeType="tmRoot"/>
      </p:par>
    </p:tnLst>
  </p:timing>
  <p:txStyles>
    <p:titleStyle>
      <a:lvl1pPr algn="ctr" rtl="0" eaLnBrk="1" latinLnBrk="0" hangingPunct="1">
        <a:spcBef>
          <a:spcPct val="0"/>
        </a:spcBef>
        <a:buNone/>
        <a:defRPr kumimoji="0" sz="4400" b="1" kern="1200">
          <a:ln>
            <a:noFill/>
          </a:ln>
          <a:solidFill>
            <a:schemeClr val="tx1"/>
          </a:solidFill>
          <a:effectLst/>
          <a:latin typeface="Cambria" pitchFamily="18" charset="0"/>
          <a:ea typeface="+mj-ea"/>
          <a:cs typeface="+mj-cs"/>
        </a:defRPr>
      </a:lvl1pPr>
    </p:titleStyle>
    <p:bodyStyle>
      <a:lvl1pPr marL="274320" indent="-274320" algn="l" rtl="0" eaLnBrk="1" latinLnBrk="0" hangingPunct="1">
        <a:spcBef>
          <a:spcPct val="20000"/>
        </a:spcBef>
        <a:buClrTx/>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Tx/>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Tx/>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Tx/>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Tx/>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5" name="Group 4"/>
          <p:cNvGrpSpPr/>
          <p:nvPr userDrawn="1"/>
        </p:nvGrpSpPr>
        <p:grpSpPr>
          <a:xfrm>
            <a:off x="-9144" y="6019800"/>
            <a:ext cx="9165336" cy="883920"/>
            <a:chOff x="-9144" y="6019800"/>
            <a:chExt cx="9165336" cy="883920"/>
          </a:xfrm>
        </p:grpSpPr>
        <p:sp>
          <p:nvSpPr>
            <p:cNvPr id="12" name="Freeform 11"/>
            <p:cNvSpPr>
              <a:spLocks/>
            </p:cNvSpPr>
            <p:nvPr/>
          </p:nvSpPr>
          <p:spPr bwMode="auto">
            <a:xfrm rot="10800000">
              <a:off x="383" y="6327194"/>
              <a:ext cx="5182893" cy="53995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accent3">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 name="Freeform 10"/>
            <p:cNvSpPr>
              <a:spLocks/>
            </p:cNvSpPr>
            <p:nvPr/>
          </p:nvSpPr>
          <p:spPr bwMode="auto">
            <a:xfrm rot="10800000">
              <a:off x="-9144" y="6019800"/>
              <a:ext cx="9165336" cy="847344"/>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solidFill>
              <a:srgbClr val="005A7E"/>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TextBox 13"/>
            <p:cNvSpPr txBox="1"/>
            <p:nvPr userDrawn="1"/>
          </p:nvSpPr>
          <p:spPr>
            <a:xfrm>
              <a:off x="5323900" y="6595943"/>
              <a:ext cx="3792658" cy="307777"/>
            </a:xfrm>
            <a:prstGeom prst="rect">
              <a:avLst/>
            </a:prstGeom>
            <a:noFill/>
          </p:spPr>
          <p:txBody>
            <a:bodyPr wrap="square" rtlCol="0">
              <a:spAutoFit/>
            </a:bodyPr>
            <a:lstStyle/>
            <a:p>
              <a:r>
                <a:rPr lang="en-US" sz="1400" b="1" i="1" dirty="0" smtClean="0">
                  <a:solidFill>
                    <a:schemeClr val="bg1"/>
                  </a:solidFill>
                  <a:latin typeface="Cambria" pitchFamily="18" charset="0"/>
                </a:rPr>
                <a:t>South Atlantic Fishery Management Council</a:t>
              </a:r>
              <a:endParaRPr lang="en-US" sz="1400" b="1" i="1" dirty="0">
                <a:solidFill>
                  <a:schemeClr val="bg1"/>
                </a:solidFill>
                <a:latin typeface="Cambria" pitchFamily="18" charset="0"/>
              </a:endParaRPr>
            </a:p>
          </p:txBody>
        </p:sp>
        <p:pic>
          <p:nvPicPr>
            <p:cNvPr id="16"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911891" y="6444324"/>
              <a:ext cx="760773" cy="383154"/>
            </a:xfrm>
            <a:prstGeom prst="rect">
              <a:avLst/>
            </a:prstGeom>
            <a:noFill/>
            <a:ln>
              <a:noFill/>
            </a:ln>
            <a:effectLst/>
          </p:spPr>
        </p:pic>
      </p:grpSp>
    </p:spTree>
    <p:extLst>
      <p:ext uri="{BB962C8B-B14F-4D97-AF65-F5344CB8AC3E}">
        <p14:creationId xmlns:p14="http://schemas.microsoft.com/office/powerpoint/2010/main" val="31699867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5" name="Group 4"/>
          <p:cNvGrpSpPr/>
          <p:nvPr userDrawn="1"/>
        </p:nvGrpSpPr>
        <p:grpSpPr>
          <a:xfrm>
            <a:off x="-9144" y="6019800"/>
            <a:ext cx="9165336" cy="883920"/>
            <a:chOff x="-9144" y="6019800"/>
            <a:chExt cx="9165336" cy="883920"/>
          </a:xfrm>
        </p:grpSpPr>
        <p:sp>
          <p:nvSpPr>
            <p:cNvPr id="12" name="Freeform 11"/>
            <p:cNvSpPr>
              <a:spLocks/>
            </p:cNvSpPr>
            <p:nvPr/>
          </p:nvSpPr>
          <p:spPr bwMode="auto">
            <a:xfrm rot="10800000">
              <a:off x="383" y="6327194"/>
              <a:ext cx="5182893" cy="53995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solidFill>
              <a:schemeClr val="accent3">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kern="0">
                <a:solidFill>
                  <a:prstClr val="black"/>
                </a:solidFill>
              </a:endParaRPr>
            </a:p>
          </p:txBody>
        </p:sp>
        <p:sp>
          <p:nvSpPr>
            <p:cNvPr id="11" name="Freeform 10"/>
            <p:cNvSpPr>
              <a:spLocks/>
            </p:cNvSpPr>
            <p:nvPr/>
          </p:nvSpPr>
          <p:spPr bwMode="auto">
            <a:xfrm rot="10800000">
              <a:off x="-9144" y="6019800"/>
              <a:ext cx="9165336" cy="847344"/>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solidFill>
              <a:srgbClr val="005A7E"/>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kern="0">
                <a:solidFill>
                  <a:prstClr val="black"/>
                </a:solidFill>
              </a:endParaRPr>
            </a:p>
          </p:txBody>
        </p:sp>
        <p:sp>
          <p:nvSpPr>
            <p:cNvPr id="14" name="TextBox 13"/>
            <p:cNvSpPr txBox="1"/>
            <p:nvPr userDrawn="1"/>
          </p:nvSpPr>
          <p:spPr>
            <a:xfrm>
              <a:off x="5323900" y="6595943"/>
              <a:ext cx="3792658" cy="307777"/>
            </a:xfrm>
            <a:prstGeom prst="rect">
              <a:avLst/>
            </a:prstGeom>
            <a:noFill/>
          </p:spPr>
          <p:txBody>
            <a:bodyPr wrap="square" rtlCol="0">
              <a:spAutoFit/>
            </a:bodyPr>
            <a:lstStyle/>
            <a:p>
              <a:r>
                <a:rPr lang="en-US" sz="1400" b="1" i="1" dirty="0" smtClean="0">
                  <a:solidFill>
                    <a:prstClr val="white"/>
                  </a:solidFill>
                  <a:latin typeface="Cambria" pitchFamily="18" charset="0"/>
                </a:rPr>
                <a:t>South Atlantic Fishery Management Council</a:t>
              </a:r>
              <a:endParaRPr lang="en-US" sz="1400" b="1" i="1" dirty="0">
                <a:solidFill>
                  <a:prstClr val="white"/>
                </a:solidFill>
                <a:latin typeface="Cambria" pitchFamily="18" charset="0"/>
              </a:endParaRPr>
            </a:p>
          </p:txBody>
        </p:sp>
        <p:pic>
          <p:nvPicPr>
            <p:cNvPr id="16"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911891" y="6444324"/>
              <a:ext cx="760773" cy="383154"/>
            </a:xfrm>
            <a:prstGeom prst="rect">
              <a:avLst/>
            </a:prstGeom>
            <a:noFill/>
            <a:ln>
              <a:noFill/>
            </a:ln>
            <a:effectLst/>
          </p:spPr>
        </p:pic>
      </p:grpSp>
    </p:spTree>
    <p:extLst>
      <p:ext uri="{BB962C8B-B14F-4D97-AF65-F5344CB8AC3E}">
        <p14:creationId xmlns:p14="http://schemas.microsoft.com/office/powerpoint/2010/main" val="33850468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2895600"/>
            <a:ext cx="7315200" cy="609600"/>
          </a:xfrm>
        </p:spPr>
        <p:txBody>
          <a:bodyPr>
            <a:noAutofit/>
          </a:bodyPr>
          <a:lstStyle/>
          <a:p>
            <a:r>
              <a:rPr lang="en-US" sz="2400" b="1" dirty="0" smtClean="0">
                <a:solidFill>
                  <a:schemeClr val="accent6">
                    <a:lumMod val="50000"/>
                  </a:schemeClr>
                </a:solidFill>
              </a:rPr>
              <a:t>Annual Evaluation </a:t>
            </a:r>
          </a:p>
          <a:p>
            <a:endParaRPr lang="en-US" sz="2400" b="1" dirty="0" smtClean="0">
              <a:solidFill>
                <a:schemeClr val="accent6">
                  <a:lumMod val="50000"/>
                </a:schemeClr>
              </a:solidFill>
            </a:endParaRPr>
          </a:p>
          <a:p>
            <a:endParaRPr lang="en-US" sz="2400" b="1" dirty="0">
              <a:solidFill>
                <a:schemeClr val="accent6">
                  <a:lumMod val="50000"/>
                </a:schemeClr>
              </a:solidFill>
            </a:endParaRPr>
          </a:p>
        </p:txBody>
      </p:sp>
      <p:sp>
        <p:nvSpPr>
          <p:cNvPr id="4" name="Title 3"/>
          <p:cNvSpPr>
            <a:spLocks noGrp="1"/>
          </p:cNvSpPr>
          <p:nvPr>
            <p:ph type="ctrTitle"/>
          </p:nvPr>
        </p:nvSpPr>
        <p:spPr>
          <a:xfrm>
            <a:off x="685800" y="1371600"/>
            <a:ext cx="7772400" cy="1470025"/>
          </a:xfrm>
        </p:spPr>
        <p:txBody>
          <a:bodyPr>
            <a:noAutofit/>
          </a:bodyPr>
          <a:lstStyle/>
          <a:p>
            <a:r>
              <a:rPr lang="en-US" sz="2800" dirty="0" smtClean="0">
                <a:solidFill>
                  <a:schemeClr val="tx2"/>
                </a:solidFill>
              </a:rPr>
              <a:t>Vision Blueprint for the Snapper Grouper Fishery of the South Atlantic Region, </a:t>
            </a:r>
            <a:br>
              <a:rPr lang="en-US" sz="2800" dirty="0" smtClean="0">
                <a:solidFill>
                  <a:schemeClr val="tx2"/>
                </a:solidFill>
              </a:rPr>
            </a:br>
            <a:r>
              <a:rPr lang="en-US" sz="2800" dirty="0" smtClean="0">
                <a:solidFill>
                  <a:schemeClr val="tx2"/>
                </a:solidFill>
              </a:rPr>
              <a:t>2016-2020</a:t>
            </a:r>
            <a:endParaRPr lang="en-US" sz="2800" dirty="0">
              <a:solidFill>
                <a:schemeClr val="tx2"/>
              </a:solidFill>
            </a:endParaRPr>
          </a:p>
        </p:txBody>
      </p:sp>
      <p:sp>
        <p:nvSpPr>
          <p:cNvPr id="2" name="TextBox 1"/>
          <p:cNvSpPr txBox="1"/>
          <p:nvPr/>
        </p:nvSpPr>
        <p:spPr>
          <a:xfrm>
            <a:off x="1752600" y="5602069"/>
            <a:ext cx="5943600" cy="646331"/>
          </a:xfrm>
          <a:prstGeom prst="rect">
            <a:avLst/>
          </a:prstGeom>
          <a:noFill/>
        </p:spPr>
        <p:txBody>
          <a:bodyPr wrap="square" rtlCol="0">
            <a:spAutoFit/>
          </a:bodyPr>
          <a:lstStyle/>
          <a:p>
            <a:pPr algn="ctr"/>
            <a:r>
              <a:rPr lang="en-US" b="1" dirty="0" smtClean="0">
                <a:solidFill>
                  <a:schemeClr val="bg1">
                    <a:lumMod val="50000"/>
                  </a:schemeClr>
                </a:solidFill>
              </a:rPr>
              <a:t>Prepared by Myra Brouwer &amp; Amber Von </a:t>
            </a:r>
            <a:r>
              <a:rPr lang="en-US" b="1" dirty="0" err="1" smtClean="0">
                <a:solidFill>
                  <a:schemeClr val="bg1">
                    <a:lumMod val="50000"/>
                  </a:schemeClr>
                </a:solidFill>
              </a:rPr>
              <a:t>Harten</a:t>
            </a:r>
            <a:r>
              <a:rPr lang="en-US" b="1" dirty="0" smtClean="0">
                <a:solidFill>
                  <a:schemeClr val="bg1">
                    <a:lumMod val="50000"/>
                  </a:schemeClr>
                </a:solidFill>
              </a:rPr>
              <a:t> December 2016</a:t>
            </a:r>
            <a:endParaRPr lang="en-US" b="1" dirty="0">
              <a:solidFill>
                <a:schemeClr val="bg1">
                  <a:lumMod val="50000"/>
                </a:schemeClr>
              </a:solidFill>
            </a:endParaRPr>
          </a:p>
        </p:txBody>
      </p:sp>
      <p:pic>
        <p:nvPicPr>
          <p:cNvPr id="7" name="Picture 6" descr="Scamp Grouper DonDemaria1001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144" y="3429570"/>
            <a:ext cx="2972656" cy="19743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dirty="0" smtClean="0">
                <a:solidFill>
                  <a:schemeClr val="accent5">
                    <a:lumMod val="75000"/>
                  </a:schemeClr>
                </a:solidFill>
              </a:rPr>
              <a:t>Hot Topics – </a:t>
            </a:r>
            <a:r>
              <a:rPr lang="en-US" sz="3600" i="1" dirty="0" smtClean="0">
                <a:solidFill>
                  <a:schemeClr val="accent5">
                    <a:lumMod val="75000"/>
                  </a:schemeClr>
                </a:solidFill>
              </a:rPr>
              <a:t>Science Goal</a:t>
            </a:r>
            <a:endParaRPr lang="en-US" sz="3600" dirty="0">
              <a:solidFill>
                <a:schemeClr val="accent5">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029642141"/>
              </p:ext>
            </p:extLst>
          </p:nvPr>
        </p:nvGraphicFramePr>
        <p:xfrm>
          <a:off x="152400" y="990600"/>
          <a:ext cx="8839200" cy="5102860"/>
        </p:xfrm>
        <a:graphic>
          <a:graphicData uri="http://schemas.openxmlformats.org/drawingml/2006/table">
            <a:tbl>
              <a:tblPr firstRow="1" bandRow="1">
                <a:tableStyleId>{74C1A8A3-306A-4EB7-A6B1-4F7E0EB9C5D6}</a:tableStyleId>
              </a:tblPr>
              <a:tblGrid>
                <a:gridCol w="4419600"/>
                <a:gridCol w="44196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535940">
                <a:tc>
                  <a:txBody>
                    <a:bodyPr/>
                    <a:lstStyle/>
                    <a:p>
                      <a:pPr lvl="0"/>
                      <a:r>
                        <a:rPr lang="en-US" sz="2400" dirty="0" smtClean="0"/>
                        <a:t>Recreational fishing stamp/permit</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accent5">
                              <a:lumMod val="50000"/>
                            </a:schemeClr>
                          </a:solidFill>
                        </a:rPr>
                        <a:t>Action included in Amendment 43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400" dirty="0" smtClean="0"/>
                        <a:t>Improvements to existing logbook programs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0" i="1" dirty="0" smtClean="0">
                          <a:solidFill>
                            <a:schemeClr val="accent5">
                              <a:lumMod val="50000"/>
                            </a:schemeClr>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400" dirty="0" smtClean="0"/>
                        <a:t>Work with management partners to secure long-term funding for MARMAP</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accent5">
                              <a:lumMod val="50000"/>
                            </a:schemeClr>
                          </a:solidFill>
                        </a:rPr>
                        <a:t>X*</a:t>
                      </a:r>
                    </a:p>
                    <a:p>
                      <a:pPr algn="l"/>
                      <a:endParaRPr lang="en-US" sz="2400" b="0" i="1"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400" dirty="0" smtClean="0"/>
                        <a:t>Increase bycatch/discard reporting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0" i="1" dirty="0" smtClean="0">
                          <a:solidFill>
                            <a:schemeClr val="accent5">
                              <a:lumMod val="50000"/>
                            </a:schemeClr>
                          </a:solidFill>
                        </a:rPr>
                        <a:t>Action(s) in Amendment 43; NOAA FIS grant proposals submitted on electronic reporting (scamp discard project and red snapper recreational reporting)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4267200" y="6172200"/>
            <a:ext cx="4267200" cy="369332"/>
          </a:xfrm>
          <a:prstGeom prst="rect">
            <a:avLst/>
          </a:prstGeom>
          <a:noFill/>
        </p:spPr>
        <p:txBody>
          <a:bodyPr wrap="square" rtlCol="0">
            <a:spAutoFit/>
          </a:bodyPr>
          <a:lstStyle/>
          <a:p>
            <a:r>
              <a:rPr lang="en-US" i="1" dirty="0" smtClean="0"/>
              <a:t>*Need additional guidance from Council</a:t>
            </a:r>
            <a:endParaRPr lang="en-US" i="1" dirty="0"/>
          </a:p>
        </p:txBody>
      </p:sp>
    </p:spTree>
    <p:extLst>
      <p:ext uri="{BB962C8B-B14F-4D97-AF65-F5344CB8AC3E}">
        <p14:creationId xmlns:p14="http://schemas.microsoft.com/office/powerpoint/2010/main" val="8449585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3400" y="381000"/>
            <a:ext cx="7772400" cy="1362075"/>
          </a:xfrm>
        </p:spPr>
        <p:txBody>
          <a:bodyPr/>
          <a:lstStyle/>
          <a:p>
            <a:r>
              <a:rPr lang="en-US" dirty="0" smtClean="0">
                <a:solidFill>
                  <a:srgbClr val="FFFFFF"/>
                </a:solidFill>
              </a:rPr>
              <a:t>management</a:t>
            </a:r>
            <a:endParaRPr lang="en-US" dirty="0">
              <a:solidFill>
                <a:srgbClr val="FFFFFF"/>
              </a:solidFill>
            </a:endParaRPr>
          </a:p>
        </p:txBody>
      </p:sp>
    </p:spTree>
    <p:extLst>
      <p:ext uri="{BB962C8B-B14F-4D97-AF65-F5344CB8AC3E}">
        <p14:creationId xmlns:p14="http://schemas.microsoft.com/office/powerpoint/2010/main" val="18274795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5A7E"/>
                </a:solidFill>
              </a:rPr>
              <a:t>2016-2017 </a:t>
            </a:r>
            <a:r>
              <a:rPr lang="en-US" dirty="0">
                <a:solidFill>
                  <a:srgbClr val="005A7E"/>
                </a:solidFill>
              </a:rPr>
              <a:t>Activities Addressing Vision Blueprint</a:t>
            </a:r>
            <a:endParaRPr lang="en-US" dirty="0"/>
          </a:p>
        </p:txBody>
      </p:sp>
      <p:sp>
        <p:nvSpPr>
          <p:cNvPr id="3" name="Content Placeholder 2"/>
          <p:cNvSpPr>
            <a:spLocks noGrp="1"/>
          </p:cNvSpPr>
          <p:nvPr>
            <p:ph idx="1"/>
          </p:nvPr>
        </p:nvSpPr>
        <p:spPr/>
        <p:txBody>
          <a:bodyPr/>
          <a:lstStyle/>
          <a:p>
            <a:pPr marL="0" indent="0">
              <a:buNone/>
            </a:pPr>
            <a:r>
              <a:rPr lang="en-US" dirty="0"/>
              <a:t>P</a:t>
            </a:r>
            <a:r>
              <a:rPr lang="en-US" dirty="0" smtClean="0"/>
              <a:t>riority items for the Management Goal are being addressed in three amendments:</a:t>
            </a:r>
          </a:p>
          <a:p>
            <a:pPr marL="514350" indent="-514350">
              <a:buFont typeface="+mj-lt"/>
              <a:buAutoNum type="arabicPeriod"/>
            </a:pPr>
            <a:r>
              <a:rPr lang="en-US" dirty="0" smtClean="0"/>
              <a:t>Vision Blueprint Recreational Regulatory Amendment 26</a:t>
            </a:r>
          </a:p>
          <a:p>
            <a:pPr marL="514350" indent="-514350">
              <a:buFont typeface="+mj-lt"/>
              <a:buAutoNum type="arabicPeriod"/>
            </a:pPr>
            <a:r>
              <a:rPr lang="en-US" dirty="0"/>
              <a:t>Vision Blueprint </a:t>
            </a:r>
            <a:r>
              <a:rPr lang="en-US" dirty="0" smtClean="0"/>
              <a:t>Commercial </a:t>
            </a:r>
            <a:r>
              <a:rPr lang="en-US" dirty="0"/>
              <a:t>Regulatory Amendment </a:t>
            </a:r>
            <a:r>
              <a:rPr lang="en-US" dirty="0" smtClean="0"/>
              <a:t>27</a:t>
            </a:r>
          </a:p>
          <a:p>
            <a:pPr marL="514350" indent="-514350">
              <a:buFont typeface="+mj-lt"/>
              <a:buAutoNum type="arabicPeriod"/>
            </a:pPr>
            <a:r>
              <a:rPr lang="en-US" dirty="0" smtClean="0"/>
              <a:t>Amendment 43</a:t>
            </a: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974775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marL="514350" indent="-514350"/>
            <a:r>
              <a:rPr lang="en-US" dirty="0" smtClean="0">
                <a:solidFill>
                  <a:srgbClr val="005A7E"/>
                </a:solidFill>
              </a:rPr>
              <a:t>Vision Blueprint </a:t>
            </a:r>
            <a:r>
              <a:rPr lang="en-US" i="1" dirty="0" smtClean="0">
                <a:solidFill>
                  <a:srgbClr val="005A7E"/>
                </a:solidFill>
              </a:rPr>
              <a:t>Recreational </a:t>
            </a:r>
            <a:r>
              <a:rPr lang="en-US" dirty="0" smtClean="0">
                <a:solidFill>
                  <a:srgbClr val="005A7E"/>
                </a:solidFill>
              </a:rPr>
              <a:t>Regulatory Amendment 26</a:t>
            </a:r>
            <a:endParaRPr lang="en-US" dirty="0">
              <a:solidFill>
                <a:schemeClr val="accent1">
                  <a:lumMod val="75000"/>
                </a:schemeClr>
              </a:solidFill>
            </a:endParaRPr>
          </a:p>
        </p:txBody>
      </p:sp>
      <p:sp>
        <p:nvSpPr>
          <p:cNvPr id="5" name="Content Placeholder 4"/>
          <p:cNvSpPr>
            <a:spLocks noGrp="1"/>
          </p:cNvSpPr>
          <p:nvPr>
            <p:ph idx="1"/>
          </p:nvPr>
        </p:nvSpPr>
        <p:spPr>
          <a:xfrm>
            <a:off x="533400" y="1676400"/>
            <a:ext cx="8305800" cy="4343400"/>
          </a:xfrm>
        </p:spPr>
        <p:txBody>
          <a:bodyPr>
            <a:noAutofit/>
          </a:bodyPr>
          <a:lstStyle/>
          <a:p>
            <a:pPr lvl="0"/>
            <a:r>
              <a:rPr lang="en-US" dirty="0"/>
              <a:t>Re-consideration of the </a:t>
            </a:r>
            <a:r>
              <a:rPr lang="en-US" b="1" dirty="0"/>
              <a:t>aggregate bag limits</a:t>
            </a:r>
          </a:p>
          <a:p>
            <a:pPr lvl="0"/>
            <a:r>
              <a:rPr lang="en-US" dirty="0"/>
              <a:t>Re-evaluation of the </a:t>
            </a:r>
            <a:r>
              <a:rPr lang="en-US" b="1" dirty="0"/>
              <a:t>shallow water grouper closure</a:t>
            </a:r>
          </a:p>
          <a:p>
            <a:pPr lvl="0"/>
            <a:r>
              <a:rPr lang="en-US" dirty="0"/>
              <a:t>Modification of the </a:t>
            </a:r>
            <a:r>
              <a:rPr lang="en-US" b="1" dirty="0"/>
              <a:t>minimum size limit for black sea bass</a:t>
            </a:r>
          </a:p>
          <a:p>
            <a:pPr lvl="0"/>
            <a:r>
              <a:rPr lang="en-US" dirty="0"/>
              <a:t>Removal of </a:t>
            </a:r>
            <a:r>
              <a:rPr lang="en-US" b="1" dirty="0"/>
              <a:t>recreational minimum size limits for deepwater species </a:t>
            </a:r>
            <a:r>
              <a:rPr lang="en-US" dirty="0"/>
              <a:t>(silk snapper, queen snapper, and </a:t>
            </a:r>
            <a:r>
              <a:rPr lang="en-US" dirty="0" err="1"/>
              <a:t>blackfin</a:t>
            </a:r>
            <a:r>
              <a:rPr lang="en-US" dirty="0"/>
              <a:t> snapper)</a:t>
            </a:r>
          </a:p>
          <a:p>
            <a:pPr marL="0" indent="0">
              <a:buNone/>
            </a:pPr>
            <a:endParaRPr lang="en-US" dirty="0"/>
          </a:p>
        </p:txBody>
      </p:sp>
    </p:spTree>
    <p:extLst>
      <p:ext uri="{BB962C8B-B14F-4D97-AF65-F5344CB8AC3E}">
        <p14:creationId xmlns:p14="http://schemas.microsoft.com/office/powerpoint/2010/main" val="3835483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5A7E"/>
                </a:solidFill>
              </a:rPr>
              <a:t>Vision Blueprint </a:t>
            </a:r>
            <a:r>
              <a:rPr lang="en-US" i="1" dirty="0" smtClean="0">
                <a:solidFill>
                  <a:srgbClr val="005A7E"/>
                </a:solidFill>
              </a:rPr>
              <a:t>Commercial</a:t>
            </a:r>
            <a:r>
              <a:rPr lang="en-US" dirty="0" smtClean="0">
                <a:solidFill>
                  <a:srgbClr val="005A7E"/>
                </a:solidFill>
              </a:rPr>
              <a:t> </a:t>
            </a:r>
            <a:r>
              <a:rPr lang="en-US" dirty="0">
                <a:solidFill>
                  <a:srgbClr val="005A7E"/>
                </a:solidFill>
              </a:rPr>
              <a:t>Regulatory Amendment </a:t>
            </a:r>
            <a:r>
              <a:rPr lang="en-US" dirty="0" smtClean="0">
                <a:solidFill>
                  <a:srgbClr val="005A7E"/>
                </a:solidFill>
              </a:rPr>
              <a:t>27</a:t>
            </a:r>
            <a:endParaRPr lang="en-US" dirty="0"/>
          </a:p>
        </p:txBody>
      </p:sp>
      <p:sp>
        <p:nvSpPr>
          <p:cNvPr id="3" name="Content Placeholder 2"/>
          <p:cNvSpPr>
            <a:spLocks noGrp="1"/>
          </p:cNvSpPr>
          <p:nvPr>
            <p:ph idx="1"/>
          </p:nvPr>
        </p:nvSpPr>
        <p:spPr>
          <a:xfrm>
            <a:off x="457200" y="1600200"/>
            <a:ext cx="8229600" cy="4724400"/>
          </a:xfrm>
        </p:spPr>
        <p:txBody>
          <a:bodyPr>
            <a:normAutofit fontScale="92500" lnSpcReduction="10000"/>
          </a:bodyPr>
          <a:lstStyle/>
          <a:p>
            <a:pPr lvl="0">
              <a:spcAft>
                <a:spcPts val="1200"/>
              </a:spcAft>
            </a:pPr>
            <a:r>
              <a:rPr lang="en-US" b="1" dirty="0"/>
              <a:t>Split seasons for deepwater species </a:t>
            </a:r>
            <a:r>
              <a:rPr lang="en-US" dirty="0"/>
              <a:t>and “small-mouthed” species. </a:t>
            </a:r>
            <a:endParaRPr lang="en-US" dirty="0" smtClean="0"/>
          </a:p>
          <a:p>
            <a:pPr lvl="0"/>
            <a:r>
              <a:rPr lang="en-US" b="1" dirty="0" smtClean="0"/>
              <a:t>Trip </a:t>
            </a:r>
            <a:r>
              <a:rPr lang="en-US" b="1" dirty="0"/>
              <a:t>limits and step-downs </a:t>
            </a:r>
            <a:r>
              <a:rPr lang="en-US" dirty="0" smtClean="0"/>
              <a:t>– </a:t>
            </a:r>
          </a:p>
          <a:p>
            <a:pPr lvl="1"/>
            <a:r>
              <a:rPr lang="en-US" dirty="0" smtClean="0"/>
              <a:t>as </a:t>
            </a:r>
            <a:r>
              <a:rPr lang="en-US" dirty="0"/>
              <a:t>they pertain to “traditional bandit boats</a:t>
            </a:r>
            <a:r>
              <a:rPr lang="en-US" dirty="0" smtClean="0"/>
              <a:t>”? </a:t>
            </a:r>
          </a:p>
          <a:p>
            <a:pPr lvl="1"/>
            <a:r>
              <a:rPr lang="en-US" dirty="0" smtClean="0"/>
              <a:t>lower </a:t>
            </a:r>
            <a:r>
              <a:rPr lang="en-US" dirty="0"/>
              <a:t>vermilion trip limit in second </a:t>
            </a:r>
            <a:r>
              <a:rPr lang="en-US" dirty="0" smtClean="0"/>
              <a:t>season? </a:t>
            </a:r>
          </a:p>
          <a:p>
            <a:pPr lvl="1">
              <a:spcAft>
                <a:spcPts val="1200"/>
              </a:spcAft>
            </a:pPr>
            <a:r>
              <a:rPr lang="en-US" dirty="0" smtClean="0"/>
              <a:t>trip </a:t>
            </a:r>
            <a:r>
              <a:rPr lang="en-US" dirty="0"/>
              <a:t>limits by time-period (i.e., week or month</a:t>
            </a:r>
            <a:r>
              <a:rPr lang="en-US" dirty="0" smtClean="0"/>
              <a:t>)?</a:t>
            </a:r>
            <a:endParaRPr lang="en-US" dirty="0"/>
          </a:p>
          <a:p>
            <a:pPr lvl="0">
              <a:spcAft>
                <a:spcPts val="1200"/>
              </a:spcAft>
            </a:pPr>
            <a:r>
              <a:rPr lang="en-US" dirty="0"/>
              <a:t>Re-evaluate </a:t>
            </a:r>
            <a:r>
              <a:rPr lang="en-US" b="1" dirty="0"/>
              <a:t>shallow water grouper closure </a:t>
            </a:r>
          </a:p>
          <a:p>
            <a:pPr lvl="0"/>
            <a:r>
              <a:rPr lang="en-US" b="1" dirty="0"/>
              <a:t>Fishing year changes </a:t>
            </a:r>
            <a:r>
              <a:rPr lang="en-US" dirty="0"/>
              <a:t>(i.e., golden tilefish hook-and-line)</a:t>
            </a:r>
          </a:p>
          <a:p>
            <a:endParaRPr lang="en-US" dirty="0"/>
          </a:p>
        </p:txBody>
      </p:sp>
    </p:spTree>
    <p:extLst>
      <p:ext uri="{BB962C8B-B14F-4D97-AF65-F5344CB8AC3E}">
        <p14:creationId xmlns:p14="http://schemas.microsoft.com/office/powerpoint/2010/main" val="26167224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chemeClr val="accent5">
                    <a:lumMod val="75000"/>
                  </a:schemeClr>
                </a:solidFill>
              </a:rPr>
              <a:t>Amendment 43</a:t>
            </a:r>
            <a:endParaRPr lang="en-US" dirty="0">
              <a:solidFill>
                <a:schemeClr val="accent5">
                  <a:lumMod val="75000"/>
                </a:schemeClr>
              </a:solidFill>
            </a:endParaRPr>
          </a:p>
        </p:txBody>
      </p:sp>
      <p:sp>
        <p:nvSpPr>
          <p:cNvPr id="3" name="Content Placeholder 2"/>
          <p:cNvSpPr>
            <a:spLocks noGrp="1"/>
          </p:cNvSpPr>
          <p:nvPr>
            <p:ph idx="1"/>
          </p:nvPr>
        </p:nvSpPr>
        <p:spPr>
          <a:xfrm>
            <a:off x="152400" y="990600"/>
            <a:ext cx="8991600" cy="5334000"/>
          </a:xfrm>
        </p:spPr>
        <p:txBody>
          <a:bodyPr>
            <a:normAutofit fontScale="85000" lnSpcReduction="20000"/>
          </a:bodyPr>
          <a:lstStyle/>
          <a:p>
            <a:pPr>
              <a:spcAft>
                <a:spcPts val="1200"/>
              </a:spcAft>
            </a:pPr>
            <a:r>
              <a:rPr lang="en-US" b="1" dirty="0" smtClean="0">
                <a:solidFill>
                  <a:schemeClr val="accent5">
                    <a:lumMod val="75000"/>
                  </a:schemeClr>
                </a:solidFill>
              </a:rPr>
              <a:t>Actions 1-</a:t>
            </a:r>
            <a:r>
              <a:rPr lang="en-US" b="1" dirty="0">
                <a:solidFill>
                  <a:schemeClr val="accent5">
                    <a:lumMod val="75000"/>
                  </a:schemeClr>
                </a:solidFill>
              </a:rPr>
              <a:t>5 </a:t>
            </a:r>
            <a:r>
              <a:rPr lang="en-US" dirty="0"/>
              <a:t>– B</a:t>
            </a:r>
            <a:r>
              <a:rPr lang="en-US" dirty="0" smtClean="0"/>
              <a:t>iological benchmarks, Annual Catch Limits 		     and Recreational Annual Catch Target</a:t>
            </a:r>
          </a:p>
          <a:p>
            <a:pPr>
              <a:spcAft>
                <a:spcPts val="1200"/>
              </a:spcAft>
            </a:pPr>
            <a:r>
              <a:rPr lang="en-US" b="1" dirty="0" smtClean="0">
                <a:solidFill>
                  <a:srgbClr val="31859C"/>
                </a:solidFill>
              </a:rPr>
              <a:t>Action 6 </a:t>
            </a:r>
            <a:r>
              <a:rPr lang="en-US" dirty="0" smtClean="0"/>
              <a:t>– Closed area to reduce bycatch of red snapper</a:t>
            </a:r>
          </a:p>
          <a:p>
            <a:pPr>
              <a:spcAft>
                <a:spcPts val="1200"/>
              </a:spcAft>
            </a:pPr>
            <a:r>
              <a:rPr lang="en-US" b="1" dirty="0" smtClean="0">
                <a:solidFill>
                  <a:srgbClr val="31859C"/>
                </a:solidFill>
              </a:rPr>
              <a:t>Action 7 </a:t>
            </a:r>
            <a:r>
              <a:rPr lang="en-US" dirty="0" smtClean="0"/>
              <a:t>– Commercial management measures</a:t>
            </a:r>
          </a:p>
          <a:p>
            <a:pPr>
              <a:spcAft>
                <a:spcPts val="1200"/>
              </a:spcAft>
            </a:pPr>
            <a:r>
              <a:rPr lang="en-US" b="1" dirty="0" smtClean="0">
                <a:solidFill>
                  <a:srgbClr val="31859C"/>
                </a:solidFill>
              </a:rPr>
              <a:t>Action 8 </a:t>
            </a:r>
            <a:r>
              <a:rPr lang="en-US" dirty="0" smtClean="0"/>
              <a:t>– Recreational management measures</a:t>
            </a:r>
          </a:p>
          <a:p>
            <a:pPr>
              <a:spcAft>
                <a:spcPts val="1200"/>
              </a:spcAft>
            </a:pPr>
            <a:r>
              <a:rPr lang="en-US" b="1" dirty="0" smtClean="0">
                <a:solidFill>
                  <a:srgbClr val="31859C"/>
                </a:solidFill>
              </a:rPr>
              <a:t>Action 9 </a:t>
            </a:r>
            <a:r>
              <a:rPr lang="en-US" dirty="0" smtClean="0"/>
              <a:t>– Permit for private recreational sector</a:t>
            </a:r>
          </a:p>
          <a:p>
            <a:pPr>
              <a:spcAft>
                <a:spcPts val="1200"/>
              </a:spcAft>
            </a:pPr>
            <a:r>
              <a:rPr lang="en-US" b="1" dirty="0" smtClean="0">
                <a:solidFill>
                  <a:srgbClr val="31859C"/>
                </a:solidFill>
              </a:rPr>
              <a:t>Action 10 </a:t>
            </a:r>
            <a:r>
              <a:rPr lang="en-US" dirty="0" smtClean="0"/>
              <a:t>– Reporting requirement for private recreational</a:t>
            </a:r>
          </a:p>
          <a:p>
            <a:pPr>
              <a:spcAft>
                <a:spcPts val="1200"/>
              </a:spcAft>
            </a:pPr>
            <a:r>
              <a:rPr lang="en-US" b="1" dirty="0" smtClean="0">
                <a:solidFill>
                  <a:srgbClr val="31859C"/>
                </a:solidFill>
              </a:rPr>
              <a:t>Action 11 </a:t>
            </a:r>
            <a:r>
              <a:rPr lang="en-US" dirty="0" smtClean="0"/>
              <a:t>– Accountability Measures and adaptive 			  management</a:t>
            </a:r>
          </a:p>
          <a:p>
            <a:pPr>
              <a:spcAft>
                <a:spcPts val="1200"/>
              </a:spcAft>
            </a:pPr>
            <a:r>
              <a:rPr lang="en-US" b="1" dirty="0" smtClean="0">
                <a:solidFill>
                  <a:srgbClr val="31859C"/>
                </a:solidFill>
              </a:rPr>
              <a:t>Action 12 </a:t>
            </a:r>
            <a:r>
              <a:rPr lang="en-US" dirty="0" smtClean="0"/>
              <a:t>– Best fishing practices</a:t>
            </a:r>
            <a:endParaRPr lang="en-US" dirty="0"/>
          </a:p>
        </p:txBody>
      </p:sp>
    </p:spTree>
    <p:extLst>
      <p:ext uri="{BB962C8B-B14F-4D97-AF65-F5344CB8AC3E}">
        <p14:creationId xmlns:p14="http://schemas.microsoft.com/office/powerpoint/2010/main" val="24775639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800" y="5488668"/>
            <a:ext cx="7772400" cy="1362075"/>
          </a:xfrm>
        </p:spPr>
        <p:txBody>
          <a:bodyPr/>
          <a:lstStyle/>
          <a:p>
            <a:r>
              <a:rPr lang="en-US" dirty="0" smtClean="0">
                <a:solidFill>
                  <a:schemeClr val="tx2">
                    <a:lumMod val="75000"/>
                  </a:schemeClr>
                </a:solidFill>
              </a:rPr>
              <a:t>COMMUNICATION</a:t>
            </a:r>
            <a:endParaRPr lang="en-US" dirty="0">
              <a:solidFill>
                <a:schemeClr val="tx2">
                  <a:lumMod val="75000"/>
                </a:schemeClr>
              </a:solidFill>
            </a:endParaRPr>
          </a:p>
        </p:txBody>
      </p:sp>
    </p:spTree>
    <p:extLst>
      <p:ext uri="{BB962C8B-B14F-4D97-AF65-F5344CB8AC3E}">
        <p14:creationId xmlns:p14="http://schemas.microsoft.com/office/powerpoint/2010/main" val="32661978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Autofit/>
          </a:bodyPr>
          <a:lstStyle/>
          <a:p>
            <a:r>
              <a:rPr lang="en-US" sz="3600" dirty="0" smtClean="0">
                <a:solidFill>
                  <a:schemeClr val="accent5">
                    <a:lumMod val="75000"/>
                  </a:schemeClr>
                </a:solidFill>
              </a:rPr>
              <a:t>Better Understanding of Fishery Science</a:t>
            </a:r>
            <a:endParaRPr lang="en-US" sz="3600" dirty="0">
              <a:solidFill>
                <a:schemeClr val="accent5">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59747140"/>
              </p:ext>
            </p:extLst>
          </p:nvPr>
        </p:nvGraphicFramePr>
        <p:xfrm>
          <a:off x="152400" y="609600"/>
          <a:ext cx="8839200" cy="5999480"/>
        </p:xfrm>
        <a:graphic>
          <a:graphicData uri="http://schemas.openxmlformats.org/drawingml/2006/table">
            <a:tbl>
              <a:tblPr firstRow="1" bandRow="1">
                <a:tableStyleId>{74C1A8A3-306A-4EB7-A6B1-4F7E0EB9C5D6}</a:tableStyleId>
              </a:tblPr>
              <a:tblGrid>
                <a:gridCol w="4038600"/>
                <a:gridCol w="48006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535940">
                <a:tc>
                  <a:txBody>
                    <a:bodyPr/>
                    <a:lstStyle/>
                    <a:p>
                      <a:pPr lvl="0"/>
                      <a:r>
                        <a:rPr lang="en-US" sz="2000" dirty="0" smtClean="0"/>
                        <a:t>Develop recreational angler education programs about how to reduce discards (i.e. </a:t>
                      </a:r>
                      <a:r>
                        <a:rPr lang="en-US" sz="2000" dirty="0" err="1" smtClean="0"/>
                        <a:t>baurotrauma</a:t>
                      </a:r>
                      <a:r>
                        <a:rPr lang="en-US" sz="2000" dirty="0" smtClean="0"/>
                        <a:t>, best fishing practices for handing/releasing fish, descending devices, etc.)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i="1" dirty="0" smtClean="0">
                          <a:solidFill>
                            <a:schemeClr val="accent5">
                              <a:lumMod val="50000"/>
                            </a:schemeClr>
                          </a:solidFill>
                        </a:rPr>
                        <a:t>I&amp;E AP and Snapper Grouper AP provided input on these items in Snapper Grouper Amendment 43 at Fall 2016 AP meetings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000" dirty="0" smtClean="0"/>
                        <a:t>Develop training for new AP members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0" i="1" dirty="0" smtClean="0">
                          <a:solidFill>
                            <a:schemeClr val="accent5">
                              <a:lumMod val="50000"/>
                            </a:schemeClr>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000" dirty="0" smtClean="0"/>
                        <a:t>Continue Council support of MREP Southeast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1" dirty="0" smtClean="0">
                          <a:solidFill>
                            <a:schemeClr val="accent5">
                              <a:lumMod val="50000"/>
                            </a:schemeClr>
                          </a:solidFill>
                        </a:rPr>
                        <a:t>Council staff serve on steering committee and routinely provide curriculum development and delivery for workshops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000" dirty="0" smtClean="0"/>
                        <a:t>Expand the use of educational webinars to convey information about stock assessments, data collection, and other fishery science concepts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i="1" dirty="0" smtClean="0">
                          <a:solidFill>
                            <a:schemeClr val="accent5">
                              <a:lumMod val="50000"/>
                            </a:schemeClr>
                          </a:solidFill>
                        </a:rPr>
                        <a:t>I&amp;E AP and the Council’s I&amp;E Committee provided input on approaches for developing and delivering educational webinars in 2017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4599354" y="3625334"/>
            <a:ext cx="4267200" cy="369332"/>
          </a:xfrm>
          <a:prstGeom prst="rect">
            <a:avLst/>
          </a:prstGeom>
          <a:noFill/>
        </p:spPr>
        <p:txBody>
          <a:bodyPr wrap="square" rtlCol="0">
            <a:spAutoFit/>
          </a:bodyPr>
          <a:lstStyle/>
          <a:p>
            <a:r>
              <a:rPr lang="en-US" i="1" dirty="0" smtClean="0"/>
              <a:t>*Need additional guidance from Council</a:t>
            </a:r>
            <a:endParaRPr lang="en-US" i="1" dirty="0"/>
          </a:p>
        </p:txBody>
      </p:sp>
    </p:spTree>
    <p:extLst>
      <p:ext uri="{BB962C8B-B14F-4D97-AF65-F5344CB8AC3E}">
        <p14:creationId xmlns:p14="http://schemas.microsoft.com/office/powerpoint/2010/main" val="38717112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r>
              <a:rPr lang="en-US" sz="3600" dirty="0">
                <a:solidFill>
                  <a:schemeClr val="accent5">
                    <a:lumMod val="75000"/>
                  </a:schemeClr>
                </a:solidFill>
              </a:rPr>
              <a:t>Streamlined/Timely </a:t>
            </a:r>
            <a:r>
              <a:rPr lang="en-US" sz="3600" dirty="0" smtClean="0">
                <a:solidFill>
                  <a:schemeClr val="accent5">
                    <a:lumMod val="75000"/>
                  </a:schemeClr>
                </a:solidFill>
              </a:rPr>
              <a:t/>
            </a:r>
            <a:br>
              <a:rPr lang="en-US" sz="3600" dirty="0" smtClean="0">
                <a:solidFill>
                  <a:schemeClr val="accent5">
                    <a:lumMod val="75000"/>
                  </a:schemeClr>
                </a:solidFill>
              </a:rPr>
            </a:br>
            <a:r>
              <a:rPr lang="en-US" sz="3600" dirty="0" smtClean="0">
                <a:solidFill>
                  <a:schemeClr val="accent5">
                    <a:lumMod val="75000"/>
                  </a:schemeClr>
                </a:solidFill>
              </a:rPr>
              <a:t>Communication </a:t>
            </a:r>
            <a:r>
              <a:rPr lang="en-US" sz="3600" dirty="0">
                <a:solidFill>
                  <a:schemeClr val="accent5">
                    <a:lumMod val="75000"/>
                  </a:schemeClr>
                </a:solidFill>
              </a:rPr>
              <a:t>Approaches </a:t>
            </a:r>
          </a:p>
        </p:txBody>
      </p:sp>
      <p:graphicFrame>
        <p:nvGraphicFramePr>
          <p:cNvPr id="4" name="Table 3"/>
          <p:cNvGraphicFramePr>
            <a:graphicFrameLocks noGrp="1"/>
          </p:cNvGraphicFramePr>
          <p:nvPr>
            <p:extLst>
              <p:ext uri="{D42A27DB-BD31-4B8C-83A1-F6EECF244321}">
                <p14:modId xmlns:p14="http://schemas.microsoft.com/office/powerpoint/2010/main" val="3423943527"/>
              </p:ext>
            </p:extLst>
          </p:nvPr>
        </p:nvGraphicFramePr>
        <p:xfrm>
          <a:off x="152400" y="1066800"/>
          <a:ext cx="8839200" cy="5240020"/>
        </p:xfrm>
        <a:graphic>
          <a:graphicData uri="http://schemas.openxmlformats.org/drawingml/2006/table">
            <a:tbl>
              <a:tblPr firstRow="1" bandRow="1">
                <a:tableStyleId>{74C1A8A3-306A-4EB7-A6B1-4F7E0EB9C5D6}</a:tableStyleId>
              </a:tblPr>
              <a:tblGrid>
                <a:gridCol w="3962400"/>
                <a:gridCol w="48768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535940">
                <a:tc>
                  <a:txBody>
                    <a:bodyPr/>
                    <a:lstStyle/>
                    <a:p>
                      <a:pPr lvl="0"/>
                      <a:r>
                        <a:rPr lang="en-US" sz="2200" dirty="0" smtClean="0"/>
                        <a:t>Continue Q &amp; A webinars with Council staff to discuss upcoming Amendments for public hearings and scoping</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200" b="0" i="1" dirty="0" smtClean="0">
                          <a:solidFill>
                            <a:schemeClr val="accent5">
                              <a:lumMod val="50000"/>
                            </a:schemeClr>
                          </a:solidFill>
                        </a:rPr>
                        <a:t>Five Q&amp;A webinars were held in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200" dirty="0" smtClean="0"/>
                        <a:t>Incorporate a real time calendar that displays current fishery closures for each sector </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0" i="1" dirty="0" smtClean="0">
                          <a:solidFill>
                            <a:schemeClr val="accent5">
                              <a:lumMod val="50000"/>
                            </a:schemeClr>
                          </a:solidFill>
                        </a:rPr>
                        <a:t>The Council’s website hosts a page with current fishery closures in each sector and will continue to work on a real-time calendar in 2017.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200" dirty="0" smtClean="0"/>
                        <a:t>Work with NOAA/SERO to provide information about historical closure dates and advance notification of ACL monitoring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i="1" dirty="0" smtClean="0">
                          <a:solidFill>
                            <a:schemeClr val="accent5">
                              <a:lumMod val="50000"/>
                            </a:schemeClr>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4343400" y="5943600"/>
            <a:ext cx="4267200" cy="369332"/>
          </a:xfrm>
          <a:prstGeom prst="rect">
            <a:avLst/>
          </a:prstGeom>
          <a:noFill/>
        </p:spPr>
        <p:txBody>
          <a:bodyPr wrap="square" rtlCol="0">
            <a:spAutoFit/>
          </a:bodyPr>
          <a:lstStyle/>
          <a:p>
            <a:r>
              <a:rPr lang="en-US" i="1" dirty="0" smtClean="0"/>
              <a:t>*Need additional guidance from Council</a:t>
            </a:r>
            <a:endParaRPr lang="en-US" i="1" dirty="0"/>
          </a:p>
        </p:txBody>
      </p:sp>
    </p:spTree>
    <p:extLst>
      <p:ext uri="{BB962C8B-B14F-4D97-AF65-F5344CB8AC3E}">
        <p14:creationId xmlns:p14="http://schemas.microsoft.com/office/powerpoint/2010/main" val="24742982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r>
              <a:rPr lang="en-US" sz="3600" dirty="0">
                <a:solidFill>
                  <a:schemeClr val="accent5">
                    <a:lumMod val="75000"/>
                  </a:schemeClr>
                </a:solidFill>
              </a:rPr>
              <a:t>Streamlined/Timely </a:t>
            </a:r>
            <a:r>
              <a:rPr lang="en-US" sz="3600" dirty="0" smtClean="0">
                <a:solidFill>
                  <a:schemeClr val="accent5">
                    <a:lumMod val="75000"/>
                  </a:schemeClr>
                </a:solidFill>
              </a:rPr>
              <a:t/>
            </a:r>
            <a:br>
              <a:rPr lang="en-US" sz="3600" dirty="0" smtClean="0">
                <a:solidFill>
                  <a:schemeClr val="accent5">
                    <a:lumMod val="75000"/>
                  </a:schemeClr>
                </a:solidFill>
              </a:rPr>
            </a:br>
            <a:r>
              <a:rPr lang="en-US" sz="3600" dirty="0" smtClean="0">
                <a:solidFill>
                  <a:schemeClr val="accent5">
                    <a:lumMod val="75000"/>
                  </a:schemeClr>
                </a:solidFill>
              </a:rPr>
              <a:t>Communication </a:t>
            </a:r>
            <a:r>
              <a:rPr lang="en-US" sz="3600" dirty="0">
                <a:solidFill>
                  <a:schemeClr val="accent5">
                    <a:lumMod val="75000"/>
                  </a:schemeClr>
                </a:solidFill>
              </a:rPr>
              <a:t>Approaches </a:t>
            </a:r>
            <a:r>
              <a:rPr lang="en-US" sz="3200" b="0" i="1" dirty="0" smtClean="0">
                <a:solidFill>
                  <a:schemeClr val="accent5">
                    <a:lumMod val="75000"/>
                  </a:schemeClr>
                </a:solidFill>
              </a:rPr>
              <a:t>(continued)</a:t>
            </a:r>
            <a:endParaRPr lang="en-US" sz="3200" b="0" i="1" dirty="0">
              <a:solidFill>
                <a:schemeClr val="accent5">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99685204"/>
              </p:ext>
            </p:extLst>
          </p:nvPr>
        </p:nvGraphicFramePr>
        <p:xfrm>
          <a:off x="152400" y="1295400"/>
          <a:ext cx="8839200" cy="4843780"/>
        </p:xfrm>
        <a:graphic>
          <a:graphicData uri="http://schemas.openxmlformats.org/drawingml/2006/table">
            <a:tbl>
              <a:tblPr firstRow="1" bandRow="1">
                <a:tableStyleId>{74C1A8A3-306A-4EB7-A6B1-4F7E0EB9C5D6}</a:tableStyleId>
              </a:tblPr>
              <a:tblGrid>
                <a:gridCol w="4114800"/>
                <a:gridCol w="47244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535940">
                <a:tc>
                  <a:txBody>
                    <a:bodyPr/>
                    <a:lstStyle/>
                    <a:p>
                      <a:pPr lvl="0"/>
                      <a:r>
                        <a:rPr lang="en-US" sz="2000" dirty="0" smtClean="0"/>
                        <a:t>Utilize remote listening stations for public hearings and educational meetings to increase participation from remote groups of stakeholders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i="1" dirty="0" smtClean="0">
                          <a:solidFill>
                            <a:schemeClr val="accent5">
                              <a:lumMod val="50000"/>
                            </a:schemeClr>
                          </a:solidFill>
                        </a:rPr>
                        <a:t>Listening station approach was used in 2015 &amp; 2016 for snapper grouper related items (hogfish, mutton snapper)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000" dirty="0" smtClean="0"/>
                        <a:t>Support more informal port meetings for educational purposes on relevant fishery issues/topics to include current and upcoming management issues </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0" i="1" dirty="0" smtClean="0">
                          <a:solidFill>
                            <a:schemeClr val="accent5">
                              <a:lumMod val="50000"/>
                            </a:schemeClr>
                          </a:solidFill>
                        </a:rPr>
                        <a:t>I&amp;E AP and the Council’s I&amp;E Committee provided input on approaches for developing and delivering educational webinars in 2017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000" dirty="0" smtClean="0"/>
                        <a:t>Diversify the locations of in-person meetings (public hearings, scoping, etc.) to allow for one on one interaction with Council members </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1" dirty="0" smtClean="0">
                          <a:solidFill>
                            <a:schemeClr val="accent5">
                              <a:lumMod val="50000"/>
                            </a:schemeClr>
                          </a:solidFill>
                        </a:rPr>
                        <a:t>Locations of in-person meetings have been tailored based on amendment; Council members attend each of these meetings.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882244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2">
                    <a:lumMod val="25000"/>
                  </a:schemeClr>
                </a:solidFill>
              </a:rPr>
              <a:t>Outline</a:t>
            </a:r>
            <a:endParaRPr lang="en-US" dirty="0">
              <a:solidFill>
                <a:schemeClr val="bg2">
                  <a:lumMod val="25000"/>
                </a:schemeClr>
              </a:solidFill>
            </a:endParaRPr>
          </a:p>
        </p:txBody>
      </p:sp>
      <p:sp>
        <p:nvSpPr>
          <p:cNvPr id="5" name="Content Placeholder 4"/>
          <p:cNvSpPr>
            <a:spLocks noGrp="1"/>
          </p:cNvSpPr>
          <p:nvPr>
            <p:ph idx="1"/>
          </p:nvPr>
        </p:nvSpPr>
        <p:spPr>
          <a:xfrm>
            <a:off x="457200" y="2164080"/>
            <a:ext cx="8229600" cy="4389120"/>
          </a:xfrm>
        </p:spPr>
        <p:txBody>
          <a:bodyPr/>
          <a:lstStyle/>
          <a:p>
            <a:pPr marL="571500" indent="-571500">
              <a:buFont typeface="+mj-lt"/>
              <a:buAutoNum type="romanUcPeriod"/>
            </a:pPr>
            <a:r>
              <a:rPr lang="en-US" dirty="0" smtClean="0"/>
              <a:t>The Vision Blueprint – background</a:t>
            </a:r>
          </a:p>
          <a:p>
            <a:pPr marL="571500" indent="-571500">
              <a:buFont typeface="+mj-lt"/>
              <a:buAutoNum type="romanUcPeriod"/>
            </a:pPr>
            <a:r>
              <a:rPr lang="en-US" dirty="0" smtClean="0"/>
              <a:t>Evaluation Plan Objectives</a:t>
            </a:r>
          </a:p>
          <a:p>
            <a:pPr marL="571500" indent="-571500">
              <a:buFont typeface="+mj-lt"/>
              <a:buAutoNum type="romanUcPeriod"/>
            </a:pPr>
            <a:r>
              <a:rPr lang="en-US" dirty="0" smtClean="0"/>
              <a:t>Progress on prioritized activities under each of the four goals</a:t>
            </a:r>
          </a:p>
          <a:p>
            <a:pPr lvl="2"/>
            <a:r>
              <a:rPr lang="en-US" sz="2400" dirty="0" smtClean="0"/>
              <a:t>Science</a:t>
            </a:r>
          </a:p>
          <a:p>
            <a:pPr lvl="2"/>
            <a:r>
              <a:rPr lang="en-US" sz="2400" dirty="0" smtClean="0"/>
              <a:t>Management</a:t>
            </a:r>
          </a:p>
          <a:p>
            <a:pPr lvl="2"/>
            <a:r>
              <a:rPr lang="en-US" sz="2400" dirty="0" smtClean="0"/>
              <a:t>Communication</a:t>
            </a:r>
          </a:p>
          <a:p>
            <a:pPr lvl="2"/>
            <a:r>
              <a:rPr lang="en-US" sz="2400" dirty="0" smtClean="0"/>
              <a:t>Governance</a:t>
            </a:r>
            <a:endParaRPr lang="en-US" sz="2400" dirty="0"/>
          </a:p>
        </p:txBody>
      </p:sp>
    </p:spTree>
    <p:extLst>
      <p:ext uri="{BB962C8B-B14F-4D97-AF65-F5344CB8AC3E}">
        <p14:creationId xmlns:p14="http://schemas.microsoft.com/office/powerpoint/2010/main" val="42488354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sz="3600" dirty="0" smtClean="0">
                <a:solidFill>
                  <a:schemeClr val="accent5">
                    <a:lumMod val="75000"/>
                  </a:schemeClr>
                </a:solidFill>
              </a:rPr>
              <a:t>Hot Topics – </a:t>
            </a:r>
            <a:r>
              <a:rPr lang="en-US" sz="3600" i="1" dirty="0" smtClean="0">
                <a:solidFill>
                  <a:schemeClr val="accent5">
                    <a:lumMod val="75000"/>
                  </a:schemeClr>
                </a:solidFill>
              </a:rPr>
              <a:t>Communication Goal</a:t>
            </a:r>
            <a:endParaRPr lang="en-US" sz="3600" dirty="0">
              <a:solidFill>
                <a:schemeClr val="accent5">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10989267"/>
              </p:ext>
            </p:extLst>
          </p:nvPr>
        </p:nvGraphicFramePr>
        <p:xfrm>
          <a:off x="152400" y="642620"/>
          <a:ext cx="8839200" cy="5758180"/>
        </p:xfrm>
        <a:graphic>
          <a:graphicData uri="http://schemas.openxmlformats.org/drawingml/2006/table">
            <a:tbl>
              <a:tblPr firstRow="1" bandRow="1">
                <a:tableStyleId>{74C1A8A3-306A-4EB7-A6B1-4F7E0EB9C5D6}</a:tableStyleId>
              </a:tblPr>
              <a:tblGrid>
                <a:gridCol w="4419600"/>
                <a:gridCol w="44196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535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Consider use of direct mailings/other communication strategies targeting SG permit holders for significant management/regulatory 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0" i="1" dirty="0" smtClean="0">
                          <a:solidFill>
                            <a:schemeClr val="accent5">
                              <a:lumMod val="50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Utilize web-based tools (webinars, video conferencing, etc.) and other technology to collect public comment and provide educational workshops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0" i="1" dirty="0" smtClean="0">
                          <a:solidFill>
                            <a:schemeClr val="accent5">
                              <a:lumMod val="50000"/>
                            </a:schemeClr>
                          </a:solidFill>
                        </a:rPr>
                        <a:t>New public comment approach using online comment form on the Council’s website was adopted in 2016 and is working well.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01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Develop one page fishery management resources (print and electronic) for distribution to targeted audiences/sectors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57150">
                        <a:buNone/>
                      </a:pPr>
                      <a:r>
                        <a:rPr lang="en-US" sz="2000" b="0" i="1" dirty="0" smtClean="0">
                          <a:solidFill>
                            <a:srgbClr val="005A7E"/>
                          </a:solidFill>
                        </a:rPr>
                        <a:t>Continue to provide summaries of regulations (snapper grouper, coastal migratory </a:t>
                      </a:r>
                      <a:r>
                        <a:rPr lang="en-US" sz="2000" b="0" i="1" dirty="0" err="1" smtClean="0">
                          <a:solidFill>
                            <a:srgbClr val="005A7E"/>
                          </a:solidFill>
                        </a:rPr>
                        <a:t>pelagics</a:t>
                      </a:r>
                      <a:r>
                        <a:rPr lang="en-US" sz="2000" b="0" i="1" dirty="0" smtClean="0">
                          <a:solidFill>
                            <a:srgbClr val="005A7E"/>
                          </a:solidFill>
                        </a:rPr>
                        <a:t>, joint rack card</a:t>
                      </a:r>
                      <a:r>
                        <a:rPr lang="en-US" sz="2000" b="0" i="1" baseline="0" dirty="0" smtClean="0">
                          <a:solidFill>
                            <a:srgbClr val="005A7E"/>
                          </a:solidFill>
                        </a:rPr>
                        <a:t> with</a:t>
                      </a:r>
                      <a:r>
                        <a:rPr lang="en-US" sz="2000" b="0" i="1" dirty="0" smtClean="0">
                          <a:solidFill>
                            <a:srgbClr val="005A7E"/>
                          </a:solidFill>
                        </a:rPr>
                        <a:t> FL FWC on bringing fillets back from The Bahamas;</a:t>
                      </a:r>
                      <a:r>
                        <a:rPr lang="en-US" sz="2000" b="0" i="1" baseline="0" dirty="0" smtClean="0">
                          <a:solidFill>
                            <a:srgbClr val="005A7E"/>
                          </a:solidFill>
                        </a:rPr>
                        <a:t> </a:t>
                      </a:r>
                      <a:r>
                        <a:rPr lang="en-US" sz="2000" b="0" i="1" dirty="0" smtClean="0">
                          <a:solidFill>
                            <a:srgbClr val="005A7E"/>
                          </a:solidFill>
                        </a:rPr>
                        <a:t>December 2016 - booklet summarizing commercial black sea bass pot regulations to support Snapper Grouper Regulatory Amendment 16.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4724400" y="2133600"/>
            <a:ext cx="4267200" cy="369332"/>
          </a:xfrm>
          <a:prstGeom prst="rect">
            <a:avLst/>
          </a:prstGeom>
          <a:noFill/>
        </p:spPr>
        <p:txBody>
          <a:bodyPr wrap="square" rtlCol="0">
            <a:spAutoFit/>
          </a:bodyPr>
          <a:lstStyle/>
          <a:p>
            <a:r>
              <a:rPr lang="en-US" i="1" dirty="0" smtClean="0"/>
              <a:t>*Need additional guidance from Council</a:t>
            </a:r>
            <a:endParaRPr lang="en-US" i="1" dirty="0"/>
          </a:p>
        </p:txBody>
      </p:sp>
    </p:spTree>
    <p:extLst>
      <p:ext uri="{BB962C8B-B14F-4D97-AF65-F5344CB8AC3E}">
        <p14:creationId xmlns:p14="http://schemas.microsoft.com/office/powerpoint/2010/main" val="40311098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2313" y="5495925"/>
            <a:ext cx="7772400" cy="1362075"/>
          </a:xfrm>
        </p:spPr>
        <p:txBody>
          <a:bodyPr/>
          <a:lstStyle/>
          <a:p>
            <a:r>
              <a:rPr lang="en-US" dirty="0" smtClean="0">
                <a:solidFill>
                  <a:schemeClr val="bg1"/>
                </a:solidFill>
              </a:rPr>
              <a:t>GOVERNANCE</a:t>
            </a:r>
            <a:endParaRPr lang="en-US" dirty="0">
              <a:solidFill>
                <a:schemeClr val="bg1"/>
              </a:solidFill>
            </a:endParaRPr>
          </a:p>
        </p:txBody>
      </p:sp>
    </p:spTree>
    <p:extLst>
      <p:ext uri="{BB962C8B-B14F-4D97-AF65-F5344CB8AC3E}">
        <p14:creationId xmlns:p14="http://schemas.microsoft.com/office/powerpoint/2010/main" val="27817951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r>
              <a:rPr lang="en-US" sz="3600" dirty="0">
                <a:solidFill>
                  <a:schemeClr val="accent5">
                    <a:lumMod val="75000"/>
                  </a:schemeClr>
                </a:solidFill>
              </a:rPr>
              <a:t>Streamlined Management/Better Coordination with Partners </a:t>
            </a:r>
            <a:endParaRPr lang="en-US" sz="3200" b="0" i="1" dirty="0">
              <a:solidFill>
                <a:schemeClr val="accent5">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554503339"/>
              </p:ext>
            </p:extLst>
          </p:nvPr>
        </p:nvGraphicFramePr>
        <p:xfrm>
          <a:off x="152400" y="1295400"/>
          <a:ext cx="8839200" cy="4813300"/>
        </p:xfrm>
        <a:graphic>
          <a:graphicData uri="http://schemas.openxmlformats.org/drawingml/2006/table">
            <a:tbl>
              <a:tblPr firstRow="1" bandRow="1">
                <a:tableStyleId>{74C1A8A3-306A-4EB7-A6B1-4F7E0EB9C5D6}</a:tableStyleId>
              </a:tblPr>
              <a:tblGrid>
                <a:gridCol w="4114800"/>
                <a:gridCol w="47244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535940">
                <a:tc>
                  <a:txBody>
                    <a:bodyPr/>
                    <a:lstStyle/>
                    <a:p>
                      <a:pPr lvl="0"/>
                      <a:r>
                        <a:rPr lang="en-US" sz="2400" dirty="0" smtClean="0"/>
                        <a:t>Strengthen relationships with existing fishery management partners to clearly establish roles and responsibilities and accountability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accent5">
                              <a:lumMod val="50000"/>
                            </a:schemeClr>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400" dirty="0" smtClean="0"/>
                        <a:t>Identify non-traditional partnerships and sources of funding to support fisheries science, research and management activities (industry, NGO-supported, etc.) </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0" i="1" dirty="0" smtClean="0">
                          <a:solidFill>
                            <a:schemeClr val="accent5">
                              <a:lumMod val="50000"/>
                            </a:schemeClr>
                          </a:solidFill>
                        </a:rPr>
                        <a:t>Contracted with Harbor Lights for charter ER pilot;  worked with PEW &amp; Dr. Will </a:t>
                      </a:r>
                      <a:r>
                        <a:rPr lang="en-US" sz="2400" b="0" i="1" dirty="0" err="1" smtClean="0">
                          <a:solidFill>
                            <a:schemeClr val="accent5">
                              <a:lumMod val="50000"/>
                            </a:schemeClr>
                          </a:solidFill>
                        </a:rPr>
                        <a:t>Heyman</a:t>
                      </a:r>
                      <a:r>
                        <a:rPr lang="en-US" sz="2400" b="0" i="1" dirty="0" smtClean="0">
                          <a:solidFill>
                            <a:schemeClr val="accent5">
                              <a:lumMod val="50000"/>
                            </a:schemeClr>
                          </a:solidFill>
                        </a:rPr>
                        <a:t> on spawning</a:t>
                      </a:r>
                      <a:r>
                        <a:rPr lang="en-US" sz="2400" b="0" i="1" baseline="0" dirty="0" smtClean="0">
                          <a:solidFill>
                            <a:schemeClr val="accent5">
                              <a:lumMod val="50000"/>
                            </a:schemeClr>
                          </a:solidFill>
                        </a:rPr>
                        <a:t> </a:t>
                      </a:r>
                      <a:r>
                        <a:rPr lang="en-US" sz="2400" b="0" i="1" dirty="0" smtClean="0">
                          <a:solidFill>
                            <a:schemeClr val="accent5">
                              <a:lumMod val="50000"/>
                            </a:schemeClr>
                          </a:solidFill>
                        </a:rPr>
                        <a:t>SMZs research; Sea Grant support for Citizen Science Workshop.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4343400" y="6096000"/>
            <a:ext cx="4267200" cy="369332"/>
          </a:xfrm>
          <a:prstGeom prst="rect">
            <a:avLst/>
          </a:prstGeom>
          <a:noFill/>
        </p:spPr>
        <p:txBody>
          <a:bodyPr wrap="square" rtlCol="0">
            <a:spAutoFit/>
          </a:bodyPr>
          <a:lstStyle/>
          <a:p>
            <a:r>
              <a:rPr lang="en-US" i="1" dirty="0" smtClean="0"/>
              <a:t>*Need additional guidance from Council</a:t>
            </a:r>
            <a:endParaRPr lang="en-US" i="1" dirty="0"/>
          </a:p>
        </p:txBody>
      </p:sp>
    </p:spTree>
    <p:extLst>
      <p:ext uri="{BB962C8B-B14F-4D97-AF65-F5344CB8AC3E}">
        <p14:creationId xmlns:p14="http://schemas.microsoft.com/office/powerpoint/2010/main" val="25401693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r>
              <a:rPr lang="en-US" sz="3600" dirty="0">
                <a:solidFill>
                  <a:schemeClr val="accent5">
                    <a:lumMod val="75000"/>
                  </a:schemeClr>
                </a:solidFill>
              </a:rPr>
              <a:t>Accountable/Flexible </a:t>
            </a:r>
            <a:r>
              <a:rPr lang="en-US" sz="3600" dirty="0" smtClean="0">
                <a:solidFill>
                  <a:schemeClr val="accent5">
                    <a:lumMod val="75000"/>
                  </a:schemeClr>
                </a:solidFill>
              </a:rPr>
              <a:t/>
            </a:r>
            <a:br>
              <a:rPr lang="en-US" sz="3600" dirty="0" smtClean="0">
                <a:solidFill>
                  <a:schemeClr val="accent5">
                    <a:lumMod val="75000"/>
                  </a:schemeClr>
                </a:solidFill>
              </a:rPr>
            </a:br>
            <a:r>
              <a:rPr lang="en-US" sz="3600" dirty="0" smtClean="0">
                <a:solidFill>
                  <a:schemeClr val="accent5">
                    <a:lumMod val="75000"/>
                  </a:schemeClr>
                </a:solidFill>
              </a:rPr>
              <a:t>Decision-Making </a:t>
            </a:r>
            <a:r>
              <a:rPr lang="en-US" sz="3600" dirty="0">
                <a:solidFill>
                  <a:schemeClr val="accent5">
                    <a:lumMod val="75000"/>
                  </a:schemeClr>
                </a:solidFill>
              </a:rPr>
              <a:t>Process </a:t>
            </a:r>
            <a:endParaRPr lang="en-US" sz="3200" b="0" i="1" dirty="0">
              <a:solidFill>
                <a:schemeClr val="accent5">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44678640"/>
              </p:ext>
            </p:extLst>
          </p:nvPr>
        </p:nvGraphicFramePr>
        <p:xfrm>
          <a:off x="152400" y="1066800"/>
          <a:ext cx="8839200" cy="2161540"/>
        </p:xfrm>
        <a:graphic>
          <a:graphicData uri="http://schemas.openxmlformats.org/drawingml/2006/table">
            <a:tbl>
              <a:tblPr firstRow="1" bandRow="1">
                <a:tableStyleId>{74C1A8A3-306A-4EB7-A6B1-4F7E0EB9C5D6}</a:tableStyleId>
              </a:tblPr>
              <a:tblGrid>
                <a:gridCol w="4114800"/>
                <a:gridCol w="47244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535940">
                <a:tc>
                  <a:txBody>
                    <a:bodyPr/>
                    <a:lstStyle/>
                    <a:p>
                      <a:pPr lvl="0"/>
                      <a:r>
                        <a:rPr lang="en-US" sz="2400" dirty="0" smtClean="0"/>
                        <a:t>Consider alternative methods for collecting public input on proposed management actions </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accent5">
                              <a:lumMod val="50000"/>
                            </a:schemeClr>
                          </a:solidFill>
                        </a:rPr>
                        <a:t>Adopted new web-based method in 2016; working on development of online forum for permit holders to informally discuss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itle 1"/>
          <p:cNvSpPr txBox="1">
            <a:spLocks/>
          </p:cNvSpPr>
          <p:nvPr/>
        </p:nvSpPr>
        <p:spPr>
          <a:xfrm>
            <a:off x="-17585" y="30480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latin typeface="Cambria" pitchFamily="18" charset="0"/>
                <a:ea typeface="+mj-ea"/>
                <a:cs typeface="+mj-cs"/>
              </a:defRPr>
            </a:lvl1pPr>
          </a:lstStyle>
          <a:p>
            <a:r>
              <a:rPr lang="en-US" sz="3600" dirty="0" smtClean="0">
                <a:solidFill>
                  <a:schemeClr val="accent5">
                    <a:lumMod val="75000"/>
                  </a:schemeClr>
                </a:solidFill>
              </a:rPr>
              <a:t>Hot Topics - </a:t>
            </a:r>
            <a:r>
              <a:rPr lang="en-US" sz="3600" i="1" dirty="0" smtClean="0">
                <a:solidFill>
                  <a:schemeClr val="accent5">
                    <a:lumMod val="75000"/>
                  </a:schemeClr>
                </a:solidFill>
              </a:rPr>
              <a:t>Governance</a:t>
            </a:r>
            <a:endParaRPr lang="en-US" sz="3200" b="0" i="1" dirty="0">
              <a:solidFill>
                <a:schemeClr val="accent5">
                  <a:lumMod val="75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94098543"/>
              </p:ext>
            </p:extLst>
          </p:nvPr>
        </p:nvGraphicFramePr>
        <p:xfrm>
          <a:off x="134815" y="4038600"/>
          <a:ext cx="8839200" cy="2161540"/>
        </p:xfrm>
        <a:graphic>
          <a:graphicData uri="http://schemas.openxmlformats.org/drawingml/2006/table">
            <a:tbl>
              <a:tblPr firstRow="1" bandRow="1">
                <a:tableStyleId>{74C1A8A3-306A-4EB7-A6B1-4F7E0EB9C5D6}</a:tableStyleId>
              </a:tblPr>
              <a:tblGrid>
                <a:gridCol w="4114800"/>
                <a:gridCol w="47244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535940">
                <a:tc>
                  <a:txBody>
                    <a:bodyPr/>
                    <a:lstStyle/>
                    <a:p>
                      <a:pPr lvl="0"/>
                      <a:r>
                        <a:rPr lang="en-US" sz="2400" dirty="0" smtClean="0"/>
                        <a:t>Provide information to stakeholders that is timely and in an appropriate format about proposed management actions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accent5">
                              <a:lumMod val="50000"/>
                            </a:schemeClr>
                          </a:solidFill>
                        </a:rPr>
                        <a:t>Story maps meeting summaries after each council meeting; story maps prior to public hearings/ scoping meetings.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732175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5A7E"/>
                </a:solidFill>
              </a:rPr>
              <a:t>Citizen Science Initiatives</a:t>
            </a:r>
            <a:endParaRPr lang="en-US" dirty="0"/>
          </a:p>
        </p:txBody>
      </p:sp>
      <p:sp>
        <p:nvSpPr>
          <p:cNvPr id="3" name="Content Placeholder 2"/>
          <p:cNvSpPr>
            <a:spLocks noGrp="1"/>
          </p:cNvSpPr>
          <p:nvPr>
            <p:ph idx="1"/>
          </p:nvPr>
        </p:nvSpPr>
        <p:spPr/>
        <p:txBody>
          <a:bodyPr/>
          <a:lstStyle/>
          <a:p>
            <a:pPr marL="0" indent="0">
              <a:buNone/>
            </a:pPr>
            <a:r>
              <a:rPr lang="en-US" dirty="0" smtClean="0"/>
              <a:t>Progress:</a:t>
            </a:r>
          </a:p>
          <a:p>
            <a:pPr>
              <a:spcAft>
                <a:spcPts val="1800"/>
              </a:spcAft>
            </a:pPr>
            <a:r>
              <a:rPr lang="en-US" sz="2800" dirty="0" smtClean="0"/>
              <a:t>January 2016 Citizen Science Program Design Workshop </a:t>
            </a:r>
          </a:p>
          <a:p>
            <a:pPr>
              <a:spcAft>
                <a:spcPts val="1800"/>
              </a:spcAft>
            </a:pPr>
            <a:r>
              <a:rPr lang="en-US" sz="2800" dirty="0" smtClean="0"/>
              <a:t>Development of </a:t>
            </a:r>
            <a:r>
              <a:rPr lang="en-US" sz="2800" dirty="0" err="1" smtClean="0"/>
              <a:t>kickstarter</a:t>
            </a:r>
            <a:r>
              <a:rPr lang="en-US" sz="2800" dirty="0" smtClean="0"/>
              <a:t> project idea– </a:t>
            </a:r>
            <a:r>
              <a:rPr lang="en-US" sz="2800" i="1" dirty="0" smtClean="0"/>
              <a:t>scamp grouper discard characterization </a:t>
            </a:r>
          </a:p>
          <a:p>
            <a:r>
              <a:rPr lang="en-US" sz="2800" dirty="0" smtClean="0"/>
              <a:t>Spawning Special Management Zone research and monitoring</a:t>
            </a:r>
            <a:endParaRPr lang="en-US" sz="2800" dirty="0"/>
          </a:p>
        </p:txBody>
      </p:sp>
    </p:spTree>
    <p:extLst>
      <p:ext uri="{BB962C8B-B14F-4D97-AF65-F5344CB8AC3E}">
        <p14:creationId xmlns:p14="http://schemas.microsoft.com/office/powerpoint/2010/main" val="2779591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solidFill>
                  <a:srgbClr val="005A7E"/>
                </a:solidFill>
              </a:rPr>
              <a:t>2016 Progress Summary</a:t>
            </a:r>
            <a:endParaRPr lang="en-US" dirty="0"/>
          </a:p>
        </p:txBody>
      </p:sp>
      <p:sp>
        <p:nvSpPr>
          <p:cNvPr id="3" name="Content Placeholder 2"/>
          <p:cNvSpPr>
            <a:spLocks noGrp="1"/>
          </p:cNvSpPr>
          <p:nvPr>
            <p:ph idx="1"/>
          </p:nvPr>
        </p:nvSpPr>
        <p:spPr>
          <a:xfrm>
            <a:off x="457200" y="960437"/>
            <a:ext cx="8534400" cy="5440363"/>
          </a:xfrm>
        </p:spPr>
        <p:txBody>
          <a:bodyPr>
            <a:normAutofit fontScale="92500" lnSpcReduction="20000"/>
          </a:bodyPr>
          <a:lstStyle/>
          <a:p>
            <a:pPr marL="0" indent="0">
              <a:buNone/>
            </a:pPr>
            <a:r>
              <a:rPr lang="en-US" sz="3000" b="1" dirty="0" smtClean="0">
                <a:solidFill>
                  <a:srgbClr val="005A7E"/>
                </a:solidFill>
              </a:rPr>
              <a:t>Science Goal</a:t>
            </a:r>
          </a:p>
          <a:p>
            <a:pPr>
              <a:spcAft>
                <a:spcPts val="1200"/>
              </a:spcAft>
            </a:pPr>
            <a:r>
              <a:rPr lang="en-US" sz="3000" i="1" dirty="0" smtClean="0"/>
              <a:t>Initiated 9 of 13 priority items; progress ongoing </a:t>
            </a:r>
          </a:p>
          <a:p>
            <a:pPr marL="0" indent="0">
              <a:buNone/>
            </a:pPr>
            <a:r>
              <a:rPr lang="en-US" sz="3000" b="1" dirty="0" smtClean="0">
                <a:solidFill>
                  <a:srgbClr val="005A7E"/>
                </a:solidFill>
              </a:rPr>
              <a:t>Management Goal</a:t>
            </a:r>
          </a:p>
          <a:p>
            <a:pPr>
              <a:spcAft>
                <a:spcPts val="1200"/>
              </a:spcAft>
            </a:pPr>
            <a:r>
              <a:rPr lang="en-US" sz="3000" i="1" dirty="0" smtClean="0"/>
              <a:t>Initiated 3 Amendments addressing several actions; </a:t>
            </a:r>
            <a:r>
              <a:rPr lang="en-US" sz="3000" i="1" dirty="0"/>
              <a:t>progress ongoing </a:t>
            </a:r>
            <a:endParaRPr lang="en-US" sz="3000" i="1" dirty="0" smtClean="0"/>
          </a:p>
          <a:p>
            <a:pPr marL="0" indent="0">
              <a:buNone/>
            </a:pPr>
            <a:r>
              <a:rPr lang="en-US" sz="3000" b="1" dirty="0" smtClean="0">
                <a:solidFill>
                  <a:srgbClr val="005A7E"/>
                </a:solidFill>
              </a:rPr>
              <a:t>Communication Goal</a:t>
            </a:r>
          </a:p>
          <a:p>
            <a:pPr>
              <a:spcAft>
                <a:spcPts val="1200"/>
              </a:spcAft>
            </a:pPr>
            <a:r>
              <a:rPr lang="en-US" sz="3000" dirty="0" smtClean="0"/>
              <a:t> </a:t>
            </a:r>
            <a:r>
              <a:rPr lang="en-US" sz="3000" i="1" dirty="0" smtClean="0"/>
              <a:t>Initiated 10 of 13 </a:t>
            </a:r>
            <a:r>
              <a:rPr lang="en-US" sz="3000" i="1" dirty="0"/>
              <a:t>priority items; progress ongoing </a:t>
            </a:r>
            <a:endParaRPr lang="en-US" sz="3000" i="1" dirty="0" smtClean="0"/>
          </a:p>
          <a:p>
            <a:pPr marL="0" indent="0">
              <a:buNone/>
            </a:pPr>
            <a:r>
              <a:rPr lang="en-US" sz="3000" b="1" dirty="0" smtClean="0">
                <a:solidFill>
                  <a:srgbClr val="005A7E"/>
                </a:solidFill>
              </a:rPr>
              <a:t>Governance Goal</a:t>
            </a:r>
          </a:p>
          <a:p>
            <a:pPr>
              <a:spcAft>
                <a:spcPts val="1200"/>
              </a:spcAft>
            </a:pPr>
            <a:r>
              <a:rPr lang="en-US" sz="3000" i="1" dirty="0" smtClean="0"/>
              <a:t>Initiated 3 of 4 priority items; </a:t>
            </a:r>
            <a:r>
              <a:rPr lang="en-US" sz="3000" i="1" dirty="0"/>
              <a:t>progress ongoing </a:t>
            </a:r>
            <a:endParaRPr lang="en-US" sz="3000" i="1" dirty="0" smtClean="0"/>
          </a:p>
          <a:p>
            <a:pPr marL="0" indent="0">
              <a:buNone/>
            </a:pPr>
            <a:r>
              <a:rPr lang="en-US" sz="3000" b="1" dirty="0" smtClean="0">
                <a:solidFill>
                  <a:srgbClr val="005A7E"/>
                </a:solidFill>
              </a:rPr>
              <a:t>**Several priority items need additional guidance from    </a:t>
            </a:r>
          </a:p>
          <a:p>
            <a:pPr marL="0" indent="0">
              <a:buNone/>
            </a:pPr>
            <a:r>
              <a:rPr lang="en-US" sz="3000" b="1" dirty="0">
                <a:solidFill>
                  <a:srgbClr val="005A7E"/>
                </a:solidFill>
              </a:rPr>
              <a:t> </a:t>
            </a:r>
            <a:r>
              <a:rPr lang="en-US" sz="3000" b="1" dirty="0" smtClean="0">
                <a:solidFill>
                  <a:srgbClr val="005A7E"/>
                </a:solidFill>
              </a:rPr>
              <a:t>   Council for 2017 and beyond action</a:t>
            </a:r>
            <a:endParaRPr lang="en-US" sz="3000" b="1" dirty="0">
              <a:solidFill>
                <a:srgbClr val="005A7E"/>
              </a:solidFill>
            </a:endParaRPr>
          </a:p>
        </p:txBody>
      </p:sp>
    </p:spTree>
    <p:extLst>
      <p:ext uri="{BB962C8B-B14F-4D97-AF65-F5344CB8AC3E}">
        <p14:creationId xmlns:p14="http://schemas.microsoft.com/office/powerpoint/2010/main" val="2960897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solidFill>
                  <a:schemeClr val="bg1"/>
                </a:solidFill>
              </a:rPr>
              <a:t>Additional Information:</a:t>
            </a:r>
            <a:endParaRPr lang="en-US" dirty="0">
              <a:solidFill>
                <a:schemeClr val="bg1"/>
              </a:solidFill>
            </a:endParaRPr>
          </a:p>
        </p:txBody>
      </p:sp>
      <p:sp>
        <p:nvSpPr>
          <p:cNvPr id="3" name="Content Placeholder 2"/>
          <p:cNvSpPr>
            <a:spLocks noGrp="1"/>
          </p:cNvSpPr>
          <p:nvPr>
            <p:ph idx="1"/>
          </p:nvPr>
        </p:nvSpPr>
        <p:spPr>
          <a:xfrm>
            <a:off x="0" y="4114800"/>
            <a:ext cx="9144000" cy="2316163"/>
          </a:xfrm>
          <a:solidFill>
            <a:srgbClr val="F8F8F8">
              <a:alpha val="49020"/>
            </a:srgbClr>
          </a:solidFill>
        </p:spPr>
        <p:txBody>
          <a:bodyPr>
            <a:normAutofit/>
          </a:bodyPr>
          <a:lstStyle/>
          <a:p>
            <a:pPr marL="0" indent="0">
              <a:buNone/>
            </a:pPr>
            <a:r>
              <a:rPr lang="en-US" sz="3600" b="1" dirty="0" smtClean="0">
                <a:solidFill>
                  <a:srgbClr val="005A7E"/>
                </a:solidFill>
              </a:rPr>
              <a:t>Staff Contacts:</a:t>
            </a:r>
          </a:p>
          <a:p>
            <a:r>
              <a:rPr lang="en-US" sz="2800" b="1" dirty="0" smtClean="0">
                <a:solidFill>
                  <a:srgbClr val="005A7E"/>
                </a:solidFill>
              </a:rPr>
              <a:t>Myra Brouwer – myra.brouwer@safmc.net</a:t>
            </a:r>
          </a:p>
          <a:p>
            <a:r>
              <a:rPr lang="en-US" sz="2800" b="1" dirty="0" smtClean="0">
                <a:solidFill>
                  <a:srgbClr val="005A7E"/>
                </a:solidFill>
              </a:rPr>
              <a:t>Amber Von </a:t>
            </a:r>
            <a:r>
              <a:rPr lang="en-US" sz="2800" b="1" dirty="0" err="1" smtClean="0">
                <a:solidFill>
                  <a:srgbClr val="005A7E"/>
                </a:solidFill>
              </a:rPr>
              <a:t>Harten</a:t>
            </a:r>
            <a:r>
              <a:rPr lang="en-US" sz="2800" b="1" dirty="0" smtClean="0">
                <a:solidFill>
                  <a:srgbClr val="005A7E"/>
                </a:solidFill>
              </a:rPr>
              <a:t> – amber.vonharten@safmc.net</a:t>
            </a:r>
          </a:p>
          <a:p>
            <a:r>
              <a:rPr lang="en-US" sz="2800" b="1" dirty="0" smtClean="0">
                <a:solidFill>
                  <a:srgbClr val="005A7E"/>
                </a:solidFill>
              </a:rPr>
              <a:t>843-571-4366</a:t>
            </a:r>
            <a:endParaRPr lang="en-US" sz="2800" b="1" dirty="0">
              <a:solidFill>
                <a:srgbClr val="005A7E"/>
              </a:solidFill>
            </a:endParaRPr>
          </a:p>
        </p:txBody>
      </p:sp>
      <p:sp>
        <p:nvSpPr>
          <p:cNvPr id="4" name="Content Placeholder 2"/>
          <p:cNvSpPr txBox="1">
            <a:spLocks/>
          </p:cNvSpPr>
          <p:nvPr/>
        </p:nvSpPr>
        <p:spPr>
          <a:xfrm>
            <a:off x="0" y="1447800"/>
            <a:ext cx="9144000" cy="1477964"/>
          </a:xfrm>
          <a:prstGeom prst="rect">
            <a:avLst/>
          </a:prstGeom>
          <a:solidFill>
            <a:srgbClr val="F8F8F8">
              <a:alpha val="49020"/>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3600" b="1" dirty="0" smtClean="0">
                <a:solidFill>
                  <a:srgbClr val="005A7E"/>
                </a:solidFill>
              </a:rPr>
              <a:t>Visioning Project</a:t>
            </a:r>
          </a:p>
          <a:p>
            <a:pPr marL="0" indent="0" algn="ctr">
              <a:buFont typeface="Arial" pitchFamily="34" charset="0"/>
              <a:buNone/>
            </a:pPr>
            <a:r>
              <a:rPr lang="en-US" sz="2800" b="1" dirty="0" smtClean="0">
                <a:solidFill>
                  <a:srgbClr val="005A7E"/>
                </a:solidFill>
              </a:rPr>
              <a:t>http://safmc.net/useful-info/council-visioning-project/</a:t>
            </a:r>
          </a:p>
        </p:txBody>
      </p:sp>
    </p:spTree>
    <p:extLst>
      <p:ext uri="{BB962C8B-B14F-4D97-AF65-F5344CB8AC3E}">
        <p14:creationId xmlns:p14="http://schemas.microsoft.com/office/powerpoint/2010/main" val="15717696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5A7E"/>
                </a:solidFill>
              </a:rPr>
              <a:t>The Vision Blueprint</a:t>
            </a:r>
            <a:endParaRPr lang="en-US" dirty="0">
              <a:solidFill>
                <a:srgbClr val="005A7E"/>
              </a:solidFill>
            </a:endParaRPr>
          </a:p>
        </p:txBody>
      </p:sp>
      <p:sp>
        <p:nvSpPr>
          <p:cNvPr id="3" name="Content Placeholder 2"/>
          <p:cNvSpPr>
            <a:spLocks noGrp="1"/>
          </p:cNvSpPr>
          <p:nvPr>
            <p:ph idx="1"/>
          </p:nvPr>
        </p:nvSpPr>
        <p:spPr>
          <a:xfrm>
            <a:off x="457200" y="1600200"/>
            <a:ext cx="4800600" cy="4525963"/>
          </a:xfrm>
        </p:spPr>
        <p:txBody>
          <a:bodyPr>
            <a:normAutofit fontScale="77500" lnSpcReduction="20000"/>
          </a:bodyPr>
          <a:lstStyle/>
          <a:p>
            <a:r>
              <a:rPr lang="en-US" dirty="0"/>
              <a:t>Serves as a “living document” to help guide future management of the snapper grouper </a:t>
            </a:r>
            <a:r>
              <a:rPr lang="en-US" dirty="0" smtClean="0"/>
              <a:t>fishery</a:t>
            </a:r>
          </a:p>
          <a:p>
            <a:endParaRPr lang="en-US" dirty="0"/>
          </a:p>
          <a:p>
            <a:r>
              <a:rPr lang="en-US" dirty="0"/>
              <a:t>Informs management of the snapper grouper fishery from 2016-</a:t>
            </a:r>
            <a:r>
              <a:rPr lang="en-US" dirty="0" smtClean="0"/>
              <a:t>2020</a:t>
            </a:r>
          </a:p>
          <a:p>
            <a:endParaRPr lang="en-US" dirty="0"/>
          </a:p>
          <a:p>
            <a:r>
              <a:rPr lang="en-US" dirty="0"/>
              <a:t>Builds upon stakeholder and Council member input on how the fishery could be managed in the </a:t>
            </a:r>
            <a:r>
              <a:rPr lang="en-US" dirty="0" smtClean="0"/>
              <a:t>future</a:t>
            </a:r>
          </a:p>
          <a:p>
            <a:endParaRPr lang="en-US" dirty="0"/>
          </a:p>
        </p:txBody>
      </p:sp>
      <p:pic>
        <p:nvPicPr>
          <p:cNvPr id="4" name="Picture 3" descr="Townsend_GA_commercial_snappergroupervesse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438400"/>
            <a:ext cx="3582011" cy="2381656"/>
          </a:xfrm>
          <a:prstGeom prst="rect">
            <a:avLst/>
          </a:prstGeom>
        </p:spPr>
      </p:pic>
    </p:spTree>
    <p:extLst>
      <p:ext uri="{BB962C8B-B14F-4D97-AF65-F5344CB8AC3E}">
        <p14:creationId xmlns:p14="http://schemas.microsoft.com/office/powerpoint/2010/main" val="12538277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A7E"/>
                </a:solidFill>
              </a:rPr>
              <a:t>The Vision Blueprint</a:t>
            </a:r>
            <a:endParaRPr lang="en-US" dirty="0"/>
          </a:p>
        </p:txBody>
      </p:sp>
      <p:sp>
        <p:nvSpPr>
          <p:cNvPr id="3" name="Content Placeholder 2"/>
          <p:cNvSpPr>
            <a:spLocks noGrp="1"/>
          </p:cNvSpPr>
          <p:nvPr>
            <p:ph idx="1"/>
          </p:nvPr>
        </p:nvSpPr>
        <p:spPr>
          <a:xfrm>
            <a:off x="3657600" y="1600200"/>
            <a:ext cx="5029200" cy="4525963"/>
          </a:xfrm>
        </p:spPr>
        <p:txBody>
          <a:bodyPr>
            <a:normAutofit fontScale="77500" lnSpcReduction="20000"/>
          </a:bodyPr>
          <a:lstStyle/>
          <a:p>
            <a:r>
              <a:rPr lang="en-US" dirty="0"/>
              <a:t>Guides development of new amendments that address priority objectives and </a:t>
            </a:r>
            <a:r>
              <a:rPr lang="en-US" dirty="0" smtClean="0"/>
              <a:t>strategies</a:t>
            </a:r>
          </a:p>
          <a:p>
            <a:endParaRPr lang="en-US" dirty="0"/>
          </a:p>
          <a:p>
            <a:r>
              <a:rPr lang="en-US" dirty="0"/>
              <a:t>Illustrates actions that could be used for management and would be </a:t>
            </a:r>
            <a:r>
              <a:rPr lang="en-US" dirty="0" smtClean="0"/>
              <a:t>developed through </a:t>
            </a:r>
            <a:r>
              <a:rPr lang="en-US" dirty="0"/>
              <a:t>the regular amendment </a:t>
            </a:r>
            <a:r>
              <a:rPr lang="en-US" dirty="0" smtClean="0"/>
              <a:t>process</a:t>
            </a:r>
          </a:p>
          <a:p>
            <a:endParaRPr lang="en-US" dirty="0"/>
          </a:p>
          <a:p>
            <a:r>
              <a:rPr lang="en-US" dirty="0" smtClean="0"/>
              <a:t>Was approved in December 2015 and will </a:t>
            </a:r>
            <a:r>
              <a:rPr lang="en-US" dirty="0"/>
              <a:t>be updated in </a:t>
            </a:r>
            <a:r>
              <a:rPr lang="en-US" dirty="0" smtClean="0"/>
              <a:t>2020</a:t>
            </a:r>
            <a:endParaRPr lang="en-US" dirty="0"/>
          </a:p>
          <a:p>
            <a:endParaRPr lang="en-US" dirty="0"/>
          </a:p>
        </p:txBody>
      </p:sp>
      <p:pic>
        <p:nvPicPr>
          <p:cNvPr id="5" name="Picture 4" descr="RodsandReels_KIvers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676400"/>
            <a:ext cx="3143250" cy="4191000"/>
          </a:xfrm>
          <a:prstGeom prst="rect">
            <a:avLst/>
          </a:prstGeom>
        </p:spPr>
      </p:pic>
    </p:spTree>
    <p:extLst>
      <p:ext uri="{BB962C8B-B14F-4D97-AF65-F5344CB8AC3E}">
        <p14:creationId xmlns:p14="http://schemas.microsoft.com/office/powerpoint/2010/main" val="15115053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a:normAutofit fontScale="90000"/>
          </a:bodyPr>
          <a:lstStyle/>
          <a:p>
            <a:pPr marL="0" indent="0"/>
            <a:r>
              <a:rPr lang="en-US" sz="4900" dirty="0">
                <a:solidFill>
                  <a:srgbClr val="005A7E"/>
                </a:solidFill>
              </a:rPr>
              <a:t>Objectives</a:t>
            </a:r>
            <a:r>
              <a:rPr lang="en-US" dirty="0">
                <a:solidFill>
                  <a:srgbClr val="4F81BD"/>
                </a:solidFill>
              </a:rPr>
              <a:t> </a:t>
            </a:r>
            <a:r>
              <a:rPr lang="en-US" sz="4900" dirty="0">
                <a:solidFill>
                  <a:srgbClr val="005A7E"/>
                </a:solidFill>
              </a:rPr>
              <a:t>of the Evaluation &amp; Review </a:t>
            </a:r>
          </a:p>
        </p:txBody>
      </p:sp>
      <p:sp>
        <p:nvSpPr>
          <p:cNvPr id="6" name="Content Placeholder 5"/>
          <p:cNvSpPr>
            <a:spLocks noGrp="1"/>
          </p:cNvSpPr>
          <p:nvPr>
            <p:ph idx="1"/>
          </p:nvPr>
        </p:nvSpPr>
        <p:spPr>
          <a:xfrm>
            <a:off x="457200" y="1752600"/>
            <a:ext cx="8229600" cy="3962400"/>
          </a:xfrm>
        </p:spPr>
        <p:txBody>
          <a:bodyPr>
            <a:noAutofit/>
          </a:bodyPr>
          <a:lstStyle/>
          <a:p>
            <a:pPr marL="514350" indent="-514350">
              <a:buFont typeface="+mj-lt"/>
              <a:buAutoNum type="arabicPeriod"/>
            </a:pPr>
            <a:r>
              <a:rPr lang="en-US" sz="2400" dirty="0" smtClean="0"/>
              <a:t>Ensure </a:t>
            </a:r>
            <a:r>
              <a:rPr lang="en-US" sz="2400" dirty="0"/>
              <a:t>management actions </a:t>
            </a:r>
            <a:r>
              <a:rPr lang="en-US" sz="2400" dirty="0" smtClean="0"/>
              <a:t>are achieving the </a:t>
            </a:r>
            <a:r>
              <a:rPr lang="en-US" sz="2400" dirty="0"/>
              <a:t>V</a:t>
            </a:r>
            <a:r>
              <a:rPr lang="en-US" sz="2400" dirty="0" smtClean="0"/>
              <a:t>ision </a:t>
            </a:r>
            <a:r>
              <a:rPr lang="en-US" sz="2400" dirty="0"/>
              <a:t>for the snapper grouper fishery</a:t>
            </a:r>
            <a:r>
              <a:rPr lang="en-US" sz="2400" dirty="0" smtClean="0"/>
              <a:t>.</a:t>
            </a:r>
            <a:endParaRPr lang="en-US" sz="2400" dirty="0"/>
          </a:p>
          <a:p>
            <a:pPr marL="514350" indent="-514350">
              <a:buFont typeface="+mj-lt"/>
              <a:buAutoNum type="arabicPeriod"/>
            </a:pPr>
            <a:r>
              <a:rPr lang="en-US" sz="2400" dirty="0" smtClean="0"/>
              <a:t>Allow </a:t>
            </a:r>
            <a:r>
              <a:rPr lang="en-US" sz="2400" dirty="0"/>
              <a:t>flexibility to adapt management </a:t>
            </a:r>
            <a:r>
              <a:rPr lang="en-US" sz="2400" dirty="0" smtClean="0"/>
              <a:t>to changes </a:t>
            </a:r>
            <a:r>
              <a:rPr lang="en-US" sz="2400" dirty="0"/>
              <a:t>in the fishery</a:t>
            </a:r>
            <a:r>
              <a:rPr lang="en-US" sz="2400" dirty="0" smtClean="0"/>
              <a:t>.</a:t>
            </a:r>
            <a:endParaRPr lang="en-US" sz="2400" dirty="0"/>
          </a:p>
          <a:p>
            <a:pPr marL="514350" indent="-514350">
              <a:buFont typeface="+mj-lt"/>
              <a:buAutoNum type="arabicPeriod"/>
            </a:pPr>
            <a:r>
              <a:rPr lang="en-US" sz="2400" dirty="0" smtClean="0"/>
              <a:t>Continue </a:t>
            </a:r>
            <a:r>
              <a:rPr lang="en-US" sz="2400" dirty="0"/>
              <a:t>stakeholder engagement with the Vision Blueprint process</a:t>
            </a:r>
            <a:r>
              <a:rPr lang="en-US" sz="2400" dirty="0" smtClean="0"/>
              <a:t>.</a:t>
            </a:r>
            <a:endParaRPr lang="en-US" sz="2400" dirty="0"/>
          </a:p>
          <a:p>
            <a:pPr marL="514350" indent="-514350">
              <a:buFont typeface="+mj-lt"/>
              <a:buAutoNum type="arabicPeriod"/>
            </a:pPr>
            <a:r>
              <a:rPr lang="en-US" sz="2400" dirty="0" smtClean="0"/>
              <a:t>Allow </a:t>
            </a:r>
            <a:r>
              <a:rPr lang="en-US" sz="2400" dirty="0"/>
              <a:t>new Council members to become familiar with the Vision Blueprint.</a:t>
            </a:r>
            <a:endParaRPr lang="en-US" sz="2400" dirty="0">
              <a:cs typeface="Times New Roman"/>
            </a:endParaRPr>
          </a:p>
        </p:txBody>
      </p:sp>
    </p:spTree>
    <p:extLst>
      <p:ext uri="{BB962C8B-B14F-4D97-AF65-F5344CB8AC3E}">
        <p14:creationId xmlns:p14="http://schemas.microsoft.com/office/powerpoint/2010/main" val="17417369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886325"/>
            <a:ext cx="7772400" cy="1362075"/>
          </a:xfrm>
        </p:spPr>
        <p:txBody>
          <a:bodyPr/>
          <a:lstStyle/>
          <a:p>
            <a:r>
              <a:rPr lang="en-US" dirty="0" smtClean="0">
                <a:solidFill>
                  <a:schemeClr val="tx2">
                    <a:lumMod val="75000"/>
                  </a:schemeClr>
                </a:solidFill>
              </a:rPr>
              <a:t>SCIENCE</a:t>
            </a:r>
            <a:endParaRPr lang="en-US" dirty="0">
              <a:solidFill>
                <a:schemeClr val="tx2">
                  <a:lumMod val="75000"/>
                </a:schemeClr>
              </a:solidFill>
            </a:endParaRPr>
          </a:p>
        </p:txBody>
      </p:sp>
    </p:spTree>
    <p:extLst>
      <p:ext uri="{BB962C8B-B14F-4D97-AF65-F5344CB8AC3E}">
        <p14:creationId xmlns:p14="http://schemas.microsoft.com/office/powerpoint/2010/main" val="21342080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chemeClr val="accent5">
                    <a:lumMod val="75000"/>
                  </a:schemeClr>
                </a:solidFill>
              </a:rPr>
              <a:t>Data Collection</a:t>
            </a:r>
            <a:endParaRPr lang="en-US" dirty="0">
              <a:solidFill>
                <a:schemeClr val="accent5">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837347729"/>
              </p:ext>
            </p:extLst>
          </p:nvPr>
        </p:nvGraphicFramePr>
        <p:xfrm>
          <a:off x="152400" y="990600"/>
          <a:ext cx="8839200" cy="3863340"/>
        </p:xfrm>
        <a:graphic>
          <a:graphicData uri="http://schemas.openxmlformats.org/drawingml/2006/table">
            <a:tbl>
              <a:tblPr firstRow="1" bandRow="1">
                <a:tableStyleId>{74C1A8A3-306A-4EB7-A6B1-4F7E0EB9C5D6}</a:tableStyleId>
              </a:tblPr>
              <a:tblGrid>
                <a:gridCol w="4419600"/>
                <a:gridCol w="44196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850900">
                <a:tc>
                  <a:txBody>
                    <a:bodyPr/>
                    <a:lstStyle/>
                    <a:p>
                      <a:r>
                        <a:rPr lang="en-US" sz="2400" b="0" dirty="0" smtClean="0"/>
                        <a:t>Support efforts to create a uniform, efficient reporting mechanism for trip tickets and logbooks</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accent5">
                              <a:lumMod val="50000"/>
                            </a:schemeClr>
                          </a:solidFill>
                        </a:rPr>
                        <a:t>For-hire reporting amendment and pilot for e-reporting for charter vessels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t>Validate data collection programs </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i="1" dirty="0" smtClean="0">
                          <a:solidFill>
                            <a:schemeClr val="accent5">
                              <a:lumMod val="50000"/>
                            </a:schemeClr>
                          </a:solidFill>
                        </a:rPr>
                        <a:t>X*</a:t>
                      </a:r>
                      <a:endParaRPr lang="en-US" sz="2400" b="0" i="1"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smtClean="0"/>
                        <a:t>ID sampling resources needed to support data programs </a:t>
                      </a:r>
                      <a:endParaRPr lang="en-US" sz="24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i="1" dirty="0" smtClean="0">
                          <a:solidFill>
                            <a:schemeClr val="accent5">
                              <a:lumMod val="50000"/>
                            </a:schemeClr>
                          </a:solidFill>
                        </a:rPr>
                        <a:t>X*</a:t>
                      </a:r>
                      <a:endParaRPr lang="en-US" sz="2400" b="0" i="1"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152400" y="5971402"/>
            <a:ext cx="4267200" cy="369332"/>
          </a:xfrm>
          <a:prstGeom prst="rect">
            <a:avLst/>
          </a:prstGeom>
          <a:noFill/>
        </p:spPr>
        <p:txBody>
          <a:bodyPr wrap="square" rtlCol="0">
            <a:spAutoFit/>
          </a:bodyPr>
          <a:lstStyle/>
          <a:p>
            <a:r>
              <a:rPr lang="en-US" i="1" dirty="0" smtClean="0"/>
              <a:t>*Need additional guidance from Council</a:t>
            </a:r>
            <a:endParaRPr lang="en-US" i="1" dirty="0"/>
          </a:p>
        </p:txBody>
      </p:sp>
    </p:spTree>
    <p:extLst>
      <p:ext uri="{BB962C8B-B14F-4D97-AF65-F5344CB8AC3E}">
        <p14:creationId xmlns:p14="http://schemas.microsoft.com/office/powerpoint/2010/main" val="33750586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dirty="0" smtClean="0">
                <a:solidFill>
                  <a:schemeClr val="accent5">
                    <a:lumMod val="75000"/>
                  </a:schemeClr>
                </a:solidFill>
              </a:rPr>
              <a:t>Cooperative Research/</a:t>
            </a:r>
            <a:br>
              <a:rPr lang="en-US" sz="3600" dirty="0" smtClean="0">
                <a:solidFill>
                  <a:schemeClr val="accent5">
                    <a:lumMod val="75000"/>
                  </a:schemeClr>
                </a:solidFill>
              </a:rPr>
            </a:br>
            <a:r>
              <a:rPr lang="en-US" sz="3600" dirty="0" smtClean="0">
                <a:solidFill>
                  <a:schemeClr val="accent5">
                    <a:lumMod val="75000"/>
                  </a:schemeClr>
                </a:solidFill>
              </a:rPr>
              <a:t>Citizen Science</a:t>
            </a:r>
            <a:endParaRPr lang="en-US" sz="3600" dirty="0">
              <a:solidFill>
                <a:schemeClr val="accent5">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73136776"/>
              </p:ext>
            </p:extLst>
          </p:nvPr>
        </p:nvGraphicFramePr>
        <p:xfrm>
          <a:off x="152400" y="990600"/>
          <a:ext cx="8839200" cy="4904740"/>
        </p:xfrm>
        <a:graphic>
          <a:graphicData uri="http://schemas.openxmlformats.org/drawingml/2006/table">
            <a:tbl>
              <a:tblPr firstRow="1" bandRow="1">
                <a:tableStyleId>{74C1A8A3-306A-4EB7-A6B1-4F7E0EB9C5D6}</a:tableStyleId>
              </a:tblPr>
              <a:tblGrid>
                <a:gridCol w="4419600"/>
                <a:gridCol w="44196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850900">
                <a:tc>
                  <a:txBody>
                    <a:bodyPr/>
                    <a:lstStyle/>
                    <a:p>
                      <a:pPr lvl="0"/>
                      <a:r>
                        <a:rPr lang="en-US" sz="2400" dirty="0" smtClean="0"/>
                        <a:t>Use fishing vessels and captains as alternative data collection platforms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accent5">
                              <a:lumMod val="50000"/>
                            </a:schemeClr>
                          </a:solidFill>
                        </a:rPr>
                        <a:t>Charter vessels participating in pilot;</a:t>
                      </a:r>
                      <a:r>
                        <a:rPr lang="en-US" sz="2400" b="0" i="1" baseline="0" dirty="0" smtClean="0">
                          <a:solidFill>
                            <a:schemeClr val="accent5">
                              <a:lumMod val="50000"/>
                            </a:schemeClr>
                          </a:solidFill>
                        </a:rPr>
                        <a:t> </a:t>
                      </a:r>
                      <a:r>
                        <a:rPr lang="en-US" sz="2400" b="0" i="1" dirty="0" smtClean="0">
                          <a:solidFill>
                            <a:schemeClr val="accent5">
                              <a:lumMod val="50000"/>
                            </a:schemeClr>
                          </a:solidFill>
                        </a:rPr>
                        <a:t>cooperative research on red snapper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400" dirty="0" smtClean="0"/>
                        <a:t>Identify sources of funding for cooperative research and surveys</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0" i="1" dirty="0" smtClean="0">
                          <a:solidFill>
                            <a:schemeClr val="accent5">
                              <a:lumMod val="50000"/>
                            </a:schemeClr>
                          </a:solidFill>
                        </a:rPr>
                        <a:t>Research planning meetings for spawning SMZs; Identifying NOAA funding opportunities to support research and monitoring needs for South Atlantic fisheries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a:txBody>
                    <a:bodyPr/>
                    <a:lstStyle/>
                    <a:p>
                      <a:pPr lvl="0"/>
                      <a:r>
                        <a:rPr lang="en-US" sz="2400" dirty="0" smtClean="0"/>
                        <a:t>Improve partnerships between potential researchers and fishermen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0" i="1" dirty="0" smtClean="0">
                          <a:solidFill>
                            <a:schemeClr val="accent5">
                              <a:lumMod val="50000"/>
                            </a:schemeClr>
                          </a:solidFill>
                        </a:rPr>
                        <a:t>SAFMC Citizen Science Initiative (January 2016 workshop)</a:t>
                      </a:r>
                      <a:endParaRPr lang="en-US" sz="2400" b="0" i="1"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472676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dirty="0" smtClean="0">
                <a:solidFill>
                  <a:schemeClr val="accent5">
                    <a:lumMod val="75000"/>
                  </a:schemeClr>
                </a:solidFill>
              </a:rPr>
              <a:t>Cooperative Research/</a:t>
            </a:r>
            <a:br>
              <a:rPr lang="en-US" sz="3600" dirty="0" smtClean="0">
                <a:solidFill>
                  <a:schemeClr val="accent5">
                    <a:lumMod val="75000"/>
                  </a:schemeClr>
                </a:solidFill>
              </a:rPr>
            </a:br>
            <a:r>
              <a:rPr lang="en-US" sz="3600" dirty="0" smtClean="0">
                <a:solidFill>
                  <a:schemeClr val="accent5">
                    <a:lumMod val="75000"/>
                  </a:schemeClr>
                </a:solidFill>
              </a:rPr>
              <a:t>Citizen Science </a:t>
            </a:r>
            <a:r>
              <a:rPr lang="en-US" sz="3200" i="1" dirty="0" smtClean="0">
                <a:solidFill>
                  <a:schemeClr val="accent5">
                    <a:lumMod val="75000"/>
                  </a:schemeClr>
                </a:solidFill>
              </a:rPr>
              <a:t>(continued)</a:t>
            </a:r>
            <a:endParaRPr lang="en-US" sz="3200" i="1" dirty="0">
              <a:solidFill>
                <a:schemeClr val="accent5">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5563523"/>
              </p:ext>
            </p:extLst>
          </p:nvPr>
        </p:nvGraphicFramePr>
        <p:xfrm>
          <a:off x="152400" y="1115060"/>
          <a:ext cx="8839200" cy="4904740"/>
        </p:xfrm>
        <a:graphic>
          <a:graphicData uri="http://schemas.openxmlformats.org/drawingml/2006/table">
            <a:tbl>
              <a:tblPr firstRow="1" bandRow="1">
                <a:tableStyleId>{74C1A8A3-306A-4EB7-A6B1-4F7E0EB9C5D6}</a:tableStyleId>
              </a:tblPr>
              <a:tblGrid>
                <a:gridCol w="4419600"/>
                <a:gridCol w="4419600"/>
              </a:tblGrid>
              <a:tr h="607060">
                <a:tc>
                  <a:txBody>
                    <a:bodyPr/>
                    <a:lstStyle/>
                    <a:p>
                      <a:pPr algn="ctr"/>
                      <a:r>
                        <a:rPr lang="en-US" sz="2800" dirty="0" smtClean="0"/>
                        <a:t>Priority Action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800" dirty="0" smtClean="0"/>
                        <a:t>2016 Activity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r>
              <a:tr h="850900">
                <a:tc rowSpan="3">
                  <a:txBody>
                    <a:bodyPr/>
                    <a:lstStyle/>
                    <a:p>
                      <a:pPr lvl="0"/>
                      <a:r>
                        <a:rPr lang="en-US" sz="2400" dirty="0" smtClean="0"/>
                        <a:t>Support partnerships to enhance habitat and ecosystem mapping in the region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200" b="0" i="1" dirty="0" smtClean="0">
                          <a:solidFill>
                            <a:schemeClr val="accent5">
                              <a:lumMod val="50000"/>
                            </a:schemeClr>
                          </a:solidFill>
                        </a:rPr>
                        <a:t>Initiated development of a South Atlantic Regional Mapping Strategy as one of the support tools for FEP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vMerge="1">
                  <a:txBody>
                    <a:bodyPr/>
                    <a:lstStyle/>
                    <a:p>
                      <a:pPr lvl="0"/>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0" i="1" dirty="0" smtClean="0">
                          <a:solidFill>
                            <a:schemeClr val="accent5">
                              <a:lumMod val="50000"/>
                            </a:schemeClr>
                          </a:solidFill>
                        </a:rPr>
                        <a:t>Continued to integrate all map products into the regional repository of the Habitat and Ecosystem Atlas as provided by NOAA and other regional partners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0900">
                <a:tc vMerge="1">
                  <a:txBody>
                    <a:bodyPr/>
                    <a:lstStyle/>
                    <a:p>
                      <a:pPr lvl="0"/>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0" i="1" dirty="0" smtClean="0">
                          <a:solidFill>
                            <a:schemeClr val="accent5">
                              <a:lumMod val="50000"/>
                            </a:schemeClr>
                          </a:solidFill>
                        </a:rPr>
                        <a:t>Planning initiated for test of mapping and monitoring capabilities in conjunction with a future SEAMAP/MARMAP cruise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8594759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1">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SAFMC_run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AFMC_run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2225</TotalTime>
  <Words>1629</Words>
  <Application>Microsoft Macintosh PowerPoint</Application>
  <PresentationFormat>On-screen Show (4:3)</PresentationFormat>
  <Paragraphs>193</Paragraphs>
  <Slides>26</Slides>
  <Notes>4</Notes>
  <HiddenSlides>0</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Title 1</vt:lpstr>
      <vt:lpstr>SAFMC_running</vt:lpstr>
      <vt:lpstr>1_SAFMC_running</vt:lpstr>
      <vt:lpstr>Vision Blueprint for the Snapper Grouper Fishery of the South Atlantic Region,  2016-2020</vt:lpstr>
      <vt:lpstr>Outline</vt:lpstr>
      <vt:lpstr>The Vision Blueprint</vt:lpstr>
      <vt:lpstr>The Vision Blueprint</vt:lpstr>
      <vt:lpstr>Objectives of the Evaluation &amp; Review </vt:lpstr>
      <vt:lpstr>SCIENCE</vt:lpstr>
      <vt:lpstr>Data Collection</vt:lpstr>
      <vt:lpstr>Cooperative Research/ Citizen Science</vt:lpstr>
      <vt:lpstr>Cooperative Research/ Citizen Science (continued)</vt:lpstr>
      <vt:lpstr>Hot Topics – Science Goal</vt:lpstr>
      <vt:lpstr>management</vt:lpstr>
      <vt:lpstr>2016-2017 Activities Addressing Vision Blueprint</vt:lpstr>
      <vt:lpstr>Vision Blueprint Recreational Regulatory Amendment 26</vt:lpstr>
      <vt:lpstr>Vision Blueprint Commercial Regulatory Amendment 27</vt:lpstr>
      <vt:lpstr>Amendment 43</vt:lpstr>
      <vt:lpstr>COMMUNICATION</vt:lpstr>
      <vt:lpstr>Better Understanding of Fishery Science</vt:lpstr>
      <vt:lpstr>Streamlined/Timely  Communication Approaches </vt:lpstr>
      <vt:lpstr>Streamlined/Timely  Communication Approaches (continued)</vt:lpstr>
      <vt:lpstr>Hot Topics – Communication Goal</vt:lpstr>
      <vt:lpstr>GOVERNANCE</vt:lpstr>
      <vt:lpstr>Streamlined Management/Better Coordination with Partners </vt:lpstr>
      <vt:lpstr>Accountable/Flexible  Decision-Making Process </vt:lpstr>
      <vt:lpstr>Citizen Science Initiatives</vt:lpstr>
      <vt:lpstr>2016 Progress Summary</vt:lpstr>
      <vt:lpstr>Additional Information: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Von Harten</dc:creator>
  <cp:lastModifiedBy>Myra Brouwer</cp:lastModifiedBy>
  <cp:revision>160</cp:revision>
  <dcterms:created xsi:type="dcterms:W3CDTF">2012-10-30T18:59:15Z</dcterms:created>
  <dcterms:modified xsi:type="dcterms:W3CDTF">2016-11-21T14:29:50Z</dcterms:modified>
</cp:coreProperties>
</file>