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62" r:id="rId2"/>
  </p:sldMasterIdLst>
  <p:notesMasterIdLst>
    <p:notesMasterId r:id="rId17"/>
  </p:notesMasterIdLst>
  <p:handoutMasterIdLst>
    <p:handoutMasterId r:id="rId18"/>
  </p:handoutMasterIdLst>
  <p:sldIdLst>
    <p:sldId id="299" r:id="rId3"/>
    <p:sldId id="294" r:id="rId4"/>
    <p:sldId id="305" r:id="rId5"/>
    <p:sldId id="306" r:id="rId6"/>
    <p:sldId id="307" r:id="rId7"/>
    <p:sldId id="308" r:id="rId8"/>
    <p:sldId id="309" r:id="rId9"/>
    <p:sldId id="311" r:id="rId10"/>
    <p:sldId id="312" r:id="rId11"/>
    <p:sldId id="310" r:id="rId12"/>
    <p:sldId id="304" r:id="rId13"/>
    <p:sldId id="302" r:id="rId14"/>
    <p:sldId id="301" r:id="rId15"/>
    <p:sldId id="296" r:id="rId16"/>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17" autoAdjust="0"/>
    <p:restoredTop sz="94343" autoAdjust="0"/>
  </p:normalViewPr>
  <p:slideViewPr>
    <p:cSldViewPr>
      <p:cViewPr varScale="1">
        <p:scale>
          <a:sx n="67" d="100"/>
          <a:sy n="67" d="100"/>
        </p:scale>
        <p:origin x="1260" y="56"/>
      </p:cViewPr>
      <p:guideLst>
        <p:guide orient="horz" pos="2160"/>
        <p:guide pos="2880"/>
      </p:guideLst>
    </p:cSldViewPr>
  </p:slideViewPr>
  <p:outlineViewPr>
    <p:cViewPr>
      <p:scale>
        <a:sx n="33" d="100"/>
        <a:sy n="33" d="100"/>
      </p:scale>
      <p:origin x="53" y="1459"/>
    </p:cViewPr>
  </p:outlineViewPr>
  <p:notesTextViewPr>
    <p:cViewPr>
      <p:scale>
        <a:sx n="1" d="1"/>
        <a:sy n="1" d="1"/>
      </p:scale>
      <p:origin x="0" y="0"/>
    </p:cViewPr>
  </p:notesTextViewPr>
  <p:sorterViewPr>
    <p:cViewPr>
      <p:scale>
        <a:sx n="100" d="100"/>
        <a:sy n="100" d="100"/>
      </p:scale>
      <p:origin x="0" y="3946"/>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handoutMaster" Target="handoutMasters/handoutMaster1.xml"/><Relationship Id="rId3" Type="http://schemas.openxmlformats.org/officeDocument/2006/relationships/slide" Target="slides/slide1.xml"/><Relationship Id="rId21" Type="http://schemas.openxmlformats.org/officeDocument/2006/relationships/theme" Target="theme/them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513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70338" y="0"/>
            <a:ext cx="3038475" cy="465138"/>
          </a:xfrm>
          <a:prstGeom prst="rect">
            <a:avLst/>
          </a:prstGeom>
        </p:spPr>
        <p:txBody>
          <a:bodyPr vert="horz" lIns="91440" tIns="45720" rIns="91440" bIns="45720" rtlCol="0"/>
          <a:lstStyle>
            <a:lvl1pPr algn="r">
              <a:defRPr sz="1200"/>
            </a:lvl1pPr>
          </a:lstStyle>
          <a:p>
            <a:fld id="{91F636F1-6891-40EB-9B26-50BB0384065F}" type="datetimeFigureOut">
              <a:rPr lang="en-US" smtClean="0"/>
              <a:t>4/22/2020</a:t>
            </a:fld>
            <a:endParaRPr lang="en-US"/>
          </a:p>
        </p:txBody>
      </p:sp>
      <p:sp>
        <p:nvSpPr>
          <p:cNvPr id="4" name="Footer Placeholder 3"/>
          <p:cNvSpPr>
            <a:spLocks noGrp="1"/>
          </p:cNvSpPr>
          <p:nvPr>
            <p:ph type="ftr" sz="quarter" idx="2"/>
          </p:nvPr>
        </p:nvSpPr>
        <p:spPr>
          <a:xfrm>
            <a:off x="0" y="8829675"/>
            <a:ext cx="3038475" cy="465138"/>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70338" y="8829675"/>
            <a:ext cx="3038475" cy="465138"/>
          </a:xfrm>
          <a:prstGeom prst="rect">
            <a:avLst/>
          </a:prstGeom>
        </p:spPr>
        <p:txBody>
          <a:bodyPr vert="horz" lIns="91440" tIns="45720" rIns="91440" bIns="45720" rtlCol="0" anchor="b"/>
          <a:lstStyle>
            <a:lvl1pPr algn="r">
              <a:defRPr sz="1200"/>
            </a:lvl1pPr>
          </a:lstStyle>
          <a:p>
            <a:fld id="{0CD6B854-6D85-48A3-B2AB-6F271BD9E228}" type="slidenum">
              <a:rPr lang="en-US" smtClean="0"/>
              <a:t>‹#›</a:t>
            </a:fld>
            <a:endParaRPr lang="en-US"/>
          </a:p>
        </p:txBody>
      </p:sp>
    </p:spTree>
    <p:extLst>
      <p:ext uri="{BB962C8B-B14F-4D97-AF65-F5344CB8AC3E}">
        <p14:creationId xmlns:p14="http://schemas.microsoft.com/office/powerpoint/2010/main" val="4901951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66706ADF-E51F-45D1-862B-5EA30458D823}" type="datetimeFigureOut">
              <a:rPr lang="en-US" smtClean="0"/>
              <a:t>4/22/2020</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1C40BDCC-2456-427D-A7A0-4A95CCAD5EAE}" type="slidenum">
              <a:rPr lang="en-US" smtClean="0"/>
              <a:t>‹#›</a:t>
            </a:fld>
            <a:endParaRPr lang="en-US"/>
          </a:p>
        </p:txBody>
      </p:sp>
    </p:spTree>
    <p:extLst>
      <p:ext uri="{BB962C8B-B14F-4D97-AF65-F5344CB8AC3E}">
        <p14:creationId xmlns:p14="http://schemas.microsoft.com/office/powerpoint/2010/main" val="143721625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C40BDCC-2456-427D-A7A0-4A95CCAD5EAE}" type="slidenum">
              <a:rPr lang="en-US" smtClean="0"/>
              <a:t>9</a:t>
            </a:fld>
            <a:endParaRPr lang="en-US"/>
          </a:p>
        </p:txBody>
      </p:sp>
    </p:spTree>
    <p:extLst>
      <p:ext uri="{BB962C8B-B14F-4D97-AF65-F5344CB8AC3E}">
        <p14:creationId xmlns:p14="http://schemas.microsoft.com/office/powerpoint/2010/main" val="29564199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Tree>
    <p:extLst>
      <p:ext uri="{BB962C8B-B14F-4D97-AF65-F5344CB8AC3E}">
        <p14:creationId xmlns:p14="http://schemas.microsoft.com/office/powerpoint/2010/main" val="224649162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026B9DC2-6FFE-49EB-9DBD-10EE54EFCE7E}" type="datetimeFigureOut">
              <a:rPr lang="en-US" smtClean="0">
                <a:solidFill>
                  <a:prstClr val="black"/>
                </a:solidFill>
              </a:rPr>
              <a:pPr/>
              <a:t>4/22/2020</a:t>
            </a:fld>
            <a:endParaRPr lang="en-US">
              <a:solidFill>
                <a:prstClr val="black"/>
              </a:solidFill>
            </a:endParaRPr>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US">
              <a:solidFill>
                <a:prstClr val="black"/>
              </a:solidFill>
            </a:endParaRPr>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p>
            <a:fld id="{C9C4D835-A8E5-487D-9741-46A77145EBE0}" type="slidenum">
              <a:rPr lang="en-US" smtClean="0">
                <a:solidFill>
                  <a:prstClr val="black"/>
                </a:solidFill>
              </a:rPr>
              <a:pPr/>
              <a:t>‹#›</a:t>
            </a:fld>
            <a:endParaRPr lang="en-US">
              <a:solidFill>
                <a:prstClr val="black"/>
              </a:solidFill>
            </a:endParaRPr>
          </a:p>
        </p:txBody>
      </p:sp>
    </p:spTree>
    <p:extLst>
      <p:ext uri="{BB962C8B-B14F-4D97-AF65-F5344CB8AC3E}">
        <p14:creationId xmlns:p14="http://schemas.microsoft.com/office/powerpoint/2010/main" val="28233731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026B9DC2-6FFE-49EB-9DBD-10EE54EFCE7E}" type="datetimeFigureOut">
              <a:rPr lang="en-US" smtClean="0">
                <a:solidFill>
                  <a:prstClr val="black"/>
                </a:solidFill>
              </a:rPr>
              <a:pPr/>
              <a:t>4/22/2020</a:t>
            </a:fld>
            <a:endParaRPr lang="en-US">
              <a:solidFill>
                <a:prstClr val="black"/>
              </a:solidFill>
            </a:endParaRPr>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solidFill>
                <a:prstClr val="black"/>
              </a:solidFill>
            </a:endParaRPr>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C9C4D835-A8E5-487D-9741-46A77145EBE0}" type="slidenum">
              <a:rPr lang="en-US" smtClean="0">
                <a:solidFill>
                  <a:prstClr val="black"/>
                </a:solidFill>
              </a:rPr>
              <a:pPr/>
              <a:t>‹#›</a:t>
            </a:fld>
            <a:endParaRPr lang="en-US">
              <a:solidFill>
                <a:prstClr val="black"/>
              </a:solidFill>
            </a:endParaRPr>
          </a:p>
        </p:txBody>
      </p:sp>
    </p:spTree>
    <p:extLst>
      <p:ext uri="{BB962C8B-B14F-4D97-AF65-F5344CB8AC3E}">
        <p14:creationId xmlns:p14="http://schemas.microsoft.com/office/powerpoint/2010/main" val="189766071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026B9DC2-6FFE-49EB-9DBD-10EE54EFCE7E}" type="datetimeFigureOut">
              <a:rPr lang="en-US" smtClean="0">
                <a:solidFill>
                  <a:prstClr val="black"/>
                </a:solidFill>
              </a:rPr>
              <a:pPr/>
              <a:t>4/22/2020</a:t>
            </a:fld>
            <a:endParaRPr lang="en-US">
              <a:solidFill>
                <a:prstClr val="black"/>
              </a:solidFill>
            </a:endParaRPr>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solidFill>
                <a:prstClr val="black"/>
              </a:solidFill>
            </a:endParaRPr>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C9C4D835-A8E5-487D-9741-46A77145EBE0}" type="slidenum">
              <a:rPr lang="en-US" smtClean="0">
                <a:solidFill>
                  <a:prstClr val="black"/>
                </a:solidFill>
              </a:rPr>
              <a:pPr/>
              <a:t>‹#›</a:t>
            </a:fld>
            <a:endParaRPr lang="en-US">
              <a:solidFill>
                <a:prstClr val="black"/>
              </a:solidFill>
            </a:endParaRPr>
          </a:p>
        </p:txBody>
      </p:sp>
    </p:spTree>
    <p:extLst>
      <p:ext uri="{BB962C8B-B14F-4D97-AF65-F5344CB8AC3E}">
        <p14:creationId xmlns:p14="http://schemas.microsoft.com/office/powerpoint/2010/main" val="20668616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026B9DC2-6FFE-49EB-9DBD-10EE54EFCE7E}" type="datetimeFigureOut">
              <a:rPr lang="en-US" smtClean="0">
                <a:solidFill>
                  <a:prstClr val="black"/>
                </a:solidFill>
              </a:rPr>
              <a:pPr/>
              <a:t>4/22/2020</a:t>
            </a:fld>
            <a:endParaRPr lang="en-US">
              <a:solidFill>
                <a:prstClr val="black"/>
              </a:solidFill>
            </a:endParaRPr>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solidFill>
                <a:prstClr val="black"/>
              </a:solidFill>
            </a:endParaRPr>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C9C4D835-A8E5-487D-9741-46A77145EBE0}" type="slidenum">
              <a:rPr lang="en-US" smtClean="0">
                <a:solidFill>
                  <a:prstClr val="black"/>
                </a:solidFill>
              </a:rPr>
              <a:pPr/>
              <a:t>‹#›</a:t>
            </a:fld>
            <a:endParaRPr lang="en-US">
              <a:solidFill>
                <a:prstClr val="black"/>
              </a:solidFill>
            </a:endParaRPr>
          </a:p>
        </p:txBody>
      </p:sp>
    </p:spTree>
    <p:extLst>
      <p:ext uri="{BB962C8B-B14F-4D97-AF65-F5344CB8AC3E}">
        <p14:creationId xmlns:p14="http://schemas.microsoft.com/office/powerpoint/2010/main" val="39338099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026B9DC2-6FFE-49EB-9DBD-10EE54EFCE7E}" type="datetimeFigureOut">
              <a:rPr lang="en-US" smtClean="0">
                <a:solidFill>
                  <a:prstClr val="black"/>
                </a:solidFill>
              </a:rPr>
              <a:pPr/>
              <a:t>4/22/2020</a:t>
            </a:fld>
            <a:endParaRPr lang="en-US">
              <a:solidFill>
                <a:prstClr val="black"/>
              </a:solidFill>
            </a:endParaRPr>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solidFill>
                <a:prstClr val="black"/>
              </a:solidFill>
            </a:endParaRPr>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C9C4D835-A8E5-487D-9741-46A77145EBE0}" type="slidenum">
              <a:rPr lang="en-US" smtClean="0">
                <a:solidFill>
                  <a:prstClr val="black"/>
                </a:solidFill>
              </a:rPr>
              <a:pPr/>
              <a:t>‹#›</a:t>
            </a:fld>
            <a:endParaRPr lang="en-US">
              <a:solidFill>
                <a:prstClr val="black"/>
              </a:solidFill>
            </a:endParaRPr>
          </a:p>
        </p:txBody>
      </p:sp>
    </p:spTree>
    <p:extLst>
      <p:ext uri="{BB962C8B-B14F-4D97-AF65-F5344CB8AC3E}">
        <p14:creationId xmlns:p14="http://schemas.microsoft.com/office/powerpoint/2010/main" val="36609206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026B9DC2-6FFE-49EB-9DBD-10EE54EFCE7E}" type="datetimeFigureOut">
              <a:rPr lang="en-US" smtClean="0">
                <a:solidFill>
                  <a:prstClr val="black"/>
                </a:solidFill>
              </a:rPr>
              <a:pPr/>
              <a:t>4/22/2020</a:t>
            </a:fld>
            <a:endParaRPr lang="en-US">
              <a:solidFill>
                <a:prstClr val="black"/>
              </a:solidFill>
            </a:endParaRPr>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solidFill>
                <a:prstClr val="black"/>
              </a:solidFill>
            </a:endParaRPr>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C9C4D835-A8E5-487D-9741-46A77145EBE0}" type="slidenum">
              <a:rPr lang="en-US" smtClean="0">
                <a:solidFill>
                  <a:prstClr val="black"/>
                </a:solidFill>
              </a:rPr>
              <a:pPr/>
              <a:t>‹#›</a:t>
            </a:fld>
            <a:endParaRPr lang="en-US">
              <a:solidFill>
                <a:prstClr val="black"/>
              </a:solidFill>
            </a:endParaRPr>
          </a:p>
        </p:txBody>
      </p:sp>
    </p:spTree>
    <p:extLst>
      <p:ext uri="{BB962C8B-B14F-4D97-AF65-F5344CB8AC3E}">
        <p14:creationId xmlns:p14="http://schemas.microsoft.com/office/powerpoint/2010/main" val="140551637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026B9DC2-6FFE-49EB-9DBD-10EE54EFCE7E}" type="datetimeFigureOut">
              <a:rPr lang="en-US" smtClean="0">
                <a:solidFill>
                  <a:prstClr val="black"/>
                </a:solidFill>
              </a:rPr>
              <a:pPr/>
              <a:t>4/22/2020</a:t>
            </a:fld>
            <a:endParaRPr lang="en-US">
              <a:solidFill>
                <a:prstClr val="black"/>
              </a:solidFill>
            </a:endParaRPr>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US">
              <a:solidFill>
                <a:prstClr val="black"/>
              </a:solidFill>
            </a:endParaRPr>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p>
            <a:fld id="{C9C4D835-A8E5-487D-9741-46A77145EBE0}" type="slidenum">
              <a:rPr lang="en-US" smtClean="0">
                <a:solidFill>
                  <a:prstClr val="black"/>
                </a:solidFill>
              </a:rPr>
              <a:pPr/>
              <a:t>‹#›</a:t>
            </a:fld>
            <a:endParaRPr lang="en-US">
              <a:solidFill>
                <a:prstClr val="black"/>
              </a:solidFill>
            </a:endParaRPr>
          </a:p>
        </p:txBody>
      </p:sp>
    </p:spTree>
    <p:extLst>
      <p:ext uri="{BB962C8B-B14F-4D97-AF65-F5344CB8AC3E}">
        <p14:creationId xmlns:p14="http://schemas.microsoft.com/office/powerpoint/2010/main" val="1623234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a:xfrm>
            <a:off x="457200" y="6356350"/>
            <a:ext cx="2133600" cy="365125"/>
          </a:xfrm>
          <a:prstGeom prst="rect">
            <a:avLst/>
          </a:prstGeom>
        </p:spPr>
        <p:txBody>
          <a:bodyPr/>
          <a:lstStyle/>
          <a:p>
            <a:fld id="{026B9DC2-6FFE-49EB-9DBD-10EE54EFCE7E}" type="datetimeFigureOut">
              <a:rPr lang="en-US" smtClean="0">
                <a:solidFill>
                  <a:prstClr val="black"/>
                </a:solidFill>
              </a:rPr>
              <a:pPr/>
              <a:t>4/22/2020</a:t>
            </a:fld>
            <a:endParaRPr lang="en-US">
              <a:solidFill>
                <a:prstClr val="black"/>
              </a:solidFill>
            </a:endParaRPr>
          </a:p>
        </p:txBody>
      </p:sp>
      <p:sp>
        <p:nvSpPr>
          <p:cNvPr id="8" name="Footer Placeholder 7"/>
          <p:cNvSpPr>
            <a:spLocks noGrp="1"/>
          </p:cNvSpPr>
          <p:nvPr>
            <p:ph type="ftr" sz="quarter" idx="11"/>
          </p:nvPr>
        </p:nvSpPr>
        <p:spPr>
          <a:xfrm>
            <a:off x="3124200" y="6356350"/>
            <a:ext cx="2895600" cy="365125"/>
          </a:xfrm>
          <a:prstGeom prst="rect">
            <a:avLst/>
          </a:prstGeom>
        </p:spPr>
        <p:txBody>
          <a:bodyPr/>
          <a:lstStyle/>
          <a:p>
            <a:endParaRPr lang="en-US">
              <a:solidFill>
                <a:prstClr val="black"/>
              </a:solidFill>
            </a:endParaRPr>
          </a:p>
        </p:txBody>
      </p:sp>
      <p:sp>
        <p:nvSpPr>
          <p:cNvPr id="9" name="Slide Number Placeholder 8"/>
          <p:cNvSpPr>
            <a:spLocks noGrp="1"/>
          </p:cNvSpPr>
          <p:nvPr>
            <p:ph type="sldNum" sz="quarter" idx="12"/>
          </p:nvPr>
        </p:nvSpPr>
        <p:spPr>
          <a:xfrm>
            <a:off x="6553200" y="6356350"/>
            <a:ext cx="2133600" cy="365125"/>
          </a:xfrm>
          <a:prstGeom prst="rect">
            <a:avLst/>
          </a:prstGeom>
        </p:spPr>
        <p:txBody>
          <a:bodyPr/>
          <a:lstStyle/>
          <a:p>
            <a:fld id="{C9C4D835-A8E5-487D-9741-46A77145EBE0}" type="slidenum">
              <a:rPr lang="en-US" smtClean="0">
                <a:solidFill>
                  <a:prstClr val="black"/>
                </a:solidFill>
              </a:rPr>
              <a:pPr/>
              <a:t>‹#›</a:t>
            </a:fld>
            <a:endParaRPr lang="en-US">
              <a:solidFill>
                <a:prstClr val="black"/>
              </a:solidFill>
            </a:endParaRPr>
          </a:p>
        </p:txBody>
      </p:sp>
    </p:spTree>
    <p:extLst>
      <p:ext uri="{BB962C8B-B14F-4D97-AF65-F5344CB8AC3E}">
        <p14:creationId xmlns:p14="http://schemas.microsoft.com/office/powerpoint/2010/main" val="32155611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a:xfrm>
            <a:off x="457200" y="6356350"/>
            <a:ext cx="2133600" cy="365125"/>
          </a:xfrm>
          <a:prstGeom prst="rect">
            <a:avLst/>
          </a:prstGeom>
        </p:spPr>
        <p:txBody>
          <a:bodyPr/>
          <a:lstStyle/>
          <a:p>
            <a:fld id="{026B9DC2-6FFE-49EB-9DBD-10EE54EFCE7E}" type="datetimeFigureOut">
              <a:rPr lang="en-US" smtClean="0">
                <a:solidFill>
                  <a:prstClr val="black"/>
                </a:solidFill>
              </a:rPr>
              <a:pPr/>
              <a:t>4/22/2020</a:t>
            </a:fld>
            <a:endParaRPr lang="en-US">
              <a:solidFill>
                <a:prstClr val="black"/>
              </a:solidFill>
            </a:endParaRPr>
          </a:p>
        </p:txBody>
      </p:sp>
      <p:sp>
        <p:nvSpPr>
          <p:cNvPr id="4" name="Footer Placeholder 3"/>
          <p:cNvSpPr>
            <a:spLocks noGrp="1"/>
          </p:cNvSpPr>
          <p:nvPr>
            <p:ph type="ftr" sz="quarter" idx="11"/>
          </p:nvPr>
        </p:nvSpPr>
        <p:spPr>
          <a:xfrm>
            <a:off x="3124200" y="6356350"/>
            <a:ext cx="2895600" cy="365125"/>
          </a:xfrm>
          <a:prstGeom prst="rect">
            <a:avLst/>
          </a:prstGeom>
        </p:spPr>
        <p:txBody>
          <a:bodyPr/>
          <a:lstStyle/>
          <a:p>
            <a:endParaRPr lang="en-US">
              <a:solidFill>
                <a:prstClr val="black"/>
              </a:solidFill>
            </a:endParaRPr>
          </a:p>
        </p:txBody>
      </p:sp>
      <p:sp>
        <p:nvSpPr>
          <p:cNvPr id="5" name="Slide Number Placeholder 4"/>
          <p:cNvSpPr>
            <a:spLocks noGrp="1"/>
          </p:cNvSpPr>
          <p:nvPr>
            <p:ph type="sldNum" sz="quarter" idx="12"/>
          </p:nvPr>
        </p:nvSpPr>
        <p:spPr>
          <a:xfrm>
            <a:off x="6553200" y="6356350"/>
            <a:ext cx="2133600" cy="365125"/>
          </a:xfrm>
          <a:prstGeom prst="rect">
            <a:avLst/>
          </a:prstGeom>
        </p:spPr>
        <p:txBody>
          <a:bodyPr/>
          <a:lstStyle/>
          <a:p>
            <a:fld id="{C9C4D835-A8E5-487D-9741-46A77145EBE0}" type="slidenum">
              <a:rPr lang="en-US" smtClean="0">
                <a:solidFill>
                  <a:prstClr val="black"/>
                </a:solidFill>
              </a:rPr>
              <a:pPr/>
              <a:t>‹#›</a:t>
            </a:fld>
            <a:endParaRPr lang="en-US">
              <a:solidFill>
                <a:prstClr val="black"/>
              </a:solidFill>
            </a:endParaRPr>
          </a:p>
        </p:txBody>
      </p:sp>
    </p:spTree>
    <p:extLst>
      <p:ext uri="{BB962C8B-B14F-4D97-AF65-F5344CB8AC3E}">
        <p14:creationId xmlns:p14="http://schemas.microsoft.com/office/powerpoint/2010/main" val="328858344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57200" y="6356350"/>
            <a:ext cx="2133600" cy="365125"/>
          </a:xfrm>
          <a:prstGeom prst="rect">
            <a:avLst/>
          </a:prstGeom>
        </p:spPr>
        <p:txBody>
          <a:bodyPr/>
          <a:lstStyle/>
          <a:p>
            <a:fld id="{026B9DC2-6FFE-49EB-9DBD-10EE54EFCE7E}" type="datetimeFigureOut">
              <a:rPr lang="en-US" smtClean="0">
                <a:solidFill>
                  <a:prstClr val="black"/>
                </a:solidFill>
              </a:rPr>
              <a:pPr/>
              <a:t>4/22/2020</a:t>
            </a:fld>
            <a:endParaRPr lang="en-US">
              <a:solidFill>
                <a:prstClr val="black"/>
              </a:solidFill>
            </a:endParaRPr>
          </a:p>
        </p:txBody>
      </p:sp>
      <p:sp>
        <p:nvSpPr>
          <p:cNvPr id="3" name="Footer Placeholder 2"/>
          <p:cNvSpPr>
            <a:spLocks noGrp="1"/>
          </p:cNvSpPr>
          <p:nvPr>
            <p:ph type="ftr" sz="quarter" idx="11"/>
          </p:nvPr>
        </p:nvSpPr>
        <p:spPr>
          <a:xfrm>
            <a:off x="3124200" y="6356350"/>
            <a:ext cx="2895600" cy="365125"/>
          </a:xfrm>
          <a:prstGeom prst="rect">
            <a:avLst/>
          </a:prstGeom>
        </p:spPr>
        <p:txBody>
          <a:bodyPr/>
          <a:lstStyle/>
          <a:p>
            <a:endParaRPr lang="en-US">
              <a:solidFill>
                <a:prstClr val="black"/>
              </a:solidFill>
            </a:endParaRPr>
          </a:p>
        </p:txBody>
      </p:sp>
      <p:sp>
        <p:nvSpPr>
          <p:cNvPr id="4" name="Slide Number Placeholder 3"/>
          <p:cNvSpPr>
            <a:spLocks noGrp="1"/>
          </p:cNvSpPr>
          <p:nvPr>
            <p:ph type="sldNum" sz="quarter" idx="12"/>
          </p:nvPr>
        </p:nvSpPr>
        <p:spPr>
          <a:xfrm>
            <a:off x="6553200" y="6356350"/>
            <a:ext cx="2133600" cy="365125"/>
          </a:xfrm>
          <a:prstGeom prst="rect">
            <a:avLst/>
          </a:prstGeom>
        </p:spPr>
        <p:txBody>
          <a:bodyPr/>
          <a:lstStyle/>
          <a:p>
            <a:fld id="{C9C4D835-A8E5-487D-9741-46A77145EBE0}" type="slidenum">
              <a:rPr lang="en-US" smtClean="0">
                <a:solidFill>
                  <a:prstClr val="black"/>
                </a:solidFill>
              </a:rPr>
              <a:pPr/>
              <a:t>‹#›</a:t>
            </a:fld>
            <a:endParaRPr lang="en-US">
              <a:solidFill>
                <a:prstClr val="black"/>
              </a:solidFill>
            </a:endParaRPr>
          </a:p>
        </p:txBody>
      </p:sp>
    </p:spTree>
    <p:extLst>
      <p:ext uri="{BB962C8B-B14F-4D97-AF65-F5344CB8AC3E}">
        <p14:creationId xmlns:p14="http://schemas.microsoft.com/office/powerpoint/2010/main" val="267743106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026B9DC2-6FFE-49EB-9DBD-10EE54EFCE7E}" type="datetimeFigureOut">
              <a:rPr lang="en-US" smtClean="0">
                <a:solidFill>
                  <a:prstClr val="black"/>
                </a:solidFill>
              </a:rPr>
              <a:pPr/>
              <a:t>4/22/2020</a:t>
            </a:fld>
            <a:endParaRPr lang="en-US">
              <a:solidFill>
                <a:prstClr val="black"/>
              </a:solidFill>
            </a:endParaRPr>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US">
              <a:solidFill>
                <a:prstClr val="black"/>
              </a:solidFill>
            </a:endParaRPr>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p>
            <a:fld id="{C9C4D835-A8E5-487D-9741-46A77145EBE0}" type="slidenum">
              <a:rPr lang="en-US" smtClean="0">
                <a:solidFill>
                  <a:prstClr val="black"/>
                </a:solidFill>
              </a:rPr>
              <a:pPr/>
              <a:t>‹#›</a:t>
            </a:fld>
            <a:endParaRPr lang="en-US">
              <a:solidFill>
                <a:prstClr val="black"/>
              </a:solidFill>
            </a:endParaRPr>
          </a:p>
        </p:txBody>
      </p:sp>
    </p:spTree>
    <p:extLst>
      <p:ext uri="{BB962C8B-B14F-4D97-AF65-F5344CB8AC3E}">
        <p14:creationId xmlns:p14="http://schemas.microsoft.com/office/powerpoint/2010/main" val="21470223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5.jpeg"/><Relationship Id="rId13" Type="http://schemas.openxmlformats.org/officeDocument/2006/relationships/image" Target="../media/image9.jpeg"/><Relationship Id="rId3" Type="http://schemas.openxmlformats.org/officeDocument/2006/relationships/image" Target="../media/image1.png"/><Relationship Id="rId7" Type="http://schemas.openxmlformats.org/officeDocument/2006/relationships/image" Target="../media/image4.jpeg"/><Relationship Id="rId12" Type="http://schemas.openxmlformats.org/officeDocument/2006/relationships/image" Target="../media/image8.jpeg"/><Relationship Id="rId2"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image" Target="../media/image3.jpeg"/><Relationship Id="rId11" Type="http://schemas.openxmlformats.org/officeDocument/2006/relationships/image" Target="../media/image7.jpeg"/><Relationship Id="rId5" Type="http://schemas.microsoft.com/office/2007/relationships/hdphoto" Target="../media/hdphoto1.wdp"/><Relationship Id="rId10" Type="http://schemas.microsoft.com/office/2007/relationships/hdphoto" Target="../media/hdphoto2.wdp"/><Relationship Id="rId4" Type="http://schemas.openxmlformats.org/officeDocument/2006/relationships/image" Target="../media/image2.png"/><Relationship Id="rId9" Type="http://schemas.openxmlformats.org/officeDocument/2006/relationships/image" Target="../media/image6.pn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9.xml"/><Relationship Id="rId13" Type="http://schemas.openxmlformats.org/officeDocument/2006/relationships/image" Target="../media/image10.png"/><Relationship Id="rId3" Type="http://schemas.openxmlformats.org/officeDocument/2006/relationships/slideLayout" Target="../slideLayouts/slideLayout4.xml"/><Relationship Id="rId7" Type="http://schemas.openxmlformats.org/officeDocument/2006/relationships/slideLayout" Target="../slideLayouts/slideLayout8.xml"/><Relationship Id="rId12" Type="http://schemas.openxmlformats.org/officeDocument/2006/relationships/theme" Target="../theme/theme2.xml"/><Relationship Id="rId2" Type="http://schemas.openxmlformats.org/officeDocument/2006/relationships/slideLayout" Target="../slideLayouts/slideLayout3.xml"/><Relationship Id="rId1" Type="http://schemas.openxmlformats.org/officeDocument/2006/relationships/slideLayout" Target="../slideLayouts/slideLayout2.xml"/><Relationship Id="rId6" Type="http://schemas.openxmlformats.org/officeDocument/2006/relationships/slideLayout" Target="../slideLayouts/slideLayout7.xml"/><Relationship Id="rId11" Type="http://schemas.openxmlformats.org/officeDocument/2006/relationships/slideLayout" Target="../slideLayouts/slideLayout12.xml"/><Relationship Id="rId5" Type="http://schemas.openxmlformats.org/officeDocument/2006/relationships/slideLayout" Target="../slideLayouts/slideLayout6.xml"/><Relationship Id="rId10" Type="http://schemas.openxmlformats.org/officeDocument/2006/relationships/slideLayout" Target="../slideLayouts/slideLayout11.xml"/><Relationship Id="rId4" Type="http://schemas.openxmlformats.org/officeDocument/2006/relationships/slideLayout" Target="../slideLayouts/slideLayout5.xml"/><Relationship Id="rId9"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a:gsLst>
            <a:gs pos="53000">
              <a:srgbClr val="FFFFFF">
                <a:lumMod val="56000"/>
                <a:lumOff val="44000"/>
              </a:srgbClr>
            </a:gs>
            <a:gs pos="81000">
              <a:schemeClr val="bg2"/>
            </a:gs>
          </a:gsLst>
          <a:lin ang="5400000" scaled="0"/>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1479619"/>
            <a:ext cx="8229600" cy="1143000"/>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457200" y="2667000"/>
            <a:ext cx="8229600" cy="345916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4" name="Picture 3"/>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228600" y="76200"/>
            <a:ext cx="835254" cy="839310"/>
          </a:xfrm>
          <a:prstGeom prst="rect">
            <a:avLst/>
          </a:prstGeom>
        </p:spPr>
      </p:pic>
      <p:sp>
        <p:nvSpPr>
          <p:cNvPr id="23" name="TextBox 22"/>
          <p:cNvSpPr txBox="1"/>
          <p:nvPr userDrawn="1"/>
        </p:nvSpPr>
        <p:spPr>
          <a:xfrm>
            <a:off x="1091825" y="357355"/>
            <a:ext cx="9144000" cy="276999"/>
          </a:xfrm>
          <a:prstGeom prst="rect">
            <a:avLst/>
          </a:prstGeom>
          <a:noFill/>
        </p:spPr>
        <p:txBody>
          <a:bodyPr wrap="square" rtlCol="0">
            <a:spAutoFit/>
          </a:bodyPr>
          <a:lstStyle/>
          <a:p>
            <a:r>
              <a:rPr lang="en-US" sz="1200" b="1" spc="200" dirty="0">
                <a:solidFill>
                  <a:prstClr val="black"/>
                </a:solidFill>
                <a:latin typeface="Cambria" pitchFamily="18" charset="0"/>
              </a:rPr>
              <a:t>SOUTH ATLANTIC FISHERY MANAGEMENT COUNCIL</a:t>
            </a:r>
          </a:p>
        </p:txBody>
      </p:sp>
      <p:grpSp>
        <p:nvGrpSpPr>
          <p:cNvPr id="29" name="Group 28"/>
          <p:cNvGrpSpPr/>
          <p:nvPr userDrawn="1"/>
        </p:nvGrpSpPr>
        <p:grpSpPr>
          <a:xfrm>
            <a:off x="0" y="6266110"/>
            <a:ext cx="9144000" cy="545672"/>
            <a:chOff x="0" y="6266110"/>
            <a:chExt cx="9144000" cy="545672"/>
          </a:xfrm>
        </p:grpSpPr>
        <p:grpSp>
          <p:nvGrpSpPr>
            <p:cNvPr id="27" name="Group 26"/>
            <p:cNvGrpSpPr/>
            <p:nvPr userDrawn="1"/>
          </p:nvGrpSpPr>
          <p:grpSpPr>
            <a:xfrm>
              <a:off x="15240" y="6266110"/>
              <a:ext cx="9128760" cy="545672"/>
              <a:chOff x="15240" y="6266110"/>
              <a:chExt cx="9128760" cy="545672"/>
            </a:xfrm>
          </p:grpSpPr>
          <p:grpSp>
            <p:nvGrpSpPr>
              <p:cNvPr id="26" name="Group 25"/>
              <p:cNvGrpSpPr/>
              <p:nvPr userDrawn="1"/>
            </p:nvGrpSpPr>
            <p:grpSpPr>
              <a:xfrm>
                <a:off x="15240" y="6266110"/>
                <a:ext cx="5795681" cy="545672"/>
                <a:chOff x="0" y="6279658"/>
                <a:chExt cx="5795681" cy="543066"/>
              </a:xfrm>
            </p:grpSpPr>
            <p:pic>
              <p:nvPicPr>
                <p:cNvPr id="14" name="Picture 13"/>
                <p:cNvPicPr>
                  <a:picLocks noChangeAspect="1"/>
                </p:cNvPicPr>
                <p:nvPr userDrawn="1"/>
              </p:nvPicPr>
              <p:blipFill rotWithShape="1">
                <a:blip r:embed="rId4" cstate="print">
                  <a:extLst>
                    <a:ext uri="{BEBA8EAE-BF5A-486C-A8C5-ECC9F3942E4B}">
                      <a14:imgProps xmlns:a14="http://schemas.microsoft.com/office/drawing/2010/main">
                        <a14:imgLayer r:embed="rId5">
                          <a14:imgEffect>
                            <a14:brightnessContrast bright="10000" contrast="-42000"/>
                          </a14:imgEffect>
                        </a14:imgLayer>
                      </a14:imgProps>
                    </a:ext>
                    <a:ext uri="{28A0092B-C50C-407E-A947-70E740481C1C}">
                      <a14:useLocalDpi xmlns:a14="http://schemas.microsoft.com/office/drawing/2010/main" val="0"/>
                    </a:ext>
                  </a:extLst>
                </a:blip>
                <a:srcRect r="9669"/>
                <a:stretch/>
              </p:blipFill>
              <p:spPr>
                <a:xfrm>
                  <a:off x="3600254" y="6280150"/>
                  <a:ext cx="736481" cy="542573"/>
                </a:xfrm>
                <a:prstGeom prst="rect">
                  <a:avLst/>
                </a:prstGeom>
                <a:solidFill>
                  <a:srgbClr val="FFFFFF">
                    <a:shade val="85000"/>
                  </a:srgbClr>
                </a:solidFill>
                <a:ln w="19050" cap="sq">
                  <a:noFill/>
                  <a:miter lim="800000"/>
                </a:ln>
                <a:effectLst>
                  <a:outerShdw blurRad="55000" dist="18000" dir="5400000" algn="tl" rotWithShape="0">
                    <a:srgbClr val="000000">
                      <a:alpha val="40000"/>
                    </a:srgbClr>
                  </a:outerShdw>
                </a:effectLst>
              </p:spPr>
            </p:pic>
            <p:pic>
              <p:nvPicPr>
                <p:cNvPr id="15" name="Picture 14"/>
                <p:cNvPicPr>
                  <a:picLocks noChangeAspect="1"/>
                </p:cNvPicPr>
                <p:nvPr userDrawn="1"/>
              </p:nvPicPr>
              <p:blipFill rotWithShape="1">
                <a:blip r:embed="rId6" cstate="print">
                  <a:extLst>
                    <a:ext uri="{28A0092B-C50C-407E-A947-70E740481C1C}">
                      <a14:useLocalDpi xmlns:a14="http://schemas.microsoft.com/office/drawing/2010/main" val="0"/>
                    </a:ext>
                  </a:extLst>
                </a:blip>
                <a:srcRect r="10179"/>
                <a:stretch/>
              </p:blipFill>
              <p:spPr>
                <a:xfrm>
                  <a:off x="4336735" y="6281845"/>
                  <a:ext cx="735249" cy="540879"/>
                </a:xfrm>
                <a:prstGeom prst="rect">
                  <a:avLst/>
                </a:prstGeom>
                <a:solidFill>
                  <a:srgbClr val="FFFFFF">
                    <a:shade val="85000"/>
                  </a:srgbClr>
                </a:solidFill>
                <a:ln w="19050" cap="sq">
                  <a:noFill/>
                  <a:miter lim="800000"/>
                </a:ln>
                <a:effectLst>
                  <a:outerShdw blurRad="55000" dist="18000" dir="5400000" algn="tl" rotWithShape="0">
                    <a:srgbClr val="000000">
                      <a:alpha val="40000"/>
                    </a:srgbClr>
                  </a:outerShdw>
                </a:effectLst>
              </p:spPr>
            </p:pic>
            <p:pic>
              <p:nvPicPr>
                <p:cNvPr id="19" name="Picture 18"/>
                <p:cNvPicPr>
                  <a:picLocks noChangeAspect="1"/>
                </p:cNvPicPr>
                <p:nvPr userDrawn="1"/>
              </p:nvPicPr>
              <p:blipFill>
                <a:blip r:embed="rId7" cstate="print">
                  <a:extLst>
                    <a:ext uri="{28A0092B-C50C-407E-A947-70E740481C1C}">
                      <a14:useLocalDpi xmlns:a14="http://schemas.microsoft.com/office/drawing/2010/main" val="0"/>
                    </a:ext>
                  </a:extLst>
                </a:blip>
                <a:stretch>
                  <a:fillRect/>
                </a:stretch>
              </p:blipFill>
              <p:spPr>
                <a:xfrm>
                  <a:off x="5071984" y="6281844"/>
                  <a:ext cx="723697" cy="540879"/>
                </a:xfrm>
                <a:prstGeom prst="rect">
                  <a:avLst/>
                </a:prstGeom>
                <a:solidFill>
                  <a:srgbClr val="FFFFFF">
                    <a:shade val="85000"/>
                  </a:srgbClr>
                </a:solidFill>
                <a:ln w="19050" cap="sq">
                  <a:noFill/>
                  <a:miter lim="800000"/>
                </a:ln>
                <a:effectLst>
                  <a:outerShdw blurRad="55000" dist="18000" dir="5400000" algn="tl" rotWithShape="0">
                    <a:srgbClr val="000000">
                      <a:alpha val="40000"/>
                    </a:srgbClr>
                  </a:outerShdw>
                </a:effectLst>
              </p:spPr>
            </p:pic>
            <p:pic>
              <p:nvPicPr>
                <p:cNvPr id="20" name="Picture 19"/>
                <p:cNvPicPr>
                  <a:picLocks noChangeAspect="1"/>
                </p:cNvPicPr>
                <p:nvPr userDrawn="1"/>
              </p:nvPicPr>
              <p:blipFill>
                <a:blip r:embed="rId8" cstate="print">
                  <a:extLst>
                    <a:ext uri="{28A0092B-C50C-407E-A947-70E740481C1C}">
                      <a14:useLocalDpi xmlns:a14="http://schemas.microsoft.com/office/drawing/2010/main" val="0"/>
                    </a:ext>
                  </a:extLst>
                </a:blip>
                <a:stretch>
                  <a:fillRect/>
                </a:stretch>
              </p:blipFill>
              <p:spPr>
                <a:xfrm>
                  <a:off x="2876558" y="6280150"/>
                  <a:ext cx="723696" cy="542574"/>
                </a:xfrm>
                <a:prstGeom prst="rect">
                  <a:avLst/>
                </a:prstGeom>
                <a:solidFill>
                  <a:srgbClr val="FFFFFF">
                    <a:shade val="85000"/>
                  </a:srgbClr>
                </a:solidFill>
                <a:ln w="19050" cap="sq">
                  <a:noFill/>
                  <a:miter lim="800000"/>
                </a:ln>
                <a:effectLst>
                  <a:outerShdw blurRad="55000" dist="18000" dir="5400000" algn="tl" rotWithShape="0">
                    <a:srgbClr val="000000">
                      <a:alpha val="40000"/>
                    </a:srgbClr>
                  </a:outerShdw>
                </a:effectLst>
              </p:spPr>
            </p:pic>
            <p:pic>
              <p:nvPicPr>
                <p:cNvPr id="12" name="Picture 11"/>
                <p:cNvPicPr>
                  <a:picLocks noChangeAspect="1"/>
                </p:cNvPicPr>
                <p:nvPr userDrawn="1"/>
              </p:nvPicPr>
              <p:blipFill rotWithShape="1">
                <a:blip r:embed="rId9" cstate="print">
                  <a:extLst>
                    <a:ext uri="{BEBA8EAE-BF5A-486C-A8C5-ECC9F3942E4B}">
                      <a14:imgProps xmlns:a14="http://schemas.microsoft.com/office/drawing/2010/main">
                        <a14:imgLayer r:embed="rId10">
                          <a14:imgEffect>
                            <a14:brightnessContrast bright="14000" contrast="7000"/>
                          </a14:imgEffect>
                        </a14:imgLayer>
                      </a14:imgProps>
                    </a:ext>
                    <a:ext uri="{28A0092B-C50C-407E-A947-70E740481C1C}">
                      <a14:useLocalDpi xmlns:a14="http://schemas.microsoft.com/office/drawing/2010/main" val="0"/>
                    </a:ext>
                  </a:extLst>
                </a:blip>
                <a:srcRect r="9581"/>
                <a:stretch/>
              </p:blipFill>
              <p:spPr>
                <a:xfrm>
                  <a:off x="1411673" y="6280150"/>
                  <a:ext cx="736918" cy="542574"/>
                </a:xfrm>
                <a:prstGeom prst="rect">
                  <a:avLst/>
                </a:prstGeom>
                <a:solidFill>
                  <a:srgbClr val="FFFFFF">
                    <a:shade val="85000"/>
                  </a:srgbClr>
                </a:solidFill>
                <a:ln w="19050" cap="sq">
                  <a:noFill/>
                  <a:miter lim="800000"/>
                </a:ln>
                <a:effectLst>
                  <a:outerShdw blurRad="55000" dist="18000" dir="5400000" algn="tl" rotWithShape="0">
                    <a:srgbClr val="000000">
                      <a:alpha val="40000"/>
                    </a:srgbClr>
                  </a:outerShdw>
                </a:effectLst>
              </p:spPr>
            </p:pic>
            <p:pic>
              <p:nvPicPr>
                <p:cNvPr id="16" name="Picture 15"/>
                <p:cNvPicPr>
                  <a:picLocks noChangeAspect="1"/>
                </p:cNvPicPr>
                <p:nvPr userDrawn="1"/>
              </p:nvPicPr>
              <p:blipFill>
                <a:blip r:embed="rId11" cstate="print">
                  <a:extLst>
                    <a:ext uri="{28A0092B-C50C-407E-A947-70E740481C1C}">
                      <a14:useLocalDpi xmlns:a14="http://schemas.microsoft.com/office/drawing/2010/main" val="0"/>
                    </a:ext>
                  </a:extLst>
                </a:blip>
                <a:stretch>
                  <a:fillRect/>
                </a:stretch>
              </p:blipFill>
              <p:spPr>
                <a:xfrm>
                  <a:off x="675192" y="6280150"/>
                  <a:ext cx="736481" cy="542573"/>
                </a:xfrm>
                <a:prstGeom prst="rect">
                  <a:avLst/>
                </a:prstGeom>
                <a:solidFill>
                  <a:srgbClr val="FFFFFF">
                    <a:shade val="85000"/>
                  </a:srgbClr>
                </a:solidFill>
                <a:ln w="19050" cap="sq">
                  <a:noFill/>
                  <a:miter lim="800000"/>
                </a:ln>
                <a:effectLst>
                  <a:outerShdw blurRad="55000" dist="18000" dir="5400000" algn="tl" rotWithShape="0">
                    <a:srgbClr val="000000">
                      <a:alpha val="40000"/>
                    </a:srgbClr>
                  </a:outerShdw>
                </a:effectLst>
              </p:spPr>
            </p:pic>
            <p:pic>
              <p:nvPicPr>
                <p:cNvPr id="18" name="Picture 17"/>
                <p:cNvPicPr>
                  <a:picLocks noChangeAspect="1"/>
                </p:cNvPicPr>
                <p:nvPr userDrawn="1"/>
              </p:nvPicPr>
              <p:blipFill>
                <a:blip r:embed="rId12" cstate="print">
                  <a:extLst>
                    <a:ext uri="{28A0092B-C50C-407E-A947-70E740481C1C}">
                      <a14:useLocalDpi xmlns:a14="http://schemas.microsoft.com/office/drawing/2010/main" val="0"/>
                    </a:ext>
                  </a:extLst>
                </a:blip>
                <a:stretch>
                  <a:fillRect/>
                </a:stretch>
              </p:blipFill>
              <p:spPr>
                <a:xfrm>
                  <a:off x="2148591" y="6280151"/>
                  <a:ext cx="727967" cy="542573"/>
                </a:xfrm>
                <a:prstGeom prst="rect">
                  <a:avLst/>
                </a:prstGeom>
                <a:solidFill>
                  <a:srgbClr val="FFFFFF">
                    <a:shade val="85000"/>
                  </a:srgbClr>
                </a:solidFill>
                <a:ln w="19050" cap="sq">
                  <a:noFill/>
                  <a:miter lim="800000"/>
                </a:ln>
                <a:effectLst>
                  <a:outerShdw blurRad="55000" dist="18000" dir="5400000" algn="tl" rotWithShape="0">
                    <a:srgbClr val="000000">
                      <a:alpha val="40000"/>
                    </a:srgbClr>
                  </a:outerShdw>
                </a:effectLst>
              </p:spPr>
            </p:pic>
            <p:pic>
              <p:nvPicPr>
                <p:cNvPr id="1026" name="Picture 2"/>
                <p:cNvPicPr>
                  <a:picLocks noChangeAspect="1" noChangeArrowheads="1"/>
                </p:cNvPicPr>
                <p:nvPr userDrawn="1"/>
              </p:nvPicPr>
              <p:blipFill>
                <a:blip r:embed="rId13" cstate="print">
                  <a:extLst>
                    <a:ext uri="{28A0092B-C50C-407E-A947-70E740481C1C}">
                      <a14:useLocalDpi xmlns:a14="http://schemas.microsoft.com/office/drawing/2010/main" val="0"/>
                    </a:ext>
                  </a:extLst>
                </a:blip>
                <a:srcRect/>
                <a:stretch>
                  <a:fillRect/>
                </a:stretch>
              </p:blipFill>
              <p:spPr bwMode="auto">
                <a:xfrm>
                  <a:off x="0" y="6279658"/>
                  <a:ext cx="675192" cy="543066"/>
                </a:xfrm>
                <a:prstGeom prst="rect">
                  <a:avLst/>
                </a:prstGeom>
                <a:noFill/>
                <a:ln w="19050">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pic>
          </p:grpSp>
          <p:sp>
            <p:nvSpPr>
              <p:cNvPr id="21" name="TextBox 20"/>
              <p:cNvSpPr txBox="1"/>
              <p:nvPr userDrawn="1"/>
            </p:nvSpPr>
            <p:spPr>
              <a:xfrm>
                <a:off x="5795681" y="6442501"/>
                <a:ext cx="3348319" cy="276999"/>
              </a:xfrm>
              <a:prstGeom prst="rect">
                <a:avLst/>
              </a:prstGeom>
              <a:noFill/>
            </p:spPr>
            <p:txBody>
              <a:bodyPr wrap="square" rtlCol="0">
                <a:spAutoFit/>
              </a:bodyPr>
              <a:lstStyle/>
              <a:p>
                <a:r>
                  <a:rPr lang="en-US" sz="1200" spc="200" dirty="0">
                    <a:solidFill>
                      <a:prstClr val="black"/>
                    </a:solidFill>
                    <a:latin typeface="Adobe Garamond Pro Bold" pitchFamily="18" charset="0"/>
                  </a:rPr>
                  <a:t>....</a:t>
                </a:r>
                <a:r>
                  <a:rPr lang="en-US" sz="1200" b="1" i="1" spc="200" dirty="0">
                    <a:solidFill>
                      <a:prstClr val="black"/>
                    </a:solidFill>
                    <a:latin typeface="Cambria" pitchFamily="18" charset="0"/>
                  </a:rPr>
                  <a:t>To Conserve and Manage</a:t>
                </a:r>
              </a:p>
            </p:txBody>
          </p:sp>
        </p:grpSp>
        <p:sp>
          <p:nvSpPr>
            <p:cNvPr id="28" name="Rectangle 27"/>
            <p:cNvSpPr/>
            <p:nvPr userDrawn="1"/>
          </p:nvSpPr>
          <p:spPr>
            <a:xfrm>
              <a:off x="0" y="6268307"/>
              <a:ext cx="9144000" cy="543474"/>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grpSp>
    </p:spTree>
    <p:extLst>
      <p:ext uri="{BB962C8B-B14F-4D97-AF65-F5344CB8AC3E}">
        <p14:creationId xmlns:p14="http://schemas.microsoft.com/office/powerpoint/2010/main" val="1008221594"/>
      </p:ext>
    </p:extLst>
  </p:cSld>
  <p:clrMap bg1="lt1" tx1="dk1" bg2="lt2" tx2="dk2" accent1="accent1" accent2="accent2" accent3="accent3" accent4="accent4" accent5="accent5" accent6="accent6" hlink="hlink" folHlink="folHlink"/>
  <p:sldLayoutIdLst>
    <p:sldLayoutId id="2147483661" r:id="rId1"/>
  </p:sldLayoutIdLst>
  <p:txStyles>
    <p:titleStyle>
      <a:lvl1pPr algn="ctr" defTabSz="914400" rtl="0" eaLnBrk="1" latinLnBrk="0" hangingPunct="1">
        <a:spcBef>
          <a:spcPct val="0"/>
        </a:spcBef>
        <a:buNone/>
        <a:defRPr sz="4400" b="1" kern="1200">
          <a:solidFill>
            <a:schemeClr val="tx1"/>
          </a:solidFill>
          <a:latin typeface="Cambria" pitchFamily="18" charset="0"/>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TextBox 6"/>
          <p:cNvSpPr txBox="1"/>
          <p:nvPr userDrawn="1"/>
        </p:nvSpPr>
        <p:spPr>
          <a:xfrm>
            <a:off x="601980" y="6591300"/>
            <a:ext cx="8542020" cy="276999"/>
          </a:xfrm>
          <a:prstGeom prst="rect">
            <a:avLst/>
          </a:prstGeom>
          <a:noFill/>
        </p:spPr>
        <p:txBody>
          <a:bodyPr wrap="square" rtlCol="0">
            <a:spAutoFit/>
          </a:bodyPr>
          <a:lstStyle/>
          <a:p>
            <a:r>
              <a:rPr lang="en-US" sz="1200" b="1" spc="200" dirty="0">
                <a:solidFill>
                  <a:prstClr val="black"/>
                </a:solidFill>
                <a:latin typeface="Cambria" pitchFamily="18" charset="0"/>
              </a:rPr>
              <a:t>SOUTH ATLANTIC FISHERY MANAGEMENT COUNCIL</a:t>
            </a:r>
            <a:r>
              <a:rPr lang="en-US" sz="1200" spc="200" dirty="0">
                <a:solidFill>
                  <a:prstClr val="black"/>
                </a:solidFill>
                <a:latin typeface="Adobe Garamond Pro Bold" pitchFamily="18" charset="0"/>
              </a:rPr>
              <a:t>....</a:t>
            </a:r>
            <a:r>
              <a:rPr lang="en-US" sz="1200" b="1" i="1" spc="200" dirty="0">
                <a:solidFill>
                  <a:prstClr val="black"/>
                </a:solidFill>
                <a:latin typeface="Cambria" pitchFamily="18" charset="0"/>
              </a:rPr>
              <a:t>To Conserve and Manage</a:t>
            </a:r>
          </a:p>
        </p:txBody>
      </p:sp>
      <p:pic>
        <p:nvPicPr>
          <p:cNvPr id="8" name="Picture 7"/>
          <p:cNvPicPr>
            <a:picLocks noChangeAspect="1"/>
          </p:cNvPicPr>
          <p:nvPr userDrawn="1"/>
        </p:nvPicPr>
        <p:blipFill>
          <a:blip r:embed="rId13" cstate="print">
            <a:extLst>
              <a:ext uri="{28A0092B-C50C-407E-A947-70E740481C1C}">
                <a14:useLocalDpi xmlns:a14="http://schemas.microsoft.com/office/drawing/2010/main" val="0"/>
              </a:ext>
            </a:extLst>
          </a:blip>
          <a:stretch>
            <a:fillRect/>
          </a:stretch>
        </p:blipFill>
        <p:spPr>
          <a:xfrm>
            <a:off x="76200" y="6297253"/>
            <a:ext cx="525780" cy="528333"/>
          </a:xfrm>
          <a:prstGeom prst="rect">
            <a:avLst/>
          </a:prstGeom>
        </p:spPr>
      </p:pic>
    </p:spTree>
    <p:extLst>
      <p:ext uri="{BB962C8B-B14F-4D97-AF65-F5344CB8AC3E}">
        <p14:creationId xmlns:p14="http://schemas.microsoft.com/office/powerpoint/2010/main" val="3766239823"/>
      </p:ext>
    </p:extLst>
  </p:cSld>
  <p:clrMap bg1="lt1" tx1="dk1" bg2="lt2" tx2="dk2" accent1="accent1" accent2="accent2" accent3="accent3" accent4="accent4" accent5="accent5" accent6="accent6" hlink="hlink" folHlink="folHlink"/>
  <p:sldLayoutIdLst>
    <p:sldLayoutId id="2147483663" r:id="rId1"/>
    <p:sldLayoutId id="2147483664" r:id="rId2"/>
    <p:sldLayoutId id="2147483665" r:id="rId3"/>
    <p:sldLayoutId id="2147483666" r:id="rId4"/>
    <p:sldLayoutId id="2147483667" r:id="rId5"/>
    <p:sldLayoutId id="2147483668" r:id="rId6"/>
    <p:sldLayoutId id="2147483669" r:id="rId7"/>
    <p:sldLayoutId id="2147483670" r:id="rId8"/>
    <p:sldLayoutId id="2147483671" r:id="rId9"/>
    <p:sldLayoutId id="2147483672" r:id="rId10"/>
    <p:sldLayoutId id="2147483673"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7F725C-3ACE-401A-A6CE-335F582B9711}"/>
              </a:ext>
            </a:extLst>
          </p:cNvPr>
          <p:cNvSpPr>
            <a:spLocks noGrp="1"/>
          </p:cNvSpPr>
          <p:nvPr>
            <p:ph type="ctrTitle"/>
          </p:nvPr>
        </p:nvSpPr>
        <p:spPr>
          <a:xfrm>
            <a:off x="76200" y="0"/>
            <a:ext cx="9067800" cy="1295400"/>
          </a:xfrm>
          <a:solidFill>
            <a:schemeClr val="bg1"/>
          </a:solidFill>
        </p:spPr>
        <p:txBody>
          <a:bodyPr>
            <a:normAutofit/>
          </a:bodyPr>
          <a:lstStyle/>
          <a:p>
            <a:r>
              <a:rPr lang="en-US" sz="2800" dirty="0">
                <a:ea typeface="Cambria" panose="02040503050406030204" pitchFamily="18" charset="0"/>
                <a:cs typeface="Tahoma" pitchFamily="34" charset="0"/>
              </a:rPr>
              <a:t>CCC Habitat Workgroup</a:t>
            </a:r>
            <a:endParaRPr lang="en-US" sz="2800" dirty="0">
              <a:ea typeface="Cambria" panose="02040503050406030204" pitchFamily="18" charset="0"/>
            </a:endParaRPr>
          </a:p>
        </p:txBody>
      </p:sp>
      <p:sp>
        <p:nvSpPr>
          <p:cNvPr id="7" name="Rectangle 5">
            <a:extLst>
              <a:ext uri="{FF2B5EF4-FFF2-40B4-BE49-F238E27FC236}">
                <a16:creationId xmlns:a16="http://schemas.microsoft.com/office/drawing/2014/main" id="{1D60DA47-AB17-479A-925A-1E953F6E48FA}"/>
              </a:ext>
            </a:extLst>
          </p:cNvPr>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pic>
        <p:nvPicPr>
          <p:cNvPr id="1028" name="image1.jpg">
            <a:extLst>
              <a:ext uri="{FF2B5EF4-FFF2-40B4-BE49-F238E27FC236}">
                <a16:creationId xmlns:a16="http://schemas.microsoft.com/office/drawing/2014/main" id="{03E87B95-C070-488D-8DB6-D532DEE4CAED}"/>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143000" y="304800"/>
            <a:ext cx="6000964" cy="1628467"/>
          </a:xfrm>
          <a:prstGeom prst="rect">
            <a:avLst/>
          </a:prstGeom>
          <a:noFill/>
          <a:extLst>
            <a:ext uri="{909E8E84-426E-40DD-AFC4-6F175D3DCCD1}">
              <a14:hiddenFill xmlns:a14="http://schemas.microsoft.com/office/drawing/2010/main">
                <a:solidFill>
                  <a:srgbClr val="FFFFFF"/>
                </a:solidFill>
              </a14:hiddenFill>
            </a:ext>
          </a:extLst>
        </p:spPr>
      </p:pic>
      <p:sp>
        <p:nvSpPr>
          <p:cNvPr id="8" name="Rectangle 6">
            <a:extLst>
              <a:ext uri="{FF2B5EF4-FFF2-40B4-BE49-F238E27FC236}">
                <a16:creationId xmlns:a16="http://schemas.microsoft.com/office/drawing/2014/main" id="{E0D5BCB5-473B-4C07-89D6-9DFA0053AD83}"/>
              </a:ext>
            </a:extLst>
          </p:cNvPr>
          <p:cNvSpPr>
            <a:spLocks noChangeArrowheads="1"/>
          </p:cNvSpPr>
          <p:nvPr/>
        </p:nvSpPr>
        <p:spPr bwMode="auto">
          <a:xfrm>
            <a:off x="257282" y="2033707"/>
            <a:ext cx="8429518" cy="33239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400" b="1" i="0" u="none" strike="noStrike" cap="none" normalizeH="0" baseline="0" dirty="0">
                <a:ln>
                  <a:noFill/>
                </a:ln>
                <a:solidFill>
                  <a:schemeClr val="tx1"/>
                </a:solidFill>
                <a:effectLst/>
                <a:latin typeface="Arial" panose="020B0604020202020204" pitchFamily="34" charset="0"/>
                <a:ea typeface="Calibri" panose="020F0502020204030204" pitchFamily="34" charset="0"/>
              </a:rPr>
              <a:t> </a:t>
            </a:r>
            <a:r>
              <a:rPr kumimoji="0" lang="en-US" altLang="en-US" sz="2400" b="1" i="0" u="none" strike="noStrike" cap="none" normalizeH="0" baseline="0" dirty="0">
                <a:ln>
                  <a:noFill/>
                </a:ln>
                <a:solidFill>
                  <a:schemeClr val="tx1"/>
                </a:solidFill>
                <a:effectLst/>
                <a:latin typeface="Arial" panose="020B0604020202020204" pitchFamily="34" charset="0"/>
                <a:ea typeface="Calibri" panose="020F0502020204030204" pitchFamily="34" charset="0"/>
              </a:rPr>
              <a:t>Report from</a:t>
            </a:r>
            <a:endParaRPr kumimoji="0" lang="en-US" altLang="en-US" sz="600" b="0" i="0" u="none" strike="noStrike" cap="none" normalizeH="0" baseline="0" dirty="0">
              <a:ln>
                <a:noFill/>
              </a:ln>
              <a:solidFill>
                <a:schemeClr val="tx1"/>
              </a:solidFill>
              <a:effectLst/>
              <a:latin typeface="Arial" panose="020B0604020202020204"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2400" b="1" i="0" u="none" strike="noStrike" cap="none" normalizeH="0" baseline="0" dirty="0">
                <a:ln>
                  <a:noFill/>
                </a:ln>
                <a:solidFill>
                  <a:schemeClr val="tx1"/>
                </a:solidFill>
                <a:effectLst/>
                <a:latin typeface="Arial" panose="020B0604020202020204" pitchFamily="34" charset="0"/>
                <a:ea typeface="Calibri" panose="020F0502020204030204" pitchFamily="34" charset="0"/>
              </a:rPr>
              <a:t>Council/NOAA Fisheries EFH Consultation and Regional Innovations Workshop</a:t>
            </a:r>
            <a:endParaRPr kumimoji="0" lang="en-US" altLang="en-US" sz="600" b="0" i="0" u="none" strike="noStrike" cap="none" normalizeH="0" baseline="0" dirty="0">
              <a:ln>
                <a:noFill/>
              </a:ln>
              <a:solidFill>
                <a:schemeClr val="tx1"/>
              </a:solidFill>
              <a:effectLst/>
              <a:latin typeface="Arial" panose="020B0604020202020204"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400" b="1" i="0" u="none" strike="noStrike" cap="none" normalizeH="0" baseline="0" dirty="0">
                <a:ln>
                  <a:noFill/>
                </a:ln>
                <a:solidFill>
                  <a:schemeClr val="tx1"/>
                </a:solidFill>
                <a:effectLst/>
                <a:latin typeface="Arial" panose="020B0604020202020204" pitchFamily="34" charset="0"/>
                <a:ea typeface="Calibri" panose="020F0502020204030204" pitchFamily="34" charset="0"/>
              </a:rPr>
              <a:t>August 20-22, 2019</a:t>
            </a:r>
          </a:p>
          <a:p>
            <a:pPr marL="0" marR="0" lvl="0" indent="0" algn="ctr" defTabSz="914400" rtl="0" eaLnBrk="0" fontAlgn="base" latinLnBrk="0" hangingPunct="0">
              <a:lnSpc>
                <a:spcPct val="100000"/>
              </a:lnSpc>
              <a:spcBef>
                <a:spcPct val="0"/>
              </a:spcBef>
              <a:spcAft>
                <a:spcPct val="0"/>
              </a:spcAft>
              <a:buClrTx/>
              <a:buSzTx/>
              <a:buFontTx/>
              <a:buNone/>
              <a:tabLst/>
            </a:pPr>
            <a:endParaRPr lang="en-US" altLang="en-US" sz="1400" b="1" dirty="0">
              <a:latin typeface="Arial" panose="020B0604020202020204" pitchFamily="34" charset="0"/>
              <a:ea typeface="Calibri" panose="020F0502020204030204"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400" b="1" i="0" u="none" strike="noStrike" cap="none" normalizeH="0" baseline="0" dirty="0">
                <a:ln>
                  <a:noFill/>
                </a:ln>
                <a:solidFill>
                  <a:schemeClr val="tx1"/>
                </a:solidFill>
                <a:effectLst/>
                <a:latin typeface="Arial" panose="020B0604020202020204" pitchFamily="34" charset="0"/>
                <a:ea typeface="Calibri" panose="020F0502020204030204" pitchFamily="34" charset="0"/>
              </a:rPr>
              <a:t>SAFMC Habitat Protection and Ecosystem Based Management Advisory Panel Webinar</a:t>
            </a:r>
          </a:p>
          <a:p>
            <a:pPr marL="0" marR="0" lvl="0" indent="0" algn="ctr" defTabSz="914400" rtl="0" eaLnBrk="0" fontAlgn="base" latinLnBrk="0" hangingPunct="0">
              <a:lnSpc>
                <a:spcPct val="100000"/>
              </a:lnSpc>
              <a:spcBef>
                <a:spcPct val="0"/>
              </a:spcBef>
              <a:spcAft>
                <a:spcPct val="0"/>
              </a:spcAft>
              <a:buClrTx/>
              <a:buSzTx/>
              <a:buFontTx/>
              <a:buNone/>
              <a:tabLst/>
            </a:pPr>
            <a:r>
              <a:rPr lang="en-US" altLang="en-US" sz="1400" b="1" dirty="0">
                <a:latin typeface="Arial" panose="020B0604020202020204" pitchFamily="34" charset="0"/>
                <a:ea typeface="Calibri" panose="020F0502020204030204" pitchFamily="34" charset="0"/>
              </a:rPr>
              <a:t>April 22, 2020</a:t>
            </a:r>
            <a:endParaRPr kumimoji="0" lang="en-US" altLang="en-US" sz="1400" b="1" i="0" u="none" strike="noStrike" cap="none" normalizeH="0" baseline="0" dirty="0">
              <a:ln>
                <a:noFill/>
              </a:ln>
              <a:solidFill>
                <a:schemeClr val="tx1"/>
              </a:solidFill>
              <a:effectLst/>
              <a:latin typeface="Arial" panose="020B0604020202020204" pitchFamily="34" charset="0"/>
              <a:ea typeface="Calibri" panose="020F0502020204030204"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endParaRPr lang="en-US" altLang="en-US" sz="1400" b="1" dirty="0">
              <a:latin typeface="Arial" panose="020B0604020202020204" pitchFamily="34" charset="0"/>
              <a:ea typeface="Calibri" panose="020F0502020204030204"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endParaRPr kumimoji="0" lang="en-US" altLang="en-US" sz="1400" b="1" i="0" u="none" strike="noStrike" cap="none" normalizeH="0" baseline="0" dirty="0">
              <a:ln>
                <a:noFill/>
              </a:ln>
              <a:solidFill>
                <a:schemeClr val="tx1"/>
              </a:solidFill>
              <a:effectLst/>
              <a:latin typeface="Arial" panose="020B0604020202020204" pitchFamily="34" charset="0"/>
              <a:ea typeface="Calibri" panose="020F0502020204030204" pitchFamily="34" charset="0"/>
            </a:endParaRPr>
          </a:p>
          <a:p>
            <a:pPr lvl="0" algn="ctr" eaLnBrk="0" fontAlgn="base" hangingPunct="0">
              <a:spcBef>
                <a:spcPct val="0"/>
              </a:spcBef>
              <a:spcAft>
                <a:spcPct val="0"/>
              </a:spcAft>
            </a:pPr>
            <a:r>
              <a:rPr lang="en-US" dirty="0"/>
              <a:t>Roger Pugliese,  Work Group Chair</a:t>
            </a:r>
            <a:br>
              <a:rPr lang="en-US" dirty="0"/>
            </a:br>
            <a:r>
              <a:rPr lang="en-US" dirty="0"/>
              <a:t>South Atlantic Fishery Management Council</a:t>
            </a:r>
            <a:br>
              <a:rPr kumimoji="0" lang="en-US" altLang="en-US" sz="1100" b="0" i="0" u="none" strike="noStrike" cap="none" normalizeH="0" baseline="0" dirty="0">
                <a:ln>
                  <a:noFill/>
                </a:ln>
                <a:solidFill>
                  <a:schemeClr val="tx1"/>
                </a:solidFill>
                <a:effectLst/>
                <a:latin typeface="Arial" panose="020B0604020202020204" pitchFamily="34" charset="0"/>
                <a:ea typeface="Calibri" panose="020F0502020204030204" pitchFamily="34" charset="0"/>
              </a:rPr>
            </a:b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57223678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7F725C-3ACE-401A-A6CE-335F582B9711}"/>
              </a:ext>
            </a:extLst>
          </p:cNvPr>
          <p:cNvSpPr>
            <a:spLocks noGrp="1"/>
          </p:cNvSpPr>
          <p:nvPr>
            <p:ph type="ctrTitle"/>
          </p:nvPr>
        </p:nvSpPr>
        <p:spPr>
          <a:xfrm>
            <a:off x="122434" y="20340"/>
            <a:ext cx="9067800" cy="1295400"/>
          </a:xfrm>
          <a:solidFill>
            <a:schemeClr val="bg1"/>
          </a:solidFill>
        </p:spPr>
        <p:txBody>
          <a:bodyPr>
            <a:normAutofit/>
          </a:bodyPr>
          <a:lstStyle/>
          <a:p>
            <a:r>
              <a:rPr lang="en-US" sz="2800" dirty="0">
                <a:ea typeface="Cambria" panose="02040503050406030204" pitchFamily="18" charset="0"/>
                <a:cs typeface="Tahoma" pitchFamily="34" charset="0"/>
              </a:rPr>
              <a:t>CCC Habitat Workgroup</a:t>
            </a:r>
            <a:endParaRPr lang="en-US" sz="2800" dirty="0">
              <a:ea typeface="Cambria" panose="02040503050406030204" pitchFamily="18" charset="0"/>
            </a:endParaRPr>
          </a:p>
        </p:txBody>
      </p:sp>
      <p:sp>
        <p:nvSpPr>
          <p:cNvPr id="7" name="Rectangle 5">
            <a:extLst>
              <a:ext uri="{FF2B5EF4-FFF2-40B4-BE49-F238E27FC236}">
                <a16:creationId xmlns:a16="http://schemas.microsoft.com/office/drawing/2014/main" id="{1D60DA47-AB17-479A-925A-1E953F6E48FA}"/>
              </a:ext>
            </a:extLst>
          </p:cNvPr>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a:ea typeface="+mn-ea"/>
              <a:cs typeface="+mn-cs"/>
            </a:endParaRPr>
          </a:p>
        </p:txBody>
      </p:sp>
      <p:pic>
        <p:nvPicPr>
          <p:cNvPr id="1028" name="image1.jpg">
            <a:extLst>
              <a:ext uri="{FF2B5EF4-FFF2-40B4-BE49-F238E27FC236}">
                <a16:creationId xmlns:a16="http://schemas.microsoft.com/office/drawing/2014/main" id="{03E87B95-C070-488D-8DB6-D532DEE4CAED}"/>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209800" y="208737"/>
            <a:ext cx="4419600" cy="1199336"/>
          </a:xfrm>
          <a:prstGeom prst="rect">
            <a:avLst/>
          </a:prstGeom>
          <a:noFill/>
          <a:extLst>
            <a:ext uri="{909E8E84-426E-40DD-AFC4-6F175D3DCCD1}">
              <a14:hiddenFill xmlns:a14="http://schemas.microsoft.com/office/drawing/2010/main">
                <a:solidFill>
                  <a:srgbClr val="FFFFFF"/>
                </a:solidFill>
              </a14:hiddenFill>
            </a:ext>
          </a:extLst>
        </p:spPr>
      </p:pic>
      <p:sp>
        <p:nvSpPr>
          <p:cNvPr id="3" name="Rectangle 2">
            <a:extLst>
              <a:ext uri="{FF2B5EF4-FFF2-40B4-BE49-F238E27FC236}">
                <a16:creationId xmlns:a16="http://schemas.microsoft.com/office/drawing/2014/main" id="{2407431C-8EB9-4D8A-B2D7-D9227AAA24C3}"/>
              </a:ext>
            </a:extLst>
          </p:cNvPr>
          <p:cNvSpPr/>
          <p:nvPr/>
        </p:nvSpPr>
        <p:spPr>
          <a:xfrm>
            <a:off x="122434" y="1596470"/>
            <a:ext cx="9021566" cy="532903"/>
          </a:xfrm>
          <a:prstGeom prst="rect">
            <a:avLst/>
          </a:prstGeom>
        </p:spPr>
        <p:txBody>
          <a:bodyPr wrap="square">
            <a:spAutoFit/>
          </a:bodyPr>
          <a:lstStyle/>
          <a:p>
            <a:pPr marL="0" marR="0" lvl="0" indent="0" algn="l" defTabSz="914400" rtl="0" eaLnBrk="1" fontAlgn="auto" latinLnBrk="0" hangingPunct="1">
              <a:lnSpc>
                <a:spcPct val="107000"/>
              </a:lnSpc>
              <a:spcBef>
                <a:spcPts val="0"/>
              </a:spcBef>
              <a:spcAft>
                <a:spcPts val="800"/>
              </a:spcAft>
              <a:buClrTx/>
              <a:buSzTx/>
              <a:buFontTx/>
              <a:buNone/>
              <a:tabLst/>
              <a:defRPr/>
            </a:pPr>
            <a:endParaRPr kumimoji="0" lang="en-US" sz="28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endParaRPr>
          </a:p>
        </p:txBody>
      </p:sp>
      <p:sp>
        <p:nvSpPr>
          <p:cNvPr id="8" name="Rectangle 3">
            <a:extLst>
              <a:ext uri="{FF2B5EF4-FFF2-40B4-BE49-F238E27FC236}">
                <a16:creationId xmlns:a16="http://schemas.microsoft.com/office/drawing/2014/main" id="{34FE94E5-CA61-4958-A5F0-D2506CACB8BA}"/>
              </a:ext>
            </a:extLst>
          </p:cNvPr>
          <p:cNvSpPr>
            <a:spLocks noChangeArrowheads="1"/>
          </p:cNvSpPr>
          <p:nvPr/>
        </p:nvSpPr>
        <p:spPr bwMode="auto">
          <a:xfrm flipH="1">
            <a:off x="122434" y="1350774"/>
            <a:ext cx="8899132" cy="513986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lvl="0"/>
            <a:r>
              <a:rPr lang="en-US" sz="2800" b="1" dirty="0">
                <a:solidFill>
                  <a:prstClr val="black"/>
                </a:solidFill>
              </a:rPr>
              <a:t>Session 8: Approaches and best practices for obtaining and sharing data to refine EFH designations</a:t>
            </a:r>
          </a:p>
          <a:p>
            <a:r>
              <a:rPr lang="en-US" sz="2800" dirty="0"/>
              <a:t>Shared experiences with data collection and identified challenges to addressing data needs resulted in common themes across regions. Effective data collection requires continued partnership across a number of scientific partners; continued robust collection of level 1 and 2 EFH information (presence/absence and relative abundance data) is imperative for describing potential changes in fish habitat use over time, and constructing more complex ecosystem-based spatial models.</a:t>
            </a:r>
          </a:p>
          <a:p>
            <a:pPr lvl="0"/>
            <a:endParaRPr kumimoji="0" lang="en-US" sz="200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91564943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7F725C-3ACE-401A-A6CE-335F582B9711}"/>
              </a:ext>
            </a:extLst>
          </p:cNvPr>
          <p:cNvSpPr>
            <a:spLocks noGrp="1"/>
          </p:cNvSpPr>
          <p:nvPr>
            <p:ph type="ctrTitle"/>
          </p:nvPr>
        </p:nvSpPr>
        <p:spPr>
          <a:xfrm>
            <a:off x="122434" y="20340"/>
            <a:ext cx="9067800" cy="1295400"/>
          </a:xfrm>
          <a:solidFill>
            <a:schemeClr val="bg1"/>
          </a:solidFill>
        </p:spPr>
        <p:txBody>
          <a:bodyPr>
            <a:normAutofit/>
          </a:bodyPr>
          <a:lstStyle/>
          <a:p>
            <a:r>
              <a:rPr lang="en-US" sz="2800" dirty="0">
                <a:ea typeface="Cambria" panose="02040503050406030204" pitchFamily="18" charset="0"/>
                <a:cs typeface="Tahoma" pitchFamily="34" charset="0"/>
              </a:rPr>
              <a:t>CCC Habitat Workgroup</a:t>
            </a:r>
            <a:endParaRPr lang="en-US" sz="2800" dirty="0">
              <a:ea typeface="Cambria" panose="02040503050406030204" pitchFamily="18" charset="0"/>
            </a:endParaRPr>
          </a:p>
        </p:txBody>
      </p:sp>
      <p:sp>
        <p:nvSpPr>
          <p:cNvPr id="7" name="Rectangle 5">
            <a:extLst>
              <a:ext uri="{FF2B5EF4-FFF2-40B4-BE49-F238E27FC236}">
                <a16:creationId xmlns:a16="http://schemas.microsoft.com/office/drawing/2014/main" id="{1D60DA47-AB17-479A-925A-1E953F6E48FA}"/>
              </a:ext>
            </a:extLst>
          </p:cNvPr>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a:ea typeface="+mn-ea"/>
              <a:cs typeface="+mn-cs"/>
            </a:endParaRPr>
          </a:p>
        </p:txBody>
      </p:sp>
      <p:pic>
        <p:nvPicPr>
          <p:cNvPr id="1028" name="image1.jpg">
            <a:extLst>
              <a:ext uri="{FF2B5EF4-FFF2-40B4-BE49-F238E27FC236}">
                <a16:creationId xmlns:a16="http://schemas.microsoft.com/office/drawing/2014/main" id="{03E87B95-C070-488D-8DB6-D532DEE4CAED}"/>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209800" y="208737"/>
            <a:ext cx="4419600" cy="1199336"/>
          </a:xfrm>
          <a:prstGeom prst="rect">
            <a:avLst/>
          </a:prstGeom>
          <a:noFill/>
          <a:extLst>
            <a:ext uri="{909E8E84-426E-40DD-AFC4-6F175D3DCCD1}">
              <a14:hiddenFill xmlns:a14="http://schemas.microsoft.com/office/drawing/2010/main">
                <a:solidFill>
                  <a:srgbClr val="FFFFFF"/>
                </a:solidFill>
              </a14:hiddenFill>
            </a:ext>
          </a:extLst>
        </p:spPr>
      </p:pic>
      <p:sp>
        <p:nvSpPr>
          <p:cNvPr id="5" name="Rectangle 4">
            <a:extLst>
              <a:ext uri="{FF2B5EF4-FFF2-40B4-BE49-F238E27FC236}">
                <a16:creationId xmlns:a16="http://schemas.microsoft.com/office/drawing/2014/main" id="{5E8BBDEE-4BD9-47D2-8F91-8424A90BBF32}"/>
              </a:ext>
            </a:extLst>
          </p:cNvPr>
          <p:cNvSpPr/>
          <p:nvPr/>
        </p:nvSpPr>
        <p:spPr>
          <a:xfrm>
            <a:off x="304800" y="1593465"/>
            <a:ext cx="8610600" cy="4565609"/>
          </a:xfrm>
          <a:prstGeom prst="rect">
            <a:avLst/>
          </a:prstGeom>
        </p:spPr>
        <p:txBody>
          <a:bodyPr wrap="square">
            <a:spAutoFit/>
          </a:bodyPr>
          <a:lstStyle/>
          <a:p>
            <a:pPr algn="ctr">
              <a:lnSpc>
                <a:spcPct val="115000"/>
              </a:lnSpc>
              <a:spcBef>
                <a:spcPts val="1200"/>
              </a:spcBef>
              <a:spcAft>
                <a:spcPts val="600"/>
              </a:spcAft>
            </a:pPr>
            <a:r>
              <a:rPr lang="en-US" sz="2800" b="1" dirty="0">
                <a:latin typeface="Arial" panose="020B0604020202020204" pitchFamily="34" charset="0"/>
                <a:ea typeface="Arial" panose="020B0604020202020204" pitchFamily="34" charset="0"/>
                <a:cs typeface="Times New Roman" panose="02020603050405020304" pitchFamily="18" charset="0"/>
              </a:rPr>
              <a:t>Toolkit for EFH Coordination/ Collaboration</a:t>
            </a:r>
          </a:p>
          <a:p>
            <a:pPr marL="285750" indent="-285750">
              <a:buFont typeface="Arial" panose="020B0604020202020204" pitchFamily="34" charset="0"/>
              <a:buChar char="•"/>
            </a:pPr>
            <a:r>
              <a:rPr lang="en-US" sz="2800" dirty="0"/>
              <a:t>Tools for keeping Councils informed about types of projects on which NOAA Fisheries is consulting</a:t>
            </a:r>
          </a:p>
          <a:p>
            <a:pPr marL="285750" indent="-285750">
              <a:buFont typeface="Arial" panose="020B0604020202020204" pitchFamily="34" charset="0"/>
              <a:buChar char="•"/>
            </a:pPr>
            <a:r>
              <a:rPr lang="en-US" sz="2800" dirty="0"/>
              <a:t>Tools for identifying Councils’ key issues/major areas of concern</a:t>
            </a:r>
          </a:p>
          <a:p>
            <a:pPr marL="285750" indent="-285750">
              <a:buFont typeface="Arial" panose="020B0604020202020204" pitchFamily="34" charset="0"/>
              <a:buChar char="•"/>
            </a:pPr>
            <a:r>
              <a:rPr lang="en-US" sz="2800" dirty="0"/>
              <a:t>Tools for Councils to provide comments</a:t>
            </a:r>
          </a:p>
          <a:p>
            <a:pPr marL="285750" indent="-285750">
              <a:buFont typeface="Arial" panose="020B0604020202020204" pitchFamily="34" charset="0"/>
              <a:buChar char="•"/>
            </a:pPr>
            <a:r>
              <a:rPr lang="en-US" sz="2800" dirty="0"/>
              <a:t>Tools Councils can use that NOAA Fisheries is not able to (Council added value)</a:t>
            </a:r>
          </a:p>
          <a:p>
            <a:pPr marL="285750" indent="-285750">
              <a:buFont typeface="Arial" panose="020B0604020202020204" pitchFamily="34" charset="0"/>
              <a:buChar char="•"/>
            </a:pPr>
            <a:r>
              <a:rPr lang="en-US" sz="2800" dirty="0"/>
              <a:t>Tools to address constraints of timeliness</a:t>
            </a:r>
          </a:p>
          <a:p>
            <a:pPr marL="285750" indent="-285750">
              <a:lnSpc>
                <a:spcPct val="115000"/>
              </a:lnSpc>
              <a:spcBef>
                <a:spcPts val="1200"/>
              </a:spcBef>
              <a:spcAft>
                <a:spcPts val="600"/>
              </a:spcAft>
              <a:buFont typeface="Arial" panose="020B0604020202020204" pitchFamily="34" charset="0"/>
              <a:buChar char="•"/>
            </a:pPr>
            <a:endParaRPr lang="en-US"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67454950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7F725C-3ACE-401A-A6CE-335F582B9711}"/>
              </a:ext>
            </a:extLst>
          </p:cNvPr>
          <p:cNvSpPr>
            <a:spLocks noGrp="1"/>
          </p:cNvSpPr>
          <p:nvPr>
            <p:ph type="ctrTitle"/>
          </p:nvPr>
        </p:nvSpPr>
        <p:spPr>
          <a:xfrm>
            <a:off x="122434" y="20340"/>
            <a:ext cx="9067800" cy="1295400"/>
          </a:xfrm>
          <a:solidFill>
            <a:schemeClr val="bg1"/>
          </a:solidFill>
        </p:spPr>
        <p:txBody>
          <a:bodyPr>
            <a:normAutofit/>
          </a:bodyPr>
          <a:lstStyle/>
          <a:p>
            <a:r>
              <a:rPr lang="en-US" sz="2800" dirty="0">
                <a:ea typeface="Cambria" panose="02040503050406030204" pitchFamily="18" charset="0"/>
                <a:cs typeface="Tahoma" pitchFamily="34" charset="0"/>
              </a:rPr>
              <a:t>CCC Habitat Workgroup</a:t>
            </a:r>
            <a:endParaRPr lang="en-US" sz="2800" dirty="0">
              <a:ea typeface="Cambria" panose="02040503050406030204" pitchFamily="18" charset="0"/>
            </a:endParaRPr>
          </a:p>
        </p:txBody>
      </p:sp>
      <p:sp>
        <p:nvSpPr>
          <p:cNvPr id="7" name="Rectangle 5">
            <a:extLst>
              <a:ext uri="{FF2B5EF4-FFF2-40B4-BE49-F238E27FC236}">
                <a16:creationId xmlns:a16="http://schemas.microsoft.com/office/drawing/2014/main" id="{1D60DA47-AB17-479A-925A-1E953F6E48FA}"/>
              </a:ext>
            </a:extLst>
          </p:cNvPr>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a:ea typeface="+mn-ea"/>
              <a:cs typeface="+mn-cs"/>
            </a:endParaRPr>
          </a:p>
        </p:txBody>
      </p:sp>
      <p:pic>
        <p:nvPicPr>
          <p:cNvPr id="1028" name="image1.jpg">
            <a:extLst>
              <a:ext uri="{FF2B5EF4-FFF2-40B4-BE49-F238E27FC236}">
                <a16:creationId xmlns:a16="http://schemas.microsoft.com/office/drawing/2014/main" id="{03E87B95-C070-488D-8DB6-D532DEE4CAED}"/>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209800" y="208737"/>
            <a:ext cx="4419600" cy="1199336"/>
          </a:xfrm>
          <a:prstGeom prst="rect">
            <a:avLst/>
          </a:prstGeom>
          <a:noFill/>
          <a:extLst>
            <a:ext uri="{909E8E84-426E-40DD-AFC4-6F175D3DCCD1}">
              <a14:hiddenFill xmlns:a14="http://schemas.microsoft.com/office/drawing/2010/main">
                <a:solidFill>
                  <a:srgbClr val="FFFFFF"/>
                </a:solidFill>
              </a14:hiddenFill>
            </a:ext>
          </a:extLst>
        </p:spPr>
      </p:pic>
      <p:sp>
        <p:nvSpPr>
          <p:cNvPr id="3" name="Rectangle 2">
            <a:extLst>
              <a:ext uri="{FF2B5EF4-FFF2-40B4-BE49-F238E27FC236}">
                <a16:creationId xmlns:a16="http://schemas.microsoft.com/office/drawing/2014/main" id="{2FAFFE7C-0E50-4EF4-85C2-B582B6FCA9F9}"/>
              </a:ext>
            </a:extLst>
          </p:cNvPr>
          <p:cNvSpPr/>
          <p:nvPr/>
        </p:nvSpPr>
        <p:spPr>
          <a:xfrm>
            <a:off x="457200" y="1524000"/>
            <a:ext cx="8229600" cy="4562788"/>
          </a:xfrm>
          <a:prstGeom prst="rect">
            <a:avLst/>
          </a:prstGeom>
        </p:spPr>
        <p:txBody>
          <a:bodyPr wrap="square">
            <a:spAutoFit/>
          </a:bodyPr>
          <a:lstStyle/>
          <a:p>
            <a:pPr>
              <a:spcBef>
                <a:spcPts val="1200"/>
              </a:spcBef>
              <a:spcAft>
                <a:spcPts val="600"/>
              </a:spcAft>
            </a:pPr>
            <a:r>
              <a:rPr lang="en-US" sz="2800" b="1" dirty="0">
                <a:latin typeface="+mj-lt"/>
                <a:ea typeface="Arial" panose="020B0604020202020204" pitchFamily="34" charset="0"/>
              </a:rPr>
              <a:t>Conclusions and Next Steps</a:t>
            </a:r>
          </a:p>
          <a:p>
            <a:pPr>
              <a:spcBef>
                <a:spcPts val="300"/>
              </a:spcBef>
              <a:spcAft>
                <a:spcPts val="600"/>
              </a:spcAft>
            </a:pPr>
            <a:r>
              <a:rPr lang="en-US" sz="2400" dirty="0">
                <a:ea typeface="Arial" panose="020B0604020202020204" pitchFamily="34" charset="0"/>
              </a:rPr>
              <a:t>Regional workshop participants and their colleagues have scoped work plans (contained in the workshop report), and will initiate potential tasks identified during the workshop. </a:t>
            </a:r>
          </a:p>
          <a:p>
            <a:pPr>
              <a:spcBef>
                <a:spcPts val="300"/>
              </a:spcBef>
              <a:spcAft>
                <a:spcPts val="600"/>
              </a:spcAft>
            </a:pPr>
            <a:r>
              <a:rPr lang="en-US" sz="2400" dirty="0">
                <a:ea typeface="Arial" panose="020B0604020202020204" pitchFamily="34" charset="0"/>
              </a:rPr>
              <a:t>Straightforward, near-term initiatives such as better communication of EFH information are already underway; other longer-term coordination work will require additional planning and organizational buy-in. </a:t>
            </a:r>
          </a:p>
          <a:p>
            <a:pPr>
              <a:spcBef>
                <a:spcPts val="300"/>
              </a:spcBef>
              <a:spcAft>
                <a:spcPts val="600"/>
              </a:spcAft>
            </a:pPr>
            <a:r>
              <a:rPr lang="en-US" sz="2400" dirty="0">
                <a:ea typeface="Arial" panose="020B0604020202020204" pitchFamily="34" charset="0"/>
              </a:rPr>
              <a:t>During 2020 and beyond, the CCC Habitat Work Group intends to continue work on specific initiatives scoped at this workshop, under the guidance of the CCC. </a:t>
            </a:r>
          </a:p>
        </p:txBody>
      </p:sp>
    </p:spTree>
    <p:extLst>
      <p:ext uri="{BB962C8B-B14F-4D97-AF65-F5344CB8AC3E}">
        <p14:creationId xmlns:p14="http://schemas.microsoft.com/office/powerpoint/2010/main" val="179846618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7F725C-3ACE-401A-A6CE-335F582B9711}"/>
              </a:ext>
            </a:extLst>
          </p:cNvPr>
          <p:cNvSpPr>
            <a:spLocks noGrp="1"/>
          </p:cNvSpPr>
          <p:nvPr>
            <p:ph type="ctrTitle"/>
          </p:nvPr>
        </p:nvSpPr>
        <p:spPr>
          <a:xfrm>
            <a:off x="122434" y="20340"/>
            <a:ext cx="9067800" cy="1295400"/>
          </a:xfrm>
          <a:solidFill>
            <a:schemeClr val="bg1"/>
          </a:solidFill>
        </p:spPr>
        <p:txBody>
          <a:bodyPr>
            <a:normAutofit/>
          </a:bodyPr>
          <a:lstStyle/>
          <a:p>
            <a:r>
              <a:rPr lang="en-US" sz="2800" dirty="0">
                <a:ea typeface="Cambria" panose="02040503050406030204" pitchFamily="18" charset="0"/>
                <a:cs typeface="Tahoma" pitchFamily="34" charset="0"/>
              </a:rPr>
              <a:t>CCC Habitat Workgroup</a:t>
            </a:r>
            <a:endParaRPr lang="en-US" sz="2800" dirty="0">
              <a:ea typeface="Cambria" panose="02040503050406030204" pitchFamily="18" charset="0"/>
            </a:endParaRPr>
          </a:p>
        </p:txBody>
      </p:sp>
      <p:sp>
        <p:nvSpPr>
          <p:cNvPr id="7" name="Rectangle 5">
            <a:extLst>
              <a:ext uri="{FF2B5EF4-FFF2-40B4-BE49-F238E27FC236}">
                <a16:creationId xmlns:a16="http://schemas.microsoft.com/office/drawing/2014/main" id="{1D60DA47-AB17-479A-925A-1E953F6E48FA}"/>
              </a:ext>
            </a:extLst>
          </p:cNvPr>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a:ea typeface="+mn-ea"/>
              <a:cs typeface="+mn-cs"/>
            </a:endParaRPr>
          </a:p>
        </p:txBody>
      </p:sp>
      <p:pic>
        <p:nvPicPr>
          <p:cNvPr id="1028" name="image1.jpg">
            <a:extLst>
              <a:ext uri="{FF2B5EF4-FFF2-40B4-BE49-F238E27FC236}">
                <a16:creationId xmlns:a16="http://schemas.microsoft.com/office/drawing/2014/main" id="{03E87B95-C070-488D-8DB6-D532DEE4CAED}"/>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209800" y="208737"/>
            <a:ext cx="4419600" cy="1199336"/>
          </a:xfrm>
          <a:prstGeom prst="rect">
            <a:avLst/>
          </a:prstGeom>
          <a:noFill/>
          <a:extLst>
            <a:ext uri="{909E8E84-426E-40DD-AFC4-6F175D3DCCD1}">
              <a14:hiddenFill xmlns:a14="http://schemas.microsoft.com/office/drawing/2010/main">
                <a:solidFill>
                  <a:srgbClr val="FFFFFF"/>
                </a:solidFill>
              </a14:hiddenFill>
            </a:ext>
          </a:extLst>
        </p:spPr>
      </p:pic>
      <p:sp>
        <p:nvSpPr>
          <p:cNvPr id="3" name="Rectangle 2">
            <a:extLst>
              <a:ext uri="{FF2B5EF4-FFF2-40B4-BE49-F238E27FC236}">
                <a16:creationId xmlns:a16="http://schemas.microsoft.com/office/drawing/2014/main" id="{2FAFFE7C-0E50-4EF4-85C2-B582B6FCA9F9}"/>
              </a:ext>
            </a:extLst>
          </p:cNvPr>
          <p:cNvSpPr/>
          <p:nvPr/>
        </p:nvSpPr>
        <p:spPr>
          <a:xfrm>
            <a:off x="381000" y="1601718"/>
            <a:ext cx="8382000" cy="4570482"/>
          </a:xfrm>
          <a:prstGeom prst="rect">
            <a:avLst/>
          </a:prstGeom>
        </p:spPr>
        <p:txBody>
          <a:bodyPr wrap="square">
            <a:spAutoFit/>
          </a:bodyPr>
          <a:lstStyle/>
          <a:p>
            <a:pPr>
              <a:spcBef>
                <a:spcPts val="1200"/>
              </a:spcBef>
              <a:spcAft>
                <a:spcPts val="600"/>
              </a:spcAft>
            </a:pPr>
            <a:r>
              <a:rPr lang="en-US" sz="2000" b="1" dirty="0">
                <a:latin typeface="Arial" panose="020B0604020202020204" pitchFamily="34" charset="0"/>
                <a:ea typeface="Arial" panose="020B0604020202020204" pitchFamily="34" charset="0"/>
              </a:rPr>
              <a:t>Possible Future CCC Actions Suggested by Workshop Participants</a:t>
            </a:r>
          </a:p>
          <a:p>
            <a:pPr>
              <a:spcBef>
                <a:spcPts val="1200"/>
              </a:spcBef>
              <a:spcAft>
                <a:spcPts val="600"/>
              </a:spcAft>
            </a:pPr>
            <a:r>
              <a:rPr lang="en-US" sz="2100" dirty="0"/>
              <a:t>The CCC could support coordinated outreach to action agencies to remind them of the important role that Councils play as fishery management partners, and Congressional mandates to address impacts on EFH designated by the Councils. While NOAA Fisheries conducts EFH consultations, action agencies are encouraged to coordinate around actions that will impact EFH designated by the Councils.</a:t>
            </a:r>
          </a:p>
          <a:p>
            <a:pPr>
              <a:spcBef>
                <a:spcPts val="1200"/>
              </a:spcBef>
              <a:spcAft>
                <a:spcPts val="1200"/>
              </a:spcAft>
            </a:pPr>
            <a:r>
              <a:rPr lang="en-US" sz="2100" dirty="0">
                <a:latin typeface="Calibri" panose="020F0502020204030204" pitchFamily="34" charset="0"/>
                <a:ea typeface="Calibri" panose="020F0502020204030204" pitchFamily="34" charset="0"/>
              </a:rPr>
              <a:t>The CCC could identify habitat science priorities that are shared across regions and Councils and communicate them to NOAA Fisheries Leadership at both the ROs and FSCs. Shared science and research objectives can provide a foundation for work that could be done across FSCs and would benefit multiple Councils and their habitat conservation initiatives. </a:t>
            </a:r>
          </a:p>
        </p:txBody>
      </p:sp>
    </p:spTree>
    <p:extLst>
      <p:ext uri="{BB962C8B-B14F-4D97-AF65-F5344CB8AC3E}">
        <p14:creationId xmlns:p14="http://schemas.microsoft.com/office/powerpoint/2010/main" val="122545725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7F725C-3ACE-401A-A6CE-335F582B9711}"/>
              </a:ext>
            </a:extLst>
          </p:cNvPr>
          <p:cNvSpPr>
            <a:spLocks noGrp="1"/>
          </p:cNvSpPr>
          <p:nvPr>
            <p:ph type="ctrTitle"/>
          </p:nvPr>
        </p:nvSpPr>
        <p:spPr>
          <a:xfrm>
            <a:off x="76200" y="0"/>
            <a:ext cx="9067800" cy="1295400"/>
          </a:xfrm>
          <a:solidFill>
            <a:schemeClr val="bg1"/>
          </a:solidFill>
        </p:spPr>
        <p:txBody>
          <a:bodyPr>
            <a:normAutofit/>
          </a:bodyPr>
          <a:lstStyle/>
          <a:p>
            <a:r>
              <a:rPr lang="en-US" sz="2800" dirty="0">
                <a:ea typeface="Cambria" panose="02040503050406030204" pitchFamily="18" charset="0"/>
                <a:cs typeface="Tahoma" pitchFamily="34" charset="0"/>
              </a:rPr>
              <a:t>CCC Habitat Work Group</a:t>
            </a:r>
            <a:endParaRPr lang="en-US" sz="2800" dirty="0">
              <a:ea typeface="Cambria" panose="02040503050406030204" pitchFamily="18" charset="0"/>
            </a:endParaRPr>
          </a:p>
        </p:txBody>
      </p:sp>
      <p:pic>
        <p:nvPicPr>
          <p:cNvPr id="5" name="Picture 4">
            <a:extLst>
              <a:ext uri="{FF2B5EF4-FFF2-40B4-BE49-F238E27FC236}">
                <a16:creationId xmlns:a16="http://schemas.microsoft.com/office/drawing/2014/main" id="{7A9E854B-EDF5-461A-BB12-EEB92299052A}"/>
              </a:ext>
            </a:extLst>
          </p:cNvPr>
          <p:cNvPicPr>
            <a:picLocks noChangeAspect="1"/>
          </p:cNvPicPr>
          <p:nvPr/>
        </p:nvPicPr>
        <p:blipFill>
          <a:blip r:embed="rId2"/>
          <a:stretch>
            <a:fillRect/>
          </a:stretch>
        </p:blipFill>
        <p:spPr>
          <a:xfrm>
            <a:off x="332498" y="1295400"/>
            <a:ext cx="8479004" cy="3684993"/>
          </a:xfrm>
          <a:prstGeom prst="rect">
            <a:avLst/>
          </a:prstGeom>
        </p:spPr>
      </p:pic>
    </p:spTree>
    <p:extLst>
      <p:ext uri="{BB962C8B-B14F-4D97-AF65-F5344CB8AC3E}">
        <p14:creationId xmlns:p14="http://schemas.microsoft.com/office/powerpoint/2010/main" val="132893743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7F725C-3ACE-401A-A6CE-335F582B9711}"/>
              </a:ext>
            </a:extLst>
          </p:cNvPr>
          <p:cNvSpPr>
            <a:spLocks noGrp="1"/>
          </p:cNvSpPr>
          <p:nvPr>
            <p:ph type="ctrTitle"/>
          </p:nvPr>
        </p:nvSpPr>
        <p:spPr>
          <a:xfrm>
            <a:off x="228600" y="76200"/>
            <a:ext cx="8479004" cy="1219200"/>
          </a:xfrm>
          <a:solidFill>
            <a:schemeClr val="bg1"/>
          </a:solidFill>
        </p:spPr>
        <p:txBody>
          <a:bodyPr>
            <a:normAutofit fontScale="90000"/>
          </a:bodyPr>
          <a:lstStyle/>
          <a:p>
            <a:r>
              <a:rPr lang="en-US" sz="2800" dirty="0">
                <a:ea typeface="Cambria" panose="02040503050406030204" pitchFamily="18" charset="0"/>
                <a:cs typeface="Tahoma" pitchFamily="34" charset="0"/>
              </a:rPr>
              <a:t>CCC Habitat Workgroup: </a:t>
            </a:r>
            <a:br>
              <a:rPr lang="en-US" sz="2800" dirty="0">
                <a:ea typeface="Cambria" panose="02040503050406030204" pitchFamily="18" charset="0"/>
                <a:cs typeface="Tahoma" pitchFamily="34" charset="0"/>
              </a:rPr>
            </a:br>
            <a:r>
              <a:rPr lang="en-US" sz="2800" dirty="0">
                <a:ea typeface="Cambria" panose="02040503050406030204" pitchFamily="18" charset="0"/>
                <a:cs typeface="Tahoma" pitchFamily="34" charset="0"/>
              </a:rPr>
              <a:t>EFH Consultation Workshop Overview and Next Steps</a:t>
            </a:r>
            <a:endParaRPr lang="en-US" sz="2800" dirty="0">
              <a:ea typeface="Cambria" panose="02040503050406030204" pitchFamily="18" charset="0"/>
            </a:endParaRPr>
          </a:p>
        </p:txBody>
      </p:sp>
      <p:pic>
        <p:nvPicPr>
          <p:cNvPr id="5" name="Picture 4">
            <a:extLst>
              <a:ext uri="{FF2B5EF4-FFF2-40B4-BE49-F238E27FC236}">
                <a16:creationId xmlns:a16="http://schemas.microsoft.com/office/drawing/2014/main" id="{7A9E854B-EDF5-461A-BB12-EEB92299052A}"/>
              </a:ext>
            </a:extLst>
          </p:cNvPr>
          <p:cNvPicPr>
            <a:picLocks noChangeAspect="1"/>
          </p:cNvPicPr>
          <p:nvPr/>
        </p:nvPicPr>
        <p:blipFill>
          <a:blip r:embed="rId2"/>
          <a:stretch>
            <a:fillRect/>
          </a:stretch>
        </p:blipFill>
        <p:spPr>
          <a:xfrm>
            <a:off x="332498" y="1295400"/>
            <a:ext cx="8479004" cy="3684993"/>
          </a:xfrm>
          <a:prstGeom prst="rect">
            <a:avLst/>
          </a:prstGeom>
        </p:spPr>
      </p:pic>
    </p:spTree>
    <p:extLst>
      <p:ext uri="{BB962C8B-B14F-4D97-AF65-F5344CB8AC3E}">
        <p14:creationId xmlns:p14="http://schemas.microsoft.com/office/powerpoint/2010/main" val="24597217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7F725C-3ACE-401A-A6CE-335F582B9711}"/>
              </a:ext>
            </a:extLst>
          </p:cNvPr>
          <p:cNvSpPr>
            <a:spLocks noGrp="1"/>
          </p:cNvSpPr>
          <p:nvPr>
            <p:ph type="ctrTitle"/>
          </p:nvPr>
        </p:nvSpPr>
        <p:spPr>
          <a:xfrm>
            <a:off x="122434" y="20340"/>
            <a:ext cx="9067800" cy="1295400"/>
          </a:xfrm>
          <a:solidFill>
            <a:schemeClr val="bg1"/>
          </a:solidFill>
        </p:spPr>
        <p:txBody>
          <a:bodyPr>
            <a:normAutofit/>
          </a:bodyPr>
          <a:lstStyle/>
          <a:p>
            <a:r>
              <a:rPr lang="en-US" sz="2800" dirty="0">
                <a:ea typeface="Cambria" panose="02040503050406030204" pitchFamily="18" charset="0"/>
                <a:cs typeface="Tahoma" pitchFamily="34" charset="0"/>
              </a:rPr>
              <a:t>CCC Habitat Workgroup</a:t>
            </a:r>
            <a:endParaRPr lang="en-US" sz="2800" dirty="0">
              <a:ea typeface="Cambria" panose="02040503050406030204" pitchFamily="18" charset="0"/>
            </a:endParaRPr>
          </a:p>
        </p:txBody>
      </p:sp>
      <p:sp>
        <p:nvSpPr>
          <p:cNvPr id="7" name="Rectangle 5">
            <a:extLst>
              <a:ext uri="{FF2B5EF4-FFF2-40B4-BE49-F238E27FC236}">
                <a16:creationId xmlns:a16="http://schemas.microsoft.com/office/drawing/2014/main" id="{1D60DA47-AB17-479A-925A-1E953F6E48FA}"/>
              </a:ext>
            </a:extLst>
          </p:cNvPr>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a:ea typeface="+mn-ea"/>
              <a:cs typeface="+mn-cs"/>
            </a:endParaRPr>
          </a:p>
        </p:txBody>
      </p:sp>
      <p:pic>
        <p:nvPicPr>
          <p:cNvPr id="1028" name="image1.jpg">
            <a:extLst>
              <a:ext uri="{FF2B5EF4-FFF2-40B4-BE49-F238E27FC236}">
                <a16:creationId xmlns:a16="http://schemas.microsoft.com/office/drawing/2014/main" id="{03E87B95-C070-488D-8DB6-D532DEE4CAED}"/>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209800" y="208737"/>
            <a:ext cx="4419600" cy="1199336"/>
          </a:xfrm>
          <a:prstGeom prst="rect">
            <a:avLst/>
          </a:prstGeom>
          <a:noFill/>
          <a:extLst>
            <a:ext uri="{909E8E84-426E-40DD-AFC4-6F175D3DCCD1}">
              <a14:hiddenFill xmlns:a14="http://schemas.microsoft.com/office/drawing/2010/main">
                <a:solidFill>
                  <a:srgbClr val="FFFFFF"/>
                </a:solidFill>
              </a14:hiddenFill>
            </a:ext>
          </a:extLst>
        </p:spPr>
      </p:pic>
      <p:sp>
        <p:nvSpPr>
          <p:cNvPr id="8" name="Rectangle 6">
            <a:extLst>
              <a:ext uri="{FF2B5EF4-FFF2-40B4-BE49-F238E27FC236}">
                <a16:creationId xmlns:a16="http://schemas.microsoft.com/office/drawing/2014/main" id="{E0D5BCB5-473B-4C07-89D6-9DFA0053AD83}"/>
              </a:ext>
            </a:extLst>
          </p:cNvPr>
          <p:cNvSpPr>
            <a:spLocks noChangeArrowheads="1"/>
          </p:cNvSpPr>
          <p:nvPr/>
        </p:nvSpPr>
        <p:spPr bwMode="auto">
          <a:xfrm>
            <a:off x="190500" y="1600200"/>
            <a:ext cx="8915400" cy="407803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auto" latinLnBrk="0" hangingPunct="1">
              <a:lnSpc>
                <a:spcPct val="100000"/>
              </a:lnSpc>
              <a:spcBef>
                <a:spcPts val="300"/>
              </a:spcBef>
              <a:spcAft>
                <a:spcPts val="300"/>
              </a:spcAft>
              <a:buClrTx/>
              <a:buSzTx/>
              <a:buFontTx/>
              <a:buNone/>
              <a:tabLst/>
              <a:defRPr/>
            </a:pPr>
            <a:r>
              <a:rPr kumimoji="0" lang="en-US" sz="2800" b="1" i="0" u="none" strike="noStrike" kern="1200" cap="none" spc="0" normalizeH="0" baseline="0" noProof="0" dirty="0">
                <a:ln>
                  <a:noFill/>
                </a:ln>
                <a:solidFill>
                  <a:prstClr val="black"/>
                </a:solidFill>
                <a:effectLst/>
                <a:uLnTx/>
                <a:uFillTx/>
                <a:latin typeface="Calibri"/>
                <a:ea typeface="+mn-ea"/>
                <a:cs typeface="+mn-cs"/>
              </a:rPr>
              <a:t>Workshop Sessions</a:t>
            </a:r>
          </a:p>
          <a:p>
            <a:pPr marL="285750" lvl="0" indent="-285750">
              <a:spcBef>
                <a:spcPts val="300"/>
              </a:spcBef>
              <a:spcAft>
                <a:spcPts val="300"/>
              </a:spcAft>
              <a:buFont typeface="Arial" panose="020B0604020202020204" pitchFamily="34" charset="0"/>
              <a:buChar char="•"/>
              <a:defRPr/>
            </a:pPr>
            <a:r>
              <a:rPr lang="en-US" sz="2800" dirty="0"/>
              <a:t>Contextual bridge from the 2016 EFH Summit</a:t>
            </a:r>
            <a:endParaRPr kumimoji="0" lang="en-US" sz="2800" b="0" i="0" u="none" strike="noStrike" kern="1200" cap="none" spc="0" normalizeH="0" baseline="0" noProof="0" dirty="0">
              <a:ln>
                <a:noFill/>
              </a:ln>
              <a:effectLst/>
              <a:uLnTx/>
              <a:uFillTx/>
              <a:latin typeface="Calibri"/>
            </a:endParaRPr>
          </a:p>
          <a:p>
            <a:pPr marL="285750" marR="0" lvl="0" indent="-285750" algn="l" defTabSz="914400" rtl="0" eaLnBrk="1" fontAlgn="auto" latinLnBrk="0" hangingPunct="1">
              <a:lnSpc>
                <a:spcPct val="100000"/>
              </a:lnSpc>
              <a:spcBef>
                <a:spcPts val="300"/>
              </a:spcBef>
              <a:spcAft>
                <a:spcPts val="300"/>
              </a:spcAft>
              <a:buClrTx/>
              <a:buSzTx/>
              <a:buFont typeface="Arial" panose="020B0604020202020204" pitchFamily="34" charset="0"/>
              <a:buChar char="•"/>
              <a:tabLst/>
              <a:defRPr/>
            </a:pPr>
            <a:r>
              <a:rPr kumimoji="0" lang="en-US" sz="2800" b="0" i="0" u="none" strike="noStrike" kern="1200" cap="none" spc="0" normalizeH="0" baseline="0" noProof="0" dirty="0">
                <a:ln>
                  <a:noFill/>
                </a:ln>
                <a:solidFill>
                  <a:prstClr val="black"/>
                </a:solidFill>
                <a:effectLst/>
                <a:uLnTx/>
                <a:uFillTx/>
                <a:latin typeface="Calibri"/>
                <a:ea typeface="+mn-ea"/>
                <a:cs typeface="+mn-cs"/>
              </a:rPr>
              <a:t>EFH consultation process</a:t>
            </a:r>
          </a:p>
          <a:p>
            <a:pPr marL="285750" marR="0" lvl="0" indent="-285750" algn="l" defTabSz="914400" rtl="0" eaLnBrk="1" fontAlgn="auto" latinLnBrk="0" hangingPunct="1">
              <a:lnSpc>
                <a:spcPct val="100000"/>
              </a:lnSpc>
              <a:spcBef>
                <a:spcPts val="300"/>
              </a:spcBef>
              <a:spcAft>
                <a:spcPts val="300"/>
              </a:spcAft>
              <a:buClrTx/>
              <a:buSzTx/>
              <a:buFont typeface="Arial" panose="020B0604020202020204" pitchFamily="34" charset="0"/>
              <a:buChar char="•"/>
              <a:tabLst/>
              <a:defRPr/>
            </a:pPr>
            <a:r>
              <a:rPr kumimoji="0" lang="en-US" sz="2800" b="0" i="0" u="none" strike="noStrike" kern="1200" cap="none" spc="0" normalizeH="0" baseline="0" noProof="0" dirty="0">
                <a:ln>
                  <a:noFill/>
                </a:ln>
                <a:solidFill>
                  <a:prstClr val="black"/>
                </a:solidFill>
                <a:effectLst/>
                <a:uLnTx/>
                <a:uFillTx/>
                <a:latin typeface="Calibri"/>
                <a:ea typeface="+mn-ea"/>
                <a:cs typeface="+mn-cs"/>
              </a:rPr>
              <a:t>Habitat goals, Council policy statements</a:t>
            </a:r>
          </a:p>
          <a:p>
            <a:pPr marL="285750" marR="0" lvl="0" indent="-285750" algn="l" defTabSz="914400" rtl="0" eaLnBrk="1" fontAlgn="auto" latinLnBrk="0" hangingPunct="1">
              <a:lnSpc>
                <a:spcPct val="100000"/>
              </a:lnSpc>
              <a:spcBef>
                <a:spcPts val="300"/>
              </a:spcBef>
              <a:spcAft>
                <a:spcPts val="300"/>
              </a:spcAft>
              <a:buClrTx/>
              <a:buSzTx/>
              <a:buFont typeface="Arial" panose="020B0604020202020204" pitchFamily="34" charset="0"/>
              <a:buChar char="•"/>
              <a:tabLst/>
              <a:defRPr/>
            </a:pPr>
            <a:r>
              <a:rPr kumimoji="0" lang="en-US" sz="2800" b="0" i="0" u="none" strike="noStrike" kern="1200" cap="none" spc="0" normalizeH="0" baseline="0" noProof="0" dirty="0">
                <a:ln>
                  <a:noFill/>
                </a:ln>
                <a:solidFill>
                  <a:prstClr val="black"/>
                </a:solidFill>
                <a:effectLst/>
                <a:uLnTx/>
                <a:uFillTx/>
                <a:latin typeface="Calibri"/>
                <a:ea typeface="+mn-ea"/>
                <a:cs typeface="+mn-cs"/>
              </a:rPr>
              <a:t>Offshore marine planning and regional issue coordination</a:t>
            </a:r>
          </a:p>
          <a:p>
            <a:pPr marL="285750" marR="0" lvl="0" indent="-285750" algn="l" defTabSz="914400" rtl="0" eaLnBrk="1" fontAlgn="auto" latinLnBrk="0" hangingPunct="1">
              <a:lnSpc>
                <a:spcPct val="100000"/>
              </a:lnSpc>
              <a:spcBef>
                <a:spcPts val="300"/>
              </a:spcBef>
              <a:spcAft>
                <a:spcPts val="300"/>
              </a:spcAft>
              <a:buClrTx/>
              <a:buSzTx/>
              <a:buFont typeface="Arial" panose="020B0604020202020204" pitchFamily="34" charset="0"/>
              <a:buChar char="•"/>
              <a:tabLst/>
              <a:defRPr/>
            </a:pPr>
            <a:r>
              <a:rPr kumimoji="0" lang="en-US" sz="2800" b="0" i="0" u="none" strike="noStrike" kern="1200" cap="none" spc="0" normalizeH="0" baseline="0" noProof="0" dirty="0">
                <a:ln>
                  <a:noFill/>
                </a:ln>
                <a:solidFill>
                  <a:prstClr val="black"/>
                </a:solidFill>
                <a:effectLst/>
                <a:uLnTx/>
                <a:uFillTx/>
                <a:latin typeface="Calibri"/>
                <a:ea typeface="+mn-ea"/>
                <a:cs typeface="+mn-cs"/>
              </a:rPr>
              <a:t>Fishery Science </a:t>
            </a:r>
            <a:r>
              <a:rPr lang="en-US" sz="2800" dirty="0">
                <a:solidFill>
                  <a:prstClr val="black"/>
                </a:solidFill>
                <a:latin typeface="Calibri"/>
              </a:rPr>
              <a:t>C</a:t>
            </a:r>
            <a:r>
              <a:rPr kumimoji="0" lang="en-US" sz="2800" b="0" i="0" u="none" strike="noStrike" kern="1200" cap="none" spc="0" normalizeH="0" baseline="0" noProof="0" dirty="0">
                <a:ln>
                  <a:noFill/>
                </a:ln>
                <a:solidFill>
                  <a:prstClr val="black"/>
                </a:solidFill>
                <a:effectLst/>
                <a:uLnTx/>
                <a:uFillTx/>
                <a:latin typeface="Calibri"/>
                <a:ea typeface="+mn-ea"/>
                <a:cs typeface="+mn-cs"/>
              </a:rPr>
              <a:t>enter engagement </a:t>
            </a:r>
          </a:p>
          <a:p>
            <a:pPr marL="285750" marR="0" lvl="0" indent="-285750" algn="l" defTabSz="914400" rtl="0" eaLnBrk="1" fontAlgn="auto" latinLnBrk="0" hangingPunct="1">
              <a:lnSpc>
                <a:spcPct val="100000"/>
              </a:lnSpc>
              <a:spcBef>
                <a:spcPts val="300"/>
              </a:spcBef>
              <a:spcAft>
                <a:spcPts val="300"/>
              </a:spcAft>
              <a:buClrTx/>
              <a:buSzTx/>
              <a:buFont typeface="Arial" panose="020B0604020202020204" pitchFamily="34" charset="0"/>
              <a:buChar char="•"/>
              <a:tabLst/>
              <a:defRPr/>
            </a:pPr>
            <a:r>
              <a:rPr kumimoji="0" lang="en-US" sz="2800" b="0" i="0" u="none" strike="noStrike" kern="1200" cap="none" spc="0" normalizeH="0" baseline="0" noProof="0" dirty="0">
                <a:ln>
                  <a:noFill/>
                </a:ln>
                <a:solidFill>
                  <a:prstClr val="black"/>
                </a:solidFill>
                <a:effectLst/>
                <a:uLnTx/>
                <a:uFillTx/>
                <a:latin typeface="Calibri"/>
                <a:ea typeface="+mn-ea"/>
                <a:cs typeface="+mn-cs"/>
              </a:rPr>
              <a:t>Tools and technology</a:t>
            </a:r>
          </a:p>
          <a:p>
            <a:pPr marL="285750" marR="0" lvl="0" indent="-285750" algn="l" defTabSz="914400" rtl="0" eaLnBrk="1" fontAlgn="auto" latinLnBrk="0" hangingPunct="1">
              <a:lnSpc>
                <a:spcPct val="100000"/>
              </a:lnSpc>
              <a:spcBef>
                <a:spcPts val="300"/>
              </a:spcBef>
              <a:spcAft>
                <a:spcPts val="300"/>
              </a:spcAft>
              <a:buClrTx/>
              <a:buSzTx/>
              <a:buFont typeface="Arial" panose="020B0604020202020204" pitchFamily="34" charset="0"/>
              <a:buChar char="•"/>
              <a:tabLst/>
              <a:defRPr/>
            </a:pPr>
            <a:r>
              <a:rPr kumimoji="0" lang="en-US" sz="2800" b="0" i="0" u="none" strike="noStrike" kern="1200" cap="none" spc="0" normalizeH="0" baseline="0" noProof="0" dirty="0">
                <a:ln>
                  <a:noFill/>
                </a:ln>
                <a:solidFill>
                  <a:prstClr val="black"/>
                </a:solidFill>
                <a:effectLst/>
                <a:uLnTx/>
                <a:uFillTx/>
                <a:latin typeface="Calibri"/>
                <a:ea typeface="+mn-ea"/>
                <a:cs typeface="+mn-cs"/>
              </a:rPr>
              <a:t>Obtaining and sharing data to refine EFH designations</a:t>
            </a:r>
          </a:p>
        </p:txBody>
      </p:sp>
    </p:spTree>
    <p:extLst>
      <p:ext uri="{BB962C8B-B14F-4D97-AF65-F5344CB8AC3E}">
        <p14:creationId xmlns:p14="http://schemas.microsoft.com/office/powerpoint/2010/main" val="275596162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7F725C-3ACE-401A-A6CE-335F582B9711}"/>
              </a:ext>
            </a:extLst>
          </p:cNvPr>
          <p:cNvSpPr>
            <a:spLocks noGrp="1"/>
          </p:cNvSpPr>
          <p:nvPr>
            <p:ph type="ctrTitle"/>
          </p:nvPr>
        </p:nvSpPr>
        <p:spPr>
          <a:xfrm>
            <a:off x="122434" y="20340"/>
            <a:ext cx="9067800" cy="1295400"/>
          </a:xfrm>
          <a:solidFill>
            <a:schemeClr val="bg1"/>
          </a:solidFill>
        </p:spPr>
        <p:txBody>
          <a:bodyPr>
            <a:normAutofit/>
          </a:bodyPr>
          <a:lstStyle/>
          <a:p>
            <a:r>
              <a:rPr lang="en-US" sz="2800" dirty="0">
                <a:ea typeface="Cambria" panose="02040503050406030204" pitchFamily="18" charset="0"/>
                <a:cs typeface="Tahoma" pitchFamily="34" charset="0"/>
              </a:rPr>
              <a:t>CCC Habitat Workgroup</a:t>
            </a:r>
            <a:endParaRPr lang="en-US" sz="2800" dirty="0">
              <a:ea typeface="Cambria" panose="02040503050406030204" pitchFamily="18" charset="0"/>
            </a:endParaRPr>
          </a:p>
        </p:txBody>
      </p:sp>
      <p:sp>
        <p:nvSpPr>
          <p:cNvPr id="7" name="Rectangle 5">
            <a:extLst>
              <a:ext uri="{FF2B5EF4-FFF2-40B4-BE49-F238E27FC236}">
                <a16:creationId xmlns:a16="http://schemas.microsoft.com/office/drawing/2014/main" id="{1D60DA47-AB17-479A-925A-1E953F6E48FA}"/>
              </a:ext>
            </a:extLst>
          </p:cNvPr>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a:ea typeface="+mn-ea"/>
              <a:cs typeface="+mn-cs"/>
            </a:endParaRPr>
          </a:p>
        </p:txBody>
      </p:sp>
      <p:pic>
        <p:nvPicPr>
          <p:cNvPr id="1028" name="image1.jpg">
            <a:extLst>
              <a:ext uri="{FF2B5EF4-FFF2-40B4-BE49-F238E27FC236}">
                <a16:creationId xmlns:a16="http://schemas.microsoft.com/office/drawing/2014/main" id="{03E87B95-C070-488D-8DB6-D532DEE4CAED}"/>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209800" y="208737"/>
            <a:ext cx="4419600" cy="1199336"/>
          </a:xfrm>
          <a:prstGeom prst="rect">
            <a:avLst/>
          </a:prstGeom>
          <a:noFill/>
          <a:extLst>
            <a:ext uri="{909E8E84-426E-40DD-AFC4-6F175D3DCCD1}">
              <a14:hiddenFill xmlns:a14="http://schemas.microsoft.com/office/drawing/2010/main">
                <a:solidFill>
                  <a:srgbClr val="FFFFFF"/>
                </a:solidFill>
              </a14:hiddenFill>
            </a:ext>
          </a:extLst>
        </p:spPr>
      </p:pic>
      <p:sp>
        <p:nvSpPr>
          <p:cNvPr id="3" name="Rectangle 2">
            <a:extLst>
              <a:ext uri="{FF2B5EF4-FFF2-40B4-BE49-F238E27FC236}">
                <a16:creationId xmlns:a16="http://schemas.microsoft.com/office/drawing/2014/main" id="{2407431C-8EB9-4D8A-B2D7-D9227AAA24C3}"/>
              </a:ext>
            </a:extLst>
          </p:cNvPr>
          <p:cNvSpPr/>
          <p:nvPr/>
        </p:nvSpPr>
        <p:spPr>
          <a:xfrm>
            <a:off x="122434" y="1828800"/>
            <a:ext cx="8945366" cy="2940613"/>
          </a:xfrm>
          <a:prstGeom prst="rect">
            <a:avLst/>
          </a:prstGeom>
        </p:spPr>
        <p:txBody>
          <a:bodyPr wrap="square">
            <a:spAutoFit/>
          </a:bodyPr>
          <a:lstStyle/>
          <a:p>
            <a:pPr>
              <a:lnSpc>
                <a:spcPct val="107000"/>
              </a:lnSpc>
              <a:spcAft>
                <a:spcPts val="800"/>
              </a:spcAft>
            </a:pPr>
            <a:r>
              <a:rPr lang="en-US" sz="2800" b="1" dirty="0">
                <a:latin typeface="Calibri" panose="020F0502020204030204" pitchFamily="34" charset="0"/>
                <a:ea typeface="Calibri" panose="020F0502020204030204" pitchFamily="34" charset="0"/>
                <a:cs typeface="Times New Roman" panose="02020603050405020304" pitchFamily="18" charset="0"/>
              </a:rPr>
              <a:t>Session 2: EFH consultation process: How Councils and Regional Offices communicate and collaborate</a:t>
            </a:r>
            <a:endParaRPr lang="en-US" sz="28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US" sz="2800" dirty="0">
                <a:latin typeface="Calibri" panose="020F0502020204030204" pitchFamily="34" charset="0"/>
                <a:ea typeface="Calibri" panose="020F0502020204030204" pitchFamily="34" charset="0"/>
                <a:cs typeface="Times New Roman" panose="02020603050405020304" pitchFamily="18" charset="0"/>
              </a:rPr>
              <a:t>Councils should develop habitat goals and where appropriate develop policy statements that articulate the Council’s standing guidance and clear direction on non-fishing activities the Council wishes to engage in.</a:t>
            </a:r>
          </a:p>
        </p:txBody>
      </p:sp>
    </p:spTree>
    <p:extLst>
      <p:ext uri="{BB962C8B-B14F-4D97-AF65-F5344CB8AC3E}">
        <p14:creationId xmlns:p14="http://schemas.microsoft.com/office/powerpoint/2010/main" val="405315359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7F725C-3ACE-401A-A6CE-335F582B9711}"/>
              </a:ext>
            </a:extLst>
          </p:cNvPr>
          <p:cNvSpPr>
            <a:spLocks noGrp="1"/>
          </p:cNvSpPr>
          <p:nvPr>
            <p:ph type="ctrTitle"/>
          </p:nvPr>
        </p:nvSpPr>
        <p:spPr>
          <a:xfrm>
            <a:off x="122434" y="20340"/>
            <a:ext cx="9067800" cy="1295400"/>
          </a:xfrm>
          <a:solidFill>
            <a:schemeClr val="bg1"/>
          </a:solidFill>
        </p:spPr>
        <p:txBody>
          <a:bodyPr>
            <a:normAutofit/>
          </a:bodyPr>
          <a:lstStyle/>
          <a:p>
            <a:r>
              <a:rPr lang="en-US" sz="2800" dirty="0">
                <a:ea typeface="Cambria" panose="02040503050406030204" pitchFamily="18" charset="0"/>
                <a:cs typeface="Tahoma" pitchFamily="34" charset="0"/>
              </a:rPr>
              <a:t>CCC Habitat Workgroup</a:t>
            </a:r>
            <a:endParaRPr lang="en-US" sz="2800" dirty="0">
              <a:ea typeface="Cambria" panose="02040503050406030204" pitchFamily="18" charset="0"/>
            </a:endParaRPr>
          </a:p>
        </p:txBody>
      </p:sp>
      <p:sp>
        <p:nvSpPr>
          <p:cNvPr id="7" name="Rectangle 5">
            <a:extLst>
              <a:ext uri="{FF2B5EF4-FFF2-40B4-BE49-F238E27FC236}">
                <a16:creationId xmlns:a16="http://schemas.microsoft.com/office/drawing/2014/main" id="{1D60DA47-AB17-479A-925A-1E953F6E48FA}"/>
              </a:ext>
            </a:extLst>
          </p:cNvPr>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a:ea typeface="+mn-ea"/>
              <a:cs typeface="+mn-cs"/>
            </a:endParaRPr>
          </a:p>
        </p:txBody>
      </p:sp>
      <p:pic>
        <p:nvPicPr>
          <p:cNvPr id="1028" name="image1.jpg">
            <a:extLst>
              <a:ext uri="{FF2B5EF4-FFF2-40B4-BE49-F238E27FC236}">
                <a16:creationId xmlns:a16="http://schemas.microsoft.com/office/drawing/2014/main" id="{03E87B95-C070-488D-8DB6-D532DEE4CAED}"/>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209800" y="208737"/>
            <a:ext cx="4419600" cy="1199336"/>
          </a:xfrm>
          <a:prstGeom prst="rect">
            <a:avLst/>
          </a:prstGeom>
          <a:noFill/>
          <a:extLst>
            <a:ext uri="{909E8E84-426E-40DD-AFC4-6F175D3DCCD1}">
              <a14:hiddenFill xmlns:a14="http://schemas.microsoft.com/office/drawing/2010/main">
                <a:solidFill>
                  <a:srgbClr val="FFFFFF"/>
                </a:solidFill>
              </a14:hiddenFill>
            </a:ext>
          </a:extLst>
        </p:spPr>
      </p:pic>
      <p:sp>
        <p:nvSpPr>
          <p:cNvPr id="3" name="Rectangle 2">
            <a:extLst>
              <a:ext uri="{FF2B5EF4-FFF2-40B4-BE49-F238E27FC236}">
                <a16:creationId xmlns:a16="http://schemas.microsoft.com/office/drawing/2014/main" id="{2407431C-8EB9-4D8A-B2D7-D9227AAA24C3}"/>
              </a:ext>
            </a:extLst>
          </p:cNvPr>
          <p:cNvSpPr/>
          <p:nvPr/>
        </p:nvSpPr>
        <p:spPr>
          <a:xfrm>
            <a:off x="122434" y="1596470"/>
            <a:ext cx="9021566" cy="532903"/>
          </a:xfrm>
          <a:prstGeom prst="rect">
            <a:avLst/>
          </a:prstGeom>
        </p:spPr>
        <p:txBody>
          <a:bodyPr wrap="square">
            <a:spAutoFit/>
          </a:bodyPr>
          <a:lstStyle/>
          <a:p>
            <a:pPr marL="0" marR="0" lvl="0" indent="0" algn="l" defTabSz="914400" rtl="0" eaLnBrk="1" fontAlgn="auto" latinLnBrk="0" hangingPunct="1">
              <a:lnSpc>
                <a:spcPct val="107000"/>
              </a:lnSpc>
              <a:spcBef>
                <a:spcPts val="0"/>
              </a:spcBef>
              <a:spcAft>
                <a:spcPts val="800"/>
              </a:spcAft>
              <a:buClrTx/>
              <a:buSzTx/>
              <a:buFontTx/>
              <a:buNone/>
              <a:tabLst/>
              <a:defRPr/>
            </a:pPr>
            <a:endParaRPr kumimoji="0" lang="en-US" sz="28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endParaRPr>
          </a:p>
        </p:txBody>
      </p:sp>
      <p:sp>
        <p:nvSpPr>
          <p:cNvPr id="8" name="Rectangle 3">
            <a:extLst>
              <a:ext uri="{FF2B5EF4-FFF2-40B4-BE49-F238E27FC236}">
                <a16:creationId xmlns:a16="http://schemas.microsoft.com/office/drawing/2014/main" id="{34FE94E5-CA61-4958-A5F0-D2506CACB8BA}"/>
              </a:ext>
            </a:extLst>
          </p:cNvPr>
          <p:cNvSpPr>
            <a:spLocks noChangeArrowheads="1"/>
          </p:cNvSpPr>
          <p:nvPr/>
        </p:nvSpPr>
        <p:spPr bwMode="auto">
          <a:xfrm flipH="1">
            <a:off x="122434" y="1584841"/>
            <a:ext cx="9067800" cy="47705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800" b="1" i="0" u="none" strike="noStrike" cap="none" normalizeH="0" baseline="0" dirty="0">
                <a:ln>
                  <a:noFill/>
                </a:ln>
                <a:solidFill>
                  <a:schemeClr val="tx1"/>
                </a:solidFill>
                <a:effectLst/>
                <a:ea typeface="Calibri" panose="020F0502020204030204" pitchFamily="34" charset="0"/>
                <a:cs typeface="Times New Roman" panose="02020603050405020304" pitchFamily="18" charset="0"/>
              </a:rPr>
              <a:t>Session 3: How can articulating habitat goals assist Councils in effectively using EFH authorities?</a:t>
            </a:r>
          </a:p>
          <a:p>
            <a:pPr eaLnBrk="0" fontAlgn="base" hangingPunct="0">
              <a:spcBef>
                <a:spcPct val="0"/>
              </a:spcBef>
              <a:spcAft>
                <a:spcPct val="0"/>
              </a:spcAft>
            </a:pPr>
            <a:r>
              <a:rPr lang="en-US" sz="2800" dirty="0"/>
              <a:t>Habitat goals serve to inform action agencies and developers about the role of habitat in fisheries, and the need for conservation measures that support healthy fisheries and coastal and ocean economies they support. A better understanding and early coordination will reduce impacts, help prioritize restoration and conservation activities, and encourage grant opportunities to better understand these complex systems. </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2400" b="0" i="0" u="none" strike="noStrike" cap="none" normalizeH="0" baseline="0" dirty="0">
              <a:ln>
                <a:noFill/>
              </a:ln>
              <a:solidFill>
                <a:schemeClr val="tx1"/>
              </a:solidFill>
              <a:effectLst/>
            </a:endParaRPr>
          </a:p>
        </p:txBody>
      </p:sp>
    </p:spTree>
    <p:extLst>
      <p:ext uri="{BB962C8B-B14F-4D97-AF65-F5344CB8AC3E}">
        <p14:creationId xmlns:p14="http://schemas.microsoft.com/office/powerpoint/2010/main" val="54627599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7F725C-3ACE-401A-A6CE-335F582B9711}"/>
              </a:ext>
            </a:extLst>
          </p:cNvPr>
          <p:cNvSpPr>
            <a:spLocks noGrp="1"/>
          </p:cNvSpPr>
          <p:nvPr>
            <p:ph type="ctrTitle"/>
          </p:nvPr>
        </p:nvSpPr>
        <p:spPr>
          <a:xfrm>
            <a:off x="122434" y="20340"/>
            <a:ext cx="9067800" cy="1295400"/>
          </a:xfrm>
          <a:solidFill>
            <a:schemeClr val="bg1"/>
          </a:solidFill>
        </p:spPr>
        <p:txBody>
          <a:bodyPr>
            <a:normAutofit/>
          </a:bodyPr>
          <a:lstStyle/>
          <a:p>
            <a:r>
              <a:rPr lang="en-US" sz="2800" dirty="0">
                <a:ea typeface="Cambria" panose="02040503050406030204" pitchFamily="18" charset="0"/>
                <a:cs typeface="Tahoma" pitchFamily="34" charset="0"/>
              </a:rPr>
              <a:t>CCC Habitat Workgroup</a:t>
            </a:r>
            <a:endParaRPr lang="en-US" sz="2800" dirty="0">
              <a:ea typeface="Cambria" panose="02040503050406030204" pitchFamily="18" charset="0"/>
            </a:endParaRPr>
          </a:p>
        </p:txBody>
      </p:sp>
      <p:sp>
        <p:nvSpPr>
          <p:cNvPr id="7" name="Rectangle 5">
            <a:extLst>
              <a:ext uri="{FF2B5EF4-FFF2-40B4-BE49-F238E27FC236}">
                <a16:creationId xmlns:a16="http://schemas.microsoft.com/office/drawing/2014/main" id="{1D60DA47-AB17-479A-925A-1E953F6E48FA}"/>
              </a:ext>
            </a:extLst>
          </p:cNvPr>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a:ea typeface="+mn-ea"/>
              <a:cs typeface="+mn-cs"/>
            </a:endParaRPr>
          </a:p>
        </p:txBody>
      </p:sp>
      <p:pic>
        <p:nvPicPr>
          <p:cNvPr id="1028" name="image1.jpg">
            <a:extLst>
              <a:ext uri="{FF2B5EF4-FFF2-40B4-BE49-F238E27FC236}">
                <a16:creationId xmlns:a16="http://schemas.microsoft.com/office/drawing/2014/main" id="{03E87B95-C070-488D-8DB6-D532DEE4CAED}"/>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209800" y="208737"/>
            <a:ext cx="4419600" cy="1199336"/>
          </a:xfrm>
          <a:prstGeom prst="rect">
            <a:avLst/>
          </a:prstGeom>
          <a:noFill/>
          <a:extLst>
            <a:ext uri="{909E8E84-426E-40DD-AFC4-6F175D3DCCD1}">
              <a14:hiddenFill xmlns:a14="http://schemas.microsoft.com/office/drawing/2010/main">
                <a:solidFill>
                  <a:srgbClr val="FFFFFF"/>
                </a:solidFill>
              </a14:hiddenFill>
            </a:ext>
          </a:extLst>
        </p:spPr>
      </p:pic>
      <p:sp>
        <p:nvSpPr>
          <p:cNvPr id="3" name="Rectangle 2">
            <a:extLst>
              <a:ext uri="{FF2B5EF4-FFF2-40B4-BE49-F238E27FC236}">
                <a16:creationId xmlns:a16="http://schemas.microsoft.com/office/drawing/2014/main" id="{2407431C-8EB9-4D8A-B2D7-D9227AAA24C3}"/>
              </a:ext>
            </a:extLst>
          </p:cNvPr>
          <p:cNvSpPr/>
          <p:nvPr/>
        </p:nvSpPr>
        <p:spPr>
          <a:xfrm>
            <a:off x="122434" y="1596470"/>
            <a:ext cx="9021566" cy="532903"/>
          </a:xfrm>
          <a:prstGeom prst="rect">
            <a:avLst/>
          </a:prstGeom>
        </p:spPr>
        <p:txBody>
          <a:bodyPr wrap="square">
            <a:spAutoFit/>
          </a:bodyPr>
          <a:lstStyle/>
          <a:p>
            <a:pPr marL="0" marR="0" lvl="0" indent="0" algn="l" defTabSz="914400" rtl="0" eaLnBrk="1" fontAlgn="auto" latinLnBrk="0" hangingPunct="1">
              <a:lnSpc>
                <a:spcPct val="107000"/>
              </a:lnSpc>
              <a:spcBef>
                <a:spcPts val="0"/>
              </a:spcBef>
              <a:spcAft>
                <a:spcPts val="800"/>
              </a:spcAft>
              <a:buClrTx/>
              <a:buSzTx/>
              <a:buFontTx/>
              <a:buNone/>
              <a:tabLst/>
              <a:defRPr/>
            </a:pPr>
            <a:endParaRPr kumimoji="0" lang="en-US" sz="28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endParaRPr>
          </a:p>
        </p:txBody>
      </p:sp>
      <p:sp>
        <p:nvSpPr>
          <p:cNvPr id="8" name="Rectangle 3">
            <a:extLst>
              <a:ext uri="{FF2B5EF4-FFF2-40B4-BE49-F238E27FC236}">
                <a16:creationId xmlns:a16="http://schemas.microsoft.com/office/drawing/2014/main" id="{34FE94E5-CA61-4958-A5F0-D2506CACB8BA}"/>
              </a:ext>
            </a:extLst>
          </p:cNvPr>
          <p:cNvSpPr>
            <a:spLocks noChangeArrowheads="1"/>
          </p:cNvSpPr>
          <p:nvPr/>
        </p:nvSpPr>
        <p:spPr bwMode="auto">
          <a:xfrm flipH="1">
            <a:off x="122434" y="1600200"/>
            <a:ext cx="9021566" cy="47089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r>
              <a:rPr lang="en-US" sz="2600" b="1" dirty="0"/>
              <a:t>Session 4: Council policy statements to provide standing guidance for EFH consultation and habitat conservation efforts</a:t>
            </a:r>
          </a:p>
          <a:p>
            <a:r>
              <a:rPr lang="en-US" sz="2800" dirty="0"/>
              <a:t>Policy statements provide Councils an opportunity to provide their standing policies articulating their concerns about non-fishing activities that may affect fish habitats in a clear, outward-facing, and easily shareable manner. They can constitute best practices for habitat conservation, highlighting habitat protection, and operational policies for Council engagement which benefit both the Council and NOAA. </a:t>
            </a:r>
          </a:p>
          <a:p>
            <a:endParaRPr lang="en-US" sz="2400" dirty="0"/>
          </a:p>
        </p:txBody>
      </p:sp>
    </p:spTree>
    <p:extLst>
      <p:ext uri="{BB962C8B-B14F-4D97-AF65-F5344CB8AC3E}">
        <p14:creationId xmlns:p14="http://schemas.microsoft.com/office/powerpoint/2010/main" val="148732514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7F725C-3ACE-401A-A6CE-335F582B9711}"/>
              </a:ext>
            </a:extLst>
          </p:cNvPr>
          <p:cNvSpPr>
            <a:spLocks noGrp="1"/>
          </p:cNvSpPr>
          <p:nvPr>
            <p:ph type="ctrTitle"/>
          </p:nvPr>
        </p:nvSpPr>
        <p:spPr>
          <a:xfrm>
            <a:off x="122434" y="20340"/>
            <a:ext cx="9067800" cy="1295400"/>
          </a:xfrm>
          <a:solidFill>
            <a:schemeClr val="bg1"/>
          </a:solidFill>
        </p:spPr>
        <p:txBody>
          <a:bodyPr>
            <a:normAutofit/>
          </a:bodyPr>
          <a:lstStyle/>
          <a:p>
            <a:r>
              <a:rPr lang="en-US" sz="2800" dirty="0">
                <a:ea typeface="Cambria" panose="02040503050406030204" pitchFamily="18" charset="0"/>
                <a:cs typeface="Tahoma" pitchFamily="34" charset="0"/>
              </a:rPr>
              <a:t>CCC Habitat Workgroup</a:t>
            </a:r>
            <a:endParaRPr lang="en-US" sz="2800" dirty="0">
              <a:ea typeface="Cambria" panose="02040503050406030204" pitchFamily="18" charset="0"/>
            </a:endParaRPr>
          </a:p>
        </p:txBody>
      </p:sp>
      <p:sp>
        <p:nvSpPr>
          <p:cNvPr id="7" name="Rectangle 5">
            <a:extLst>
              <a:ext uri="{FF2B5EF4-FFF2-40B4-BE49-F238E27FC236}">
                <a16:creationId xmlns:a16="http://schemas.microsoft.com/office/drawing/2014/main" id="{1D60DA47-AB17-479A-925A-1E953F6E48FA}"/>
              </a:ext>
            </a:extLst>
          </p:cNvPr>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a:ea typeface="+mn-ea"/>
              <a:cs typeface="+mn-cs"/>
            </a:endParaRPr>
          </a:p>
        </p:txBody>
      </p:sp>
      <p:pic>
        <p:nvPicPr>
          <p:cNvPr id="1028" name="image1.jpg">
            <a:extLst>
              <a:ext uri="{FF2B5EF4-FFF2-40B4-BE49-F238E27FC236}">
                <a16:creationId xmlns:a16="http://schemas.microsoft.com/office/drawing/2014/main" id="{03E87B95-C070-488D-8DB6-D532DEE4CAED}"/>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209800" y="208737"/>
            <a:ext cx="4419600" cy="1199336"/>
          </a:xfrm>
          <a:prstGeom prst="rect">
            <a:avLst/>
          </a:prstGeom>
          <a:noFill/>
          <a:extLst>
            <a:ext uri="{909E8E84-426E-40DD-AFC4-6F175D3DCCD1}">
              <a14:hiddenFill xmlns:a14="http://schemas.microsoft.com/office/drawing/2010/main">
                <a:solidFill>
                  <a:srgbClr val="FFFFFF"/>
                </a:solidFill>
              </a14:hiddenFill>
            </a:ext>
          </a:extLst>
        </p:spPr>
      </p:pic>
      <p:sp>
        <p:nvSpPr>
          <p:cNvPr id="3" name="Rectangle 2">
            <a:extLst>
              <a:ext uri="{FF2B5EF4-FFF2-40B4-BE49-F238E27FC236}">
                <a16:creationId xmlns:a16="http://schemas.microsoft.com/office/drawing/2014/main" id="{2407431C-8EB9-4D8A-B2D7-D9227AAA24C3}"/>
              </a:ext>
            </a:extLst>
          </p:cNvPr>
          <p:cNvSpPr/>
          <p:nvPr/>
        </p:nvSpPr>
        <p:spPr>
          <a:xfrm>
            <a:off x="122434" y="1596470"/>
            <a:ext cx="9021566" cy="532903"/>
          </a:xfrm>
          <a:prstGeom prst="rect">
            <a:avLst/>
          </a:prstGeom>
        </p:spPr>
        <p:txBody>
          <a:bodyPr wrap="square">
            <a:spAutoFit/>
          </a:bodyPr>
          <a:lstStyle/>
          <a:p>
            <a:pPr marL="0" marR="0" lvl="0" indent="0" algn="l" defTabSz="914400" rtl="0" eaLnBrk="1" fontAlgn="auto" latinLnBrk="0" hangingPunct="1">
              <a:lnSpc>
                <a:spcPct val="107000"/>
              </a:lnSpc>
              <a:spcBef>
                <a:spcPts val="0"/>
              </a:spcBef>
              <a:spcAft>
                <a:spcPts val="800"/>
              </a:spcAft>
              <a:buClrTx/>
              <a:buSzTx/>
              <a:buFontTx/>
              <a:buNone/>
              <a:tabLst/>
              <a:defRPr/>
            </a:pPr>
            <a:endParaRPr kumimoji="0" lang="en-US" sz="28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endParaRPr>
          </a:p>
        </p:txBody>
      </p:sp>
      <p:sp>
        <p:nvSpPr>
          <p:cNvPr id="8" name="Rectangle 3">
            <a:extLst>
              <a:ext uri="{FF2B5EF4-FFF2-40B4-BE49-F238E27FC236}">
                <a16:creationId xmlns:a16="http://schemas.microsoft.com/office/drawing/2014/main" id="{34FE94E5-CA61-4958-A5F0-D2506CACB8BA}"/>
              </a:ext>
            </a:extLst>
          </p:cNvPr>
          <p:cNvSpPr>
            <a:spLocks noChangeArrowheads="1"/>
          </p:cNvSpPr>
          <p:nvPr/>
        </p:nvSpPr>
        <p:spPr bwMode="auto">
          <a:xfrm flipH="1">
            <a:off x="122434" y="1680150"/>
            <a:ext cx="9067800" cy="43396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r>
              <a:rPr lang="en-US" sz="2800" b="1" dirty="0"/>
              <a:t>Session 5: Offshore marine planning and regional issues</a:t>
            </a:r>
          </a:p>
          <a:p>
            <a:r>
              <a:rPr lang="en-US" sz="2800" dirty="0"/>
              <a:t>Provided a view of how groups intersect and coordinate on cross-cutting and region-wide issues and what practices may be useful for enhancing the Council’s contributions to the consultation process, either directly or indirectly, with limited availability of time and resources for all involved. This session also highlighted the need and benefits of coordinated tracking of these major activities among the Councils and their NOAA Fisheries partners. </a:t>
            </a:r>
          </a:p>
          <a:p>
            <a:endParaRPr lang="en-US" sz="2400" dirty="0"/>
          </a:p>
        </p:txBody>
      </p:sp>
    </p:spTree>
    <p:extLst>
      <p:ext uri="{BB962C8B-B14F-4D97-AF65-F5344CB8AC3E}">
        <p14:creationId xmlns:p14="http://schemas.microsoft.com/office/powerpoint/2010/main" val="395019300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7F725C-3ACE-401A-A6CE-335F582B9711}"/>
              </a:ext>
            </a:extLst>
          </p:cNvPr>
          <p:cNvSpPr>
            <a:spLocks noGrp="1"/>
          </p:cNvSpPr>
          <p:nvPr>
            <p:ph type="ctrTitle"/>
          </p:nvPr>
        </p:nvSpPr>
        <p:spPr>
          <a:xfrm>
            <a:off x="122434" y="20340"/>
            <a:ext cx="9067800" cy="1295400"/>
          </a:xfrm>
          <a:solidFill>
            <a:schemeClr val="bg1"/>
          </a:solidFill>
        </p:spPr>
        <p:txBody>
          <a:bodyPr>
            <a:normAutofit/>
          </a:bodyPr>
          <a:lstStyle/>
          <a:p>
            <a:r>
              <a:rPr lang="en-US" sz="2800" dirty="0">
                <a:ea typeface="Cambria" panose="02040503050406030204" pitchFamily="18" charset="0"/>
                <a:cs typeface="Tahoma" pitchFamily="34" charset="0"/>
              </a:rPr>
              <a:t>CCC Habitat Workgroup</a:t>
            </a:r>
            <a:endParaRPr lang="en-US" sz="2800" dirty="0">
              <a:ea typeface="Cambria" panose="02040503050406030204" pitchFamily="18" charset="0"/>
            </a:endParaRPr>
          </a:p>
        </p:txBody>
      </p:sp>
      <p:sp>
        <p:nvSpPr>
          <p:cNvPr id="7" name="Rectangle 5">
            <a:extLst>
              <a:ext uri="{FF2B5EF4-FFF2-40B4-BE49-F238E27FC236}">
                <a16:creationId xmlns:a16="http://schemas.microsoft.com/office/drawing/2014/main" id="{1D60DA47-AB17-479A-925A-1E953F6E48FA}"/>
              </a:ext>
            </a:extLst>
          </p:cNvPr>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a:ea typeface="+mn-ea"/>
              <a:cs typeface="+mn-cs"/>
            </a:endParaRPr>
          </a:p>
        </p:txBody>
      </p:sp>
      <p:pic>
        <p:nvPicPr>
          <p:cNvPr id="1028" name="image1.jpg">
            <a:extLst>
              <a:ext uri="{FF2B5EF4-FFF2-40B4-BE49-F238E27FC236}">
                <a16:creationId xmlns:a16="http://schemas.microsoft.com/office/drawing/2014/main" id="{03E87B95-C070-488D-8DB6-D532DEE4CAED}"/>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209800" y="208737"/>
            <a:ext cx="4419600" cy="1199336"/>
          </a:xfrm>
          <a:prstGeom prst="rect">
            <a:avLst/>
          </a:prstGeom>
          <a:noFill/>
          <a:extLst>
            <a:ext uri="{909E8E84-426E-40DD-AFC4-6F175D3DCCD1}">
              <a14:hiddenFill xmlns:a14="http://schemas.microsoft.com/office/drawing/2010/main">
                <a:solidFill>
                  <a:srgbClr val="FFFFFF"/>
                </a:solidFill>
              </a14:hiddenFill>
            </a:ext>
          </a:extLst>
        </p:spPr>
      </p:pic>
      <p:sp>
        <p:nvSpPr>
          <p:cNvPr id="3" name="Rectangle 2">
            <a:extLst>
              <a:ext uri="{FF2B5EF4-FFF2-40B4-BE49-F238E27FC236}">
                <a16:creationId xmlns:a16="http://schemas.microsoft.com/office/drawing/2014/main" id="{2407431C-8EB9-4D8A-B2D7-D9227AAA24C3}"/>
              </a:ext>
            </a:extLst>
          </p:cNvPr>
          <p:cNvSpPr/>
          <p:nvPr/>
        </p:nvSpPr>
        <p:spPr>
          <a:xfrm>
            <a:off x="122434" y="1596470"/>
            <a:ext cx="9021566" cy="532903"/>
          </a:xfrm>
          <a:prstGeom prst="rect">
            <a:avLst/>
          </a:prstGeom>
        </p:spPr>
        <p:txBody>
          <a:bodyPr wrap="square">
            <a:spAutoFit/>
          </a:bodyPr>
          <a:lstStyle/>
          <a:p>
            <a:pPr marL="0" marR="0" lvl="0" indent="0" algn="l" defTabSz="914400" rtl="0" eaLnBrk="1" fontAlgn="auto" latinLnBrk="0" hangingPunct="1">
              <a:lnSpc>
                <a:spcPct val="107000"/>
              </a:lnSpc>
              <a:spcBef>
                <a:spcPts val="0"/>
              </a:spcBef>
              <a:spcAft>
                <a:spcPts val="800"/>
              </a:spcAft>
              <a:buClrTx/>
              <a:buSzTx/>
              <a:buFontTx/>
              <a:buNone/>
              <a:tabLst/>
              <a:defRPr/>
            </a:pPr>
            <a:endParaRPr kumimoji="0" lang="en-US" sz="28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endParaRPr>
          </a:p>
        </p:txBody>
      </p:sp>
      <p:sp>
        <p:nvSpPr>
          <p:cNvPr id="8" name="Rectangle 3">
            <a:extLst>
              <a:ext uri="{FF2B5EF4-FFF2-40B4-BE49-F238E27FC236}">
                <a16:creationId xmlns:a16="http://schemas.microsoft.com/office/drawing/2014/main" id="{34FE94E5-CA61-4958-A5F0-D2506CACB8BA}"/>
              </a:ext>
            </a:extLst>
          </p:cNvPr>
          <p:cNvSpPr>
            <a:spLocks noChangeArrowheads="1"/>
          </p:cNvSpPr>
          <p:nvPr/>
        </p:nvSpPr>
        <p:spPr bwMode="auto">
          <a:xfrm flipH="1">
            <a:off x="130996" y="1295400"/>
            <a:ext cx="8890570" cy="464742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lvl="0"/>
            <a:r>
              <a:rPr lang="en-US" sz="2800" b="1" dirty="0">
                <a:solidFill>
                  <a:prstClr val="black"/>
                </a:solidFill>
              </a:rPr>
              <a:t>Session 6: Fishery Science Center engagement in EFH consultation work</a:t>
            </a:r>
          </a:p>
          <a:p>
            <a:r>
              <a:rPr lang="en-US" sz="2400" dirty="0"/>
              <a:t>Identified opportunities to improve FSC engagement. </a:t>
            </a:r>
          </a:p>
          <a:p>
            <a:pPr marL="342900" indent="-342900">
              <a:buFont typeface="Arial" panose="020B0604020202020204" pitchFamily="34" charset="0"/>
              <a:buChar char="•"/>
            </a:pPr>
            <a:r>
              <a:rPr lang="en-US" sz="2400" dirty="0"/>
              <a:t>Short-term recommendations: distribute list of habitat contacts; provide Council EFH briefings; share examples where habitat science improved consultations; and identify experts for Council regional plan teams/advisory committees. </a:t>
            </a:r>
          </a:p>
          <a:p>
            <a:pPr marL="342900" indent="-342900">
              <a:buFont typeface="Arial" panose="020B0604020202020204" pitchFamily="34" charset="0"/>
              <a:buChar char="•"/>
            </a:pPr>
            <a:r>
              <a:rPr lang="en-US" sz="2400" dirty="0"/>
              <a:t>Long-term recommendations: improve FSC understanding of EFH consultation; regional input on national science initiatives to improve alignment with regional priorities; identify how regional strategic plans priorities feed into work plans; and identify funding opportunities that might be available for Councils.</a:t>
            </a:r>
          </a:p>
        </p:txBody>
      </p:sp>
    </p:spTree>
    <p:extLst>
      <p:ext uri="{BB962C8B-B14F-4D97-AF65-F5344CB8AC3E}">
        <p14:creationId xmlns:p14="http://schemas.microsoft.com/office/powerpoint/2010/main" val="273738422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7F725C-3ACE-401A-A6CE-335F582B9711}"/>
              </a:ext>
            </a:extLst>
          </p:cNvPr>
          <p:cNvSpPr>
            <a:spLocks noGrp="1"/>
          </p:cNvSpPr>
          <p:nvPr>
            <p:ph type="ctrTitle"/>
          </p:nvPr>
        </p:nvSpPr>
        <p:spPr>
          <a:xfrm>
            <a:off x="122434" y="20340"/>
            <a:ext cx="9067800" cy="1295400"/>
          </a:xfrm>
          <a:solidFill>
            <a:schemeClr val="bg1"/>
          </a:solidFill>
        </p:spPr>
        <p:txBody>
          <a:bodyPr>
            <a:normAutofit/>
          </a:bodyPr>
          <a:lstStyle/>
          <a:p>
            <a:r>
              <a:rPr lang="en-US" sz="2800" dirty="0">
                <a:ea typeface="Cambria" panose="02040503050406030204" pitchFamily="18" charset="0"/>
                <a:cs typeface="Tahoma" pitchFamily="34" charset="0"/>
              </a:rPr>
              <a:t>CCC Habitat Workgroup</a:t>
            </a:r>
            <a:endParaRPr lang="en-US" sz="2800" dirty="0">
              <a:ea typeface="Cambria" panose="02040503050406030204" pitchFamily="18" charset="0"/>
            </a:endParaRPr>
          </a:p>
        </p:txBody>
      </p:sp>
      <p:sp>
        <p:nvSpPr>
          <p:cNvPr id="7" name="Rectangle 5">
            <a:extLst>
              <a:ext uri="{FF2B5EF4-FFF2-40B4-BE49-F238E27FC236}">
                <a16:creationId xmlns:a16="http://schemas.microsoft.com/office/drawing/2014/main" id="{1D60DA47-AB17-479A-925A-1E953F6E48FA}"/>
              </a:ext>
            </a:extLst>
          </p:cNvPr>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a:ea typeface="+mn-ea"/>
              <a:cs typeface="+mn-cs"/>
            </a:endParaRPr>
          </a:p>
        </p:txBody>
      </p:sp>
      <p:pic>
        <p:nvPicPr>
          <p:cNvPr id="1028" name="image1.jpg">
            <a:extLst>
              <a:ext uri="{FF2B5EF4-FFF2-40B4-BE49-F238E27FC236}">
                <a16:creationId xmlns:a16="http://schemas.microsoft.com/office/drawing/2014/main" id="{03E87B95-C070-488D-8DB6-D532DEE4CAED}"/>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209800" y="208737"/>
            <a:ext cx="4419600" cy="1199336"/>
          </a:xfrm>
          <a:prstGeom prst="rect">
            <a:avLst/>
          </a:prstGeom>
          <a:noFill/>
          <a:extLst>
            <a:ext uri="{909E8E84-426E-40DD-AFC4-6F175D3DCCD1}">
              <a14:hiddenFill xmlns:a14="http://schemas.microsoft.com/office/drawing/2010/main">
                <a:solidFill>
                  <a:srgbClr val="FFFFFF"/>
                </a:solidFill>
              </a14:hiddenFill>
            </a:ext>
          </a:extLst>
        </p:spPr>
      </p:pic>
      <p:sp>
        <p:nvSpPr>
          <p:cNvPr id="3" name="Rectangle 2">
            <a:extLst>
              <a:ext uri="{FF2B5EF4-FFF2-40B4-BE49-F238E27FC236}">
                <a16:creationId xmlns:a16="http://schemas.microsoft.com/office/drawing/2014/main" id="{2407431C-8EB9-4D8A-B2D7-D9227AAA24C3}"/>
              </a:ext>
            </a:extLst>
          </p:cNvPr>
          <p:cNvSpPr/>
          <p:nvPr/>
        </p:nvSpPr>
        <p:spPr>
          <a:xfrm>
            <a:off x="122434" y="1596470"/>
            <a:ext cx="9021566" cy="532903"/>
          </a:xfrm>
          <a:prstGeom prst="rect">
            <a:avLst/>
          </a:prstGeom>
        </p:spPr>
        <p:txBody>
          <a:bodyPr wrap="square">
            <a:spAutoFit/>
          </a:bodyPr>
          <a:lstStyle/>
          <a:p>
            <a:pPr marL="0" marR="0" lvl="0" indent="0" algn="l" defTabSz="914400" rtl="0" eaLnBrk="1" fontAlgn="auto" latinLnBrk="0" hangingPunct="1">
              <a:lnSpc>
                <a:spcPct val="107000"/>
              </a:lnSpc>
              <a:spcBef>
                <a:spcPts val="0"/>
              </a:spcBef>
              <a:spcAft>
                <a:spcPts val="800"/>
              </a:spcAft>
              <a:buClrTx/>
              <a:buSzTx/>
              <a:buFontTx/>
              <a:buNone/>
              <a:tabLst/>
              <a:defRPr/>
            </a:pPr>
            <a:endParaRPr kumimoji="0" lang="en-US" sz="28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endParaRPr>
          </a:p>
        </p:txBody>
      </p:sp>
      <p:sp>
        <p:nvSpPr>
          <p:cNvPr id="8" name="Rectangle 3">
            <a:extLst>
              <a:ext uri="{FF2B5EF4-FFF2-40B4-BE49-F238E27FC236}">
                <a16:creationId xmlns:a16="http://schemas.microsoft.com/office/drawing/2014/main" id="{34FE94E5-CA61-4958-A5F0-D2506CACB8BA}"/>
              </a:ext>
            </a:extLst>
          </p:cNvPr>
          <p:cNvSpPr>
            <a:spLocks noChangeArrowheads="1"/>
          </p:cNvSpPr>
          <p:nvPr/>
        </p:nvSpPr>
        <p:spPr bwMode="auto">
          <a:xfrm flipH="1">
            <a:off x="154112" y="1447800"/>
            <a:ext cx="8761287" cy="440120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lvl="0"/>
            <a:r>
              <a:rPr lang="en-US" sz="2800" b="1" dirty="0">
                <a:solidFill>
                  <a:prstClr val="black"/>
                </a:solidFill>
              </a:rPr>
              <a:t>Session 7: Tools and technology to aid Councils and Regional Offices in providing access to and use of EFH information in consultations</a:t>
            </a:r>
          </a:p>
          <a:p>
            <a:pPr lvl="0"/>
            <a:r>
              <a:rPr lang="en-US" sz="2800" dirty="0"/>
              <a:t>EFH designations should be easy to find, with links on Council habitat pages and NOAA Fisheries EFH consultation pages, and including a Council summary document listing all designations. In addition, each Council should have a document or single area of its website for materials related to EFH designation. A regional EFH user guide could be developed in collaboration with NOAA Fisheries. </a:t>
            </a:r>
            <a:endParaRPr kumimoji="0" lang="en-US" sz="280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195643918"/>
      </p:ext>
    </p:extLst>
  </p:cSld>
  <p:clrMapOvr>
    <a:masterClrMapping/>
  </p:clrMapOvr>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2340</TotalTime>
  <Words>965</Words>
  <Application>Microsoft Office PowerPoint</Application>
  <PresentationFormat>On-screen Show (4:3)</PresentationFormat>
  <Paragraphs>61</Paragraphs>
  <Slides>14</Slides>
  <Notes>1</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14</vt:i4>
      </vt:variant>
    </vt:vector>
  </HeadingPairs>
  <TitlesOfParts>
    <vt:vector size="20" baseType="lpstr">
      <vt:lpstr>Adobe Garamond Pro Bold</vt:lpstr>
      <vt:lpstr>Arial</vt:lpstr>
      <vt:lpstr>Calibri</vt:lpstr>
      <vt:lpstr>Cambria</vt:lpstr>
      <vt:lpstr>1_Office Theme</vt:lpstr>
      <vt:lpstr>Custom Design</vt:lpstr>
      <vt:lpstr>CCC Habitat Workgroup</vt:lpstr>
      <vt:lpstr>CCC Habitat Workgroup:  EFH Consultation Workshop Overview and Next Steps</vt:lpstr>
      <vt:lpstr>CCC Habitat Workgroup</vt:lpstr>
      <vt:lpstr>CCC Habitat Workgroup</vt:lpstr>
      <vt:lpstr>CCC Habitat Workgroup</vt:lpstr>
      <vt:lpstr>CCC Habitat Workgroup</vt:lpstr>
      <vt:lpstr>CCC Habitat Workgroup</vt:lpstr>
      <vt:lpstr>CCC Habitat Workgroup</vt:lpstr>
      <vt:lpstr>CCC Habitat Workgroup</vt:lpstr>
      <vt:lpstr>CCC Habitat Workgroup</vt:lpstr>
      <vt:lpstr>CCC Habitat Workgroup</vt:lpstr>
      <vt:lpstr>CCC Habitat Workgroup</vt:lpstr>
      <vt:lpstr>CCC Habitat Workgroup</vt:lpstr>
      <vt:lpstr>CCC Habitat Work Group</vt:lpstr>
    </vt:vector>
  </TitlesOfParts>
  <Company>Hewlett-Packard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Fishery Ecosystem Plan II Essential Fish Habitat Update  Roger Pugliese Senior Fishery Biologist,  SAFMC</dc:title>
  <dc:creator>Roger Pugliese</dc:creator>
  <cp:lastModifiedBy>Roger Pugliese</cp:lastModifiedBy>
  <cp:revision>226</cp:revision>
  <cp:lastPrinted>2016-08-23T15:10:31Z</cp:lastPrinted>
  <dcterms:created xsi:type="dcterms:W3CDTF">2014-03-03T10:00:20Z</dcterms:created>
  <dcterms:modified xsi:type="dcterms:W3CDTF">2020-04-22T15:12:05Z</dcterms:modified>
</cp:coreProperties>
</file>