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70AE14A-D034-4800-B4F7-564D04981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70AE14A-D034-4800-B4F7-564D049811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570AE14A-D034-4800-B4F7-564D04981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70AE14A-D034-4800-B4F7-564D04981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70AE14A-D034-4800-B4F7-564D04981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570AE14A-D034-4800-B4F7-564D04981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70AE14A-D034-4800-B4F7-564D04981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570AE14A-D034-4800-B4F7-564D04981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570AE14A-D034-4800-B4F7-564D04981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B4AE82-4CC1-4355-BDC0-8B9B5E3B01C7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570AE14A-D034-4800-B4F7-564D049811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SAFMC logo color HighRes.tiff.t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26052" y="5638800"/>
            <a:ext cx="6858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South Atlantic </a:t>
            </a:r>
            <a:r>
              <a:rPr lang="en-US" dirty="0" err="1" smtClean="0"/>
              <a:t>Octocoral</a:t>
            </a:r>
            <a:r>
              <a:rPr lang="en-US" dirty="0" smtClean="0"/>
              <a:t> Fishery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to the SSC</a:t>
            </a:r>
          </a:p>
          <a:p>
            <a:r>
              <a:rPr lang="en-US" dirty="0" smtClean="0"/>
              <a:t>April 2010</a:t>
            </a:r>
            <a:endParaRPr lang="en-US" dirty="0"/>
          </a:p>
        </p:txBody>
      </p:sp>
      <p:pic>
        <p:nvPicPr>
          <p:cNvPr id="4" name="Picture 9" descr="MCM-interior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"/>
            <a:ext cx="5181600" cy="3454400"/>
          </a:xfrm>
          <a:prstGeom prst="rect">
            <a:avLst/>
          </a:prstGeom>
          <a:solidFill>
            <a:schemeClr val="folHlink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" name="Picture 4" descr="SAFMC logo color HighRes.tiff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334000"/>
            <a:ext cx="1196340" cy="1196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AP Recommendations - ABC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Option 1.  </a:t>
            </a:r>
            <a:r>
              <a:rPr lang="en-US" dirty="0" smtClean="0"/>
              <a:t>ABC = OFL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Option 2.  </a:t>
            </a:r>
            <a:r>
              <a:rPr lang="en-US" dirty="0" smtClean="0"/>
              <a:t>ABC = 10,407 colonies (maximum annual harvest for 2000-2009).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Option 3.   </a:t>
            </a:r>
            <a:r>
              <a:rPr lang="en-US" dirty="0" smtClean="0"/>
              <a:t>ABC = 20,814 colonies (double the maximum annual harvest for 2000-2009).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2667000"/>
          </a:xfrm>
        </p:spPr>
        <p:txBody>
          <a:bodyPr/>
          <a:lstStyle/>
          <a:p>
            <a:r>
              <a:rPr lang="en-US" dirty="0" smtClean="0"/>
              <a:t>Organisms are caught and sold live to wholesale and retail dealers and aquarium owners.</a:t>
            </a:r>
          </a:p>
          <a:p>
            <a:r>
              <a:rPr lang="en-US" dirty="0" smtClean="0"/>
              <a:t>SA and GOM Councils were first to describe the fishery in the 1982 Coral FMP.</a:t>
            </a:r>
          </a:p>
          <a:p>
            <a:r>
              <a:rPr lang="en-US" dirty="0" smtClean="0"/>
              <a:t>Amendment 1 (1990) established a commercial </a:t>
            </a:r>
            <a:r>
              <a:rPr lang="en-US" b="1" u="sng" dirty="0" smtClean="0">
                <a:solidFill>
                  <a:schemeClr val="accent1"/>
                </a:solidFill>
              </a:rPr>
              <a:t>joint</a:t>
            </a:r>
            <a:r>
              <a:rPr lang="en-US" dirty="0" smtClean="0"/>
              <a:t> quota of 50,000 colonies. </a:t>
            </a:r>
          </a:p>
          <a:p>
            <a:endParaRPr lang="en-US" dirty="0"/>
          </a:p>
        </p:txBody>
      </p:sp>
      <p:pic>
        <p:nvPicPr>
          <p:cNvPr id="4" name="Picture 8" descr="IMG_2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419600"/>
            <a:ext cx="3200400" cy="217474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" name="Picture 18" descr="dive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19600"/>
            <a:ext cx="2895600" cy="21717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6" name="Picture 5" descr="SAFMC logo color HighRes.tiff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563880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Florida FWC ruled that </a:t>
            </a:r>
            <a:r>
              <a:rPr lang="en-US" dirty="0" err="1" smtClean="0"/>
              <a:t>octocoral</a:t>
            </a:r>
            <a:r>
              <a:rPr lang="en-US" dirty="0" smtClean="0"/>
              <a:t> harvest in FL waters would be unlimited until quota in Federal waters was met.</a:t>
            </a:r>
          </a:p>
          <a:p>
            <a:r>
              <a:rPr lang="en-US" dirty="0" smtClean="0"/>
              <a:t>Federal quota has never been met; majority of harvest in State waters.</a:t>
            </a:r>
          </a:p>
          <a:p>
            <a:r>
              <a:rPr lang="en-US" dirty="0" smtClean="0"/>
              <a:t>No stock assessment has been done.</a:t>
            </a:r>
          </a:p>
          <a:p>
            <a:r>
              <a:rPr lang="en-US" dirty="0" smtClean="0"/>
              <a:t>Mostly a Florida Keys based fishery.</a:t>
            </a:r>
          </a:p>
          <a:p>
            <a:endParaRPr lang="en-US" dirty="0"/>
          </a:p>
        </p:txBody>
      </p:sp>
      <p:pic>
        <p:nvPicPr>
          <p:cNvPr id="5" name="Picture 4" descr="Swiftia exserta 1.jpg"/>
          <p:cNvPicPr>
            <a:picLocks noChangeAspect="1"/>
          </p:cNvPicPr>
          <p:nvPr/>
        </p:nvPicPr>
        <p:blipFill>
          <a:blip r:embed="rId2" cstate="print"/>
          <a:srcRect l="18822"/>
          <a:stretch>
            <a:fillRect/>
          </a:stretch>
        </p:blipFill>
        <p:spPr>
          <a:xfrm>
            <a:off x="4953000" y="685800"/>
            <a:ext cx="2922252" cy="244987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 descr="Diodogorgia nodulifera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352800"/>
            <a:ext cx="3149359" cy="22098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Octocorals</a:t>
            </a:r>
            <a:r>
              <a:rPr lang="en-US" dirty="0" smtClean="0"/>
              <a:t> are designated Essential Fish Habitat.</a:t>
            </a:r>
          </a:p>
          <a:p>
            <a:r>
              <a:rPr lang="en-US" dirty="0" smtClean="0"/>
              <a:t>Council is considering setting ACL = 0.</a:t>
            </a:r>
          </a:p>
          <a:p>
            <a:r>
              <a:rPr lang="en-US" dirty="0" smtClean="0"/>
              <a:t>Council is considering delegating management authority of the </a:t>
            </a:r>
            <a:r>
              <a:rPr lang="en-US" dirty="0" err="1" smtClean="0"/>
              <a:t>octocoral</a:t>
            </a:r>
            <a:r>
              <a:rPr lang="en-US" dirty="0" smtClean="0"/>
              <a:t> fishery to Florida.</a:t>
            </a:r>
            <a:endParaRPr lang="en-US" dirty="0"/>
          </a:p>
        </p:txBody>
      </p:sp>
      <p:pic>
        <p:nvPicPr>
          <p:cNvPr id="7" name="Picture 6" descr="Carijoa ris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810000"/>
            <a:ext cx="3810000" cy="239025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8" name="Picture 9" descr="diver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2438400" cy="299965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Landings 2000-2008 obtained from FWRI in summer 2009.</a:t>
            </a:r>
          </a:p>
          <a:p>
            <a:r>
              <a:rPr lang="en-US" dirty="0" smtClean="0"/>
              <a:t>Coral AP met in September 2009 and recommended fishing levels based on FWRI data.</a:t>
            </a:r>
          </a:p>
          <a:p>
            <a:r>
              <a:rPr lang="en-US" dirty="0" smtClean="0"/>
              <a:t>FWRI provided updated dataset in February 2010.</a:t>
            </a:r>
          </a:p>
          <a:p>
            <a:r>
              <a:rPr lang="en-US" dirty="0" smtClean="0"/>
              <a:t>Coral AP recommendations were revised to reflect the new numbers (lower than previous recommendations).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hart 1"/>
          <p:cNvPicPr>
            <a:picLocks noChangeArrowheads="1"/>
          </p:cNvPicPr>
          <p:nvPr/>
        </p:nvPicPr>
        <p:blipFill>
          <a:blip r:embed="rId2" cstate="print"/>
          <a:srcRect b="-75"/>
          <a:stretch>
            <a:fillRect/>
          </a:stretch>
        </p:blipFill>
        <p:spPr bwMode="auto">
          <a:xfrm>
            <a:off x="152400" y="6858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438"/>
            <a:ext cx="4038600" cy="715962"/>
          </a:xfrm>
        </p:spPr>
        <p:txBody>
          <a:bodyPr/>
          <a:lstStyle/>
          <a:p>
            <a:r>
              <a:rPr lang="en-US" dirty="0" smtClean="0"/>
              <a:t>Landings 2000-2009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31242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Federal waters</a:t>
            </a:r>
          </a:p>
          <a:p>
            <a:pPr lvl="1">
              <a:buNone/>
            </a:pPr>
            <a:r>
              <a:rPr lang="en-US" sz="2000" dirty="0" smtClean="0"/>
              <a:t>Total = 54,232</a:t>
            </a:r>
          </a:p>
          <a:p>
            <a:pPr lvl="1">
              <a:buNone/>
            </a:pPr>
            <a:r>
              <a:rPr lang="en-US" sz="2000" dirty="0" smtClean="0"/>
              <a:t>Mean = 5,423 </a:t>
            </a:r>
          </a:p>
          <a:p>
            <a:pPr lvl="1">
              <a:buNone/>
            </a:pPr>
            <a:r>
              <a:rPr lang="en-US" sz="2000" dirty="0" smtClean="0"/>
              <a:t>Median = </a:t>
            </a:r>
            <a:r>
              <a:rPr lang="en-US" sz="2000" dirty="0" smtClean="0"/>
              <a:t>4,970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Max = 10,407</a:t>
            </a:r>
          </a:p>
          <a:p>
            <a:pPr lvl="1">
              <a:buNone/>
            </a:pPr>
            <a:r>
              <a:rPr lang="en-US" sz="2000" dirty="0" smtClean="0"/>
              <a:t>Min = </a:t>
            </a:r>
            <a:r>
              <a:rPr lang="en-US" sz="2000" dirty="0" smtClean="0"/>
              <a:t>3,509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State waters</a:t>
            </a:r>
          </a:p>
          <a:p>
            <a:pPr lvl="1">
              <a:buNone/>
            </a:pPr>
            <a:r>
              <a:rPr lang="en-US" sz="2000" dirty="0" smtClean="0"/>
              <a:t>Total = 275,882 </a:t>
            </a:r>
          </a:p>
          <a:p>
            <a:pPr lvl="1">
              <a:buNone/>
            </a:pPr>
            <a:r>
              <a:rPr lang="en-US" sz="2000" dirty="0" smtClean="0"/>
              <a:t>Mean = 27,588 </a:t>
            </a:r>
          </a:p>
          <a:p>
            <a:pPr lvl="1">
              <a:buNone/>
            </a:pPr>
            <a:r>
              <a:rPr lang="en-US" sz="2000" dirty="0" smtClean="0"/>
              <a:t>Median = 28,785</a:t>
            </a:r>
          </a:p>
          <a:p>
            <a:pPr lvl="1">
              <a:buNone/>
            </a:pPr>
            <a:r>
              <a:rPr lang="en-US" sz="2000" dirty="0" smtClean="0"/>
              <a:t>Max = 35,589</a:t>
            </a:r>
          </a:p>
          <a:p>
            <a:pPr lvl="1">
              <a:buNone/>
            </a:pPr>
            <a:r>
              <a:rPr lang="en-US" sz="2000" dirty="0" smtClean="0"/>
              <a:t>Min = 18,968</a:t>
            </a:r>
          </a:p>
          <a:p>
            <a:pPr lvl="1"/>
            <a:endParaRPr lang="en-US" sz="2000" dirty="0"/>
          </a:p>
        </p:txBody>
      </p:sp>
      <p:pic>
        <p:nvPicPr>
          <p:cNvPr id="5" name="Picture 4" descr="Leptogorgia mini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685800"/>
            <a:ext cx="3395472" cy="548335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AP Recommendations - MSY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Option 1.  </a:t>
            </a:r>
            <a:r>
              <a:rPr lang="en-US" dirty="0" smtClean="0"/>
              <a:t>MSY = 5,000 colonies (just above median of annual harvest for 2000 – 2009).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Option 2.  </a:t>
            </a:r>
            <a:r>
              <a:rPr lang="en-US" dirty="0" smtClean="0"/>
              <a:t>MSY = 29,200 colonies (50K colonies proportionally split between GOM and SA based on percentage of average annual harvest 2000-2009).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Option 3.  </a:t>
            </a:r>
            <a:r>
              <a:rPr lang="en-US" dirty="0" smtClean="0"/>
              <a:t>MSY = 21,000 colonies (approximately twice the maximum annual harvest for 2000-2009).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AP Recommendations - OFL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Option 1.  </a:t>
            </a:r>
            <a:r>
              <a:rPr lang="en-US" dirty="0" smtClean="0"/>
              <a:t>OFL = MSY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Option 2.  </a:t>
            </a:r>
            <a:r>
              <a:rPr lang="en-US" dirty="0" smtClean="0"/>
              <a:t>OFL = 10,407 colonies (maximum annual harvest for 2000-2009).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Option 3</a:t>
            </a:r>
            <a:r>
              <a:rPr lang="en-US" dirty="0" smtClean="0"/>
              <a:t>.  OFL = 20,814 colonies (double the maximum annual harvest for 2000-2009).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368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The South Atlantic Octocoral Fishery</vt:lpstr>
      <vt:lpstr>Background</vt:lpstr>
      <vt:lpstr>Background</vt:lpstr>
      <vt:lpstr>Background</vt:lpstr>
      <vt:lpstr>Data</vt:lpstr>
      <vt:lpstr>Slide 6</vt:lpstr>
      <vt:lpstr>Landings 2000-2009</vt:lpstr>
      <vt:lpstr>Coral AP Recommendations - MSY</vt:lpstr>
      <vt:lpstr>Coral AP Recommendations - OFL</vt:lpstr>
      <vt:lpstr>Coral AP Recommendations - ABC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 Atlantic Octocoral Fishery</dc:title>
  <dc:creator>myra.brouwer</dc:creator>
  <cp:lastModifiedBy>myra.brouwer</cp:lastModifiedBy>
  <cp:revision>12</cp:revision>
  <dcterms:created xsi:type="dcterms:W3CDTF">2010-04-13T18:13:43Z</dcterms:created>
  <dcterms:modified xsi:type="dcterms:W3CDTF">2010-04-13T20:23:47Z</dcterms:modified>
</cp:coreProperties>
</file>