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96" r:id="rId3"/>
    <p:sldMasterId id="2147483704" r:id="rId4"/>
    <p:sldMasterId id="2147483720" r:id="rId5"/>
    <p:sldMasterId id="2147483736" r:id="rId6"/>
    <p:sldMasterId id="2147483752" r:id="rId7"/>
  </p:sldMasterIdLst>
  <p:notesMasterIdLst>
    <p:notesMasterId r:id="rId20"/>
  </p:notesMasterIdLst>
  <p:sldIdLst>
    <p:sldId id="362" r:id="rId8"/>
    <p:sldId id="342" r:id="rId9"/>
    <p:sldId id="313" r:id="rId10"/>
    <p:sldId id="376" r:id="rId11"/>
    <p:sldId id="382" r:id="rId12"/>
    <p:sldId id="377" r:id="rId13"/>
    <p:sldId id="372" r:id="rId14"/>
    <p:sldId id="378" r:id="rId15"/>
    <p:sldId id="379" r:id="rId16"/>
    <p:sldId id="381" r:id="rId17"/>
    <p:sldId id="327" r:id="rId18"/>
    <p:sldId id="274"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Vonharten" initials="AVH" lastIdx="4" clrIdx="0"/>
  <p:cmAuthor id="1" name="Gregg.Waugh"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82"/>
    <a:srgbClr val="DBEEF4"/>
    <a:srgbClr val="005A7E"/>
    <a:srgbClr val="00FF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370" autoAdjust="0"/>
  </p:normalViewPr>
  <p:slideViewPr>
    <p:cSldViewPr>
      <p:cViewPr>
        <p:scale>
          <a:sx n="80" d="100"/>
          <a:sy n="80" d="100"/>
        </p:scale>
        <p:origin x="-2512" y="-6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4T20:28:38.711" idx="4">
    <p:pos x="1820" y="980"/>
    <p:text>How does the Citizen Science Committee interact with the program?  Don't need to add for the presentation but you should have an answer at the meeting.  We can discuss more before the meeting.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6C920825-2942-4AAD-B734-FA49B5CCCCC8}" type="datetimeFigureOut">
              <a:rPr lang="en-US" smtClean="0"/>
              <a:t>11/15/2016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E854669-8C8F-472B-BFF7-4F6B972B8192}" type="slidenum">
              <a:rPr lang="en-US" smtClean="0"/>
              <a:t>‹#›</a:t>
            </a:fld>
            <a:endParaRPr lang="en-US"/>
          </a:p>
        </p:txBody>
      </p:sp>
    </p:spTree>
    <p:extLst>
      <p:ext uri="{BB962C8B-B14F-4D97-AF65-F5344CB8AC3E}">
        <p14:creationId xmlns:p14="http://schemas.microsoft.com/office/powerpoint/2010/main" val="104962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37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10</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11</a:t>
            </a:fld>
            <a:endParaRPr lang="en-US"/>
          </a:p>
        </p:txBody>
      </p:sp>
    </p:spTree>
    <p:extLst>
      <p:ext uri="{BB962C8B-B14F-4D97-AF65-F5344CB8AC3E}">
        <p14:creationId xmlns:p14="http://schemas.microsoft.com/office/powerpoint/2010/main" val="237055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our contact info</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12</a:t>
            </a:fld>
            <a:endParaRPr lang="en-US"/>
          </a:p>
        </p:txBody>
      </p:sp>
    </p:spTree>
    <p:extLst>
      <p:ext uri="{BB962C8B-B14F-4D97-AF65-F5344CB8AC3E}">
        <p14:creationId xmlns:p14="http://schemas.microsoft.com/office/powerpoint/2010/main" val="245730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E854669-8C8F-472B-BFF7-4F6B972B819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7103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3</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4</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5</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6</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smtClean="0"/>
              <a:t>Oversight</a:t>
            </a:r>
            <a:r>
              <a:rPr lang="en-US" dirty="0" smtClean="0"/>
              <a:t> – provides general program governance - a</a:t>
            </a:r>
            <a:r>
              <a:rPr lang="en-US" dirty="0"/>
              <a:t>pprove policies, provide program direction/multi-partner support, develop program budgets; and advised by the Operations committee; </a:t>
            </a:r>
            <a:endParaRPr lang="en-US" dirty="0" smtClean="0"/>
          </a:p>
          <a:p>
            <a:pPr defTabSz="948507">
              <a:defRPr/>
            </a:pPr>
            <a:r>
              <a:rPr lang="en-US" b="1" dirty="0" smtClean="0"/>
              <a:t>Operations</a:t>
            </a:r>
            <a:r>
              <a:rPr lang="en-US" b="1" baseline="0" dirty="0" smtClean="0"/>
              <a:t> </a:t>
            </a:r>
            <a:r>
              <a:rPr lang="en-US" baseline="0" dirty="0" smtClean="0"/>
              <a:t>– </a:t>
            </a:r>
            <a:r>
              <a:rPr lang="en-US" dirty="0"/>
              <a:t>Smaller group of advisors that develop program recommendations for the Oversight Board to consider; Draft SOPPS and policies for Oversight Board approval; coordinates with A-Teams</a:t>
            </a:r>
          </a:p>
          <a:p>
            <a:pPr lvl="0"/>
            <a:r>
              <a:rPr lang="en-US" b="1" baseline="0" dirty="0" smtClean="0"/>
              <a:t>Advisory </a:t>
            </a:r>
            <a:r>
              <a:rPr lang="en-US" baseline="0" dirty="0" smtClean="0"/>
              <a:t>– </a:t>
            </a:r>
            <a:r>
              <a:rPr lang="en-US" dirty="0"/>
              <a:t>Works in conjunction with the Operations Committee to develop recommendations for the Oversight Board; function similarly to Council APs and allows opportunity for</a:t>
            </a:r>
            <a:r>
              <a:rPr lang="en-US" baseline="0" dirty="0" smtClean="0"/>
              <a:t> citizens to be involved at a programmatic level; </a:t>
            </a:r>
          </a:p>
          <a:p>
            <a:pPr lvl="0"/>
            <a:r>
              <a:rPr lang="en-US" dirty="0"/>
              <a:t>-Serve as outreach ambassadors</a:t>
            </a:r>
          </a:p>
          <a:p>
            <a:pPr lvl="0"/>
            <a:r>
              <a:rPr lang="en-US" dirty="0"/>
              <a:t>-Assist with developing strategies for recruiting and training volunteers</a:t>
            </a:r>
          </a:p>
          <a:p>
            <a:pPr lvl="0"/>
            <a:r>
              <a:rPr lang="en-US" dirty="0"/>
              <a:t>-Identify research and data needs</a:t>
            </a:r>
          </a:p>
          <a:p>
            <a:pPr lvl="0"/>
            <a:r>
              <a:rPr lang="en-US" dirty="0"/>
              <a:t>-Serve in some capacity during the proposal review process</a:t>
            </a:r>
          </a:p>
          <a:p>
            <a:r>
              <a:rPr lang="en-US" b="1" baseline="0" dirty="0" smtClean="0"/>
              <a:t>A-teams</a:t>
            </a:r>
            <a:r>
              <a:rPr lang="en-US" baseline="0" dirty="0" smtClean="0"/>
              <a:t> – Task force of sorts initially set up to develop program components; address start up issues and long-term care and feeding of the program; grassroots boots on the ground folks that will be making aspects of the program become a success both in the short and long-term.</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094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8</a:t>
            </a:fld>
            <a:endParaRPr lang="en-US"/>
          </a:p>
        </p:txBody>
      </p:sp>
    </p:spTree>
    <p:extLst>
      <p:ext uri="{BB962C8B-B14F-4D97-AF65-F5344CB8AC3E}">
        <p14:creationId xmlns:p14="http://schemas.microsoft.com/office/powerpoint/2010/main" val="158548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t>9</a:t>
            </a:fld>
            <a:endParaRPr lang="en-US"/>
          </a:p>
        </p:txBody>
      </p:sp>
    </p:spTree>
    <p:extLst>
      <p:ext uri="{BB962C8B-B14F-4D97-AF65-F5344CB8AC3E}">
        <p14:creationId xmlns:p14="http://schemas.microsoft.com/office/powerpoint/2010/main" val="158548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882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86479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99207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423240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27899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200363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234584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61417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422113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3517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mparison">
    <p:bg>
      <p:bgPr>
        <a:solidFill>
          <a:srgbClr val="3124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6561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750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784968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vert="horz"/>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vert="horz"/>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88984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1385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2313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866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10202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4625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2593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269FA-9E8C-438D-BBF8-A89813049D66}" type="datetimeFigureOut">
              <a:rPr lang="en-US" smtClean="0">
                <a:solidFill>
                  <a:srgbClr val="04617B">
                    <a:shade val="90000"/>
                  </a:srgbClr>
                </a:solidFill>
              </a:rPr>
              <a:pPr/>
              <a:t>11/15/2016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431E901-FB28-4C04-8713-32552B7D442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72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07499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8740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6266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58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50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936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2244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3980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3358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8234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4934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926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14015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67881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Comparison">
    <p:bg>
      <p:bgPr>
        <a:solidFill>
          <a:srgbClr val="3124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32579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487985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vert="horz"/>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vert="horz"/>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857679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15324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3148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7034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54867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9633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290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4738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3072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0102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3594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2926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6505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41568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Comparison">
    <p:bg>
      <p:bgPr>
        <a:solidFill>
          <a:srgbClr val="3124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10884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7890166"/>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vert="horz"/>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vert="horz"/>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345499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5318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5897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2368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1143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3062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0796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1647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0670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6317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2609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5043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331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416209801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76620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omparison">
    <p:bg>
      <p:bgPr>
        <a:solidFill>
          <a:srgbClr val="3124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4769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864252"/>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vert="horz"/>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vert="horz"/>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194184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513777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5143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2311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9474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5523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332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943494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8980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05974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6433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0288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solidFill>
                  <a:prstClr val="black"/>
                </a:solidFill>
              </a:rPr>
              <a:pPr/>
              <a:t>11/15/2016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95459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46378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Comparison">
    <p:bg>
      <p:bgPr>
        <a:solidFill>
          <a:srgbClr val="31242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827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381000"/>
            <a:ext cx="8229600" cy="715962"/>
          </a:xfrm>
          <a:prstGeom prst="rect">
            <a:avLst/>
          </a:prstGeom>
        </p:spPr>
        <p:txBody>
          <a:bodyPr/>
          <a:lstStyle/>
          <a:p>
            <a:r>
              <a:rPr lang="en-US" smtClean="0"/>
              <a:t>Click to edit Master title style</a:t>
            </a:r>
            <a:endParaRPr lang="en-US"/>
          </a:p>
        </p:txBody>
      </p:sp>
      <p:sp>
        <p:nvSpPr>
          <p:cNvPr id="14" name="Content Placeholder 13"/>
          <p:cNvSpPr>
            <a:spLocks noGrp="1"/>
          </p:cNvSpPr>
          <p:nvPr>
            <p:ph sz="quarter" idx="10"/>
          </p:nvPr>
        </p:nvSpPr>
        <p:spPr>
          <a:xfrm>
            <a:off x="457200" y="1371600"/>
            <a:ext cx="8229600" cy="5029200"/>
          </a:xfrm>
          <a:prstGeom prst="rect">
            <a:avLst/>
          </a:prstGeom>
        </p:spPr>
        <p:txBody>
          <a:bodyPr/>
          <a:lstStyle>
            <a:lvl1pPr>
              <a:spcAft>
                <a:spcPts val="600"/>
              </a:spcAft>
              <a:defRPr sz="2200"/>
            </a:lvl1pPr>
            <a:lvl2pPr>
              <a:spcAft>
                <a:spcPts val="600"/>
              </a:spcAft>
              <a:defRPr sz="2200"/>
            </a:lvl2pPr>
            <a:lvl3pPr>
              <a:spcAft>
                <a:spcPts val="600"/>
              </a:spcAft>
              <a:defRPr sz="2200"/>
            </a:lvl3pPr>
            <a:lvl4pPr>
              <a:spcAft>
                <a:spcPts val="600"/>
              </a:spcAft>
              <a:defRPr sz="2200"/>
            </a:lvl4pPr>
            <a:lvl5pPr>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4803780"/>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237067" y="419100"/>
            <a:ext cx="8686800" cy="715962"/>
          </a:xfrm>
          <a:prstGeom prst="rect">
            <a:avLst/>
          </a:prstGeom>
        </p:spPr>
        <p:txBody>
          <a:bodyPr vert="horz"/>
          <a:lstStyle>
            <a:lvl1pPr>
              <a:defRPr sz="2800">
                <a:solidFill>
                  <a:srgbClr val="FFFFFF"/>
                </a:solidFill>
              </a:defRPr>
            </a:lvl1pPr>
          </a:lstStyle>
          <a:p>
            <a:r>
              <a:rPr lang="en-US" dirty="0" smtClean="0"/>
              <a:t>Click to edit Master title style</a:t>
            </a:r>
            <a:endParaRPr lang="en-US" dirty="0"/>
          </a:p>
        </p:txBody>
      </p:sp>
      <p:sp>
        <p:nvSpPr>
          <p:cNvPr id="14" name="Content Placeholder 13"/>
          <p:cNvSpPr>
            <a:spLocks noGrp="1"/>
          </p:cNvSpPr>
          <p:nvPr>
            <p:ph sz="quarter" idx="10"/>
          </p:nvPr>
        </p:nvSpPr>
        <p:spPr>
          <a:xfrm>
            <a:off x="237067" y="1371600"/>
            <a:ext cx="8686800" cy="5029200"/>
          </a:xfrm>
          <a:prstGeom prst="rect">
            <a:avLst/>
          </a:prstGeom>
        </p:spPr>
        <p:txBody>
          <a:bodyPr vert="horz"/>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09721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64590F-5ACE-4E2A-83A4-A322B2A4A628}" type="datetimeFigureOut">
              <a:rPr lang="en-US" smtClean="0"/>
              <a:t>11/15/2016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942FA5-DA8C-40A1-9672-4618190913B6}" type="slidenum">
              <a:rPr lang="en-US" smtClean="0"/>
              <a:t>‹#›</a:t>
            </a:fld>
            <a:endParaRPr lang="en-US"/>
          </a:p>
        </p:txBody>
      </p:sp>
    </p:spTree>
    <p:extLst>
      <p:ext uri="{BB962C8B-B14F-4D97-AF65-F5344CB8AC3E}">
        <p14:creationId xmlns:p14="http://schemas.microsoft.com/office/powerpoint/2010/main" val="1654277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emf"/><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emf"/><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emf"/><Relationship Id="rId2" Type="http://schemas.openxmlformats.org/officeDocument/2006/relationships/slideLayout" Target="../slideLayouts/slideLayout45.xml"/><Relationship Id="rId16"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2.emf"/><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2.emf"/><Relationship Id="rId2" Type="http://schemas.openxmlformats.org/officeDocument/2006/relationships/slideLayout" Target="../slideLayouts/slideLayout75.xml"/><Relationship Id="rId16"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962400" y="-7144"/>
            <a:ext cx="5181600" cy="66360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005D8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userDrawn="1">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userDrawn="1">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userDrawn="1">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22" name="Footer Placeholder 21"/>
          <p:cNvSpPr>
            <a:spLocks noGrp="1"/>
          </p:cNvSpPr>
          <p:nvPr userDrawn="1">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userDrawn="1">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79877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rtl="0" eaLnBrk="1" latinLnBrk="0" hangingPunct="1">
        <a:spcBef>
          <a:spcPct val="0"/>
        </a:spcBef>
        <a:buNone/>
        <a:defRPr kumimoji="0" sz="4400" b="1" kern="1200">
          <a:ln>
            <a:noFill/>
          </a:ln>
          <a:solidFill>
            <a:schemeClr val="tx1"/>
          </a:solidFill>
          <a:effectLst/>
          <a:latin typeface="Cambria" pitchFamily="18" charset="0"/>
          <a:ea typeface="+mj-ea"/>
          <a:cs typeface="+mj-cs"/>
        </a:defRPr>
      </a:lvl1pPr>
    </p:titleStyle>
    <p:bodyStyle>
      <a:lvl1pPr marL="274320" indent="-274320" algn="l" rtl="0" eaLnBrk="1" latinLnBrk="0" hangingPunct="1">
        <a:spcBef>
          <a:spcPct val="20000"/>
        </a:spcBef>
        <a:buClrTx/>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Tx/>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Tx/>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47344"/>
            <a:chOff x="-9144" y="6019800"/>
            <a:chExt cx="9165336" cy="847344"/>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p14="http://schemas.microsoft.com/office/powerpoint/2010/main" val="31699867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92" r:id="rId12"/>
    <p:sldLayoutId id="2147483693" r:id="rId13"/>
    <p:sldLayoutId id="2147483694" r:id="rId14"/>
    <p:sldLayoutId id="2147483695"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962400" y="-7144"/>
            <a:ext cx="5181600" cy="66360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005D82"/>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userDrawn="1">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userDrawn="1">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userDrawn="1">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BA35DC-1E84-461A-ADE8-A21D6E295DC6}" type="datetimeFigureOut">
              <a:rPr lang="en-US" smtClean="0">
                <a:solidFill>
                  <a:srgbClr val="04617B">
                    <a:shade val="90000"/>
                  </a:srgbClr>
                </a:solidFill>
              </a:rPr>
              <a:pPr/>
              <a:t>11/15/2016</a:t>
            </a:fld>
            <a:endParaRPr lang="en-US">
              <a:solidFill>
                <a:srgbClr val="04617B">
                  <a:shade val="90000"/>
                </a:srgbClr>
              </a:solidFill>
            </a:endParaRPr>
          </a:p>
        </p:txBody>
      </p:sp>
      <p:sp>
        <p:nvSpPr>
          <p:cNvPr id="22" name="Footer Placeholder 21"/>
          <p:cNvSpPr>
            <a:spLocks noGrp="1"/>
          </p:cNvSpPr>
          <p:nvPr userDrawn="1">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userDrawn="1">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EC7642-3911-4800-8FAF-28C94014DA0E}" type="slidenum">
              <a:rPr lang="en-US" smtClean="0">
                <a:solidFill>
                  <a:srgbClr val="04617B">
                    <a:shade val="90000"/>
                  </a:srgbClr>
                </a:solidFill>
              </a:rPr>
              <a:pPr/>
              <a:t>‹#›</a:t>
            </a:fld>
            <a:endParaRPr lang="en-US">
              <a:solidFill>
                <a:srgbClr val="04617B">
                  <a:shade val="90000"/>
                </a:srgbClr>
              </a:solidFill>
            </a:endParaRPr>
          </a:p>
        </p:txBody>
      </p: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79477"/>
            <a:ext cx="1349789" cy="1349789"/>
          </a:xfrm>
          <a:prstGeom prst="rect">
            <a:avLst/>
          </a:prstGeom>
        </p:spPr>
      </p:pic>
    </p:spTree>
    <p:extLst>
      <p:ext uri="{BB962C8B-B14F-4D97-AF65-F5344CB8AC3E}">
        <p14:creationId xmlns:p14="http://schemas.microsoft.com/office/powerpoint/2010/main" val="1137546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iming>
    <p:tnLst>
      <p:par>
        <p:cTn id="1" dur="indefinite" restart="never" nodeType="tmRoot"/>
      </p:par>
    </p:tnLst>
  </p:timing>
  <p:txStyles>
    <p:titleStyle>
      <a:lvl1pPr algn="ctr" rtl="0" eaLnBrk="1" latinLnBrk="0" hangingPunct="1">
        <a:spcBef>
          <a:spcPct val="0"/>
        </a:spcBef>
        <a:buNone/>
        <a:defRPr kumimoji="0" sz="4400" b="1" kern="1200">
          <a:ln>
            <a:noFill/>
          </a:ln>
          <a:solidFill>
            <a:schemeClr val="tx1"/>
          </a:solidFill>
          <a:effectLst/>
          <a:latin typeface="Cambria" pitchFamily="18" charset="0"/>
          <a:ea typeface="+mj-ea"/>
          <a:cs typeface="+mj-cs"/>
        </a:defRPr>
      </a:lvl1pPr>
    </p:titleStyle>
    <p:bodyStyle>
      <a:lvl1pPr marL="274320" indent="-274320" algn="l" rtl="0" eaLnBrk="1" latinLnBrk="0" hangingPunct="1">
        <a:spcBef>
          <a:spcPct val="20000"/>
        </a:spcBef>
        <a:buClrTx/>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Tx/>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Tx/>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Tx/>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83920"/>
            <a:chOff x="-9144" y="6019800"/>
            <a:chExt cx="9165336" cy="883920"/>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4" name="TextBox 13"/>
            <p:cNvSpPr txBox="1"/>
            <p:nvPr userDrawn="1"/>
          </p:nvSpPr>
          <p:spPr>
            <a:xfrm>
              <a:off x="5323900" y="6595943"/>
              <a:ext cx="3792658" cy="307777"/>
            </a:xfrm>
            <a:prstGeom prst="rect">
              <a:avLst/>
            </a:prstGeom>
            <a:noFill/>
          </p:spPr>
          <p:txBody>
            <a:bodyPr wrap="square" rtlCol="0">
              <a:spAutoFit/>
            </a:bodyPr>
            <a:lstStyle/>
            <a:p>
              <a:r>
                <a:rPr lang="en-US" sz="1400" b="1" i="1" dirty="0" smtClean="0">
                  <a:solidFill>
                    <a:prstClr val="white"/>
                  </a:solidFill>
                  <a:latin typeface="Cambria" pitchFamily="18" charset="0"/>
                </a:rPr>
                <a:t>South Atlantic Fishery Management Council</a:t>
              </a:r>
              <a:endParaRPr lang="en-US" sz="1400" b="1" i="1" dirty="0">
                <a:solidFill>
                  <a:prstClr val="white"/>
                </a:solidFill>
                <a:latin typeface="Cambria" pitchFamily="18" charset="0"/>
              </a:endParaRPr>
            </a:p>
          </p:txBody>
        </p:sp>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p14="http://schemas.microsoft.com/office/powerpoint/2010/main" val="29906435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83920"/>
            <a:chOff x="-9144" y="6019800"/>
            <a:chExt cx="9165336" cy="883920"/>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4" name="TextBox 13"/>
            <p:cNvSpPr txBox="1"/>
            <p:nvPr userDrawn="1"/>
          </p:nvSpPr>
          <p:spPr>
            <a:xfrm>
              <a:off x="5323900" y="6595943"/>
              <a:ext cx="3792658" cy="307777"/>
            </a:xfrm>
            <a:prstGeom prst="rect">
              <a:avLst/>
            </a:prstGeom>
            <a:noFill/>
          </p:spPr>
          <p:txBody>
            <a:bodyPr wrap="square" rtlCol="0">
              <a:spAutoFit/>
            </a:bodyPr>
            <a:lstStyle/>
            <a:p>
              <a:r>
                <a:rPr lang="en-US" sz="1400" b="1" i="1" dirty="0" smtClean="0">
                  <a:solidFill>
                    <a:prstClr val="white"/>
                  </a:solidFill>
                  <a:latin typeface="Cambria" pitchFamily="18" charset="0"/>
                </a:rPr>
                <a:t>South Atlantic Fishery Management Council</a:t>
              </a:r>
              <a:endParaRPr lang="en-US" sz="1400" b="1" i="1" dirty="0">
                <a:solidFill>
                  <a:prstClr val="white"/>
                </a:solidFill>
                <a:latin typeface="Cambria" pitchFamily="18" charset="0"/>
              </a:endParaRPr>
            </a:p>
          </p:txBody>
        </p:sp>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p14="http://schemas.microsoft.com/office/powerpoint/2010/main" val="2606941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83920"/>
            <a:chOff x="-9144" y="6019800"/>
            <a:chExt cx="9165336" cy="883920"/>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4" name="TextBox 13"/>
            <p:cNvSpPr txBox="1"/>
            <p:nvPr userDrawn="1"/>
          </p:nvSpPr>
          <p:spPr>
            <a:xfrm>
              <a:off x="5323900" y="6595943"/>
              <a:ext cx="3792658" cy="307777"/>
            </a:xfrm>
            <a:prstGeom prst="rect">
              <a:avLst/>
            </a:prstGeom>
            <a:noFill/>
          </p:spPr>
          <p:txBody>
            <a:bodyPr wrap="square" rtlCol="0">
              <a:spAutoFit/>
            </a:bodyPr>
            <a:lstStyle/>
            <a:p>
              <a:r>
                <a:rPr lang="en-US" sz="1400" b="1" i="1" dirty="0" smtClean="0">
                  <a:solidFill>
                    <a:prstClr val="white"/>
                  </a:solidFill>
                  <a:latin typeface="Cambria" pitchFamily="18" charset="0"/>
                </a:rPr>
                <a:t>South Atlantic Fishery Management Council</a:t>
              </a:r>
              <a:endParaRPr lang="en-US" sz="1400" b="1" i="1" dirty="0">
                <a:solidFill>
                  <a:prstClr val="white"/>
                </a:solidFill>
                <a:latin typeface="Cambria" pitchFamily="18" charset="0"/>
              </a:endParaRPr>
            </a:p>
          </p:txBody>
        </p:sp>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p14="http://schemas.microsoft.com/office/powerpoint/2010/main" val="253847191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9144" y="6019800"/>
            <a:ext cx="9165336" cy="883920"/>
            <a:chOff x="-9144" y="6019800"/>
            <a:chExt cx="9165336" cy="883920"/>
          </a:xfrm>
        </p:grpSpPr>
        <p:sp>
          <p:nvSpPr>
            <p:cNvPr id="12" name="Freeform 11"/>
            <p:cNvSpPr>
              <a:spLocks/>
            </p:cNvSpPr>
            <p:nvPr/>
          </p:nvSpPr>
          <p:spPr bwMode="auto">
            <a:xfrm rot="10800000">
              <a:off x="383" y="6327194"/>
              <a:ext cx="5182893" cy="5399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1" name="Freeform 10"/>
            <p:cNvSpPr>
              <a:spLocks/>
            </p:cNvSpPr>
            <p:nvPr/>
          </p:nvSpPr>
          <p:spPr bwMode="auto">
            <a:xfrm rot="10800000">
              <a:off x="-9144" y="6019800"/>
              <a:ext cx="9165336" cy="8473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rgbClr val="005A7E"/>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endParaRPr>
            </a:p>
          </p:txBody>
        </p:sp>
        <p:sp>
          <p:nvSpPr>
            <p:cNvPr id="14" name="TextBox 13"/>
            <p:cNvSpPr txBox="1"/>
            <p:nvPr userDrawn="1"/>
          </p:nvSpPr>
          <p:spPr>
            <a:xfrm>
              <a:off x="5323900" y="6595943"/>
              <a:ext cx="3792658" cy="307777"/>
            </a:xfrm>
            <a:prstGeom prst="rect">
              <a:avLst/>
            </a:prstGeom>
            <a:noFill/>
          </p:spPr>
          <p:txBody>
            <a:bodyPr wrap="square" rtlCol="0">
              <a:spAutoFit/>
            </a:bodyPr>
            <a:lstStyle/>
            <a:p>
              <a:r>
                <a:rPr lang="en-US" sz="1400" b="1" i="1" dirty="0" smtClean="0">
                  <a:solidFill>
                    <a:prstClr val="white"/>
                  </a:solidFill>
                  <a:latin typeface="Cambria" pitchFamily="18" charset="0"/>
                </a:rPr>
                <a:t>South Atlantic Fishery Management Council</a:t>
              </a:r>
              <a:endParaRPr lang="en-US" sz="1400" b="1" i="1" dirty="0">
                <a:solidFill>
                  <a:prstClr val="white"/>
                </a:solidFill>
                <a:latin typeface="Cambria" pitchFamily="18" charset="0"/>
              </a:endParaRPr>
            </a:p>
          </p:txBody>
        </p:sp>
        <p:pic>
          <p:nvPicPr>
            <p:cNvPr id="1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11891" y="6444324"/>
              <a:ext cx="760773" cy="383154"/>
            </a:xfrm>
            <a:prstGeom prst="rect">
              <a:avLst/>
            </a:prstGeom>
            <a:noFill/>
            <a:ln>
              <a:noFill/>
            </a:ln>
            <a:effectLst/>
          </p:spPr>
        </p:pic>
      </p:grpSp>
    </p:spTree>
    <p:extLst>
      <p:ext uri="{BB962C8B-B14F-4D97-AF65-F5344CB8AC3E}">
        <p14:creationId xmlns:p14="http://schemas.microsoft.com/office/powerpoint/2010/main" val="180202043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5.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2438400"/>
          </a:xfrm>
        </p:spPr>
        <p:txBody>
          <a:bodyPr>
            <a:normAutofit fontScale="90000"/>
          </a:bodyPr>
          <a:lstStyle/>
          <a:p>
            <a:r>
              <a:rPr lang="en-US" sz="4800" b="0" dirty="0">
                <a:solidFill>
                  <a:schemeClr val="accent2">
                    <a:lumMod val="50000"/>
                  </a:schemeClr>
                </a:solidFill>
              </a:rPr>
              <a:t/>
            </a:r>
            <a:br>
              <a:rPr lang="en-US" sz="4800" b="0" dirty="0">
                <a:solidFill>
                  <a:schemeClr val="accent2">
                    <a:lumMod val="50000"/>
                  </a:schemeClr>
                </a:solidFill>
              </a:rPr>
            </a:br>
            <a:r>
              <a:rPr lang="en-US" sz="4800" b="0" dirty="0">
                <a:solidFill>
                  <a:schemeClr val="accent2">
                    <a:lumMod val="50000"/>
                  </a:schemeClr>
                </a:solidFill>
              </a:rPr>
              <a:t/>
            </a:r>
            <a:br>
              <a:rPr lang="en-US" sz="4800" b="0" dirty="0">
                <a:solidFill>
                  <a:schemeClr val="accent2">
                    <a:lumMod val="50000"/>
                  </a:schemeClr>
                </a:solidFill>
              </a:rPr>
            </a:br>
            <a:r>
              <a:rPr lang="en-US" sz="4800" b="0" dirty="0">
                <a:solidFill>
                  <a:schemeClr val="accent2">
                    <a:lumMod val="50000"/>
                  </a:schemeClr>
                </a:solidFill>
              </a:rPr>
              <a:t> </a:t>
            </a:r>
            <a:r>
              <a:rPr lang="en-US" dirty="0" smtClean="0">
                <a:solidFill>
                  <a:schemeClr val="accent2">
                    <a:lumMod val="50000"/>
                  </a:schemeClr>
                </a:solidFill>
              </a:rPr>
              <a:t>SAFMC Citizen </a:t>
            </a:r>
            <a:r>
              <a:rPr lang="en-US" dirty="0">
                <a:solidFill>
                  <a:schemeClr val="accent2">
                    <a:lumMod val="50000"/>
                  </a:schemeClr>
                </a:solidFill>
              </a:rPr>
              <a:t>Science </a:t>
            </a:r>
            <a:r>
              <a:rPr lang="en-US" dirty="0" smtClean="0">
                <a:solidFill>
                  <a:schemeClr val="accent2">
                    <a:lumMod val="50000"/>
                  </a:schemeClr>
                </a:solidFill>
              </a:rPr>
              <a:t>Initiative: </a:t>
            </a:r>
            <a:r>
              <a:rPr lang="en-US" sz="4000" i="1" dirty="0" smtClean="0">
                <a:solidFill>
                  <a:schemeClr val="accent2">
                    <a:lumMod val="50000"/>
                  </a:schemeClr>
                </a:solidFill>
              </a:rPr>
              <a:t>Program Development Update</a:t>
            </a:r>
            <a:endParaRPr lang="en-US" sz="3100" i="1" dirty="0">
              <a:solidFill>
                <a:schemeClr val="accent2">
                  <a:lumMod val="50000"/>
                </a:schemeClr>
              </a:solidFill>
            </a:endParaRPr>
          </a:p>
        </p:txBody>
      </p:sp>
      <p:sp>
        <p:nvSpPr>
          <p:cNvPr id="7" name="Content Placeholder 4"/>
          <p:cNvSpPr txBox="1">
            <a:spLocks/>
          </p:cNvSpPr>
          <p:nvPr/>
        </p:nvSpPr>
        <p:spPr>
          <a:xfrm>
            <a:off x="0" y="5867400"/>
            <a:ext cx="9144000" cy="990600"/>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defRPr/>
            </a:pPr>
            <a:r>
              <a:rPr lang="en-US" sz="2000" b="1" dirty="0" smtClean="0">
                <a:solidFill>
                  <a:sysClr val="windowText" lastClr="000000"/>
                </a:solidFill>
                <a:latin typeface="Calibri" panose="020F0502020204030204"/>
              </a:rPr>
              <a:t>December </a:t>
            </a:r>
            <a:r>
              <a:rPr lang="en-US" sz="2000" b="1" dirty="0" smtClean="0">
                <a:solidFill>
                  <a:sysClr val="windowText" lastClr="000000"/>
                </a:solidFill>
                <a:latin typeface="Calibri" panose="020F0502020204030204"/>
              </a:rPr>
              <a:t>8, </a:t>
            </a:r>
            <a:r>
              <a:rPr lang="en-US" sz="2000" b="1" dirty="0" smtClean="0">
                <a:solidFill>
                  <a:sysClr val="windowText" lastClr="000000"/>
                </a:solidFill>
                <a:latin typeface="Calibri" panose="020F0502020204030204"/>
              </a:rPr>
              <a:t>2016        </a:t>
            </a:r>
          </a:p>
          <a:p>
            <a:pPr marL="0" indent="0" algn="ctr">
              <a:buFont typeface="Arial" panose="020B0604020202020204" pitchFamily="34" charset="0"/>
              <a:buNone/>
              <a:defRPr/>
            </a:pPr>
            <a:r>
              <a:rPr lang="en-US" sz="2000" b="1" i="1" dirty="0" smtClean="0">
                <a:solidFill>
                  <a:sysClr val="windowText" lastClr="000000"/>
                </a:solidFill>
                <a:latin typeface="Calibri" panose="020F0502020204030204"/>
              </a:rPr>
              <a:t>SAFMC December 2016Meeting</a:t>
            </a:r>
            <a:endParaRPr lang="en-US" sz="2000" b="1" i="1" dirty="0">
              <a:solidFill>
                <a:sysClr val="windowText" lastClr="000000"/>
              </a:solidFill>
              <a:latin typeface="Calibri" panose="020F0502020204030204"/>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420" r="100000">
                        <a14:backgroundMark x1="90336" y1="21519" x2="90336" y2="21519"/>
                        <a14:backgroundMark x1="94958" y1="79114" x2="94958" y2="79114"/>
                        <a14:backgroundMark x1="13866" y1="86709" x2="13866" y2="86709"/>
                        <a14:backgroundMark x1="9244" y1="14557" x2="9244" y2="14557"/>
                      </a14:backgroundRemoval>
                    </a14:imgEffect>
                  </a14:imgLayer>
                </a14:imgProps>
              </a:ext>
              <a:ext uri="{28A0092B-C50C-407E-A947-70E740481C1C}">
                <a14:useLocalDpi xmlns:a14="http://schemas.microsoft.com/office/drawing/2010/main" val="0"/>
              </a:ext>
            </a:extLst>
          </a:blip>
          <a:stretch>
            <a:fillRect/>
          </a:stretch>
        </p:blipFill>
        <p:spPr>
          <a:xfrm>
            <a:off x="4265926" y="6172200"/>
            <a:ext cx="530352" cy="353568"/>
          </a:xfrm>
          <a:prstGeom prst="rect">
            <a:avLst/>
          </a:prstGeom>
        </p:spPr>
      </p:pic>
    </p:spTree>
    <p:extLst>
      <p:ext uri="{BB962C8B-B14F-4D97-AF65-F5344CB8AC3E}">
        <p14:creationId xmlns:p14="http://schemas.microsoft.com/office/powerpoint/2010/main" val="1688497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p:cNvSpPr txBox="1">
            <a:spLocks/>
          </p:cNvSpPr>
          <p:nvPr/>
        </p:nvSpPr>
        <p:spPr>
          <a:xfrm>
            <a:off x="1" y="-4572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Options for Pursuing Kickstarter Project</a:t>
            </a:r>
            <a:endParaRPr lang="en-US" sz="2900" b="0" i="1" dirty="0">
              <a:solidFill>
                <a:srgbClr val="005A7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6565562"/>
              </p:ext>
            </p:extLst>
          </p:nvPr>
        </p:nvGraphicFramePr>
        <p:xfrm>
          <a:off x="114300" y="609600"/>
          <a:ext cx="8915400" cy="6258032"/>
        </p:xfrm>
        <a:graphic>
          <a:graphicData uri="http://schemas.openxmlformats.org/drawingml/2006/table">
            <a:tbl>
              <a:tblPr firstRow="1" bandRow="1">
                <a:tableStyleId>{7DF18680-E054-41AD-8BC1-D1AEF772440D}</a:tableStyleId>
              </a:tblPr>
              <a:tblGrid>
                <a:gridCol w="1371600"/>
                <a:gridCol w="2628900"/>
                <a:gridCol w="2400300"/>
                <a:gridCol w="2514600"/>
              </a:tblGrid>
              <a:tr h="1412753">
                <a:tc>
                  <a:txBody>
                    <a:bodyPr/>
                    <a:lstStyle/>
                    <a:p>
                      <a:endParaRPr lang="en-US" dirty="0"/>
                    </a:p>
                  </a:txBody>
                  <a:tcPr/>
                </a:tc>
                <a:tc>
                  <a:txBody>
                    <a:bodyPr/>
                    <a:lstStyle/>
                    <a:p>
                      <a:pPr algn="ctr"/>
                      <a:r>
                        <a:rPr lang="en-US" sz="2400" dirty="0" smtClean="0"/>
                        <a:t>OPTION #1:</a:t>
                      </a:r>
                    </a:p>
                    <a:p>
                      <a:pPr algn="ctr"/>
                      <a:r>
                        <a:rPr lang="en-US" sz="2400" b="0" dirty="0" smtClean="0"/>
                        <a:t>No Program/ Staff Support</a:t>
                      </a:r>
                      <a:endParaRPr lang="en-US" sz="2400" b="0" dirty="0"/>
                    </a:p>
                  </a:txBody>
                  <a:tcPr/>
                </a:tc>
                <a:tc>
                  <a:txBody>
                    <a:bodyPr/>
                    <a:lstStyle/>
                    <a:p>
                      <a:pPr algn="ctr"/>
                      <a:r>
                        <a:rPr lang="en-US" sz="2400" dirty="0" smtClean="0"/>
                        <a:t>OPTION #2:</a:t>
                      </a:r>
                    </a:p>
                    <a:p>
                      <a:pPr algn="ctr"/>
                      <a:r>
                        <a:rPr lang="en-US" sz="2400" b="0" dirty="0" smtClean="0"/>
                        <a:t>Temporary Staff Support</a:t>
                      </a:r>
                      <a:endParaRPr lang="en-US" sz="2400" b="0" dirty="0"/>
                    </a:p>
                  </a:txBody>
                  <a:tcPr/>
                </a:tc>
                <a:tc>
                  <a:txBody>
                    <a:bodyPr/>
                    <a:lstStyle/>
                    <a:p>
                      <a:pPr algn="ctr"/>
                      <a:r>
                        <a:rPr lang="en-US" sz="2400" dirty="0" smtClean="0"/>
                        <a:t>OPTION #3:</a:t>
                      </a:r>
                    </a:p>
                    <a:p>
                      <a:pPr algn="ctr"/>
                      <a:r>
                        <a:rPr lang="en-US" sz="2400" b="0" dirty="0" smtClean="0"/>
                        <a:t>Full Time </a:t>
                      </a:r>
                    </a:p>
                    <a:p>
                      <a:pPr algn="ctr"/>
                      <a:r>
                        <a:rPr lang="en-US" sz="2400" b="0" dirty="0" smtClean="0"/>
                        <a:t>Staff Support</a:t>
                      </a:r>
                      <a:endParaRPr lang="en-US" sz="2400" b="0" dirty="0"/>
                    </a:p>
                  </a:txBody>
                  <a:tcPr/>
                </a:tc>
              </a:tr>
              <a:tr h="1482847">
                <a:tc>
                  <a:txBody>
                    <a:bodyPr/>
                    <a:lstStyle/>
                    <a:p>
                      <a:pPr algn="ctr"/>
                      <a:r>
                        <a:rPr lang="en-US" sz="2400" b="1" dirty="0" smtClean="0">
                          <a:solidFill>
                            <a:srgbClr val="005D82"/>
                          </a:solidFill>
                        </a:rPr>
                        <a:t>Activity:</a:t>
                      </a:r>
                      <a:endParaRPr lang="en-US" sz="2400" b="1" dirty="0">
                        <a:solidFill>
                          <a:srgbClr val="005D82"/>
                        </a:solidFill>
                      </a:endParaRPr>
                    </a:p>
                  </a:txBody>
                  <a:tcPr/>
                </a:tc>
                <a:tc>
                  <a:txBody>
                    <a:bodyPr/>
                    <a:lstStyle/>
                    <a:p>
                      <a:pPr marL="285750" indent="-285750">
                        <a:buFont typeface="Arial" panose="020B0604020202020204" pitchFamily="34" charset="0"/>
                        <a:buChar char="•"/>
                      </a:pPr>
                      <a:r>
                        <a:rPr lang="en-US" sz="1800" dirty="0" smtClean="0"/>
                        <a:t>Build mobile</a:t>
                      </a:r>
                      <a:r>
                        <a:rPr lang="en-US" sz="1800" baseline="0" dirty="0" smtClean="0"/>
                        <a:t> a</a:t>
                      </a:r>
                      <a:r>
                        <a:rPr lang="en-US" sz="1800" dirty="0" smtClean="0"/>
                        <a:t>pp/database to receive data</a:t>
                      </a:r>
                    </a:p>
                    <a:p>
                      <a:pPr marL="285750" indent="-285750">
                        <a:buFont typeface="Arial" panose="020B0604020202020204" pitchFamily="34" charset="0"/>
                        <a:buChar char="•"/>
                      </a:pPr>
                      <a:r>
                        <a:rPr lang="en-US" sz="1800" dirty="0" smtClean="0"/>
                        <a:t>Project</a:t>
                      </a:r>
                      <a:r>
                        <a:rPr lang="en-US" sz="1800" baseline="0" dirty="0" smtClean="0"/>
                        <a:t> is open to anyone; no oversight</a:t>
                      </a:r>
                      <a:endParaRPr lang="en-US" sz="1800" dirty="0"/>
                    </a:p>
                  </a:txBody>
                  <a:tcPr/>
                </a:tc>
                <a:tc>
                  <a:txBody>
                    <a:bodyPr/>
                    <a:lstStyle/>
                    <a:p>
                      <a:pPr marL="285750" indent="-285750">
                        <a:buFont typeface="Arial" panose="020B0604020202020204" pitchFamily="34" charset="0"/>
                        <a:buChar char="•"/>
                      </a:pPr>
                      <a:r>
                        <a:rPr lang="en-US" dirty="0" smtClean="0"/>
                        <a:t>Build mobile app/ database</a:t>
                      </a:r>
                    </a:p>
                    <a:p>
                      <a:pPr marL="285750" indent="-285750">
                        <a:buFont typeface="Arial" panose="020B0604020202020204" pitchFamily="34" charset="0"/>
                        <a:buChar char="•"/>
                      </a:pPr>
                      <a:r>
                        <a:rPr lang="en-US" dirty="0" smtClean="0"/>
                        <a:t>Temporary staff for project oversight</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Build mobile app/ database</a:t>
                      </a:r>
                    </a:p>
                    <a:p>
                      <a:pPr marL="285750" indent="-285750">
                        <a:buFont typeface="Arial" panose="020B0604020202020204" pitchFamily="34" charset="0"/>
                        <a:buChar char="•"/>
                      </a:pPr>
                      <a:r>
                        <a:rPr lang="en-US" dirty="0" smtClean="0"/>
                        <a:t>Permanent</a:t>
                      </a:r>
                      <a:r>
                        <a:rPr lang="en-US" baseline="0" dirty="0" smtClean="0"/>
                        <a:t> FTE to develop program and manage project</a:t>
                      </a:r>
                      <a:endParaRPr lang="en-US" dirty="0"/>
                    </a:p>
                  </a:txBody>
                  <a:tcPr/>
                </a:tc>
              </a:tr>
              <a:tr h="802112">
                <a:tc>
                  <a:txBody>
                    <a:bodyPr/>
                    <a:lstStyle/>
                    <a:p>
                      <a:pPr algn="ctr"/>
                      <a:r>
                        <a:rPr lang="en-US" sz="2400" b="1" dirty="0" smtClean="0">
                          <a:solidFill>
                            <a:srgbClr val="005D82"/>
                          </a:solidFill>
                        </a:rPr>
                        <a:t>Benefits:</a:t>
                      </a:r>
                      <a:endParaRPr lang="en-US" sz="2400" b="1" dirty="0">
                        <a:solidFill>
                          <a:srgbClr val="005D82"/>
                        </a:solidFill>
                      </a:endParaRPr>
                    </a:p>
                  </a:txBody>
                  <a:tcPr/>
                </a:tc>
                <a:tc>
                  <a:txBody>
                    <a:bodyPr/>
                    <a:lstStyle/>
                    <a:p>
                      <a:pPr marL="285750" indent="-285750">
                        <a:buFont typeface="Arial" panose="020B0604020202020204" pitchFamily="34" charset="0"/>
                        <a:buChar char="•"/>
                      </a:pPr>
                      <a:r>
                        <a:rPr lang="en-US" sz="1800" dirty="0" smtClean="0"/>
                        <a:t>Low</a:t>
                      </a:r>
                      <a:r>
                        <a:rPr lang="en-US" sz="1800" baseline="0" dirty="0" smtClean="0"/>
                        <a:t> cost</a:t>
                      </a:r>
                    </a:p>
                    <a:p>
                      <a:pPr marL="285750" indent="-285750">
                        <a:buFont typeface="Arial" panose="020B0604020202020204" pitchFamily="34" charset="0"/>
                        <a:buChar char="•"/>
                      </a:pPr>
                      <a:r>
                        <a:rPr lang="en-US" sz="1800" baseline="0" dirty="0" smtClean="0"/>
                        <a:t>Mobile app is built</a:t>
                      </a:r>
                      <a:endParaRPr lang="en-US" sz="1800" dirty="0"/>
                    </a:p>
                  </a:txBody>
                  <a:tcPr/>
                </a:tc>
                <a:tc>
                  <a:txBody>
                    <a:bodyPr/>
                    <a:lstStyle/>
                    <a:p>
                      <a:pPr marL="285750" indent="-285750">
                        <a:buFont typeface="Arial" panose="020B0604020202020204" pitchFamily="34" charset="0"/>
                        <a:buChar char="•"/>
                      </a:pPr>
                      <a:r>
                        <a:rPr lang="en-US" dirty="0" smtClean="0"/>
                        <a:t>Moderate</a:t>
                      </a:r>
                      <a:r>
                        <a:rPr lang="en-US" baseline="0" dirty="0" smtClean="0"/>
                        <a:t> cost</a:t>
                      </a:r>
                    </a:p>
                    <a:p>
                      <a:pPr marL="285750" indent="-285750">
                        <a:buFont typeface="Arial" panose="020B0604020202020204" pitchFamily="34" charset="0"/>
                        <a:buChar char="•"/>
                      </a:pPr>
                      <a:r>
                        <a:rPr lang="en-US" baseline="0" dirty="0" smtClean="0"/>
                        <a:t>Temporary staff</a:t>
                      </a:r>
                      <a:endParaRPr lang="en-US" dirty="0"/>
                    </a:p>
                  </a:txBody>
                  <a:tcPr/>
                </a:tc>
                <a:tc>
                  <a:txBody>
                    <a:bodyPr/>
                    <a:lstStyle/>
                    <a:p>
                      <a:pPr marL="285750" indent="-285750">
                        <a:buFont typeface="Arial" panose="020B0604020202020204" pitchFamily="34" charset="0"/>
                        <a:buChar char="•"/>
                      </a:pPr>
                      <a:r>
                        <a:rPr lang="en-US" dirty="0" smtClean="0"/>
                        <a:t>Program has support to get off the ground</a:t>
                      </a:r>
                      <a:endParaRPr lang="en-US" dirty="0"/>
                    </a:p>
                  </a:txBody>
                  <a:tcPr/>
                </a:tc>
              </a:tr>
              <a:tr h="2165391">
                <a:tc>
                  <a:txBody>
                    <a:bodyPr/>
                    <a:lstStyle/>
                    <a:p>
                      <a:pPr algn="ctr"/>
                      <a:r>
                        <a:rPr lang="en-US" sz="2400" b="1" dirty="0" smtClean="0">
                          <a:solidFill>
                            <a:srgbClr val="005D82"/>
                          </a:solidFill>
                        </a:rPr>
                        <a:t>Risks:</a:t>
                      </a:r>
                      <a:endParaRPr lang="en-US" sz="2400" b="1" dirty="0">
                        <a:solidFill>
                          <a:srgbClr val="005D82"/>
                        </a:solidFill>
                      </a:endParaRPr>
                    </a:p>
                  </a:txBody>
                  <a:tcPr/>
                </a:tc>
                <a:tc>
                  <a:txBody>
                    <a:bodyPr/>
                    <a:lstStyle/>
                    <a:p>
                      <a:pPr marL="285750" indent="-285750">
                        <a:buFont typeface="Arial" panose="020B0604020202020204" pitchFamily="34" charset="0"/>
                        <a:buChar char="•"/>
                      </a:pPr>
                      <a:r>
                        <a:rPr lang="en-US" sz="1800" dirty="0" smtClean="0"/>
                        <a:t>Success rate is low</a:t>
                      </a:r>
                    </a:p>
                    <a:p>
                      <a:pPr marL="285750" indent="-285750">
                        <a:buFont typeface="Arial" panose="020B0604020202020204" pitchFamily="34" charset="0"/>
                        <a:buChar char="•"/>
                      </a:pPr>
                      <a:r>
                        <a:rPr lang="en-US" sz="1800" dirty="0" smtClean="0"/>
                        <a:t>No dedicated</a:t>
                      </a:r>
                      <a:r>
                        <a:rPr lang="en-US" sz="1800" baseline="0" dirty="0" smtClean="0"/>
                        <a:t> staff Project disorganized &amp; participants not satisfied</a:t>
                      </a:r>
                    </a:p>
                    <a:p>
                      <a:pPr marL="285750" indent="-285750">
                        <a:buFont typeface="Arial" panose="020B0604020202020204" pitchFamily="34" charset="0"/>
                        <a:buChar char="•"/>
                      </a:pPr>
                      <a:r>
                        <a:rPr lang="en-US" sz="1800" baseline="0" dirty="0" smtClean="0"/>
                        <a:t>Less chance data could be used</a:t>
                      </a:r>
                      <a:endParaRPr lang="en-US" sz="1800" dirty="0"/>
                    </a:p>
                  </a:txBody>
                  <a:tcPr/>
                </a:tc>
                <a:tc>
                  <a:txBody>
                    <a:bodyPr/>
                    <a:lstStyle/>
                    <a:p>
                      <a:pPr marL="285750" indent="-285750">
                        <a:buFont typeface="Arial" panose="020B0604020202020204" pitchFamily="34" charset="0"/>
                        <a:buChar char="•"/>
                      </a:pPr>
                      <a:r>
                        <a:rPr lang="en-US" dirty="0" smtClean="0"/>
                        <a:t>Success</a:t>
                      </a:r>
                      <a:r>
                        <a:rPr lang="en-US" baseline="0" dirty="0" smtClean="0"/>
                        <a:t> rate is moderate</a:t>
                      </a:r>
                    </a:p>
                    <a:p>
                      <a:pPr marL="285750" indent="-285750">
                        <a:buFont typeface="Arial" panose="020B0604020202020204" pitchFamily="34" charset="0"/>
                        <a:buChar char="•"/>
                      </a:pPr>
                      <a:r>
                        <a:rPr lang="en-US" baseline="0" dirty="0" smtClean="0"/>
                        <a:t>Staff time/ availability limited</a:t>
                      </a:r>
                    </a:p>
                    <a:p>
                      <a:pPr marL="285750" indent="-285750">
                        <a:buFont typeface="Arial" panose="020B0604020202020204" pitchFamily="34" charset="0"/>
                        <a:buChar char="•"/>
                      </a:pPr>
                      <a:r>
                        <a:rPr lang="en-US" baseline="0" dirty="0" smtClean="0"/>
                        <a:t>Buy-in limited</a:t>
                      </a:r>
                    </a:p>
                    <a:p>
                      <a:pPr marL="285750" indent="-285750">
                        <a:buFont typeface="Arial" panose="020B0604020202020204" pitchFamily="34" charset="0"/>
                        <a:buChar char="•"/>
                      </a:pPr>
                      <a:r>
                        <a:rPr lang="en-US" baseline="0" dirty="0" smtClean="0"/>
                        <a:t>Temporary staff requires supervision</a:t>
                      </a:r>
                    </a:p>
                    <a:p>
                      <a:pPr marL="285750" indent="-285750">
                        <a:buFont typeface="Arial" panose="020B0604020202020204" pitchFamily="34" charset="0"/>
                        <a:buChar char="•"/>
                      </a:pPr>
                      <a:r>
                        <a:rPr lang="en-US" baseline="0" dirty="0" smtClean="0"/>
                        <a:t>Data may not be available in time</a:t>
                      </a:r>
                      <a:endParaRPr lang="en-US" dirty="0"/>
                    </a:p>
                  </a:txBody>
                  <a:tcPr/>
                </a:tc>
                <a:tc>
                  <a:txBody>
                    <a:bodyPr/>
                    <a:lstStyle/>
                    <a:p>
                      <a:pPr marL="285750" indent="-285750">
                        <a:buFont typeface="Arial" panose="020B0604020202020204" pitchFamily="34" charset="0"/>
                        <a:buChar char="•"/>
                      </a:pPr>
                      <a:r>
                        <a:rPr lang="en-US" dirty="0" smtClean="0"/>
                        <a:t>Success</a:t>
                      </a:r>
                      <a:r>
                        <a:rPr lang="en-US" baseline="0" dirty="0" smtClean="0"/>
                        <a:t> rate is high</a:t>
                      </a:r>
                    </a:p>
                    <a:p>
                      <a:pPr marL="285750" indent="-285750">
                        <a:buFont typeface="Arial" panose="020B0604020202020204" pitchFamily="34" charset="0"/>
                        <a:buChar char="•"/>
                      </a:pPr>
                      <a:r>
                        <a:rPr lang="en-US" baseline="0" dirty="0" smtClean="0"/>
                        <a:t>Cost is also high</a:t>
                      </a:r>
                      <a:endParaRPr lang="en-US" dirty="0"/>
                    </a:p>
                  </a:txBody>
                  <a:tcPr/>
                </a:tc>
              </a:tr>
            </a:tbl>
          </a:graphicData>
        </a:graphic>
      </p:graphicFrame>
    </p:spTree>
    <p:extLst>
      <p:ext uri="{BB962C8B-B14F-4D97-AF65-F5344CB8AC3E}">
        <p14:creationId xmlns:p14="http://schemas.microsoft.com/office/powerpoint/2010/main" val="379761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74625"/>
            <a:ext cx="8606901" cy="1470025"/>
          </a:xfrm>
        </p:spPr>
        <p:txBody>
          <a:bodyPr>
            <a:noAutofit/>
          </a:bodyPr>
          <a:lstStyle/>
          <a:p>
            <a:pPr algn="l"/>
            <a:r>
              <a:rPr lang="en-US" sz="3200" dirty="0" smtClean="0">
                <a:solidFill>
                  <a:schemeClr val="accent5">
                    <a:lumMod val="50000"/>
                  </a:schemeClr>
                </a:solidFill>
              </a:rPr>
              <a:t>Items to Consider for Next Steps:</a:t>
            </a:r>
            <a:endParaRPr lang="en-US" sz="2800" i="1" dirty="0">
              <a:solidFill>
                <a:schemeClr val="accent5">
                  <a:lumMod val="50000"/>
                </a:schemeClr>
              </a:solidFill>
            </a:endParaRPr>
          </a:p>
        </p:txBody>
      </p:sp>
      <p:sp>
        <p:nvSpPr>
          <p:cNvPr id="10" name="Subtitle 3"/>
          <p:cNvSpPr txBox="1">
            <a:spLocks/>
          </p:cNvSpPr>
          <p:nvPr/>
        </p:nvSpPr>
        <p:spPr>
          <a:xfrm>
            <a:off x="228599" y="1066800"/>
            <a:ext cx="8915401" cy="502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200"/>
              </a:spcAft>
              <a:buFont typeface="Arial" panose="020B0604020202020204" pitchFamily="34" charset="0"/>
              <a:buChar char="•"/>
            </a:pPr>
            <a:r>
              <a:rPr lang="en-US" sz="2800" dirty="0" smtClean="0">
                <a:solidFill>
                  <a:srgbClr val="000000"/>
                </a:solidFill>
              </a:rPr>
              <a:t>Existing staff time/resources to work on program – not sustainable</a:t>
            </a:r>
          </a:p>
          <a:p>
            <a:pPr marL="457200" indent="-457200" algn="l">
              <a:spcAft>
                <a:spcPts val="1200"/>
              </a:spcAft>
              <a:buFont typeface="Arial" panose="020B0604020202020204" pitchFamily="34" charset="0"/>
              <a:buChar char="•"/>
            </a:pPr>
            <a:r>
              <a:rPr lang="en-US" sz="2800" dirty="0" smtClean="0">
                <a:solidFill>
                  <a:srgbClr val="000000"/>
                </a:solidFill>
              </a:rPr>
              <a:t>Budgeting for full-time dedicated program staff with existing resources</a:t>
            </a:r>
          </a:p>
          <a:p>
            <a:pPr marL="457200" indent="-457200" algn="l">
              <a:spcAft>
                <a:spcPts val="1200"/>
              </a:spcAft>
              <a:buFont typeface="Arial" panose="020B0604020202020204" pitchFamily="34" charset="0"/>
              <a:buChar char="•"/>
            </a:pPr>
            <a:r>
              <a:rPr lang="en-US" sz="2800" dirty="0" smtClean="0">
                <a:solidFill>
                  <a:srgbClr val="000000"/>
                </a:solidFill>
              </a:rPr>
              <a:t>Kickstarter project funding</a:t>
            </a:r>
          </a:p>
          <a:p>
            <a:pPr marL="457200" indent="-457200" algn="l">
              <a:spcAft>
                <a:spcPts val="1200"/>
              </a:spcAft>
              <a:buFont typeface="Arial" panose="020B0604020202020204" pitchFamily="34" charset="0"/>
              <a:buChar char="•"/>
            </a:pPr>
            <a:r>
              <a:rPr lang="en-US" sz="2800" dirty="0" smtClean="0">
                <a:solidFill>
                  <a:srgbClr val="000000"/>
                </a:solidFill>
              </a:rPr>
              <a:t>Risk of losing stakeholder support and program development momentum</a:t>
            </a:r>
          </a:p>
          <a:p>
            <a:pPr marL="457200" indent="-457200" algn="l">
              <a:spcAft>
                <a:spcPts val="1200"/>
              </a:spcAft>
              <a:buFont typeface="Arial" panose="020B0604020202020204" pitchFamily="34" charset="0"/>
              <a:buChar char="•"/>
            </a:pPr>
            <a:r>
              <a:rPr lang="en-US" sz="2800" dirty="0" smtClean="0">
                <a:solidFill>
                  <a:srgbClr val="000000"/>
                </a:solidFill>
              </a:rPr>
              <a:t>Missed opportunities for partnership development</a:t>
            </a:r>
          </a:p>
          <a:p>
            <a:pPr marL="342900" indent="-342900" algn="l">
              <a:spcAft>
                <a:spcPts val="1200"/>
              </a:spcAft>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144855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TextBox 22"/>
          <p:cNvSpPr txBox="1"/>
          <p:nvPr/>
        </p:nvSpPr>
        <p:spPr>
          <a:xfrm>
            <a:off x="-20782" y="1396425"/>
            <a:ext cx="9296400" cy="584775"/>
          </a:xfrm>
          <a:prstGeom prst="rect">
            <a:avLst/>
          </a:prstGeom>
          <a:noFill/>
        </p:spPr>
        <p:txBody>
          <a:bodyPr wrap="square" rtlCol="0">
            <a:spAutoFit/>
          </a:bodyPr>
          <a:lstStyle/>
          <a:p>
            <a:pPr algn="ctr"/>
            <a:r>
              <a:rPr lang="en-US" sz="3200" b="1" dirty="0" smtClean="0">
                <a:solidFill>
                  <a:schemeClr val="accent5">
                    <a:lumMod val="50000"/>
                  </a:schemeClr>
                </a:solidFill>
              </a:rPr>
              <a:t>http://www.safmc.net/citizen-science-initiative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6198"/>
            <a:ext cx="9144000" cy="40418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084" y="40540"/>
            <a:ext cx="1449716" cy="1026260"/>
          </a:xfrm>
          <a:prstGeom prst="rect">
            <a:avLst/>
          </a:prstGeom>
          <a:ln>
            <a:noFill/>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0"/>
            <a:ext cx="1106824" cy="1097087"/>
          </a:xfrm>
          <a:prstGeom prst="rect">
            <a:avLst/>
          </a:prstGeom>
        </p:spPr>
      </p:pic>
    </p:spTree>
    <p:extLst>
      <p:ext uri="{BB962C8B-B14F-4D97-AF65-F5344CB8AC3E}">
        <p14:creationId xmlns:p14="http://schemas.microsoft.com/office/powerpoint/2010/main" val="368572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3600" y="228600"/>
            <a:ext cx="7772400" cy="1143000"/>
          </a:xfrm>
        </p:spPr>
        <p:txBody>
          <a:bodyPr>
            <a:normAutofit fontScale="90000"/>
          </a:bodyPr>
          <a:lstStyle/>
          <a:p>
            <a:r>
              <a:rPr lang="en-US" sz="4000" dirty="0" smtClean="0">
                <a:solidFill>
                  <a:srgbClr val="005D82"/>
                </a:solidFill>
              </a:rPr>
              <a:t>SAFMC Citizen Science Program</a:t>
            </a:r>
            <a:r>
              <a:rPr lang="en-US" dirty="0" smtClean="0">
                <a:solidFill>
                  <a:srgbClr val="005D82"/>
                </a:solidFill>
              </a:rPr>
              <a:t/>
            </a:r>
            <a:br>
              <a:rPr lang="en-US" dirty="0" smtClean="0">
                <a:solidFill>
                  <a:srgbClr val="005D82"/>
                </a:solidFill>
              </a:rPr>
            </a:br>
            <a:endParaRPr lang="en-US" dirty="0">
              <a:solidFill>
                <a:srgbClr val="005D82"/>
              </a:solidFill>
            </a:endParaRPr>
          </a:p>
        </p:txBody>
      </p:sp>
      <p:sp>
        <p:nvSpPr>
          <p:cNvPr id="4" name="Subtitle 3"/>
          <p:cNvSpPr>
            <a:spLocks noGrp="1"/>
          </p:cNvSpPr>
          <p:nvPr>
            <p:ph type="subTitle" idx="1"/>
          </p:nvPr>
        </p:nvSpPr>
        <p:spPr>
          <a:xfrm>
            <a:off x="381000" y="990600"/>
            <a:ext cx="8382000" cy="1905000"/>
          </a:xfrm>
        </p:spPr>
        <p:txBody>
          <a:bodyPr>
            <a:noAutofit/>
          </a:bodyPr>
          <a:lstStyle/>
          <a:p>
            <a:r>
              <a:rPr lang="en-US" sz="2600" b="1" dirty="0" smtClean="0">
                <a:solidFill>
                  <a:schemeClr val="tx1"/>
                </a:solidFill>
              </a:rPr>
              <a:t>Working definition for SAFMC: </a:t>
            </a:r>
          </a:p>
          <a:p>
            <a:r>
              <a:rPr lang="en-US" sz="2200" b="1" i="1" dirty="0" smtClean="0">
                <a:solidFill>
                  <a:schemeClr val="tx1">
                    <a:lumMod val="75000"/>
                    <a:lumOff val="25000"/>
                  </a:schemeClr>
                </a:solidFill>
              </a:rPr>
              <a:t>“</a:t>
            </a:r>
            <a:r>
              <a:rPr lang="en-US" sz="2200" i="1" dirty="0">
                <a:solidFill>
                  <a:schemeClr val="tx1">
                    <a:lumMod val="75000"/>
                    <a:lumOff val="25000"/>
                  </a:schemeClr>
                </a:solidFill>
              </a:rPr>
              <a:t> </a:t>
            </a:r>
            <a:r>
              <a:rPr lang="en-US" sz="2200" i="1" dirty="0" smtClean="0">
                <a:solidFill>
                  <a:schemeClr val="tx1">
                    <a:lumMod val="75000"/>
                    <a:lumOff val="25000"/>
                  </a:schemeClr>
                </a:solidFill>
              </a:rPr>
              <a:t>A </a:t>
            </a:r>
            <a:r>
              <a:rPr lang="en-US" sz="2200" i="1" dirty="0">
                <a:solidFill>
                  <a:schemeClr val="tx1">
                    <a:lumMod val="75000"/>
                    <a:lumOff val="25000"/>
                  </a:schemeClr>
                </a:solidFill>
              </a:rPr>
              <a:t>growing field in which trained members of the public collaborate and engage with scientists in the inquiry and discovery of new knowledge</a:t>
            </a:r>
            <a:r>
              <a:rPr lang="en-US" sz="2200" i="1" dirty="0" smtClean="0">
                <a:solidFill>
                  <a:schemeClr val="tx1">
                    <a:lumMod val="75000"/>
                    <a:lumOff val="25000"/>
                  </a:schemeClr>
                </a:solidFill>
              </a:rPr>
              <a:t>.”</a:t>
            </a:r>
            <a:endParaRPr lang="en-US" sz="2200" b="1" i="1" dirty="0" smtClean="0">
              <a:solidFill>
                <a:schemeClr val="tx1">
                  <a:lumMod val="75000"/>
                  <a:lumOff val="25000"/>
                </a:schemeClr>
              </a:solidFill>
            </a:endParaRPr>
          </a:p>
          <a:p>
            <a:pPr algn="l"/>
            <a:endParaRPr lang="en-US" sz="2600" b="1" dirty="0" smtClean="0">
              <a:solidFill>
                <a:schemeClr val="tx1"/>
              </a:solidFill>
            </a:endParaRPr>
          </a:p>
        </p:txBody>
      </p:sp>
      <p:sp>
        <p:nvSpPr>
          <p:cNvPr id="2" name="Rectangle 1"/>
          <p:cNvSpPr/>
          <p:nvPr/>
        </p:nvSpPr>
        <p:spPr>
          <a:xfrm>
            <a:off x="152400" y="2819400"/>
            <a:ext cx="9372600" cy="2246769"/>
          </a:xfrm>
          <a:prstGeom prst="rect">
            <a:avLst/>
          </a:prstGeom>
        </p:spPr>
        <p:txBody>
          <a:bodyPr wrap="square">
            <a:spAutoFit/>
          </a:bodyPr>
          <a:lstStyle/>
          <a:p>
            <a:r>
              <a:rPr lang="en-US" sz="3600" b="1" dirty="0">
                <a:solidFill>
                  <a:srgbClr val="005D82"/>
                </a:solidFill>
              </a:rPr>
              <a:t>Vision Statement: </a:t>
            </a:r>
          </a:p>
          <a:p>
            <a:pPr>
              <a:spcAft>
                <a:spcPts val="2400"/>
              </a:spcAft>
            </a:pPr>
            <a:r>
              <a:rPr lang="en-US" sz="2400" b="1" dirty="0">
                <a:solidFill>
                  <a:prstClr val="black"/>
                </a:solidFill>
              </a:rPr>
              <a:t>“</a:t>
            </a:r>
            <a:r>
              <a:rPr lang="en-US" sz="2400" b="1" i="1" dirty="0">
                <a:solidFill>
                  <a:prstClr val="black"/>
                </a:solidFill>
              </a:rPr>
              <a:t>more collaboration + more data + more trust = better management</a:t>
            </a:r>
            <a:r>
              <a:rPr lang="en-US" sz="2400" b="1" dirty="0">
                <a:solidFill>
                  <a:prstClr val="black"/>
                </a:solidFill>
              </a:rPr>
              <a:t>”</a:t>
            </a:r>
          </a:p>
          <a:p>
            <a:r>
              <a:rPr lang="en-US" sz="3600" b="1" dirty="0">
                <a:solidFill>
                  <a:srgbClr val="005D82"/>
                </a:solidFill>
              </a:rPr>
              <a:t>Mission Statement: </a:t>
            </a:r>
          </a:p>
          <a:p>
            <a:pPr>
              <a:spcAft>
                <a:spcPts val="1200"/>
              </a:spcAft>
            </a:pPr>
            <a:r>
              <a:rPr lang="en-US" sz="2400" b="1" dirty="0">
                <a:solidFill>
                  <a:prstClr val="black"/>
                </a:solidFill>
              </a:rPr>
              <a:t>“</a:t>
            </a:r>
            <a:r>
              <a:rPr lang="en-US" sz="2400" b="1" i="1" dirty="0">
                <a:solidFill>
                  <a:prstClr val="black"/>
                </a:solidFill>
              </a:rPr>
              <a:t>Improve fisheries management through collaborative science</a:t>
            </a:r>
            <a:r>
              <a:rPr lang="en-US" sz="2400" b="1" dirty="0">
                <a:solidFill>
                  <a:prstClr val="black"/>
                </a:solidFill>
              </a:rPr>
              <a:t>”</a:t>
            </a:r>
          </a:p>
        </p:txBody>
      </p:sp>
    </p:spTree>
    <p:extLst>
      <p:ext uri="{BB962C8B-B14F-4D97-AF65-F5344CB8AC3E}">
        <p14:creationId xmlns:p14="http://schemas.microsoft.com/office/powerpoint/2010/main" val="2853813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52399" y="1143000"/>
            <a:ext cx="8839200" cy="4114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400" b="1" dirty="0" smtClean="0">
                <a:solidFill>
                  <a:schemeClr val="accent5">
                    <a:lumMod val="50000"/>
                  </a:schemeClr>
                </a:solidFill>
              </a:rPr>
              <a:t>January 2016: </a:t>
            </a:r>
          </a:p>
          <a:p>
            <a:pPr marL="800100" lvl="1" indent="-342900" algn="l">
              <a:spcBef>
                <a:spcPts val="0"/>
              </a:spcBef>
              <a:buFont typeface="Arial" panose="020B0604020202020204" pitchFamily="34" charset="0"/>
              <a:buChar char="•"/>
            </a:pPr>
            <a:r>
              <a:rPr lang="en-US" sz="2400" b="1" i="1" dirty="0" smtClean="0">
                <a:solidFill>
                  <a:prstClr val="black"/>
                </a:solidFill>
              </a:rPr>
              <a:t>SAFMC Citizen Science Program Design Workshop</a:t>
            </a:r>
          </a:p>
          <a:p>
            <a:pPr marL="800100" lvl="1" indent="-342900" algn="l">
              <a:spcBef>
                <a:spcPts val="0"/>
              </a:spcBef>
              <a:spcAft>
                <a:spcPts val="1200"/>
              </a:spcAft>
              <a:buFont typeface="Arial" panose="020B0604020202020204" pitchFamily="34" charset="0"/>
              <a:buChar char="•"/>
            </a:pPr>
            <a:r>
              <a:rPr lang="en-US" sz="2400" b="1" i="1" dirty="0" smtClean="0">
                <a:solidFill>
                  <a:prstClr val="black"/>
                </a:solidFill>
              </a:rPr>
              <a:t>Council </a:t>
            </a:r>
            <a:r>
              <a:rPr lang="en-US" sz="2400" b="1" i="1" dirty="0" err="1" smtClean="0">
                <a:solidFill>
                  <a:prstClr val="black"/>
                </a:solidFill>
              </a:rPr>
              <a:t>Cit</a:t>
            </a:r>
            <a:r>
              <a:rPr lang="en-US" sz="2400" b="1" i="1" dirty="0">
                <a:solidFill>
                  <a:prstClr val="black"/>
                </a:solidFill>
              </a:rPr>
              <a:t> </a:t>
            </a:r>
            <a:r>
              <a:rPr lang="en-US" sz="2400" b="1" i="1" dirty="0" err="1" smtClean="0">
                <a:solidFill>
                  <a:prstClr val="black"/>
                </a:solidFill>
              </a:rPr>
              <a:t>Sci</a:t>
            </a:r>
            <a:r>
              <a:rPr lang="en-US" sz="2400" b="1" i="1" dirty="0" smtClean="0">
                <a:solidFill>
                  <a:prstClr val="black"/>
                </a:solidFill>
              </a:rPr>
              <a:t> Organizing Committee drafts Blueprint</a:t>
            </a:r>
            <a:endParaRPr lang="en-US" sz="2000" i="1" dirty="0">
              <a:solidFill>
                <a:prstClr val="black"/>
              </a:solidFill>
            </a:endParaRPr>
          </a:p>
          <a:p>
            <a:pPr algn="l">
              <a:spcBef>
                <a:spcPts val="0"/>
              </a:spcBef>
              <a:spcAft>
                <a:spcPts val="600"/>
              </a:spcAft>
            </a:pPr>
            <a:r>
              <a:rPr lang="en-US" sz="2400" b="1" dirty="0" smtClean="0">
                <a:solidFill>
                  <a:schemeClr val="accent5">
                    <a:lumMod val="50000"/>
                  </a:schemeClr>
                </a:solidFill>
              </a:rPr>
              <a:t>March 2016: </a:t>
            </a:r>
          </a:p>
          <a:p>
            <a:pPr marL="800100" lvl="1" indent="-342900" algn="l">
              <a:spcBef>
                <a:spcPts val="0"/>
              </a:spcBef>
              <a:spcAft>
                <a:spcPts val="1200"/>
              </a:spcAft>
              <a:buFont typeface="Arial" panose="020B0604020202020204" pitchFamily="34" charset="0"/>
              <a:buChar char="•"/>
            </a:pPr>
            <a:r>
              <a:rPr lang="en-US" sz="2400" b="1" i="1" dirty="0" smtClean="0">
                <a:solidFill>
                  <a:prstClr val="black"/>
                </a:solidFill>
              </a:rPr>
              <a:t>Council Reviews and Adopts SAFMC Citizen Science Program Blueprint</a:t>
            </a:r>
          </a:p>
          <a:p>
            <a:pPr algn="l">
              <a:spcBef>
                <a:spcPts val="0"/>
              </a:spcBef>
              <a:spcAft>
                <a:spcPts val="600"/>
              </a:spcAft>
            </a:pPr>
            <a:r>
              <a:rPr lang="en-US" sz="2400" b="1" dirty="0" smtClean="0">
                <a:solidFill>
                  <a:schemeClr val="accent5">
                    <a:lumMod val="50000"/>
                  </a:schemeClr>
                </a:solidFill>
              </a:rPr>
              <a:t>May 2016: </a:t>
            </a:r>
          </a:p>
          <a:p>
            <a:pPr marL="800100" lvl="1" indent="-342900" algn="l">
              <a:spcBef>
                <a:spcPts val="0"/>
              </a:spcBef>
              <a:spcAft>
                <a:spcPts val="1200"/>
              </a:spcAft>
              <a:buFont typeface="Arial" panose="020B0604020202020204" pitchFamily="34" charset="0"/>
              <a:buChar char="•"/>
            </a:pPr>
            <a:r>
              <a:rPr lang="en-US" sz="2400" b="1" i="1" dirty="0" smtClean="0">
                <a:solidFill>
                  <a:prstClr val="black"/>
                </a:solidFill>
              </a:rPr>
              <a:t>Council Staff Present Citizen Science Program Development Efforts for NMFS QUEST Webinar Series</a:t>
            </a:r>
          </a:p>
        </p:txBody>
      </p:sp>
      <p:sp>
        <p:nvSpPr>
          <p:cNvPr id="8" name="Title 2"/>
          <p:cNvSpPr txBox="1">
            <a:spLocks/>
          </p:cNvSpPr>
          <p:nvPr/>
        </p:nvSpPr>
        <p:spPr>
          <a:xfrm>
            <a:off x="0" y="-228600"/>
            <a:ext cx="9143999"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2016 – Program Development</a:t>
            </a:r>
            <a:endParaRPr lang="en-US" sz="3200" i="1" dirty="0">
              <a:solidFill>
                <a:srgbClr val="005A7E"/>
              </a:solidFill>
            </a:endParaRPr>
          </a:p>
        </p:txBody>
      </p:sp>
    </p:spTree>
    <p:extLst>
      <p:ext uri="{BB962C8B-B14F-4D97-AF65-F5344CB8AC3E}">
        <p14:creationId xmlns:p14="http://schemas.microsoft.com/office/powerpoint/2010/main" val="499352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52399" y="1039992"/>
            <a:ext cx="8839200" cy="3505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400" b="1" dirty="0" smtClean="0">
                <a:solidFill>
                  <a:schemeClr val="accent5">
                    <a:lumMod val="50000"/>
                  </a:schemeClr>
                </a:solidFill>
              </a:rPr>
              <a:t>July 2016: </a:t>
            </a:r>
          </a:p>
          <a:p>
            <a:pPr marL="800100" lvl="1" indent="-342900" algn="l">
              <a:spcBef>
                <a:spcPts val="0"/>
              </a:spcBef>
              <a:spcAft>
                <a:spcPts val="2400"/>
              </a:spcAft>
              <a:buFont typeface="Arial" panose="020B0604020202020204" pitchFamily="34" charset="0"/>
              <a:buChar char="•"/>
            </a:pPr>
            <a:r>
              <a:rPr lang="en-US" sz="2400" b="1" i="1" dirty="0" smtClean="0">
                <a:solidFill>
                  <a:prstClr val="black"/>
                </a:solidFill>
              </a:rPr>
              <a:t>Council </a:t>
            </a:r>
            <a:r>
              <a:rPr lang="en-US" sz="2400" b="1" i="1" dirty="0" err="1" smtClean="0">
                <a:solidFill>
                  <a:prstClr val="black"/>
                </a:solidFill>
              </a:rPr>
              <a:t>Cit</a:t>
            </a:r>
            <a:r>
              <a:rPr lang="en-US" sz="2400" b="1" i="1" dirty="0" smtClean="0">
                <a:solidFill>
                  <a:prstClr val="black"/>
                </a:solidFill>
              </a:rPr>
              <a:t> </a:t>
            </a:r>
            <a:r>
              <a:rPr lang="en-US" sz="2400" b="1" i="1" dirty="0" err="1" smtClean="0">
                <a:solidFill>
                  <a:prstClr val="black"/>
                </a:solidFill>
              </a:rPr>
              <a:t>Sci</a:t>
            </a:r>
            <a:r>
              <a:rPr lang="en-US" sz="2400" b="1" i="1" dirty="0" smtClean="0">
                <a:solidFill>
                  <a:prstClr val="black"/>
                </a:solidFill>
              </a:rPr>
              <a:t> Organizing Committee present Council’s work at International Marine Conservation Congress</a:t>
            </a:r>
          </a:p>
          <a:p>
            <a:pPr algn="l">
              <a:spcBef>
                <a:spcPts val="0"/>
              </a:spcBef>
              <a:spcAft>
                <a:spcPts val="600"/>
              </a:spcAft>
            </a:pPr>
            <a:r>
              <a:rPr lang="en-US" sz="2400" b="1" dirty="0" smtClean="0">
                <a:solidFill>
                  <a:schemeClr val="accent5">
                    <a:lumMod val="50000"/>
                  </a:schemeClr>
                </a:solidFill>
              </a:rPr>
              <a:t>September 2016:</a:t>
            </a:r>
          </a:p>
          <a:p>
            <a:pPr marL="800100" lvl="1" indent="-342900" algn="l">
              <a:spcBef>
                <a:spcPts val="0"/>
              </a:spcBef>
              <a:spcAft>
                <a:spcPts val="2400"/>
              </a:spcAft>
              <a:buFont typeface="Arial" panose="020B0604020202020204" pitchFamily="34" charset="0"/>
              <a:buChar char="•"/>
            </a:pPr>
            <a:r>
              <a:rPr lang="en-US" sz="2400" b="1" i="1" dirty="0" smtClean="0">
                <a:solidFill>
                  <a:prstClr val="black"/>
                </a:solidFill>
              </a:rPr>
              <a:t>Citizen Science Council Committee is initiated</a:t>
            </a:r>
            <a:endParaRPr lang="en-US" sz="2400" b="1" i="1" dirty="0">
              <a:solidFill>
                <a:prstClr val="black"/>
              </a:solidFill>
            </a:endParaRPr>
          </a:p>
          <a:p>
            <a:pPr algn="l">
              <a:spcBef>
                <a:spcPts val="0"/>
              </a:spcBef>
              <a:spcAft>
                <a:spcPts val="600"/>
              </a:spcAft>
            </a:pPr>
            <a:r>
              <a:rPr lang="en-US" sz="2400" b="1" dirty="0" smtClean="0">
                <a:solidFill>
                  <a:schemeClr val="accent5">
                    <a:lumMod val="50000"/>
                  </a:schemeClr>
                </a:solidFill>
              </a:rPr>
              <a:t>November 2016:</a:t>
            </a:r>
          </a:p>
          <a:p>
            <a:pPr marL="800100" lvl="1" indent="-342900" algn="l">
              <a:spcBef>
                <a:spcPts val="0"/>
              </a:spcBef>
              <a:spcAft>
                <a:spcPts val="1200"/>
              </a:spcAft>
              <a:buFont typeface="Arial" panose="020B0604020202020204" pitchFamily="34" charset="0"/>
              <a:buChar char="•"/>
            </a:pPr>
            <a:r>
              <a:rPr lang="en-US" sz="2400" b="1" i="1" dirty="0" smtClean="0">
                <a:solidFill>
                  <a:prstClr val="black"/>
                </a:solidFill>
              </a:rPr>
              <a:t>NMFS Grant Opportunity – </a:t>
            </a:r>
            <a:r>
              <a:rPr lang="en-US" sz="2400" b="1" i="1" dirty="0" err="1" smtClean="0">
                <a:solidFill>
                  <a:prstClr val="black"/>
                </a:solidFill>
              </a:rPr>
              <a:t>kickstarter</a:t>
            </a:r>
            <a:r>
              <a:rPr lang="en-US" sz="2400" b="1" i="1" dirty="0" smtClean="0">
                <a:solidFill>
                  <a:prstClr val="black"/>
                </a:solidFill>
              </a:rPr>
              <a:t> project</a:t>
            </a:r>
            <a:endParaRPr lang="en-US" sz="2400" i="1" dirty="0" smtClean="0">
              <a:solidFill>
                <a:schemeClr val="tx1"/>
              </a:solidFill>
            </a:endParaRPr>
          </a:p>
          <a:p>
            <a:pPr algn="l">
              <a:spcBef>
                <a:spcPts val="0"/>
              </a:spcBef>
              <a:spcAft>
                <a:spcPts val="1200"/>
              </a:spcAft>
            </a:pPr>
            <a:endParaRPr lang="en-US" sz="2400" b="1" i="1" dirty="0" smtClean="0">
              <a:solidFill>
                <a:schemeClr val="tx1"/>
              </a:solidFill>
            </a:endParaRPr>
          </a:p>
        </p:txBody>
      </p:sp>
      <p:sp>
        <p:nvSpPr>
          <p:cNvPr id="8" name="Title 2"/>
          <p:cNvSpPr txBox="1">
            <a:spLocks/>
          </p:cNvSpPr>
          <p:nvPr/>
        </p:nvSpPr>
        <p:spPr>
          <a:xfrm>
            <a:off x="0" y="-4572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2016 – Program Development </a:t>
            </a:r>
            <a:r>
              <a:rPr lang="en-US" sz="3300" b="0" i="1" dirty="0" smtClean="0">
                <a:solidFill>
                  <a:srgbClr val="005A7E"/>
                </a:solidFill>
              </a:rPr>
              <a:t>(cont.)</a:t>
            </a:r>
            <a:endParaRPr lang="en-US" sz="2900" b="0" i="1" dirty="0">
              <a:solidFill>
                <a:srgbClr val="005A7E"/>
              </a:solidFill>
            </a:endParaRPr>
          </a:p>
        </p:txBody>
      </p:sp>
    </p:spTree>
    <p:extLst>
      <p:ext uri="{BB962C8B-B14F-4D97-AF65-F5344CB8AC3E}">
        <p14:creationId xmlns:p14="http://schemas.microsoft.com/office/powerpoint/2010/main" val="341003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4572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2016 – Council Investment</a:t>
            </a:r>
            <a:endParaRPr lang="en-US" sz="2900" b="0" i="1" dirty="0">
              <a:solidFill>
                <a:srgbClr val="005A7E"/>
              </a:solidFill>
            </a:endParaRPr>
          </a:p>
        </p:txBody>
      </p:sp>
      <p:sp>
        <p:nvSpPr>
          <p:cNvPr id="2" name="Rectangle 1"/>
          <p:cNvSpPr/>
          <p:nvPr/>
        </p:nvSpPr>
        <p:spPr>
          <a:xfrm>
            <a:off x="181554" y="997585"/>
            <a:ext cx="8780890" cy="3908762"/>
          </a:xfrm>
          <a:prstGeom prst="rect">
            <a:avLst/>
          </a:prstGeom>
          <a:noFill/>
        </p:spPr>
        <p:txBody>
          <a:bodyPr wrap="square">
            <a:spAutoFit/>
          </a:bodyPr>
          <a:lstStyle/>
          <a:p>
            <a:pPr>
              <a:spcAft>
                <a:spcPts val="2400"/>
              </a:spcAft>
            </a:pPr>
            <a:r>
              <a:rPr lang="en-US" sz="2800" b="1" dirty="0" smtClean="0">
                <a:solidFill>
                  <a:srgbClr val="005D82"/>
                </a:solidFill>
              </a:rPr>
              <a:t>Total Investment To-Date: $110,000</a:t>
            </a:r>
          </a:p>
          <a:p>
            <a:pPr marL="457200" indent="-457200">
              <a:spcAft>
                <a:spcPts val="2400"/>
              </a:spcAft>
              <a:buFont typeface="Arial" panose="020B0604020202020204" pitchFamily="34" charset="0"/>
              <a:buChar char="•"/>
            </a:pPr>
            <a:r>
              <a:rPr lang="en-US" sz="2400" b="1" i="1" dirty="0" smtClean="0"/>
              <a:t>Staff </a:t>
            </a:r>
            <a:r>
              <a:rPr lang="en-US" sz="2400" b="1" i="1" dirty="0"/>
              <a:t>time for coordinating </a:t>
            </a:r>
            <a:r>
              <a:rPr lang="en-US" sz="2400" b="1" i="1" dirty="0" smtClean="0"/>
              <a:t>2015-2016 </a:t>
            </a:r>
            <a:r>
              <a:rPr lang="en-US" sz="2400" b="1" i="1" dirty="0"/>
              <a:t>activities </a:t>
            </a:r>
            <a:r>
              <a:rPr lang="en-US" sz="2400" b="1" i="1" dirty="0" smtClean="0"/>
              <a:t>-</a:t>
            </a:r>
          </a:p>
          <a:p>
            <a:pPr marL="914400" lvl="1" indent="-457200">
              <a:spcAft>
                <a:spcPts val="2400"/>
              </a:spcAft>
              <a:buFont typeface="Courier New" panose="02070309020205020404" pitchFamily="49" charset="0"/>
              <a:buChar char="o"/>
            </a:pPr>
            <a:r>
              <a:rPr lang="en-US" sz="2400" b="1" i="1" dirty="0" smtClean="0"/>
              <a:t>3 </a:t>
            </a:r>
            <a:r>
              <a:rPr lang="en-US" sz="2400" b="1" i="1" dirty="0"/>
              <a:t>primary staff; other staff support: $</a:t>
            </a:r>
            <a:r>
              <a:rPr lang="en-US" sz="2400" b="1" i="1" dirty="0" smtClean="0"/>
              <a:t>37,000</a:t>
            </a:r>
            <a:endParaRPr lang="en-US" sz="2400" b="1" i="1" dirty="0"/>
          </a:p>
          <a:p>
            <a:pPr marL="457200" indent="-457200">
              <a:spcAft>
                <a:spcPts val="2400"/>
              </a:spcAft>
              <a:buFont typeface="Arial" panose="020B0604020202020204" pitchFamily="34" charset="0"/>
              <a:buChar char="•"/>
            </a:pPr>
            <a:r>
              <a:rPr lang="en-US" sz="2400" b="1" i="1" dirty="0" smtClean="0"/>
              <a:t>Sampling </a:t>
            </a:r>
            <a:r>
              <a:rPr lang="en-US" sz="2400" b="1" i="1" dirty="0"/>
              <a:t>with scientists/fishermen - $28,000</a:t>
            </a:r>
            <a:endParaRPr lang="en-US" sz="2400" b="1" i="1" dirty="0"/>
          </a:p>
          <a:p>
            <a:pPr marL="457200" indent="-457200">
              <a:spcAft>
                <a:spcPts val="2400"/>
              </a:spcAft>
              <a:buFont typeface="Arial" panose="020B0604020202020204" pitchFamily="34" charset="0"/>
              <a:buChar char="•"/>
            </a:pPr>
            <a:r>
              <a:rPr lang="en-US" sz="2400" b="1" i="1" dirty="0"/>
              <a:t>January 2016 Workshop - $</a:t>
            </a:r>
            <a:r>
              <a:rPr lang="en-US" sz="2400" b="1" i="1" dirty="0" smtClean="0"/>
              <a:t>35,000 </a:t>
            </a:r>
            <a:r>
              <a:rPr lang="en-US" sz="2400" i="1" dirty="0" smtClean="0"/>
              <a:t>(plus Sea Grant support)</a:t>
            </a:r>
            <a:endParaRPr lang="en-US" sz="2400" i="1" dirty="0"/>
          </a:p>
          <a:p>
            <a:pPr marL="457200" indent="-457200">
              <a:spcAft>
                <a:spcPts val="2400"/>
              </a:spcAft>
              <a:buFont typeface="Arial" panose="020B0604020202020204" pitchFamily="34" charset="0"/>
              <a:buChar char="•"/>
            </a:pPr>
            <a:r>
              <a:rPr lang="en-US" sz="2400" b="1" i="1" dirty="0"/>
              <a:t>IMCC Participation (2 staff and 1 Council member) - $10,000 </a:t>
            </a:r>
          </a:p>
        </p:txBody>
      </p:sp>
    </p:spTree>
    <p:extLst>
      <p:ext uri="{BB962C8B-B14F-4D97-AF65-F5344CB8AC3E}">
        <p14:creationId xmlns:p14="http://schemas.microsoft.com/office/powerpoint/2010/main" val="321999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52400" y="1447800"/>
            <a:ext cx="8839200"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800" b="1" dirty="0" smtClean="0">
                <a:solidFill>
                  <a:schemeClr val="accent5">
                    <a:lumMod val="50000"/>
                  </a:schemeClr>
                </a:solidFill>
              </a:rPr>
              <a:t>Dedicated Council staff (FTE) to operate program</a:t>
            </a:r>
          </a:p>
          <a:p>
            <a:pPr algn="l">
              <a:spcBef>
                <a:spcPts val="0"/>
              </a:spcBef>
              <a:spcAft>
                <a:spcPts val="600"/>
              </a:spcAft>
            </a:pPr>
            <a:r>
              <a:rPr lang="en-US" sz="2400" b="1" dirty="0" smtClean="0">
                <a:solidFill>
                  <a:schemeClr val="accent5">
                    <a:lumMod val="50000"/>
                  </a:schemeClr>
                </a:solidFill>
                <a:ea typeface="Calibri"/>
                <a:cs typeface="Times New Roman"/>
              </a:rPr>
              <a:t>       </a:t>
            </a:r>
            <a:r>
              <a:rPr lang="en-US" sz="2400" b="1" u="sng" dirty="0" smtClean="0">
                <a:solidFill>
                  <a:schemeClr val="tx1"/>
                </a:solidFill>
                <a:ea typeface="Calibri"/>
                <a:cs typeface="Times New Roman"/>
              </a:rPr>
              <a:t>Objectives/Activities</a:t>
            </a:r>
            <a:endParaRPr lang="en-US" sz="2400" u="sng" dirty="0">
              <a:solidFill>
                <a:schemeClr val="tx1"/>
              </a:solidFill>
              <a:ea typeface="Calibri"/>
              <a:cs typeface="Times New Roman"/>
            </a:endParaRPr>
          </a:p>
          <a:p>
            <a:pPr lvl="1" algn="l">
              <a:spcBef>
                <a:spcPts val="0"/>
              </a:spcBef>
            </a:pPr>
            <a:r>
              <a:rPr lang="en-US" sz="2400" b="1" dirty="0" smtClean="0">
                <a:solidFill>
                  <a:schemeClr val="tx1"/>
                </a:solidFill>
                <a:ea typeface="Calibri"/>
              </a:rPr>
              <a:t>Long term – </a:t>
            </a:r>
          </a:p>
          <a:p>
            <a:pPr marL="1257300" lvl="2" indent="-342900" algn="l">
              <a:spcBef>
                <a:spcPts val="0"/>
              </a:spcBef>
              <a:spcAft>
                <a:spcPts val="1200"/>
              </a:spcAft>
              <a:buFont typeface="Arial" panose="020B0604020202020204" pitchFamily="34" charset="0"/>
              <a:buChar char="•"/>
            </a:pPr>
            <a:r>
              <a:rPr lang="en-US" dirty="0" smtClean="0">
                <a:solidFill>
                  <a:schemeClr val="tx1"/>
                </a:solidFill>
                <a:ea typeface="Calibri"/>
              </a:rPr>
              <a:t>Implement/organize </a:t>
            </a:r>
            <a:r>
              <a:rPr lang="en-US" dirty="0">
                <a:solidFill>
                  <a:schemeClr val="tx1"/>
                </a:solidFill>
                <a:ea typeface="Calibri"/>
              </a:rPr>
              <a:t>a </a:t>
            </a:r>
            <a:r>
              <a:rPr lang="en-US" dirty="0" smtClean="0">
                <a:solidFill>
                  <a:schemeClr val="tx1"/>
                </a:solidFill>
                <a:ea typeface="Calibri"/>
              </a:rPr>
              <a:t>program based on blueprint</a:t>
            </a:r>
            <a:endParaRPr lang="en-US" dirty="0">
              <a:solidFill>
                <a:schemeClr val="tx1"/>
              </a:solidFill>
              <a:latin typeface="Times New Roman"/>
              <a:ea typeface="Calibri"/>
            </a:endParaRPr>
          </a:p>
          <a:p>
            <a:pPr lvl="1" algn="l">
              <a:spcBef>
                <a:spcPts val="0"/>
              </a:spcBef>
            </a:pPr>
            <a:r>
              <a:rPr lang="en-US" sz="2400" b="1" dirty="0" smtClean="0">
                <a:solidFill>
                  <a:schemeClr val="tx1"/>
                </a:solidFill>
                <a:ea typeface="Calibri"/>
              </a:rPr>
              <a:t>Short term </a:t>
            </a:r>
            <a:r>
              <a:rPr lang="en-US" sz="2400" dirty="0" smtClean="0">
                <a:solidFill>
                  <a:schemeClr val="tx1"/>
                </a:solidFill>
                <a:ea typeface="Calibri"/>
              </a:rPr>
              <a:t>– </a:t>
            </a:r>
          </a:p>
          <a:p>
            <a:pPr marL="1257300" lvl="2" indent="-342900" algn="l">
              <a:spcBef>
                <a:spcPts val="0"/>
              </a:spcBef>
              <a:spcAft>
                <a:spcPts val="1200"/>
              </a:spcAft>
              <a:buFont typeface="Arial" panose="020B0604020202020204" pitchFamily="34" charset="0"/>
              <a:buChar char="•"/>
            </a:pPr>
            <a:r>
              <a:rPr lang="en-US" dirty="0" smtClean="0">
                <a:solidFill>
                  <a:schemeClr val="tx1"/>
                </a:solidFill>
                <a:ea typeface="Calibri"/>
              </a:rPr>
              <a:t>Support </a:t>
            </a:r>
            <a:r>
              <a:rPr lang="en-US" dirty="0">
                <a:solidFill>
                  <a:schemeClr val="tx1"/>
                </a:solidFill>
                <a:ea typeface="Calibri"/>
              </a:rPr>
              <a:t>projects that will become inclusive of providing program support; </a:t>
            </a:r>
            <a:endParaRPr lang="en-US" dirty="0" smtClean="0">
              <a:solidFill>
                <a:schemeClr val="tx1"/>
              </a:solidFill>
              <a:ea typeface="Calibri"/>
            </a:endParaRPr>
          </a:p>
          <a:p>
            <a:pPr marL="1257300" lvl="2" indent="-342900" algn="l">
              <a:spcBef>
                <a:spcPts val="0"/>
              </a:spcBef>
              <a:spcAft>
                <a:spcPts val="1200"/>
              </a:spcAft>
              <a:buFont typeface="Arial" panose="020B0604020202020204" pitchFamily="34" charset="0"/>
              <a:buChar char="•"/>
            </a:pPr>
            <a:r>
              <a:rPr lang="en-US" dirty="0" smtClean="0">
                <a:solidFill>
                  <a:schemeClr val="tx1"/>
                </a:solidFill>
                <a:ea typeface="Calibri"/>
              </a:rPr>
              <a:t>Initiate a </a:t>
            </a:r>
            <a:r>
              <a:rPr lang="en-US" dirty="0" err="1" smtClean="0">
                <a:solidFill>
                  <a:schemeClr val="tx1"/>
                </a:solidFill>
                <a:ea typeface="Calibri"/>
              </a:rPr>
              <a:t>kickstarter</a:t>
            </a:r>
            <a:r>
              <a:rPr lang="en-US" dirty="0" smtClean="0">
                <a:solidFill>
                  <a:schemeClr val="tx1"/>
                </a:solidFill>
                <a:ea typeface="Calibri"/>
              </a:rPr>
              <a:t> </a:t>
            </a:r>
            <a:r>
              <a:rPr lang="en-US" dirty="0">
                <a:solidFill>
                  <a:schemeClr val="tx1"/>
                </a:solidFill>
                <a:ea typeface="Calibri"/>
              </a:rPr>
              <a:t>project; </a:t>
            </a:r>
            <a:endParaRPr lang="en-US" dirty="0" smtClean="0">
              <a:solidFill>
                <a:schemeClr val="tx1"/>
              </a:solidFill>
              <a:ea typeface="Calibri"/>
            </a:endParaRPr>
          </a:p>
          <a:p>
            <a:pPr marL="1257300" lvl="2" indent="-342900" algn="l">
              <a:spcBef>
                <a:spcPts val="0"/>
              </a:spcBef>
              <a:buFont typeface="Arial" panose="020B0604020202020204" pitchFamily="34" charset="0"/>
              <a:buChar char="•"/>
            </a:pPr>
            <a:r>
              <a:rPr lang="en-US" dirty="0" smtClean="0">
                <a:solidFill>
                  <a:schemeClr val="tx1"/>
                </a:solidFill>
                <a:ea typeface="Calibri"/>
              </a:rPr>
              <a:t>Develop program partnerships - engage </a:t>
            </a:r>
            <a:r>
              <a:rPr lang="en-US" dirty="0">
                <a:solidFill>
                  <a:schemeClr val="tx1"/>
                </a:solidFill>
                <a:ea typeface="Calibri"/>
              </a:rPr>
              <a:t>other </a:t>
            </a:r>
            <a:r>
              <a:rPr lang="en-US" dirty="0" smtClean="0">
                <a:solidFill>
                  <a:schemeClr val="tx1"/>
                </a:solidFill>
                <a:ea typeface="Calibri"/>
              </a:rPr>
              <a:t>organizations and agency </a:t>
            </a:r>
            <a:r>
              <a:rPr lang="en-US" dirty="0">
                <a:solidFill>
                  <a:schemeClr val="tx1"/>
                </a:solidFill>
                <a:ea typeface="Calibri"/>
              </a:rPr>
              <a:t>partners </a:t>
            </a:r>
            <a:r>
              <a:rPr lang="en-US" dirty="0" smtClean="0">
                <a:solidFill>
                  <a:schemeClr val="tx1"/>
                </a:solidFill>
                <a:ea typeface="Calibri"/>
              </a:rPr>
              <a:t>on </a:t>
            </a:r>
            <a:r>
              <a:rPr lang="en-US" dirty="0">
                <a:solidFill>
                  <a:schemeClr val="tx1"/>
                </a:solidFill>
                <a:ea typeface="Calibri"/>
              </a:rPr>
              <a:t>a successful </a:t>
            </a:r>
            <a:r>
              <a:rPr lang="en-US" dirty="0" smtClean="0">
                <a:solidFill>
                  <a:schemeClr val="tx1"/>
                </a:solidFill>
                <a:ea typeface="Calibri"/>
              </a:rPr>
              <a:t>project</a:t>
            </a:r>
            <a:endParaRPr lang="en-US" b="1" i="1" dirty="0" smtClean="0">
              <a:solidFill>
                <a:schemeClr val="tx1"/>
              </a:solidFill>
            </a:endParaRPr>
          </a:p>
        </p:txBody>
      </p:sp>
      <p:sp>
        <p:nvSpPr>
          <p:cNvPr id="8" name="Title 2"/>
          <p:cNvSpPr txBox="1">
            <a:spLocks/>
          </p:cNvSpPr>
          <p:nvPr/>
        </p:nvSpPr>
        <p:spPr>
          <a:xfrm>
            <a:off x="1" y="-1524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SAFMC Citizen Science Program – </a:t>
            </a:r>
          </a:p>
          <a:p>
            <a:r>
              <a:rPr lang="en-US" sz="3600" i="1" dirty="0" smtClean="0">
                <a:solidFill>
                  <a:srgbClr val="005A7E"/>
                </a:solidFill>
              </a:rPr>
              <a:t>Needs</a:t>
            </a:r>
            <a:endParaRPr lang="en-US" sz="2900" b="0" i="1" dirty="0">
              <a:solidFill>
                <a:srgbClr val="005A7E"/>
              </a:solidFill>
            </a:endParaRPr>
          </a:p>
        </p:txBody>
      </p:sp>
    </p:spTree>
    <p:extLst>
      <p:ext uri="{BB962C8B-B14F-4D97-AF65-F5344CB8AC3E}">
        <p14:creationId xmlns:p14="http://schemas.microsoft.com/office/powerpoint/2010/main" val="2962696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417635"/>
            <a:ext cx="7603173" cy="3992565"/>
            <a:chOff x="0" y="0"/>
            <a:chExt cx="6062508" cy="2956409"/>
          </a:xfrm>
        </p:grpSpPr>
        <p:sp>
          <p:nvSpPr>
            <p:cNvPr id="5" name="Rounded Rectangle 4"/>
            <p:cNvSpPr/>
            <p:nvPr/>
          </p:nvSpPr>
          <p:spPr>
            <a:xfrm>
              <a:off x="927980" y="0"/>
              <a:ext cx="2095018" cy="5150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prstClr val="white"/>
                  </a:solidFill>
                  <a:ea typeface="Calibri"/>
                  <a:cs typeface="Times New Roman"/>
                </a:rPr>
                <a:t>Oversight Board</a:t>
              </a:r>
              <a:endParaRPr lang="en-US" dirty="0">
                <a:solidFill>
                  <a:prstClr val="white"/>
                </a:solidFill>
                <a:ea typeface="Calibri"/>
                <a:cs typeface="Times New Roman"/>
              </a:endParaRPr>
            </a:p>
          </p:txBody>
        </p:sp>
        <p:sp>
          <p:nvSpPr>
            <p:cNvPr id="6" name="Rounded Rectangle 5"/>
            <p:cNvSpPr/>
            <p:nvPr/>
          </p:nvSpPr>
          <p:spPr>
            <a:xfrm>
              <a:off x="1140737" y="860079"/>
              <a:ext cx="163195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dirty="0">
                  <a:solidFill>
                    <a:prstClr val="white"/>
                  </a:solidFill>
                  <a:ea typeface="Calibri"/>
                  <a:cs typeface="Times New Roman"/>
                </a:rPr>
                <a:t>Operations Committee</a:t>
              </a:r>
              <a:endParaRPr lang="en-US" dirty="0">
                <a:solidFill>
                  <a:prstClr val="white"/>
                </a:solidFill>
                <a:ea typeface="Calibri"/>
                <a:cs typeface="Times New Roman"/>
              </a:endParaRPr>
            </a:p>
          </p:txBody>
        </p:sp>
        <p:sp>
          <p:nvSpPr>
            <p:cNvPr id="7" name="Rounded Rectangle 6"/>
            <p:cNvSpPr/>
            <p:nvPr/>
          </p:nvSpPr>
          <p:spPr>
            <a:xfrm>
              <a:off x="3114392" y="860079"/>
              <a:ext cx="163195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dirty="0">
                  <a:solidFill>
                    <a:prstClr val="white"/>
                  </a:solidFill>
                  <a:ea typeface="Calibri"/>
                  <a:cs typeface="Times New Roman"/>
                </a:rPr>
                <a:t>Advisory Committee</a:t>
              </a:r>
              <a:endParaRPr lang="en-US" dirty="0">
                <a:solidFill>
                  <a:prstClr val="white"/>
                </a:solidFill>
                <a:ea typeface="Calibri"/>
                <a:cs typeface="Times New Roman"/>
              </a:endParaRPr>
            </a:p>
          </p:txBody>
        </p:sp>
        <p:sp>
          <p:nvSpPr>
            <p:cNvPr id="8" name="Rounded Rectangle 7"/>
            <p:cNvSpPr/>
            <p:nvPr/>
          </p:nvSpPr>
          <p:spPr>
            <a:xfrm>
              <a:off x="2073243" y="1706578"/>
              <a:ext cx="163195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b="1" dirty="0">
                  <a:solidFill>
                    <a:prstClr val="white"/>
                  </a:solidFill>
                  <a:ea typeface="Calibri"/>
                  <a:cs typeface="Times New Roman"/>
                </a:rPr>
                <a:t>Program </a:t>
              </a:r>
              <a:endParaRPr lang="en-US" dirty="0">
                <a:solidFill>
                  <a:prstClr val="white"/>
                </a:solidFill>
                <a:ea typeface="Calibri"/>
                <a:cs typeface="Times New Roman"/>
              </a:endParaRPr>
            </a:p>
            <a:p>
              <a:pPr algn="ctr">
                <a:lnSpc>
                  <a:spcPct val="107000"/>
                </a:lnSpc>
              </a:pPr>
              <a:r>
                <a:rPr lang="en-US" b="1" dirty="0">
                  <a:solidFill>
                    <a:prstClr val="white"/>
                  </a:solidFill>
                  <a:ea typeface="Calibri"/>
                  <a:cs typeface="Times New Roman"/>
                </a:rPr>
                <a:t>“A-Teams”</a:t>
              </a:r>
              <a:endParaRPr lang="en-US" dirty="0">
                <a:solidFill>
                  <a:prstClr val="white"/>
                </a:solidFill>
                <a:ea typeface="Calibri"/>
                <a:cs typeface="Times New Roman"/>
              </a:endParaRPr>
            </a:p>
          </p:txBody>
        </p:sp>
        <p:cxnSp>
          <p:nvCxnSpPr>
            <p:cNvPr id="9" name="Straight Arrow Connector 8"/>
            <p:cNvCxnSpPr/>
            <p:nvPr/>
          </p:nvCxnSpPr>
          <p:spPr>
            <a:xfrm>
              <a:off x="2770360" y="1113576"/>
              <a:ext cx="340995" cy="0"/>
            </a:xfrm>
            <a:prstGeom prst="straightConnector1">
              <a:avLst/>
            </a:prstGeom>
            <a:ln w="1905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41968" y="511520"/>
              <a:ext cx="0" cy="346927"/>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37441" y="1317279"/>
              <a:ext cx="908050" cy="386715"/>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55544" y="1317279"/>
              <a:ext cx="862314" cy="386715"/>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145263" y="2453489"/>
              <a:ext cx="1024255" cy="5029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400" b="1" i="1" dirty="0">
                  <a:solidFill>
                    <a:prstClr val="white"/>
                  </a:solidFill>
                  <a:ea typeface="Calibri"/>
                  <a:cs typeface="Times New Roman"/>
                </a:rPr>
                <a:t>Data </a:t>
              </a:r>
              <a:endParaRPr lang="en-US" dirty="0">
                <a:solidFill>
                  <a:prstClr val="white"/>
                </a:solidFill>
                <a:ea typeface="Calibri"/>
                <a:cs typeface="Times New Roman"/>
              </a:endParaRPr>
            </a:p>
            <a:p>
              <a:pPr algn="ctr">
                <a:lnSpc>
                  <a:spcPct val="107000"/>
                </a:lnSpc>
              </a:pPr>
              <a:r>
                <a:rPr lang="en-US" sz="1400" b="1" i="1" dirty="0">
                  <a:solidFill>
                    <a:prstClr val="white"/>
                  </a:solidFill>
                  <a:ea typeface="Calibri"/>
                  <a:cs typeface="Times New Roman"/>
                </a:rPr>
                <a:t>Management</a:t>
              </a:r>
              <a:endParaRPr lang="en-US" dirty="0">
                <a:solidFill>
                  <a:prstClr val="white"/>
                </a:solidFill>
                <a:ea typeface="Calibri"/>
                <a:cs typeface="Times New Roman"/>
              </a:endParaRPr>
            </a:p>
          </p:txBody>
        </p:sp>
        <p:sp>
          <p:nvSpPr>
            <p:cNvPr id="14" name="Rounded Rectangle 13"/>
            <p:cNvSpPr/>
            <p:nvPr/>
          </p:nvSpPr>
          <p:spPr>
            <a:xfrm>
              <a:off x="3576119" y="2448962"/>
              <a:ext cx="1330960" cy="5029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i="1" dirty="0">
                  <a:solidFill>
                    <a:prstClr val="white"/>
                  </a:solidFill>
                  <a:ea typeface="Calibri"/>
                  <a:cs typeface="Times New Roman"/>
                </a:rPr>
                <a:t>Communication/ Outreach/Education</a:t>
              </a:r>
              <a:endParaRPr lang="en-US" sz="1600" dirty="0">
                <a:solidFill>
                  <a:prstClr val="white"/>
                </a:solidFill>
                <a:ea typeface="Calibri"/>
                <a:cs typeface="Times New Roman"/>
              </a:endParaRPr>
            </a:p>
          </p:txBody>
        </p:sp>
        <p:sp>
          <p:nvSpPr>
            <p:cNvPr id="15" name="Rounded Rectangle 14"/>
            <p:cNvSpPr/>
            <p:nvPr/>
          </p:nvSpPr>
          <p:spPr>
            <a:xfrm>
              <a:off x="0" y="2453489"/>
              <a:ext cx="1024255" cy="5029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600" b="1" i="1">
                  <a:solidFill>
                    <a:prstClr val="white"/>
                  </a:solidFill>
                  <a:ea typeface="Calibri"/>
                  <a:cs typeface="Times New Roman"/>
                </a:rPr>
                <a:t>Volunteer</a:t>
              </a:r>
              <a:endParaRPr lang="en-US" sz="2000">
                <a:solidFill>
                  <a:prstClr val="white"/>
                </a:solidFill>
                <a:ea typeface="Calibri"/>
                <a:cs typeface="Times New Roman"/>
              </a:endParaRPr>
            </a:p>
          </p:txBody>
        </p:sp>
        <p:sp>
          <p:nvSpPr>
            <p:cNvPr id="16" name="Rounded Rectangle 15"/>
            <p:cNvSpPr/>
            <p:nvPr/>
          </p:nvSpPr>
          <p:spPr>
            <a:xfrm>
              <a:off x="2313160" y="2439909"/>
              <a:ext cx="1134110" cy="50292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400" b="1" i="1">
                  <a:solidFill>
                    <a:prstClr val="white"/>
                  </a:solidFill>
                  <a:ea typeface="Calibri"/>
                  <a:cs typeface="Times New Roman"/>
                </a:rPr>
                <a:t>Projects/Topics Management</a:t>
              </a:r>
              <a:endParaRPr lang="en-US">
                <a:solidFill>
                  <a:prstClr val="white"/>
                </a:solidFill>
                <a:ea typeface="Calibri"/>
                <a:cs typeface="Times New Roman"/>
              </a:endParaRPr>
            </a:p>
          </p:txBody>
        </p:sp>
        <p:sp>
          <p:nvSpPr>
            <p:cNvPr id="17" name="Rounded Rectangle 16"/>
            <p:cNvSpPr/>
            <p:nvPr/>
          </p:nvSpPr>
          <p:spPr>
            <a:xfrm>
              <a:off x="5038253" y="2453489"/>
              <a:ext cx="1024255" cy="4908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US" sz="1600" b="1" i="1">
                  <a:solidFill>
                    <a:prstClr val="white"/>
                  </a:solidFill>
                  <a:ea typeface="Calibri"/>
                  <a:cs typeface="Times New Roman"/>
                </a:rPr>
                <a:t>Finance</a:t>
              </a:r>
              <a:endParaRPr lang="en-US" sz="2000">
                <a:solidFill>
                  <a:prstClr val="white"/>
                </a:solidFill>
                <a:ea typeface="Calibri"/>
                <a:cs typeface="Times New Roman"/>
              </a:endParaRPr>
            </a:p>
          </p:txBody>
        </p:sp>
        <p:cxnSp>
          <p:nvCxnSpPr>
            <p:cNvPr id="18" name="Straight Connector 17"/>
            <p:cNvCxnSpPr/>
            <p:nvPr/>
          </p:nvCxnSpPr>
          <p:spPr>
            <a:xfrm>
              <a:off x="2879002" y="2168305"/>
              <a:ext cx="0" cy="271604"/>
            </a:xfrm>
            <a:prstGeom prst="line">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9628" y="2254313"/>
              <a:ext cx="5016500" cy="12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56784" y="2254313"/>
              <a:ext cx="0" cy="198755"/>
            </a:xfrm>
            <a:prstGeom prst="line">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8681" y="2249786"/>
              <a:ext cx="0" cy="198755"/>
            </a:xfrm>
            <a:prstGeom prst="line">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50602" y="2254313"/>
              <a:ext cx="0" cy="198755"/>
            </a:xfrm>
            <a:prstGeom prst="line">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49774" y="2245259"/>
              <a:ext cx="0" cy="198755"/>
            </a:xfrm>
            <a:prstGeom prst="line">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Title 2"/>
          <p:cNvSpPr txBox="1">
            <a:spLocks/>
          </p:cNvSpPr>
          <p:nvPr/>
        </p:nvSpPr>
        <p:spPr>
          <a:xfrm>
            <a:off x="76200" y="-174625"/>
            <a:ext cx="8991599"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4000" dirty="0" smtClean="0">
                <a:solidFill>
                  <a:srgbClr val="4F81BD">
                    <a:lumMod val="50000"/>
                  </a:srgbClr>
                </a:solidFill>
              </a:rPr>
              <a:t>Tiered </a:t>
            </a:r>
            <a:r>
              <a:rPr lang="en-US" sz="4000" smtClean="0">
                <a:solidFill>
                  <a:srgbClr val="4F81BD">
                    <a:lumMod val="50000"/>
                  </a:srgbClr>
                </a:solidFill>
              </a:rPr>
              <a:t>Program Structure*:</a:t>
            </a:r>
            <a:endParaRPr lang="en-US" sz="3600" i="1" dirty="0">
              <a:solidFill>
                <a:srgbClr val="4F81BD">
                  <a:lumMod val="50000"/>
                </a:srgbClr>
              </a:solidFill>
            </a:endParaRPr>
          </a:p>
        </p:txBody>
      </p:sp>
      <p:sp>
        <p:nvSpPr>
          <p:cNvPr id="2" name="Rectangle 1"/>
          <p:cNvSpPr/>
          <p:nvPr/>
        </p:nvSpPr>
        <p:spPr>
          <a:xfrm>
            <a:off x="4870824" y="1026769"/>
            <a:ext cx="4120776" cy="1200329"/>
          </a:xfrm>
          <a:prstGeom prst="rect">
            <a:avLst/>
          </a:prstGeom>
        </p:spPr>
        <p:txBody>
          <a:bodyPr wrap="square">
            <a:spAutoFit/>
          </a:bodyPr>
          <a:lstStyle/>
          <a:p>
            <a:r>
              <a:rPr lang="en-US" b="1" i="1" dirty="0" smtClean="0"/>
              <a:t>**Organizing </a:t>
            </a:r>
            <a:r>
              <a:rPr lang="en-US" b="1" i="1" dirty="0"/>
              <a:t>Committee members are expected to continue to serve key roles in various bodies of the permanent infrastructure.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151000"/>
            <a:ext cx="2493621"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74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52400" y="1219200"/>
            <a:ext cx="8839200"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a:spcBef>
                <a:spcPts val="0"/>
              </a:spcBef>
              <a:spcAft>
                <a:spcPts val="0"/>
              </a:spcAft>
              <a:buFont typeface="+mj-lt"/>
              <a:buAutoNum type="arabicPeriod"/>
            </a:pPr>
            <a:r>
              <a:rPr lang="en-US" sz="2800" b="1" dirty="0">
                <a:solidFill>
                  <a:srgbClr val="005A7E"/>
                </a:solidFill>
                <a:ea typeface="Calibri"/>
              </a:rPr>
              <a:t>Funding</a:t>
            </a:r>
            <a:r>
              <a:rPr lang="en-US" sz="2800" dirty="0">
                <a:solidFill>
                  <a:srgbClr val="005A7E"/>
                </a:solidFill>
                <a:ea typeface="Calibri"/>
              </a:rPr>
              <a:t> </a:t>
            </a:r>
            <a:r>
              <a:rPr lang="en-US" sz="2800" dirty="0" smtClean="0">
                <a:solidFill>
                  <a:srgbClr val="005A7E"/>
                </a:solidFill>
                <a:ea typeface="Calibri"/>
              </a:rPr>
              <a:t>– </a:t>
            </a:r>
          </a:p>
          <a:p>
            <a:pPr marL="800100" lvl="1" indent="-342900" algn="l">
              <a:spcBef>
                <a:spcPts val="0"/>
              </a:spcBef>
              <a:spcAft>
                <a:spcPts val="600"/>
              </a:spcAft>
              <a:buFont typeface="Arial" panose="020B0604020202020204" pitchFamily="34" charset="0"/>
              <a:buChar char="•"/>
            </a:pPr>
            <a:r>
              <a:rPr lang="en-US" sz="2400" dirty="0" smtClean="0">
                <a:solidFill>
                  <a:schemeClr val="tx1"/>
                </a:solidFill>
                <a:ea typeface="Calibri"/>
              </a:rPr>
              <a:t>Opportunities to directly receive funding are </a:t>
            </a:r>
            <a:r>
              <a:rPr lang="en-US" sz="2400" dirty="0" smtClean="0">
                <a:solidFill>
                  <a:schemeClr val="tx1"/>
                </a:solidFill>
                <a:ea typeface="Calibri"/>
              </a:rPr>
              <a:t>limited (</a:t>
            </a:r>
            <a:r>
              <a:rPr lang="en-US" sz="2400" i="1" dirty="0" smtClean="0">
                <a:solidFill>
                  <a:schemeClr val="tx1"/>
                </a:solidFill>
                <a:ea typeface="Calibri"/>
              </a:rPr>
              <a:t>can only receive direct funds from NMFS</a:t>
            </a:r>
            <a:r>
              <a:rPr lang="en-US" sz="2400" dirty="0" smtClean="0">
                <a:solidFill>
                  <a:schemeClr val="tx1"/>
                </a:solidFill>
                <a:ea typeface="Calibri"/>
              </a:rPr>
              <a:t>)</a:t>
            </a:r>
            <a:endParaRPr lang="en-US" sz="2400" dirty="0" smtClean="0">
              <a:solidFill>
                <a:schemeClr val="tx1"/>
              </a:solidFill>
              <a:ea typeface="Calibri"/>
            </a:endParaRP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ea typeface="Calibri"/>
              </a:rPr>
              <a:t>Program will need </a:t>
            </a:r>
            <a:r>
              <a:rPr lang="en-US" sz="2400" dirty="0">
                <a:solidFill>
                  <a:schemeClr val="tx1"/>
                </a:solidFill>
                <a:ea typeface="Calibri"/>
              </a:rPr>
              <a:t>to be creative on this front </a:t>
            </a:r>
            <a:r>
              <a:rPr lang="en-US" sz="2400" dirty="0" smtClean="0">
                <a:solidFill>
                  <a:schemeClr val="tx1"/>
                </a:solidFill>
                <a:ea typeface="Calibri"/>
              </a:rPr>
              <a:t>(</a:t>
            </a:r>
            <a:r>
              <a:rPr lang="en-US" sz="2400" i="1" dirty="0" smtClean="0">
                <a:solidFill>
                  <a:schemeClr val="tx1"/>
                </a:solidFill>
                <a:ea typeface="Calibri"/>
              </a:rPr>
              <a:t>partnerships will be key</a:t>
            </a:r>
            <a:r>
              <a:rPr lang="en-US" sz="2400" dirty="0" smtClean="0">
                <a:solidFill>
                  <a:schemeClr val="tx1"/>
                </a:solidFill>
                <a:ea typeface="Calibri"/>
              </a:rPr>
              <a:t>) </a:t>
            </a:r>
            <a:endParaRPr lang="en-US" sz="2400" dirty="0">
              <a:solidFill>
                <a:schemeClr val="tx1"/>
              </a:solidFill>
              <a:latin typeface="Times New Roman"/>
              <a:ea typeface="Calibri"/>
            </a:endParaRPr>
          </a:p>
          <a:p>
            <a:pPr marL="342900" marR="0" lvl="0" indent="-342900" algn="l">
              <a:spcBef>
                <a:spcPts val="0"/>
              </a:spcBef>
              <a:spcAft>
                <a:spcPts val="0"/>
              </a:spcAft>
              <a:buFont typeface="+mj-lt"/>
              <a:buAutoNum type="arabicPeriod"/>
            </a:pPr>
            <a:r>
              <a:rPr lang="en-US" sz="2800" b="1" dirty="0" smtClean="0">
                <a:solidFill>
                  <a:srgbClr val="005A7E"/>
                </a:solidFill>
                <a:ea typeface="Calibri"/>
              </a:rPr>
              <a:t>Program Staff – </a:t>
            </a:r>
          </a:p>
          <a:p>
            <a:pPr marL="800100" lvl="1" indent="-342900" algn="l">
              <a:spcBef>
                <a:spcPts val="0"/>
              </a:spcBef>
              <a:spcAft>
                <a:spcPts val="1200"/>
              </a:spcAft>
              <a:buFont typeface="Arial" panose="020B0604020202020204" pitchFamily="34" charset="0"/>
              <a:buChar char="•"/>
            </a:pPr>
            <a:r>
              <a:rPr lang="en-US" sz="2400" dirty="0">
                <a:solidFill>
                  <a:schemeClr val="tx1"/>
                </a:solidFill>
                <a:ea typeface="Calibri"/>
              </a:rPr>
              <a:t>N</a:t>
            </a:r>
            <a:r>
              <a:rPr lang="en-US" sz="2400" dirty="0" smtClean="0">
                <a:solidFill>
                  <a:schemeClr val="tx1"/>
                </a:solidFill>
                <a:ea typeface="Calibri"/>
              </a:rPr>
              <a:t>o </a:t>
            </a:r>
            <a:r>
              <a:rPr lang="en-US" sz="2400" dirty="0">
                <a:solidFill>
                  <a:schemeClr val="tx1"/>
                </a:solidFill>
                <a:ea typeface="Calibri"/>
              </a:rPr>
              <a:t>dedicated staff to pursue program level support or project funding and general </a:t>
            </a:r>
            <a:r>
              <a:rPr lang="en-US" sz="2400" dirty="0" smtClean="0">
                <a:solidFill>
                  <a:schemeClr val="tx1"/>
                </a:solidFill>
                <a:ea typeface="Calibri"/>
              </a:rPr>
              <a:t>organization</a:t>
            </a:r>
            <a:endParaRPr lang="en-US" sz="2400" dirty="0">
              <a:solidFill>
                <a:schemeClr val="tx1"/>
              </a:solidFill>
              <a:latin typeface="Times New Roman"/>
              <a:ea typeface="Calibri"/>
            </a:endParaRPr>
          </a:p>
          <a:p>
            <a:pPr marL="342900" marR="0" lvl="0" indent="-342900" algn="l">
              <a:spcBef>
                <a:spcPts val="0"/>
              </a:spcBef>
              <a:spcAft>
                <a:spcPts val="0"/>
              </a:spcAft>
              <a:buFont typeface="+mj-lt"/>
              <a:buAutoNum type="arabicPeriod"/>
            </a:pPr>
            <a:r>
              <a:rPr lang="en-US" sz="2800" b="1" dirty="0" smtClean="0">
                <a:solidFill>
                  <a:srgbClr val="005A7E"/>
                </a:solidFill>
                <a:ea typeface="Calibri"/>
              </a:rPr>
              <a:t>Initial Project – </a:t>
            </a:r>
          </a:p>
          <a:p>
            <a:pPr marL="800100" lvl="1" indent="-342900" algn="l">
              <a:spcBef>
                <a:spcPts val="0"/>
              </a:spcBef>
              <a:spcAft>
                <a:spcPts val="600"/>
              </a:spcAft>
              <a:buFont typeface="Arial" panose="020B0604020202020204" pitchFamily="34" charset="0"/>
              <a:buChar char="•"/>
            </a:pPr>
            <a:r>
              <a:rPr lang="en-US" sz="2400" dirty="0" smtClean="0">
                <a:solidFill>
                  <a:schemeClr val="tx1"/>
                </a:solidFill>
                <a:ea typeface="Calibri"/>
              </a:rPr>
              <a:t>Need </a:t>
            </a:r>
            <a:r>
              <a:rPr lang="en-US" sz="2400" dirty="0">
                <a:solidFill>
                  <a:schemeClr val="tx1"/>
                </a:solidFill>
                <a:ea typeface="Calibri"/>
              </a:rPr>
              <a:t>for a successful project that is applied directly to the science and management used by the Council; </a:t>
            </a:r>
            <a:endParaRPr lang="en-US" sz="2400" dirty="0" smtClean="0">
              <a:solidFill>
                <a:schemeClr val="tx1"/>
              </a:solidFill>
              <a:ea typeface="Calibri"/>
            </a:endParaRPr>
          </a:p>
          <a:p>
            <a:pPr marL="800100" lvl="1" indent="-342900" algn="l">
              <a:spcBef>
                <a:spcPts val="0"/>
              </a:spcBef>
              <a:spcAft>
                <a:spcPts val="600"/>
              </a:spcAft>
              <a:buFont typeface="Arial" panose="020B0604020202020204" pitchFamily="34" charset="0"/>
              <a:buChar char="•"/>
            </a:pPr>
            <a:r>
              <a:rPr lang="en-US" sz="2400" dirty="0" smtClean="0">
                <a:solidFill>
                  <a:schemeClr val="tx1"/>
                </a:solidFill>
                <a:ea typeface="Calibri"/>
              </a:rPr>
              <a:t>Risk - if </a:t>
            </a:r>
            <a:r>
              <a:rPr lang="en-US" sz="2400" dirty="0">
                <a:solidFill>
                  <a:schemeClr val="tx1"/>
                </a:solidFill>
                <a:ea typeface="Calibri"/>
              </a:rPr>
              <a:t>first project fails, the program is at risk of failing. </a:t>
            </a:r>
            <a:endParaRPr lang="en-US" sz="2400" dirty="0">
              <a:solidFill>
                <a:schemeClr val="tx1"/>
              </a:solidFill>
              <a:latin typeface="Times New Roman"/>
              <a:ea typeface="Calibri"/>
            </a:endParaRPr>
          </a:p>
          <a:p>
            <a:pPr algn="l">
              <a:spcBef>
                <a:spcPts val="0"/>
              </a:spcBef>
              <a:spcAft>
                <a:spcPts val="600"/>
              </a:spcAft>
            </a:pPr>
            <a:endParaRPr lang="en-US" sz="2400" b="1" dirty="0" smtClean="0">
              <a:solidFill>
                <a:schemeClr val="tx1"/>
              </a:solidFill>
            </a:endParaRPr>
          </a:p>
        </p:txBody>
      </p:sp>
      <p:sp>
        <p:nvSpPr>
          <p:cNvPr id="8" name="Title 2"/>
          <p:cNvSpPr txBox="1">
            <a:spLocks/>
          </p:cNvSpPr>
          <p:nvPr/>
        </p:nvSpPr>
        <p:spPr>
          <a:xfrm>
            <a:off x="1" y="-1524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SAFMC Citizen Science Program – </a:t>
            </a:r>
          </a:p>
          <a:p>
            <a:r>
              <a:rPr lang="en-US" sz="3600" i="1" dirty="0" smtClean="0">
                <a:solidFill>
                  <a:srgbClr val="005A7E"/>
                </a:solidFill>
              </a:rPr>
              <a:t>Challenges</a:t>
            </a:r>
            <a:endParaRPr lang="en-US" sz="2900" b="0" i="1" dirty="0">
              <a:solidFill>
                <a:srgbClr val="005A7E"/>
              </a:solidFill>
            </a:endParaRPr>
          </a:p>
        </p:txBody>
      </p:sp>
    </p:spTree>
    <p:extLst>
      <p:ext uri="{BB962C8B-B14F-4D97-AF65-F5344CB8AC3E}">
        <p14:creationId xmlns:p14="http://schemas.microsoft.com/office/powerpoint/2010/main" val="3624752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52400" y="1219200"/>
            <a:ext cx="8839200"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800" b="1" dirty="0" smtClean="0">
                <a:solidFill>
                  <a:srgbClr val="005A7E"/>
                </a:solidFill>
              </a:rPr>
              <a:t>2016 Efforts:</a:t>
            </a: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rPr>
              <a:t>Initial budget request to NMFS ($173,000)</a:t>
            </a: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rPr>
              <a:t>Exploration of other program partnerships and project-level funding opportunities</a:t>
            </a: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rPr>
              <a:t>Partners begin approaching Council staff about engagement on Citizen Science projects</a:t>
            </a:r>
            <a:endParaRPr lang="en-US" sz="2400" dirty="0">
              <a:solidFill>
                <a:schemeClr val="tx1"/>
              </a:solidFill>
            </a:endParaRP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rPr>
              <a:t>Internal NMFS grant opportunity – Fishery Information System program focused on Electronic Reporting/Monitoring projects</a:t>
            </a:r>
          </a:p>
          <a:p>
            <a:pPr marL="800100" lvl="1" indent="-342900" algn="l">
              <a:spcBef>
                <a:spcPts val="0"/>
              </a:spcBef>
              <a:spcAft>
                <a:spcPts val="1200"/>
              </a:spcAft>
              <a:buFont typeface="Arial" panose="020B0604020202020204" pitchFamily="34" charset="0"/>
              <a:buChar char="•"/>
            </a:pPr>
            <a:r>
              <a:rPr lang="en-US" sz="2400" dirty="0" smtClean="0">
                <a:solidFill>
                  <a:schemeClr val="tx1"/>
                </a:solidFill>
              </a:rPr>
              <a:t>Submission of citizen science program </a:t>
            </a:r>
            <a:r>
              <a:rPr lang="en-US" sz="2400" dirty="0" err="1" smtClean="0">
                <a:solidFill>
                  <a:schemeClr val="tx1"/>
                </a:solidFill>
              </a:rPr>
              <a:t>kickstarter</a:t>
            </a:r>
            <a:r>
              <a:rPr lang="en-US" sz="2400" dirty="0" smtClean="0">
                <a:solidFill>
                  <a:schemeClr val="tx1"/>
                </a:solidFill>
              </a:rPr>
              <a:t> project idea – </a:t>
            </a:r>
            <a:r>
              <a:rPr lang="en-US" sz="2400" i="1" dirty="0" smtClean="0">
                <a:solidFill>
                  <a:schemeClr val="tx1"/>
                </a:solidFill>
              </a:rPr>
              <a:t>scamp grouper discard proposal</a:t>
            </a:r>
          </a:p>
        </p:txBody>
      </p:sp>
      <p:sp>
        <p:nvSpPr>
          <p:cNvPr id="8" name="Title 2"/>
          <p:cNvSpPr txBox="1">
            <a:spLocks/>
          </p:cNvSpPr>
          <p:nvPr/>
        </p:nvSpPr>
        <p:spPr>
          <a:xfrm>
            <a:off x="1" y="-152400"/>
            <a:ext cx="9143999"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sz="3600" dirty="0" smtClean="0">
                <a:solidFill>
                  <a:srgbClr val="005A7E"/>
                </a:solidFill>
              </a:rPr>
              <a:t>SAFMC Citizen Science Program – </a:t>
            </a:r>
          </a:p>
          <a:p>
            <a:r>
              <a:rPr lang="en-US" sz="3600" i="1" dirty="0" smtClean="0">
                <a:solidFill>
                  <a:srgbClr val="005A7E"/>
                </a:solidFill>
              </a:rPr>
              <a:t>Pursuit of Funding</a:t>
            </a:r>
            <a:endParaRPr lang="en-US" sz="2900" b="0" i="1" dirty="0">
              <a:solidFill>
                <a:srgbClr val="005A7E"/>
              </a:solidFill>
            </a:endParaRPr>
          </a:p>
        </p:txBody>
      </p:sp>
    </p:spTree>
    <p:extLst>
      <p:ext uri="{BB962C8B-B14F-4D97-AF65-F5344CB8AC3E}">
        <p14:creationId xmlns:p14="http://schemas.microsoft.com/office/powerpoint/2010/main" val="393035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AFMC_run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3812</TotalTime>
  <Words>827</Words>
  <Application>Microsoft Office PowerPoint</Application>
  <PresentationFormat>On-screen Show (4:3)</PresentationFormat>
  <Paragraphs>134</Paragraphs>
  <Slides>12</Slides>
  <Notes>12</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Title 1</vt:lpstr>
      <vt:lpstr>SAFMC_running</vt:lpstr>
      <vt:lpstr>1_Title 1</vt:lpstr>
      <vt:lpstr>1_SAFMC_running</vt:lpstr>
      <vt:lpstr>2_SAFMC_running</vt:lpstr>
      <vt:lpstr>3_SAFMC_running</vt:lpstr>
      <vt:lpstr>4_SAFMC_running</vt:lpstr>
      <vt:lpstr>   SAFMC Citizen Science Initiative: Program Development Update</vt:lpstr>
      <vt:lpstr>SAFMC Citizen Science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Items to Consider for Next Steps: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Von Harten</dc:creator>
  <cp:lastModifiedBy>Amber Vonharten</cp:lastModifiedBy>
  <cp:revision>314</cp:revision>
  <cp:lastPrinted>2016-05-26T16:44:07Z</cp:lastPrinted>
  <dcterms:created xsi:type="dcterms:W3CDTF">2012-10-30T18:59:15Z</dcterms:created>
  <dcterms:modified xsi:type="dcterms:W3CDTF">2016-11-15T14:59:38Z</dcterms:modified>
</cp:coreProperties>
</file>