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 id="2147483687" r:id="rId4"/>
    <p:sldMasterId id="2147483690" r:id="rId5"/>
  </p:sldMasterIdLst>
  <p:notesMasterIdLst>
    <p:notesMasterId r:id="rId63"/>
  </p:notesMasterIdLst>
  <p:handoutMasterIdLst>
    <p:handoutMasterId r:id="rId64"/>
  </p:handoutMasterIdLst>
  <p:sldIdLst>
    <p:sldId id="259" r:id="rId6"/>
    <p:sldId id="313" r:id="rId7"/>
    <p:sldId id="341" r:id="rId8"/>
    <p:sldId id="338" r:id="rId9"/>
    <p:sldId id="314" r:id="rId10"/>
    <p:sldId id="315" r:id="rId11"/>
    <p:sldId id="316" r:id="rId12"/>
    <p:sldId id="339" r:id="rId13"/>
    <p:sldId id="324" r:id="rId14"/>
    <p:sldId id="288" r:id="rId15"/>
    <p:sldId id="273" r:id="rId16"/>
    <p:sldId id="343" r:id="rId17"/>
    <p:sldId id="344" r:id="rId18"/>
    <p:sldId id="345" r:id="rId19"/>
    <p:sldId id="346" r:id="rId20"/>
    <p:sldId id="347" r:id="rId21"/>
    <p:sldId id="348" r:id="rId22"/>
    <p:sldId id="349" r:id="rId23"/>
    <p:sldId id="350" r:id="rId24"/>
    <p:sldId id="351" r:id="rId25"/>
    <p:sldId id="274" r:id="rId26"/>
    <p:sldId id="298" r:id="rId27"/>
    <p:sldId id="299" r:id="rId28"/>
    <p:sldId id="300" r:id="rId29"/>
    <p:sldId id="311" r:id="rId30"/>
    <p:sldId id="301" r:id="rId31"/>
    <p:sldId id="312" r:id="rId32"/>
    <p:sldId id="352" r:id="rId33"/>
    <p:sldId id="321" r:id="rId34"/>
    <p:sldId id="271" r:id="rId35"/>
    <p:sldId id="275" r:id="rId36"/>
    <p:sldId id="277" r:id="rId37"/>
    <p:sldId id="276" r:id="rId38"/>
    <p:sldId id="337" r:id="rId39"/>
    <p:sldId id="279" r:id="rId40"/>
    <p:sldId id="278" r:id="rId41"/>
    <p:sldId id="282" r:id="rId42"/>
    <p:sldId id="292" r:id="rId43"/>
    <p:sldId id="295" r:id="rId44"/>
    <p:sldId id="342" r:id="rId45"/>
    <p:sldId id="325" r:id="rId46"/>
    <p:sldId id="326" r:id="rId47"/>
    <p:sldId id="329" r:id="rId48"/>
    <p:sldId id="355" r:id="rId49"/>
    <p:sldId id="330" r:id="rId50"/>
    <p:sldId id="357" r:id="rId51"/>
    <p:sldId id="358" r:id="rId52"/>
    <p:sldId id="359" r:id="rId53"/>
    <p:sldId id="331" r:id="rId54"/>
    <p:sldId id="356" r:id="rId55"/>
    <p:sldId id="360" r:id="rId56"/>
    <p:sldId id="361" r:id="rId57"/>
    <p:sldId id="340" r:id="rId58"/>
    <p:sldId id="353" r:id="rId59"/>
    <p:sldId id="354" r:id="rId60"/>
    <p:sldId id="362" r:id="rId61"/>
    <p:sldId id="363"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5">
          <p15:clr>
            <a:srgbClr val="A4A3A4"/>
          </p15:clr>
        </p15:guide>
        <p15:guide id="2" orient="horz" pos="75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D8545"/>
    <a:srgbClr val="72AF2F"/>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82238" autoAdjust="0"/>
  </p:normalViewPr>
  <p:slideViewPr>
    <p:cSldViewPr snapToGrid="0" snapToObjects="1">
      <p:cViewPr varScale="1">
        <p:scale>
          <a:sx n="60" d="100"/>
          <a:sy n="60" d="100"/>
        </p:scale>
        <p:origin x="1440" y="72"/>
      </p:cViewPr>
      <p:guideLst>
        <p:guide orient="horz" pos="1885"/>
        <p:guide orient="horz" pos="75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_rels/data11.xml.rels><?xml version="1.0" encoding="UTF-8" standalone="yes"?>
<Relationships xmlns="http://schemas.openxmlformats.org/package/2006/relationships"><Relationship Id="rId1" Type="http://schemas.openxmlformats.org/officeDocument/2006/relationships/image" Target="../media/image76.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76.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14717-8DE5-4AF5-96A3-2712EFDA262C}"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n-US"/>
        </a:p>
      </dgm:t>
    </dgm:pt>
    <dgm:pt modelId="{93696028-CAE9-46CD-AC41-E268E4EBC749}">
      <dgm:prSet custT="1"/>
      <dgm:spPr/>
      <dgm:t>
        <a:bodyPr lIns="182880"/>
        <a:lstStyle/>
        <a:p>
          <a:pPr algn="l" rtl="0"/>
          <a:r>
            <a:rPr lang="en-US" sz="2400" dirty="0" smtClean="0"/>
            <a:t>The primary reason to use</a:t>
          </a:r>
          <a:br>
            <a:rPr lang="en-US" sz="2400" dirty="0" smtClean="0"/>
          </a:br>
          <a:r>
            <a:rPr lang="en-US" sz="2400" b="1" dirty="0" smtClean="0"/>
            <a:t>Ecosystem Modeling (EM)</a:t>
          </a:r>
          <a:r>
            <a:rPr lang="en-US" sz="2400" dirty="0" smtClean="0"/>
            <a:t/>
          </a:r>
          <a:br>
            <a:rPr lang="en-US" sz="2400" dirty="0" smtClean="0"/>
          </a:br>
          <a:r>
            <a:rPr lang="en-US" sz="2000" dirty="0" smtClean="0"/>
            <a:t>is to better account for ecosystem and systemic, cumulative features when providing advice for stock, protected resource, habitat or Integrated Ecosystem Assessments </a:t>
          </a:r>
          <a:endParaRPr lang="en-US" sz="2000" dirty="0"/>
        </a:p>
      </dgm:t>
    </dgm:pt>
    <dgm:pt modelId="{535CEF8A-9D9A-43F8-92EC-3C6FCD8F5E79}" type="parTrans" cxnId="{4C97CEB8-0E17-41F2-A514-4E30BFCA9806}">
      <dgm:prSet/>
      <dgm:spPr/>
      <dgm:t>
        <a:bodyPr/>
        <a:lstStyle/>
        <a:p>
          <a:endParaRPr lang="en-US"/>
        </a:p>
      </dgm:t>
    </dgm:pt>
    <dgm:pt modelId="{8F889186-C45A-4764-8214-ED1B9CA8F43C}" type="sibTrans" cxnId="{4C97CEB8-0E17-41F2-A514-4E30BFCA9806}">
      <dgm:prSet/>
      <dgm:spPr/>
      <dgm:t>
        <a:bodyPr/>
        <a:lstStyle/>
        <a:p>
          <a:endParaRPr lang="en-US"/>
        </a:p>
      </dgm:t>
    </dgm:pt>
    <dgm:pt modelId="{4B24F4C2-32D4-4985-926E-94FFE7E1A9DF}">
      <dgm:prSet custT="1"/>
      <dgm:spPr/>
      <dgm:t>
        <a:bodyPr lIns="182880"/>
        <a:lstStyle/>
        <a:p>
          <a:pPr algn="l" rtl="0"/>
          <a:r>
            <a:rPr lang="en-US" sz="1800" dirty="0" smtClean="0"/>
            <a:t>Application as operating models for Management Strategy Evaluation and skill assessment.</a:t>
          </a:r>
          <a:endParaRPr lang="en-US" sz="1800" dirty="0"/>
        </a:p>
      </dgm:t>
    </dgm:pt>
    <dgm:pt modelId="{4FAF913E-FC7B-414D-9899-1F8A5FDBB234}" type="parTrans" cxnId="{6832EF4A-7F00-46F9-BFF5-9EE8D88AD848}">
      <dgm:prSet/>
      <dgm:spPr/>
      <dgm:t>
        <a:bodyPr/>
        <a:lstStyle/>
        <a:p>
          <a:endParaRPr lang="en-US"/>
        </a:p>
      </dgm:t>
    </dgm:pt>
    <dgm:pt modelId="{9EE3A6B8-9107-45C0-96B2-38C2A057369B}" type="sibTrans" cxnId="{6832EF4A-7F00-46F9-BFF5-9EE8D88AD848}">
      <dgm:prSet/>
      <dgm:spPr/>
      <dgm:t>
        <a:bodyPr/>
        <a:lstStyle/>
        <a:p>
          <a:endParaRPr lang="en-US"/>
        </a:p>
      </dgm:t>
    </dgm:pt>
    <dgm:pt modelId="{E670FDD4-33B7-4C20-BEB1-D979196A2DBE}">
      <dgm:prSet custT="1"/>
      <dgm:spPr/>
      <dgm:t>
        <a:bodyPr lIns="182880"/>
        <a:lstStyle/>
        <a:p>
          <a:pPr algn="l" rtl="0"/>
          <a:r>
            <a:rPr lang="en-US" sz="1800" dirty="0" smtClean="0"/>
            <a:t>Application of a range of models for multiple model inference to deal with uncertainty</a:t>
          </a:r>
          <a:endParaRPr lang="en-US" sz="1800" dirty="0"/>
        </a:p>
      </dgm:t>
    </dgm:pt>
    <dgm:pt modelId="{CB4A73C0-33F8-4128-9491-FAA6D3890ECA}" type="parTrans" cxnId="{333EFB0B-C536-472F-9977-CC445DDC285F}">
      <dgm:prSet/>
      <dgm:spPr/>
      <dgm:t>
        <a:bodyPr/>
        <a:lstStyle/>
        <a:p>
          <a:endParaRPr lang="en-US"/>
        </a:p>
      </dgm:t>
    </dgm:pt>
    <dgm:pt modelId="{841225E3-0ACE-44D9-AED1-385FA4A2F3EA}" type="sibTrans" cxnId="{333EFB0B-C536-472F-9977-CC445DDC285F}">
      <dgm:prSet/>
      <dgm:spPr/>
      <dgm:t>
        <a:bodyPr/>
        <a:lstStyle/>
        <a:p>
          <a:endParaRPr lang="en-US"/>
        </a:p>
      </dgm:t>
    </dgm:pt>
    <dgm:pt modelId="{37E8D2A7-9585-4879-8A2B-80FAB306B947}">
      <dgm:prSet custT="1"/>
      <dgm:spPr/>
      <dgm:t>
        <a:bodyPr lIns="182880"/>
        <a:lstStyle/>
        <a:p>
          <a:pPr algn="l" rtl="0"/>
          <a:r>
            <a:rPr lang="en-US" sz="1800" dirty="0" smtClean="0"/>
            <a:t>Application for risk assessment and trade-off evaluation in a </a:t>
          </a:r>
          <a:r>
            <a:rPr lang="en-US" sz="1800" dirty="0" err="1" smtClean="0"/>
            <a:t>bioeconomic</a:t>
          </a:r>
          <a:r>
            <a:rPr lang="en-US" sz="1800" dirty="0" smtClean="0"/>
            <a:t> context. </a:t>
          </a:r>
          <a:endParaRPr lang="en-US" sz="1800" dirty="0"/>
        </a:p>
      </dgm:t>
    </dgm:pt>
    <dgm:pt modelId="{C1581F80-C055-4CF2-BD53-117E8432DD75}" type="parTrans" cxnId="{F174BA49-204D-4F7C-ACF1-FF087E1449EF}">
      <dgm:prSet/>
      <dgm:spPr/>
      <dgm:t>
        <a:bodyPr/>
        <a:lstStyle/>
        <a:p>
          <a:endParaRPr lang="en-US"/>
        </a:p>
      </dgm:t>
    </dgm:pt>
    <dgm:pt modelId="{7CF78201-F370-4524-A1CB-CEB7F69F2E72}" type="sibTrans" cxnId="{F174BA49-204D-4F7C-ACF1-FF087E1449EF}">
      <dgm:prSet/>
      <dgm:spPr/>
      <dgm:t>
        <a:bodyPr/>
        <a:lstStyle/>
        <a:p>
          <a:endParaRPr lang="en-US"/>
        </a:p>
      </dgm:t>
    </dgm:pt>
    <dgm:pt modelId="{A413137F-44D3-427A-AF29-37EF2F182B3D}" type="pres">
      <dgm:prSet presAssocID="{A4214717-8DE5-4AF5-96A3-2712EFDA262C}" presName="diagram" presStyleCnt="0">
        <dgm:presLayoutVars>
          <dgm:chPref val="1"/>
          <dgm:dir/>
          <dgm:animOne val="branch"/>
          <dgm:animLvl val="lvl"/>
          <dgm:resizeHandles/>
        </dgm:presLayoutVars>
      </dgm:prSet>
      <dgm:spPr/>
      <dgm:t>
        <a:bodyPr/>
        <a:lstStyle/>
        <a:p>
          <a:endParaRPr lang="en-US"/>
        </a:p>
      </dgm:t>
    </dgm:pt>
    <dgm:pt modelId="{6A9EEEFE-164C-4BAB-A963-A2ED92B1376D}" type="pres">
      <dgm:prSet presAssocID="{93696028-CAE9-46CD-AC41-E268E4EBC749}" presName="root" presStyleCnt="0"/>
      <dgm:spPr/>
    </dgm:pt>
    <dgm:pt modelId="{D6CC67CC-E2C6-426A-A875-883B2E31318A}" type="pres">
      <dgm:prSet presAssocID="{93696028-CAE9-46CD-AC41-E268E4EBC749}" presName="rootComposite" presStyleCnt="0"/>
      <dgm:spPr/>
    </dgm:pt>
    <dgm:pt modelId="{E2FB871E-4F7F-4650-9B8F-F38F71E8FF9D}" type="pres">
      <dgm:prSet presAssocID="{93696028-CAE9-46CD-AC41-E268E4EBC749}" presName="rootText" presStyleLbl="node1" presStyleIdx="0" presStyleCnt="1" custScaleX="603787" custScaleY="474784"/>
      <dgm:spPr/>
      <dgm:t>
        <a:bodyPr/>
        <a:lstStyle/>
        <a:p>
          <a:endParaRPr lang="en-US"/>
        </a:p>
      </dgm:t>
    </dgm:pt>
    <dgm:pt modelId="{6072D015-68AC-4D60-9BE5-009258572F19}" type="pres">
      <dgm:prSet presAssocID="{93696028-CAE9-46CD-AC41-E268E4EBC749}" presName="rootConnector" presStyleLbl="node1" presStyleIdx="0" presStyleCnt="1"/>
      <dgm:spPr/>
      <dgm:t>
        <a:bodyPr/>
        <a:lstStyle/>
        <a:p>
          <a:endParaRPr lang="en-US"/>
        </a:p>
      </dgm:t>
    </dgm:pt>
    <dgm:pt modelId="{DE4385C6-6FE6-4B48-8B93-B8279EADB4F4}" type="pres">
      <dgm:prSet presAssocID="{93696028-CAE9-46CD-AC41-E268E4EBC749}" presName="childShape" presStyleCnt="0"/>
      <dgm:spPr/>
    </dgm:pt>
    <dgm:pt modelId="{394FB096-4B2E-425F-8E1E-FD822C7A62CA}" type="pres">
      <dgm:prSet presAssocID="{4FAF913E-FC7B-414D-9899-1F8A5FDBB234}" presName="Name13" presStyleLbl="parChTrans1D2" presStyleIdx="0" presStyleCnt="3"/>
      <dgm:spPr/>
      <dgm:t>
        <a:bodyPr/>
        <a:lstStyle/>
        <a:p>
          <a:endParaRPr lang="en-US"/>
        </a:p>
      </dgm:t>
    </dgm:pt>
    <dgm:pt modelId="{0F7DD0F0-ED37-4D22-B2BC-803593D9C80E}" type="pres">
      <dgm:prSet presAssocID="{4B24F4C2-32D4-4985-926E-94FFE7E1A9DF}" presName="childText" presStyleLbl="bgAcc1" presStyleIdx="0" presStyleCnt="3" custScaleX="561213" custScaleY="184261">
        <dgm:presLayoutVars>
          <dgm:bulletEnabled val="1"/>
        </dgm:presLayoutVars>
      </dgm:prSet>
      <dgm:spPr/>
      <dgm:t>
        <a:bodyPr/>
        <a:lstStyle/>
        <a:p>
          <a:endParaRPr lang="en-US"/>
        </a:p>
      </dgm:t>
    </dgm:pt>
    <dgm:pt modelId="{0C65A8D5-1B63-41EA-8A9C-E5543C70128A}" type="pres">
      <dgm:prSet presAssocID="{CB4A73C0-33F8-4128-9491-FAA6D3890ECA}" presName="Name13" presStyleLbl="parChTrans1D2" presStyleIdx="1" presStyleCnt="3"/>
      <dgm:spPr/>
      <dgm:t>
        <a:bodyPr/>
        <a:lstStyle/>
        <a:p>
          <a:endParaRPr lang="en-US"/>
        </a:p>
      </dgm:t>
    </dgm:pt>
    <dgm:pt modelId="{0C10C36C-B4C4-4C56-9DA8-848E97E14B1A}" type="pres">
      <dgm:prSet presAssocID="{E670FDD4-33B7-4C20-BEB1-D979196A2DBE}" presName="childText" presStyleLbl="bgAcc1" presStyleIdx="1" presStyleCnt="3" custScaleX="561213" custScaleY="184261">
        <dgm:presLayoutVars>
          <dgm:bulletEnabled val="1"/>
        </dgm:presLayoutVars>
      </dgm:prSet>
      <dgm:spPr/>
      <dgm:t>
        <a:bodyPr/>
        <a:lstStyle/>
        <a:p>
          <a:endParaRPr lang="en-US"/>
        </a:p>
      </dgm:t>
    </dgm:pt>
    <dgm:pt modelId="{EEA16F6F-83B1-4989-AE9B-D22B9F23A601}" type="pres">
      <dgm:prSet presAssocID="{C1581F80-C055-4CF2-BD53-117E8432DD75}" presName="Name13" presStyleLbl="parChTrans1D2" presStyleIdx="2" presStyleCnt="3"/>
      <dgm:spPr/>
      <dgm:t>
        <a:bodyPr/>
        <a:lstStyle/>
        <a:p>
          <a:endParaRPr lang="en-US"/>
        </a:p>
      </dgm:t>
    </dgm:pt>
    <dgm:pt modelId="{02979B7D-9DC1-4329-AEB7-FEE43D55FC66}" type="pres">
      <dgm:prSet presAssocID="{37E8D2A7-9585-4879-8A2B-80FAB306B947}" presName="childText" presStyleLbl="bgAcc1" presStyleIdx="2" presStyleCnt="3" custScaleX="561213" custScaleY="184261">
        <dgm:presLayoutVars>
          <dgm:bulletEnabled val="1"/>
        </dgm:presLayoutVars>
      </dgm:prSet>
      <dgm:spPr/>
      <dgm:t>
        <a:bodyPr/>
        <a:lstStyle/>
        <a:p>
          <a:endParaRPr lang="en-US"/>
        </a:p>
      </dgm:t>
    </dgm:pt>
  </dgm:ptLst>
  <dgm:cxnLst>
    <dgm:cxn modelId="{F174BA49-204D-4F7C-ACF1-FF087E1449EF}" srcId="{93696028-CAE9-46CD-AC41-E268E4EBC749}" destId="{37E8D2A7-9585-4879-8A2B-80FAB306B947}" srcOrd="2" destOrd="0" parTransId="{C1581F80-C055-4CF2-BD53-117E8432DD75}" sibTransId="{7CF78201-F370-4524-A1CB-CEB7F69F2E72}"/>
    <dgm:cxn modelId="{69477625-D840-4124-A04D-71F7B4EA0266}" type="presOf" srcId="{E670FDD4-33B7-4C20-BEB1-D979196A2DBE}" destId="{0C10C36C-B4C4-4C56-9DA8-848E97E14B1A}" srcOrd="0" destOrd="0" presId="urn:microsoft.com/office/officeart/2005/8/layout/hierarchy3"/>
    <dgm:cxn modelId="{31581ED0-9A34-4142-BF18-BDE0AB962286}" type="presOf" srcId="{C1581F80-C055-4CF2-BD53-117E8432DD75}" destId="{EEA16F6F-83B1-4989-AE9B-D22B9F23A601}" srcOrd="0" destOrd="0" presId="urn:microsoft.com/office/officeart/2005/8/layout/hierarchy3"/>
    <dgm:cxn modelId="{F6ABA9B7-DCB1-4904-9889-AD7A284ADA8B}" type="presOf" srcId="{CB4A73C0-33F8-4128-9491-FAA6D3890ECA}" destId="{0C65A8D5-1B63-41EA-8A9C-E5543C70128A}" srcOrd="0" destOrd="0" presId="urn:microsoft.com/office/officeart/2005/8/layout/hierarchy3"/>
    <dgm:cxn modelId="{C4125B9A-61C7-4086-A1E0-1F19BB8F4BBF}" type="presOf" srcId="{37E8D2A7-9585-4879-8A2B-80FAB306B947}" destId="{02979B7D-9DC1-4329-AEB7-FEE43D55FC66}" srcOrd="0" destOrd="0" presId="urn:microsoft.com/office/officeart/2005/8/layout/hierarchy3"/>
    <dgm:cxn modelId="{9C93BC47-FFBD-4607-A5E6-ECE1392C4484}" type="presOf" srcId="{93696028-CAE9-46CD-AC41-E268E4EBC749}" destId="{E2FB871E-4F7F-4650-9B8F-F38F71E8FF9D}" srcOrd="0" destOrd="0" presId="urn:microsoft.com/office/officeart/2005/8/layout/hierarchy3"/>
    <dgm:cxn modelId="{4C97CEB8-0E17-41F2-A514-4E30BFCA9806}" srcId="{A4214717-8DE5-4AF5-96A3-2712EFDA262C}" destId="{93696028-CAE9-46CD-AC41-E268E4EBC749}" srcOrd="0" destOrd="0" parTransId="{535CEF8A-9D9A-43F8-92EC-3C6FCD8F5E79}" sibTransId="{8F889186-C45A-4764-8214-ED1B9CA8F43C}"/>
    <dgm:cxn modelId="{851318F5-CA8F-48DB-9341-D1BBE9F5CA47}" type="presOf" srcId="{93696028-CAE9-46CD-AC41-E268E4EBC749}" destId="{6072D015-68AC-4D60-9BE5-009258572F19}" srcOrd="1" destOrd="0" presId="urn:microsoft.com/office/officeart/2005/8/layout/hierarchy3"/>
    <dgm:cxn modelId="{EDEDCE0F-AD62-4190-B6F1-552909F3A890}" type="presOf" srcId="{A4214717-8DE5-4AF5-96A3-2712EFDA262C}" destId="{A413137F-44D3-427A-AF29-37EF2F182B3D}" srcOrd="0" destOrd="0" presId="urn:microsoft.com/office/officeart/2005/8/layout/hierarchy3"/>
    <dgm:cxn modelId="{333EFB0B-C536-472F-9977-CC445DDC285F}" srcId="{93696028-CAE9-46CD-AC41-E268E4EBC749}" destId="{E670FDD4-33B7-4C20-BEB1-D979196A2DBE}" srcOrd="1" destOrd="0" parTransId="{CB4A73C0-33F8-4128-9491-FAA6D3890ECA}" sibTransId="{841225E3-0ACE-44D9-AED1-385FA4A2F3EA}"/>
    <dgm:cxn modelId="{6832EF4A-7F00-46F9-BFF5-9EE8D88AD848}" srcId="{93696028-CAE9-46CD-AC41-E268E4EBC749}" destId="{4B24F4C2-32D4-4985-926E-94FFE7E1A9DF}" srcOrd="0" destOrd="0" parTransId="{4FAF913E-FC7B-414D-9899-1F8A5FDBB234}" sibTransId="{9EE3A6B8-9107-45C0-96B2-38C2A057369B}"/>
    <dgm:cxn modelId="{07819430-18B4-48AD-B075-4384CACACD94}" type="presOf" srcId="{4FAF913E-FC7B-414D-9899-1F8A5FDBB234}" destId="{394FB096-4B2E-425F-8E1E-FD822C7A62CA}" srcOrd="0" destOrd="0" presId="urn:microsoft.com/office/officeart/2005/8/layout/hierarchy3"/>
    <dgm:cxn modelId="{060FDDA9-A6BB-43B6-BA5B-ECF5718013C9}" type="presOf" srcId="{4B24F4C2-32D4-4985-926E-94FFE7E1A9DF}" destId="{0F7DD0F0-ED37-4D22-B2BC-803593D9C80E}" srcOrd="0" destOrd="0" presId="urn:microsoft.com/office/officeart/2005/8/layout/hierarchy3"/>
    <dgm:cxn modelId="{0CF1E356-193A-4A11-B6CF-834593CFB857}" type="presParOf" srcId="{A413137F-44D3-427A-AF29-37EF2F182B3D}" destId="{6A9EEEFE-164C-4BAB-A963-A2ED92B1376D}" srcOrd="0" destOrd="0" presId="urn:microsoft.com/office/officeart/2005/8/layout/hierarchy3"/>
    <dgm:cxn modelId="{939BF8EE-BB3B-4582-B7E0-9E7D9C40DB3E}" type="presParOf" srcId="{6A9EEEFE-164C-4BAB-A963-A2ED92B1376D}" destId="{D6CC67CC-E2C6-426A-A875-883B2E31318A}" srcOrd="0" destOrd="0" presId="urn:microsoft.com/office/officeart/2005/8/layout/hierarchy3"/>
    <dgm:cxn modelId="{3EEC191B-54DB-47DE-8886-94BA77C7DB0C}" type="presParOf" srcId="{D6CC67CC-E2C6-426A-A875-883B2E31318A}" destId="{E2FB871E-4F7F-4650-9B8F-F38F71E8FF9D}" srcOrd="0" destOrd="0" presId="urn:microsoft.com/office/officeart/2005/8/layout/hierarchy3"/>
    <dgm:cxn modelId="{279DDB16-77A3-479D-B6AB-6A49A20EAE35}" type="presParOf" srcId="{D6CC67CC-E2C6-426A-A875-883B2E31318A}" destId="{6072D015-68AC-4D60-9BE5-009258572F19}" srcOrd="1" destOrd="0" presId="urn:microsoft.com/office/officeart/2005/8/layout/hierarchy3"/>
    <dgm:cxn modelId="{DEF6B8D1-AA1D-4BD7-97D0-771244F456E3}" type="presParOf" srcId="{6A9EEEFE-164C-4BAB-A963-A2ED92B1376D}" destId="{DE4385C6-6FE6-4B48-8B93-B8279EADB4F4}" srcOrd="1" destOrd="0" presId="urn:microsoft.com/office/officeart/2005/8/layout/hierarchy3"/>
    <dgm:cxn modelId="{58D627C6-83BE-4C05-8F53-FEFF2DA236BE}" type="presParOf" srcId="{DE4385C6-6FE6-4B48-8B93-B8279EADB4F4}" destId="{394FB096-4B2E-425F-8E1E-FD822C7A62CA}" srcOrd="0" destOrd="0" presId="urn:microsoft.com/office/officeart/2005/8/layout/hierarchy3"/>
    <dgm:cxn modelId="{76785204-8932-489C-A51E-346F476D1A2F}" type="presParOf" srcId="{DE4385C6-6FE6-4B48-8B93-B8279EADB4F4}" destId="{0F7DD0F0-ED37-4D22-B2BC-803593D9C80E}" srcOrd="1" destOrd="0" presId="urn:microsoft.com/office/officeart/2005/8/layout/hierarchy3"/>
    <dgm:cxn modelId="{291FC213-9B3C-4A2B-BCA4-11EAD207F5E8}" type="presParOf" srcId="{DE4385C6-6FE6-4B48-8B93-B8279EADB4F4}" destId="{0C65A8D5-1B63-41EA-8A9C-E5543C70128A}" srcOrd="2" destOrd="0" presId="urn:microsoft.com/office/officeart/2005/8/layout/hierarchy3"/>
    <dgm:cxn modelId="{5B8659EA-66D0-414E-B311-84008650E37E}" type="presParOf" srcId="{DE4385C6-6FE6-4B48-8B93-B8279EADB4F4}" destId="{0C10C36C-B4C4-4C56-9DA8-848E97E14B1A}" srcOrd="3" destOrd="0" presId="urn:microsoft.com/office/officeart/2005/8/layout/hierarchy3"/>
    <dgm:cxn modelId="{09F5F56C-EDBE-4C58-AF50-7DE55B2EFAA5}" type="presParOf" srcId="{DE4385C6-6FE6-4B48-8B93-B8279EADB4F4}" destId="{EEA16F6F-83B1-4989-AE9B-D22B9F23A601}" srcOrd="4" destOrd="0" presId="urn:microsoft.com/office/officeart/2005/8/layout/hierarchy3"/>
    <dgm:cxn modelId="{6D512890-3870-4351-BACE-828C48145EDA}" type="presParOf" srcId="{DE4385C6-6FE6-4B48-8B93-B8279EADB4F4}" destId="{02979B7D-9DC1-4329-AEB7-FEE43D55FC66}" srcOrd="5" destOrd="0" presId="urn:microsoft.com/office/officeart/2005/8/layout/hierarchy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0C7B41-91D8-4818-A589-444B65DF6296}"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FD89F7D1-8993-415E-937D-3F9AF1BEDF07}">
      <dgm:prSet custT="1"/>
      <dgm:spPr>
        <a:solidFill>
          <a:schemeClr val="accent2">
            <a:lumMod val="60000"/>
            <a:lumOff val="40000"/>
          </a:schemeClr>
        </a:solidFill>
        <a:ln>
          <a:noFill/>
        </a:ln>
      </dgm:spPr>
      <dgm:t>
        <a:bodyPr/>
        <a:lstStyle/>
        <a:p>
          <a:pPr rtl="0"/>
          <a:r>
            <a:rPr lang="en-US" sz="2400" b="1" dirty="0" smtClean="0"/>
            <a:t>Cataloging</a:t>
          </a:r>
          <a:r>
            <a:rPr lang="en-US" sz="1800" dirty="0" smtClean="0"/>
            <a:t/>
          </a:r>
          <a:br>
            <a:rPr lang="en-US" sz="1800" dirty="0" smtClean="0"/>
          </a:br>
          <a:r>
            <a:rPr lang="en-US" sz="1800" dirty="0" smtClean="0"/>
            <a:t>EM activities</a:t>
          </a:r>
          <a:br>
            <a:rPr lang="en-US" sz="1800" dirty="0" smtClean="0"/>
          </a:br>
          <a:r>
            <a:rPr lang="en-US" sz="1800" dirty="0" smtClean="0"/>
            <a:t>at Centers</a:t>
          </a:r>
          <a:endParaRPr lang="en-US" sz="1800" dirty="0"/>
        </a:p>
      </dgm:t>
    </dgm:pt>
    <dgm:pt modelId="{F3D9FFE6-A109-4EB8-B970-6F19C7265D84}" type="parTrans" cxnId="{562B2151-1163-4000-88B8-A7BFA84DA4CD}">
      <dgm:prSet/>
      <dgm:spPr/>
      <dgm:t>
        <a:bodyPr/>
        <a:lstStyle/>
        <a:p>
          <a:endParaRPr lang="en-US"/>
        </a:p>
      </dgm:t>
    </dgm:pt>
    <dgm:pt modelId="{D7A12558-7399-4B04-9501-7EB44FB16964}" type="sibTrans" cxnId="{562B2151-1163-4000-88B8-A7BFA84DA4CD}">
      <dgm:prSet/>
      <dgm:spPr/>
      <dgm:t>
        <a:bodyPr/>
        <a:lstStyle/>
        <a:p>
          <a:endParaRPr lang="en-US"/>
        </a:p>
      </dgm:t>
    </dgm:pt>
    <dgm:pt modelId="{E448ECC4-BF39-48C6-AD08-75480C81CC86}">
      <dgm:prSet custT="1"/>
      <dgm:spPr>
        <a:solidFill>
          <a:schemeClr val="accent2">
            <a:lumMod val="60000"/>
            <a:lumOff val="40000"/>
          </a:schemeClr>
        </a:solidFill>
        <a:ln>
          <a:noFill/>
        </a:ln>
      </dgm:spPr>
      <dgm:t>
        <a:bodyPr/>
        <a:lstStyle/>
        <a:p>
          <a:pPr rtl="0"/>
          <a:r>
            <a:rPr lang="en-US" sz="2400" b="1" dirty="0" smtClean="0"/>
            <a:t>Consulting</a:t>
          </a:r>
          <a:br>
            <a:rPr lang="en-US" sz="2400" b="1" dirty="0" smtClean="0"/>
          </a:br>
          <a:r>
            <a:rPr lang="en-US" sz="1800" dirty="0" smtClean="0"/>
            <a:t>with Centers</a:t>
          </a:r>
          <a:br>
            <a:rPr lang="en-US" sz="1800" dirty="0" smtClean="0"/>
          </a:br>
          <a:r>
            <a:rPr lang="en-US" sz="1800" dirty="0" smtClean="0"/>
            <a:t>on EM priorities</a:t>
          </a:r>
          <a:endParaRPr lang="en-US" sz="1800" dirty="0"/>
        </a:p>
      </dgm:t>
    </dgm:pt>
    <dgm:pt modelId="{4D2DDCB0-A100-453A-AAB7-AD026E96B889}" type="parTrans" cxnId="{4970A18B-DBC4-4056-9670-1672143507CE}">
      <dgm:prSet/>
      <dgm:spPr/>
      <dgm:t>
        <a:bodyPr/>
        <a:lstStyle/>
        <a:p>
          <a:endParaRPr lang="en-US"/>
        </a:p>
      </dgm:t>
    </dgm:pt>
    <dgm:pt modelId="{81B58773-33B1-45BA-82ED-92BA628C5757}" type="sibTrans" cxnId="{4970A18B-DBC4-4056-9670-1672143507CE}">
      <dgm:prSet/>
      <dgm:spPr/>
      <dgm:t>
        <a:bodyPr/>
        <a:lstStyle/>
        <a:p>
          <a:endParaRPr lang="en-US"/>
        </a:p>
      </dgm:t>
    </dgm:pt>
    <dgm:pt modelId="{F346000D-442F-4184-A5DB-B69BAFC03DEA}">
      <dgm:prSet custT="1"/>
      <dgm:spPr>
        <a:solidFill>
          <a:schemeClr val="accent2">
            <a:lumMod val="60000"/>
            <a:lumOff val="40000"/>
          </a:schemeClr>
        </a:solidFill>
        <a:ln>
          <a:noFill/>
        </a:ln>
      </dgm:spPr>
      <dgm:t>
        <a:bodyPr/>
        <a:lstStyle/>
        <a:p>
          <a:pPr rtl="0"/>
          <a:r>
            <a:rPr lang="en-US" sz="2400" b="1" dirty="0" smtClean="0"/>
            <a:t>Developing Toolbox</a:t>
          </a:r>
          <a:r>
            <a:rPr lang="en-US" sz="1800" dirty="0" smtClean="0"/>
            <a:t/>
          </a:r>
          <a:br>
            <a:rPr lang="en-US" sz="1800" dirty="0" smtClean="0"/>
          </a:br>
          <a:r>
            <a:rPr lang="en-US" sz="1800" dirty="0" smtClean="0"/>
            <a:t>so models can be</a:t>
          </a:r>
          <a:br>
            <a:rPr lang="en-US" sz="1800" dirty="0" smtClean="0"/>
          </a:br>
          <a:r>
            <a:rPr lang="en-US" sz="1800" dirty="0" smtClean="0"/>
            <a:t>more readily</a:t>
          </a:r>
          <a:br>
            <a:rPr lang="en-US" sz="1800" dirty="0" smtClean="0"/>
          </a:br>
          <a:r>
            <a:rPr lang="en-US" sz="1800" dirty="0" smtClean="0"/>
            <a:t>applied and reviewed</a:t>
          </a:r>
          <a:endParaRPr lang="en-US" sz="1800" dirty="0"/>
        </a:p>
      </dgm:t>
    </dgm:pt>
    <dgm:pt modelId="{0A6893B6-2241-42F9-90C8-9F71D9AF506D}" type="parTrans" cxnId="{A8B1096F-9CCC-48F5-AB08-0EAE7523A15A}">
      <dgm:prSet/>
      <dgm:spPr/>
      <dgm:t>
        <a:bodyPr/>
        <a:lstStyle/>
        <a:p>
          <a:endParaRPr lang="en-US"/>
        </a:p>
      </dgm:t>
    </dgm:pt>
    <dgm:pt modelId="{72D82A35-7CBD-41F6-ADB8-98FC58466ABF}" type="sibTrans" cxnId="{A8B1096F-9CCC-48F5-AB08-0EAE7523A15A}">
      <dgm:prSet/>
      <dgm:spPr/>
      <dgm:t>
        <a:bodyPr/>
        <a:lstStyle/>
        <a:p>
          <a:endParaRPr lang="en-US"/>
        </a:p>
      </dgm:t>
    </dgm:pt>
    <dgm:pt modelId="{843AB0FE-05F3-4D07-AB92-9F35D90DB87F}" type="pres">
      <dgm:prSet presAssocID="{C70C7B41-91D8-4818-A589-444B65DF6296}" presName="Name0" presStyleCnt="0">
        <dgm:presLayoutVars>
          <dgm:dir/>
          <dgm:animLvl val="lvl"/>
          <dgm:resizeHandles val="exact"/>
        </dgm:presLayoutVars>
      </dgm:prSet>
      <dgm:spPr/>
      <dgm:t>
        <a:bodyPr/>
        <a:lstStyle/>
        <a:p>
          <a:endParaRPr lang="en-US"/>
        </a:p>
      </dgm:t>
    </dgm:pt>
    <dgm:pt modelId="{07F284E6-9477-457C-9772-6CA8DA2A6C1B}" type="pres">
      <dgm:prSet presAssocID="{FD89F7D1-8993-415E-937D-3F9AF1BEDF07}" presName="linNode" presStyleCnt="0"/>
      <dgm:spPr/>
    </dgm:pt>
    <dgm:pt modelId="{FDF1DC83-DCC1-470F-8799-FE99D922F9B9}" type="pres">
      <dgm:prSet presAssocID="{FD89F7D1-8993-415E-937D-3F9AF1BEDF07}" presName="parentText" presStyleLbl="node1" presStyleIdx="0" presStyleCnt="3">
        <dgm:presLayoutVars>
          <dgm:chMax val="1"/>
          <dgm:bulletEnabled val="1"/>
        </dgm:presLayoutVars>
      </dgm:prSet>
      <dgm:spPr/>
      <dgm:t>
        <a:bodyPr/>
        <a:lstStyle/>
        <a:p>
          <a:endParaRPr lang="en-US"/>
        </a:p>
      </dgm:t>
    </dgm:pt>
    <dgm:pt modelId="{1DFBA7E4-C091-4A61-A99E-757C6C9CDE28}" type="pres">
      <dgm:prSet presAssocID="{D7A12558-7399-4B04-9501-7EB44FB16964}" presName="sp" presStyleCnt="0"/>
      <dgm:spPr/>
    </dgm:pt>
    <dgm:pt modelId="{FF0589E8-272B-48C4-9069-76A49024A0C1}" type="pres">
      <dgm:prSet presAssocID="{E448ECC4-BF39-48C6-AD08-75480C81CC86}" presName="linNode" presStyleCnt="0"/>
      <dgm:spPr/>
    </dgm:pt>
    <dgm:pt modelId="{ED5D237C-292B-42D9-BBD4-20A62E3E9408}" type="pres">
      <dgm:prSet presAssocID="{E448ECC4-BF39-48C6-AD08-75480C81CC86}" presName="parentText" presStyleLbl="node1" presStyleIdx="1" presStyleCnt="3">
        <dgm:presLayoutVars>
          <dgm:chMax val="1"/>
          <dgm:bulletEnabled val="1"/>
        </dgm:presLayoutVars>
      </dgm:prSet>
      <dgm:spPr/>
      <dgm:t>
        <a:bodyPr/>
        <a:lstStyle/>
        <a:p>
          <a:endParaRPr lang="en-US"/>
        </a:p>
      </dgm:t>
    </dgm:pt>
    <dgm:pt modelId="{C12ABD32-B79B-4FE7-AEB7-AA833A49435B}" type="pres">
      <dgm:prSet presAssocID="{81B58773-33B1-45BA-82ED-92BA628C5757}" presName="sp" presStyleCnt="0"/>
      <dgm:spPr/>
    </dgm:pt>
    <dgm:pt modelId="{5F9E63FD-30F9-40F3-8385-176C10A179E7}" type="pres">
      <dgm:prSet presAssocID="{F346000D-442F-4184-A5DB-B69BAFC03DEA}" presName="linNode" presStyleCnt="0"/>
      <dgm:spPr/>
    </dgm:pt>
    <dgm:pt modelId="{48F40BA3-293B-4054-9FA6-BCB9EDF3A939}" type="pres">
      <dgm:prSet presAssocID="{F346000D-442F-4184-A5DB-B69BAFC03DEA}" presName="parentText" presStyleLbl="node1" presStyleIdx="2" presStyleCnt="3">
        <dgm:presLayoutVars>
          <dgm:chMax val="1"/>
          <dgm:bulletEnabled val="1"/>
        </dgm:presLayoutVars>
      </dgm:prSet>
      <dgm:spPr/>
      <dgm:t>
        <a:bodyPr/>
        <a:lstStyle/>
        <a:p>
          <a:endParaRPr lang="en-US"/>
        </a:p>
      </dgm:t>
    </dgm:pt>
  </dgm:ptLst>
  <dgm:cxnLst>
    <dgm:cxn modelId="{CE022550-C9C6-4B6B-8E1D-A921108F1ECC}" type="presOf" srcId="{E448ECC4-BF39-48C6-AD08-75480C81CC86}" destId="{ED5D237C-292B-42D9-BBD4-20A62E3E9408}" srcOrd="0" destOrd="0" presId="urn:microsoft.com/office/officeart/2005/8/layout/vList5"/>
    <dgm:cxn modelId="{562B2151-1163-4000-88B8-A7BFA84DA4CD}" srcId="{C70C7B41-91D8-4818-A589-444B65DF6296}" destId="{FD89F7D1-8993-415E-937D-3F9AF1BEDF07}" srcOrd="0" destOrd="0" parTransId="{F3D9FFE6-A109-4EB8-B970-6F19C7265D84}" sibTransId="{D7A12558-7399-4B04-9501-7EB44FB16964}"/>
    <dgm:cxn modelId="{AB232A6A-ED22-4E1A-87DD-6FE10D498FA9}" type="presOf" srcId="{F346000D-442F-4184-A5DB-B69BAFC03DEA}" destId="{48F40BA3-293B-4054-9FA6-BCB9EDF3A939}" srcOrd="0" destOrd="0" presId="urn:microsoft.com/office/officeart/2005/8/layout/vList5"/>
    <dgm:cxn modelId="{A8B1096F-9CCC-48F5-AB08-0EAE7523A15A}" srcId="{C70C7B41-91D8-4818-A589-444B65DF6296}" destId="{F346000D-442F-4184-A5DB-B69BAFC03DEA}" srcOrd="2" destOrd="0" parTransId="{0A6893B6-2241-42F9-90C8-9F71D9AF506D}" sibTransId="{72D82A35-7CBD-41F6-ADB8-98FC58466ABF}"/>
    <dgm:cxn modelId="{2F5E7202-0573-40C5-A489-DA05D4BC1B0C}" type="presOf" srcId="{C70C7B41-91D8-4818-A589-444B65DF6296}" destId="{843AB0FE-05F3-4D07-AB92-9F35D90DB87F}" srcOrd="0" destOrd="0" presId="urn:microsoft.com/office/officeart/2005/8/layout/vList5"/>
    <dgm:cxn modelId="{4970A18B-DBC4-4056-9670-1672143507CE}" srcId="{C70C7B41-91D8-4818-A589-444B65DF6296}" destId="{E448ECC4-BF39-48C6-AD08-75480C81CC86}" srcOrd="1" destOrd="0" parTransId="{4D2DDCB0-A100-453A-AAB7-AD026E96B889}" sibTransId="{81B58773-33B1-45BA-82ED-92BA628C5757}"/>
    <dgm:cxn modelId="{4855537D-FD3D-45F8-BCEB-19C5A6427E4D}" type="presOf" srcId="{FD89F7D1-8993-415E-937D-3F9AF1BEDF07}" destId="{FDF1DC83-DCC1-470F-8799-FE99D922F9B9}" srcOrd="0" destOrd="0" presId="urn:microsoft.com/office/officeart/2005/8/layout/vList5"/>
    <dgm:cxn modelId="{C680170F-B45A-4DAB-BFD3-7E7B9E61F0BB}" type="presParOf" srcId="{843AB0FE-05F3-4D07-AB92-9F35D90DB87F}" destId="{07F284E6-9477-457C-9772-6CA8DA2A6C1B}" srcOrd="0" destOrd="0" presId="urn:microsoft.com/office/officeart/2005/8/layout/vList5"/>
    <dgm:cxn modelId="{92517BCE-5107-4B0B-9757-2961C099F5DA}" type="presParOf" srcId="{07F284E6-9477-457C-9772-6CA8DA2A6C1B}" destId="{FDF1DC83-DCC1-470F-8799-FE99D922F9B9}" srcOrd="0" destOrd="0" presId="urn:microsoft.com/office/officeart/2005/8/layout/vList5"/>
    <dgm:cxn modelId="{CA58AD6F-843A-4525-BE86-E657088B70AA}" type="presParOf" srcId="{843AB0FE-05F3-4D07-AB92-9F35D90DB87F}" destId="{1DFBA7E4-C091-4A61-A99E-757C6C9CDE28}" srcOrd="1" destOrd="0" presId="urn:microsoft.com/office/officeart/2005/8/layout/vList5"/>
    <dgm:cxn modelId="{03D61FBA-1B5F-4FAC-8BFD-9B299D52B2EC}" type="presParOf" srcId="{843AB0FE-05F3-4D07-AB92-9F35D90DB87F}" destId="{FF0589E8-272B-48C4-9069-76A49024A0C1}" srcOrd="2" destOrd="0" presId="urn:microsoft.com/office/officeart/2005/8/layout/vList5"/>
    <dgm:cxn modelId="{23CA6BCD-564E-406E-93C6-E0EA988CF84B}" type="presParOf" srcId="{FF0589E8-272B-48C4-9069-76A49024A0C1}" destId="{ED5D237C-292B-42D9-BBD4-20A62E3E9408}" srcOrd="0" destOrd="0" presId="urn:microsoft.com/office/officeart/2005/8/layout/vList5"/>
    <dgm:cxn modelId="{FA9DCD5A-F685-4731-9907-42EB481BA941}" type="presParOf" srcId="{843AB0FE-05F3-4D07-AB92-9F35D90DB87F}" destId="{C12ABD32-B79B-4FE7-AEB7-AA833A49435B}" srcOrd="3" destOrd="0" presId="urn:microsoft.com/office/officeart/2005/8/layout/vList5"/>
    <dgm:cxn modelId="{2454B18D-0438-440B-8A91-064005987278}" type="presParOf" srcId="{843AB0FE-05F3-4D07-AB92-9F35D90DB87F}" destId="{5F9E63FD-30F9-40F3-8385-176C10A179E7}" srcOrd="4" destOrd="0" presId="urn:microsoft.com/office/officeart/2005/8/layout/vList5"/>
    <dgm:cxn modelId="{A9BDD5CD-9E85-457E-8A64-CB36FA355923}" type="presParOf" srcId="{5F9E63FD-30F9-40F3-8385-176C10A179E7}" destId="{48F40BA3-293B-4054-9FA6-BCB9EDF3A939}"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2DC377-AFBB-4DB8-B21C-3F29E98C1BB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B7BC627-5150-4F6C-8EB8-F7683825FFED}">
      <dgm:prSet custT="1"/>
      <dgm:spPr/>
      <dgm:t>
        <a:bodyPr/>
        <a:lstStyle/>
        <a:p>
          <a:pPr algn="ctr" rtl="0"/>
          <a:r>
            <a:rPr lang="en-US" sz="1800" b="1" dirty="0" smtClean="0"/>
            <a:t>Strong</a:t>
          </a:r>
          <a:br>
            <a:rPr lang="en-US" sz="1800" b="1" dirty="0" smtClean="0"/>
          </a:br>
          <a:r>
            <a:rPr lang="en-US" sz="1800" b="1" dirty="0" smtClean="0"/>
            <a:t>ecosystem modeling programs</a:t>
          </a:r>
          <a:br>
            <a:rPr lang="en-US" sz="1800" b="1" dirty="0" smtClean="0"/>
          </a:br>
          <a:r>
            <a:rPr lang="en-US" sz="1800" dirty="0" smtClean="0"/>
            <a:t>at some</a:t>
          </a:r>
          <a:br>
            <a:rPr lang="en-US" sz="1800" dirty="0" smtClean="0"/>
          </a:br>
          <a:r>
            <a:rPr lang="en-US" sz="1800" dirty="0" smtClean="0"/>
            <a:t>Centers</a:t>
          </a:r>
          <a:endParaRPr lang="en-US" sz="1800" dirty="0"/>
        </a:p>
      </dgm:t>
    </dgm:pt>
    <dgm:pt modelId="{BA00A9F7-43A1-44A1-A64D-B46DFC505F9A}" type="parTrans" cxnId="{9A5C2444-F53F-479D-946E-AF45A45B825E}">
      <dgm:prSet/>
      <dgm:spPr/>
      <dgm:t>
        <a:bodyPr/>
        <a:lstStyle/>
        <a:p>
          <a:endParaRPr lang="en-US"/>
        </a:p>
      </dgm:t>
    </dgm:pt>
    <dgm:pt modelId="{2803A763-A6D4-4B8B-8CFD-5D72BF1915D3}" type="sibTrans" cxnId="{9A5C2444-F53F-479D-946E-AF45A45B825E}">
      <dgm:prSet/>
      <dgm:spPr/>
      <dgm:t>
        <a:bodyPr/>
        <a:lstStyle/>
        <a:p>
          <a:endParaRPr lang="en-US"/>
        </a:p>
      </dgm:t>
    </dgm:pt>
    <dgm:pt modelId="{85CDF2AE-756D-4906-85A2-105644F69D9B}">
      <dgm:prSet custT="1"/>
      <dgm:spPr/>
      <dgm:t>
        <a:bodyPr/>
        <a:lstStyle/>
        <a:p>
          <a:pPr algn="ctr" rtl="0"/>
          <a:r>
            <a:rPr lang="en-US" sz="1800" b="1" dirty="0" err="1" smtClean="0"/>
            <a:t>NEMoW</a:t>
          </a:r>
          <a:r>
            <a:rPr lang="en-US" sz="1800" b="1" dirty="0" smtClean="0"/>
            <a:t>:</a:t>
          </a:r>
          <a:r>
            <a:rPr lang="en-US" sz="1800" dirty="0" smtClean="0"/>
            <a:t/>
          </a:r>
          <a:br>
            <a:rPr lang="en-US" sz="1800" dirty="0" smtClean="0"/>
          </a:br>
          <a:r>
            <a:rPr lang="en-US" sz="1800" dirty="0" smtClean="0"/>
            <a:t>History of collaborative</a:t>
          </a:r>
          <a:br>
            <a:rPr lang="en-US" sz="1800" dirty="0" smtClean="0"/>
          </a:br>
          <a:r>
            <a:rPr lang="en-US" sz="1800" dirty="0" smtClean="0"/>
            <a:t>and collegial interactions</a:t>
          </a:r>
          <a:br>
            <a:rPr lang="en-US" sz="1800" dirty="0" smtClean="0"/>
          </a:br>
          <a:r>
            <a:rPr lang="en-US" sz="1800" dirty="0" smtClean="0"/>
            <a:t>across Centers</a:t>
          </a:r>
          <a:endParaRPr lang="en-US" sz="1800" dirty="0"/>
        </a:p>
      </dgm:t>
    </dgm:pt>
    <dgm:pt modelId="{B53A3AF8-8377-478E-847F-6D1B18A447C0}" type="parTrans" cxnId="{80B259CD-7A37-40B9-B7B8-F4B3FCA091B2}">
      <dgm:prSet/>
      <dgm:spPr/>
      <dgm:t>
        <a:bodyPr/>
        <a:lstStyle/>
        <a:p>
          <a:endParaRPr lang="en-US"/>
        </a:p>
      </dgm:t>
    </dgm:pt>
    <dgm:pt modelId="{1834520C-3D4B-40A1-9D55-684D0B89979F}" type="sibTrans" cxnId="{80B259CD-7A37-40B9-B7B8-F4B3FCA091B2}">
      <dgm:prSet/>
      <dgm:spPr/>
      <dgm:t>
        <a:bodyPr/>
        <a:lstStyle/>
        <a:p>
          <a:endParaRPr lang="en-US"/>
        </a:p>
      </dgm:t>
    </dgm:pt>
    <dgm:pt modelId="{E540F4BE-2AD3-48EE-9B5A-0EF96AC6CA22}">
      <dgm:prSet custT="1"/>
      <dgm:spPr/>
      <dgm:t>
        <a:bodyPr/>
        <a:lstStyle/>
        <a:p>
          <a:pPr algn="ctr" rtl="0"/>
          <a:r>
            <a:rPr lang="en-US" sz="1800" b="1" dirty="0" smtClean="0"/>
            <a:t>Clear</a:t>
          </a:r>
          <a:br>
            <a:rPr lang="en-US" sz="1800" b="1" dirty="0" smtClean="0"/>
          </a:br>
          <a:r>
            <a:rPr lang="en-US" sz="1800" b="1" dirty="0" smtClean="0"/>
            <a:t>direction</a:t>
          </a:r>
          <a:br>
            <a:rPr lang="en-US" sz="1800" b="1" dirty="0" smtClean="0"/>
          </a:br>
          <a:r>
            <a:rPr lang="en-US" sz="1800" b="1" dirty="0" smtClean="0"/>
            <a:t> and goals</a:t>
          </a:r>
          <a:br>
            <a:rPr lang="en-US" sz="1800" b="1" dirty="0" smtClean="0"/>
          </a:br>
          <a:r>
            <a:rPr lang="en-US" sz="1800" dirty="0" smtClean="0"/>
            <a:t>in the</a:t>
          </a:r>
          <a:br>
            <a:rPr lang="en-US" sz="1800" dirty="0" smtClean="0"/>
          </a:br>
          <a:r>
            <a:rPr lang="en-US" sz="1800" dirty="0" smtClean="0"/>
            <a:t>EBFM</a:t>
          </a:r>
          <a:br>
            <a:rPr lang="en-US" sz="1800" dirty="0" smtClean="0"/>
          </a:br>
          <a:r>
            <a:rPr lang="en-US" sz="1800" dirty="0" smtClean="0"/>
            <a:t>Road Map </a:t>
          </a:r>
          <a:endParaRPr lang="en-US" sz="1800" dirty="0"/>
        </a:p>
      </dgm:t>
    </dgm:pt>
    <dgm:pt modelId="{1C3F7616-0835-452A-93CA-50668D49A2FC}" type="parTrans" cxnId="{2C6876D1-1467-4C7F-BFF8-47C7BC55F141}">
      <dgm:prSet/>
      <dgm:spPr/>
      <dgm:t>
        <a:bodyPr/>
        <a:lstStyle/>
        <a:p>
          <a:endParaRPr lang="en-US"/>
        </a:p>
      </dgm:t>
    </dgm:pt>
    <dgm:pt modelId="{F0762985-6425-4887-9C9B-781BB14F9EAA}" type="sibTrans" cxnId="{2C6876D1-1467-4C7F-BFF8-47C7BC55F141}">
      <dgm:prSet/>
      <dgm:spPr/>
      <dgm:t>
        <a:bodyPr/>
        <a:lstStyle/>
        <a:p>
          <a:endParaRPr lang="en-US"/>
        </a:p>
      </dgm:t>
    </dgm:pt>
    <dgm:pt modelId="{3FC859DF-DC23-48DF-955B-3169B0B62501}" type="pres">
      <dgm:prSet presAssocID="{622DC377-AFBB-4DB8-B21C-3F29E98C1BBE}" presName="composite" presStyleCnt="0">
        <dgm:presLayoutVars>
          <dgm:chMax val="5"/>
          <dgm:dir/>
          <dgm:animLvl val="ctr"/>
          <dgm:resizeHandles val="exact"/>
        </dgm:presLayoutVars>
      </dgm:prSet>
      <dgm:spPr/>
      <dgm:t>
        <a:bodyPr/>
        <a:lstStyle/>
        <a:p>
          <a:endParaRPr lang="en-US"/>
        </a:p>
      </dgm:t>
    </dgm:pt>
    <dgm:pt modelId="{474CE498-B97B-40FF-8F20-A33F6175D65C}" type="pres">
      <dgm:prSet presAssocID="{622DC377-AFBB-4DB8-B21C-3F29E98C1BBE}" presName="cycle" presStyleCnt="0"/>
      <dgm:spPr/>
    </dgm:pt>
    <dgm:pt modelId="{2CCEE234-C21A-41AA-A2E5-3A7A562DFA8F}" type="pres">
      <dgm:prSet presAssocID="{622DC377-AFBB-4DB8-B21C-3F29E98C1BBE}" presName="centerShape" presStyleCnt="0"/>
      <dgm:spPr/>
    </dgm:pt>
    <dgm:pt modelId="{9FBAD5D6-87E9-4A98-B840-876B05F9D5A1}" type="pres">
      <dgm:prSet presAssocID="{622DC377-AFBB-4DB8-B21C-3F29E98C1BBE}" presName="connSite" presStyleLbl="node1" presStyleIdx="0" presStyleCnt="4"/>
      <dgm:spPr/>
    </dgm:pt>
    <dgm:pt modelId="{4135B2CC-9DFC-484D-ADA1-9179BEC6F5E9}" type="pres">
      <dgm:prSet presAssocID="{622DC377-AFBB-4DB8-B21C-3F29E98C1BBE}" presName="visible" presStyleLbl="node1" presStyleIdx="0" presStyleCnt="4" custScaleX="158732" custScaleY="158732" custLinFactNeighborX="4119"/>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DDE69C16-F62B-421B-ADF3-7CD024059F16}" type="pres">
      <dgm:prSet presAssocID="{BA00A9F7-43A1-44A1-A64D-B46DFC505F9A}" presName="Name25" presStyleLbl="parChTrans1D1" presStyleIdx="0" presStyleCnt="3"/>
      <dgm:spPr/>
      <dgm:t>
        <a:bodyPr/>
        <a:lstStyle/>
        <a:p>
          <a:endParaRPr lang="en-US"/>
        </a:p>
      </dgm:t>
    </dgm:pt>
    <dgm:pt modelId="{30CADF2F-59E4-4A08-9E48-29A0674609E1}" type="pres">
      <dgm:prSet presAssocID="{FB7BC627-5150-4F6C-8EB8-F7683825FFED}" presName="node" presStyleCnt="0"/>
      <dgm:spPr/>
    </dgm:pt>
    <dgm:pt modelId="{FE3D3B11-0CAF-43B4-904D-D522E299EFE3}" type="pres">
      <dgm:prSet presAssocID="{FB7BC627-5150-4F6C-8EB8-F7683825FFED}" presName="parentNode" presStyleLbl="node1" presStyleIdx="1" presStyleCnt="4" custScaleX="156712" custScaleY="156712" custLinFactNeighborX="94788" custLinFactNeighborY="28250">
        <dgm:presLayoutVars>
          <dgm:chMax val="1"/>
          <dgm:bulletEnabled val="1"/>
        </dgm:presLayoutVars>
      </dgm:prSet>
      <dgm:spPr/>
      <dgm:t>
        <a:bodyPr/>
        <a:lstStyle/>
        <a:p>
          <a:endParaRPr lang="en-US"/>
        </a:p>
      </dgm:t>
    </dgm:pt>
    <dgm:pt modelId="{4475E88D-37B0-4C18-AA9A-7D20A8EB343F}" type="pres">
      <dgm:prSet presAssocID="{FB7BC627-5150-4F6C-8EB8-F7683825FFED}" presName="childNode" presStyleLbl="revTx" presStyleIdx="0" presStyleCnt="0">
        <dgm:presLayoutVars>
          <dgm:bulletEnabled val="1"/>
        </dgm:presLayoutVars>
      </dgm:prSet>
      <dgm:spPr/>
    </dgm:pt>
    <dgm:pt modelId="{DBD4533F-7BBD-4CC7-BB79-8FB7CFB526C7}" type="pres">
      <dgm:prSet presAssocID="{B53A3AF8-8377-478E-847F-6D1B18A447C0}" presName="Name25" presStyleLbl="parChTrans1D1" presStyleIdx="1" presStyleCnt="3"/>
      <dgm:spPr/>
      <dgm:t>
        <a:bodyPr/>
        <a:lstStyle/>
        <a:p>
          <a:endParaRPr lang="en-US"/>
        </a:p>
      </dgm:t>
    </dgm:pt>
    <dgm:pt modelId="{77BA3E64-E111-4783-8319-2E5FCE82C96D}" type="pres">
      <dgm:prSet presAssocID="{85CDF2AE-756D-4906-85A2-105644F69D9B}" presName="node" presStyleCnt="0"/>
      <dgm:spPr/>
    </dgm:pt>
    <dgm:pt modelId="{64EA65F7-C79A-4206-AC1E-8AA1E166F4BE}" type="pres">
      <dgm:prSet presAssocID="{85CDF2AE-756D-4906-85A2-105644F69D9B}" presName="parentNode" presStyleLbl="node1" presStyleIdx="2" presStyleCnt="4" custScaleX="156712" custScaleY="156712" custLinFactX="66320" custLinFactNeighborX="100000" custLinFactNeighborY="-4346">
        <dgm:presLayoutVars>
          <dgm:chMax val="1"/>
          <dgm:bulletEnabled val="1"/>
        </dgm:presLayoutVars>
      </dgm:prSet>
      <dgm:spPr/>
      <dgm:t>
        <a:bodyPr/>
        <a:lstStyle/>
        <a:p>
          <a:endParaRPr lang="en-US"/>
        </a:p>
      </dgm:t>
    </dgm:pt>
    <dgm:pt modelId="{F9F6F1FC-555B-4225-97C3-DD43C24041BF}" type="pres">
      <dgm:prSet presAssocID="{85CDF2AE-756D-4906-85A2-105644F69D9B}" presName="childNode" presStyleLbl="revTx" presStyleIdx="0" presStyleCnt="0">
        <dgm:presLayoutVars>
          <dgm:bulletEnabled val="1"/>
        </dgm:presLayoutVars>
      </dgm:prSet>
      <dgm:spPr/>
    </dgm:pt>
    <dgm:pt modelId="{951B3D3E-FBEC-4B78-8FBA-4287DD395D7C}" type="pres">
      <dgm:prSet presAssocID="{1C3F7616-0835-452A-93CA-50668D49A2FC}" presName="Name25" presStyleLbl="parChTrans1D1" presStyleIdx="2" presStyleCnt="3"/>
      <dgm:spPr/>
      <dgm:t>
        <a:bodyPr/>
        <a:lstStyle/>
        <a:p>
          <a:endParaRPr lang="en-US"/>
        </a:p>
      </dgm:t>
    </dgm:pt>
    <dgm:pt modelId="{A420F793-5426-4DF6-8B58-B8DB4F2C0F68}" type="pres">
      <dgm:prSet presAssocID="{E540F4BE-2AD3-48EE-9B5A-0EF96AC6CA22}" presName="node" presStyleCnt="0"/>
      <dgm:spPr/>
    </dgm:pt>
    <dgm:pt modelId="{AA2AC546-EF26-43F8-859C-1A46AEE0066C}" type="pres">
      <dgm:prSet presAssocID="{E540F4BE-2AD3-48EE-9B5A-0EF96AC6CA22}" presName="parentNode" presStyleLbl="node1" presStyleIdx="3" presStyleCnt="4" custScaleX="156712" custScaleY="156712" custLinFactNeighborX="94788" custLinFactNeighborY="-28250">
        <dgm:presLayoutVars>
          <dgm:chMax val="1"/>
          <dgm:bulletEnabled val="1"/>
        </dgm:presLayoutVars>
      </dgm:prSet>
      <dgm:spPr/>
      <dgm:t>
        <a:bodyPr/>
        <a:lstStyle/>
        <a:p>
          <a:endParaRPr lang="en-US"/>
        </a:p>
      </dgm:t>
    </dgm:pt>
    <dgm:pt modelId="{C08E704D-4E53-49D0-8228-69C02D6BCE03}" type="pres">
      <dgm:prSet presAssocID="{E540F4BE-2AD3-48EE-9B5A-0EF96AC6CA22}" presName="childNode" presStyleLbl="revTx" presStyleIdx="0" presStyleCnt="0">
        <dgm:presLayoutVars>
          <dgm:bulletEnabled val="1"/>
        </dgm:presLayoutVars>
      </dgm:prSet>
      <dgm:spPr/>
    </dgm:pt>
  </dgm:ptLst>
  <dgm:cxnLst>
    <dgm:cxn modelId="{4D97A788-29C0-4AEF-A4A2-955C40E89EEF}" type="presOf" srcId="{BA00A9F7-43A1-44A1-A64D-B46DFC505F9A}" destId="{DDE69C16-F62B-421B-ADF3-7CD024059F16}" srcOrd="0" destOrd="0" presId="urn:microsoft.com/office/officeart/2005/8/layout/radial2"/>
    <dgm:cxn modelId="{C6F12EF9-841A-4A9F-8FE7-20ECFDFBE43F}" type="presOf" srcId="{85CDF2AE-756D-4906-85A2-105644F69D9B}" destId="{64EA65F7-C79A-4206-AC1E-8AA1E166F4BE}" srcOrd="0" destOrd="0" presId="urn:microsoft.com/office/officeart/2005/8/layout/radial2"/>
    <dgm:cxn modelId="{4FA5C881-2ACA-46BA-85A8-E86F5365DF72}" type="presOf" srcId="{622DC377-AFBB-4DB8-B21C-3F29E98C1BBE}" destId="{3FC859DF-DC23-48DF-955B-3169B0B62501}" srcOrd="0" destOrd="0" presId="urn:microsoft.com/office/officeart/2005/8/layout/radial2"/>
    <dgm:cxn modelId="{80B259CD-7A37-40B9-B7B8-F4B3FCA091B2}" srcId="{622DC377-AFBB-4DB8-B21C-3F29E98C1BBE}" destId="{85CDF2AE-756D-4906-85A2-105644F69D9B}" srcOrd="1" destOrd="0" parTransId="{B53A3AF8-8377-478E-847F-6D1B18A447C0}" sibTransId="{1834520C-3D4B-40A1-9D55-684D0B89979F}"/>
    <dgm:cxn modelId="{BAC20B6C-3EE6-41CA-84B4-352D99DA3402}" type="presOf" srcId="{1C3F7616-0835-452A-93CA-50668D49A2FC}" destId="{951B3D3E-FBEC-4B78-8FBA-4287DD395D7C}" srcOrd="0" destOrd="0" presId="urn:microsoft.com/office/officeart/2005/8/layout/radial2"/>
    <dgm:cxn modelId="{19603A53-299E-491D-A82E-F7D82A34A7C4}" type="presOf" srcId="{FB7BC627-5150-4F6C-8EB8-F7683825FFED}" destId="{FE3D3B11-0CAF-43B4-904D-D522E299EFE3}" srcOrd="0" destOrd="0" presId="urn:microsoft.com/office/officeart/2005/8/layout/radial2"/>
    <dgm:cxn modelId="{9A5C2444-F53F-479D-946E-AF45A45B825E}" srcId="{622DC377-AFBB-4DB8-B21C-3F29E98C1BBE}" destId="{FB7BC627-5150-4F6C-8EB8-F7683825FFED}" srcOrd="0" destOrd="0" parTransId="{BA00A9F7-43A1-44A1-A64D-B46DFC505F9A}" sibTransId="{2803A763-A6D4-4B8B-8CFD-5D72BF1915D3}"/>
    <dgm:cxn modelId="{7F835FCB-B175-4301-90C1-CD32A46319A7}" type="presOf" srcId="{E540F4BE-2AD3-48EE-9B5A-0EF96AC6CA22}" destId="{AA2AC546-EF26-43F8-859C-1A46AEE0066C}" srcOrd="0" destOrd="0" presId="urn:microsoft.com/office/officeart/2005/8/layout/radial2"/>
    <dgm:cxn modelId="{2C6876D1-1467-4C7F-BFF8-47C7BC55F141}" srcId="{622DC377-AFBB-4DB8-B21C-3F29E98C1BBE}" destId="{E540F4BE-2AD3-48EE-9B5A-0EF96AC6CA22}" srcOrd="2" destOrd="0" parTransId="{1C3F7616-0835-452A-93CA-50668D49A2FC}" sibTransId="{F0762985-6425-4887-9C9B-781BB14F9EAA}"/>
    <dgm:cxn modelId="{C22367C3-3F38-44D4-B207-5522E86E9FBF}" type="presOf" srcId="{B53A3AF8-8377-478E-847F-6D1B18A447C0}" destId="{DBD4533F-7BBD-4CC7-BB79-8FB7CFB526C7}" srcOrd="0" destOrd="0" presId="urn:microsoft.com/office/officeart/2005/8/layout/radial2"/>
    <dgm:cxn modelId="{D753327D-57DA-4C84-9E28-77776EEFFEEB}" type="presParOf" srcId="{3FC859DF-DC23-48DF-955B-3169B0B62501}" destId="{474CE498-B97B-40FF-8F20-A33F6175D65C}" srcOrd="0" destOrd="0" presId="urn:microsoft.com/office/officeart/2005/8/layout/radial2"/>
    <dgm:cxn modelId="{5B72244E-92DE-4C5A-887B-DCAC9DA9BCE7}" type="presParOf" srcId="{474CE498-B97B-40FF-8F20-A33F6175D65C}" destId="{2CCEE234-C21A-41AA-A2E5-3A7A562DFA8F}" srcOrd="0" destOrd="0" presId="urn:microsoft.com/office/officeart/2005/8/layout/radial2"/>
    <dgm:cxn modelId="{8DADA398-9DAF-4C12-B5CB-F6A8B1D56D92}" type="presParOf" srcId="{2CCEE234-C21A-41AA-A2E5-3A7A562DFA8F}" destId="{9FBAD5D6-87E9-4A98-B840-876B05F9D5A1}" srcOrd="0" destOrd="0" presId="urn:microsoft.com/office/officeart/2005/8/layout/radial2"/>
    <dgm:cxn modelId="{1D6C0B5B-EE89-46E9-AB43-64570341CFA3}" type="presParOf" srcId="{2CCEE234-C21A-41AA-A2E5-3A7A562DFA8F}" destId="{4135B2CC-9DFC-484D-ADA1-9179BEC6F5E9}" srcOrd="1" destOrd="0" presId="urn:microsoft.com/office/officeart/2005/8/layout/radial2"/>
    <dgm:cxn modelId="{4A80F6CB-E0A3-485A-A4B8-44C34FFD2D74}" type="presParOf" srcId="{474CE498-B97B-40FF-8F20-A33F6175D65C}" destId="{DDE69C16-F62B-421B-ADF3-7CD024059F16}" srcOrd="1" destOrd="0" presId="urn:microsoft.com/office/officeart/2005/8/layout/radial2"/>
    <dgm:cxn modelId="{E3F96275-1F6B-4217-8E4C-9365E2259706}" type="presParOf" srcId="{474CE498-B97B-40FF-8F20-A33F6175D65C}" destId="{30CADF2F-59E4-4A08-9E48-29A0674609E1}" srcOrd="2" destOrd="0" presId="urn:microsoft.com/office/officeart/2005/8/layout/radial2"/>
    <dgm:cxn modelId="{7B7A4664-1F47-4AA3-9C7D-172C3E3233D3}" type="presParOf" srcId="{30CADF2F-59E4-4A08-9E48-29A0674609E1}" destId="{FE3D3B11-0CAF-43B4-904D-D522E299EFE3}" srcOrd="0" destOrd="0" presId="urn:microsoft.com/office/officeart/2005/8/layout/radial2"/>
    <dgm:cxn modelId="{E060F8B6-9AA5-4FB9-A5A2-5742D5AAB2C8}" type="presParOf" srcId="{30CADF2F-59E4-4A08-9E48-29A0674609E1}" destId="{4475E88D-37B0-4C18-AA9A-7D20A8EB343F}" srcOrd="1" destOrd="0" presId="urn:microsoft.com/office/officeart/2005/8/layout/radial2"/>
    <dgm:cxn modelId="{D473AE0D-EF36-4B02-A393-1A3CC62893E7}" type="presParOf" srcId="{474CE498-B97B-40FF-8F20-A33F6175D65C}" destId="{DBD4533F-7BBD-4CC7-BB79-8FB7CFB526C7}" srcOrd="3" destOrd="0" presId="urn:microsoft.com/office/officeart/2005/8/layout/radial2"/>
    <dgm:cxn modelId="{2B2311B3-3345-40D7-9DA0-F14A2C60644F}" type="presParOf" srcId="{474CE498-B97B-40FF-8F20-A33F6175D65C}" destId="{77BA3E64-E111-4783-8319-2E5FCE82C96D}" srcOrd="4" destOrd="0" presId="urn:microsoft.com/office/officeart/2005/8/layout/radial2"/>
    <dgm:cxn modelId="{82366EEF-4E9F-4A3D-86ED-09A68BABD012}" type="presParOf" srcId="{77BA3E64-E111-4783-8319-2E5FCE82C96D}" destId="{64EA65F7-C79A-4206-AC1E-8AA1E166F4BE}" srcOrd="0" destOrd="0" presId="urn:microsoft.com/office/officeart/2005/8/layout/radial2"/>
    <dgm:cxn modelId="{C977C106-517B-4AD9-867D-D45F7EBBB78C}" type="presParOf" srcId="{77BA3E64-E111-4783-8319-2E5FCE82C96D}" destId="{F9F6F1FC-555B-4225-97C3-DD43C24041BF}" srcOrd="1" destOrd="0" presId="urn:microsoft.com/office/officeart/2005/8/layout/radial2"/>
    <dgm:cxn modelId="{5D288C17-3596-480D-9514-DB3A2FE8997F}" type="presParOf" srcId="{474CE498-B97B-40FF-8F20-A33F6175D65C}" destId="{951B3D3E-FBEC-4B78-8FBA-4287DD395D7C}" srcOrd="5" destOrd="0" presId="urn:microsoft.com/office/officeart/2005/8/layout/radial2"/>
    <dgm:cxn modelId="{EC98AFCA-DCA0-4AE9-9065-39B3AFADF87E}" type="presParOf" srcId="{474CE498-B97B-40FF-8F20-A33F6175D65C}" destId="{A420F793-5426-4DF6-8B58-B8DB4F2C0F68}" srcOrd="6" destOrd="0" presId="urn:microsoft.com/office/officeart/2005/8/layout/radial2"/>
    <dgm:cxn modelId="{A7BB0DF7-B038-4BBE-B342-330676918A92}" type="presParOf" srcId="{A420F793-5426-4DF6-8B58-B8DB4F2C0F68}" destId="{AA2AC546-EF26-43F8-859C-1A46AEE0066C}" srcOrd="0" destOrd="0" presId="urn:microsoft.com/office/officeart/2005/8/layout/radial2"/>
    <dgm:cxn modelId="{2FC62321-89E8-4B69-B782-DB3E7B2322C1}" type="presParOf" srcId="{A420F793-5426-4DF6-8B58-B8DB4F2C0F68}" destId="{C08E704D-4E53-49D0-8228-69C02D6BCE0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C649DA-7019-4794-AE30-0856527D45E9}"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en-US"/>
        </a:p>
      </dgm:t>
    </dgm:pt>
    <dgm:pt modelId="{19E46D84-BCF6-4C71-8259-4141AEB44EFC}">
      <dgm:prSet custT="1"/>
      <dgm:spPr/>
      <dgm:t>
        <a:bodyPr/>
        <a:lstStyle/>
        <a:p>
          <a:pPr rtl="0"/>
          <a:r>
            <a:rPr lang="en-US" sz="2400" b="1" dirty="0" smtClean="0">
              <a:solidFill>
                <a:srgbClr val="002060"/>
              </a:solidFill>
            </a:rPr>
            <a:t>Primarily effort</a:t>
          </a:r>
          <a:r>
            <a:rPr lang="en-US" sz="2400" b="1" dirty="0" smtClean="0"/>
            <a:t/>
          </a:r>
          <a:br>
            <a:rPr lang="en-US" sz="2400" b="1" dirty="0" smtClean="0"/>
          </a:br>
          <a:r>
            <a:rPr lang="en-US" sz="1800" dirty="0" smtClean="0"/>
            <a:t>has been through National Ecosystem Modeling Workshops (</a:t>
          </a:r>
          <a:r>
            <a:rPr lang="en-US" sz="1800" dirty="0" err="1" smtClean="0"/>
            <a:t>NEMoWs</a:t>
          </a:r>
          <a:r>
            <a:rPr lang="en-US" sz="1800" dirty="0" smtClean="0"/>
            <a:t>) in 2007, 2010, </a:t>
          </a:r>
          <a:r>
            <a:rPr lang="en-US" sz="1800" dirty="0" smtClean="0"/>
            <a:t> 2014, and 2017.</a:t>
          </a:r>
          <a:endParaRPr lang="en-US" sz="1800" dirty="0"/>
        </a:p>
      </dgm:t>
    </dgm:pt>
    <dgm:pt modelId="{D0D21065-EC9B-4F67-A910-0566C8A93481}" type="parTrans" cxnId="{FA4F59D6-F99C-4515-BD75-768B2F8980D2}">
      <dgm:prSet/>
      <dgm:spPr/>
      <dgm:t>
        <a:bodyPr/>
        <a:lstStyle/>
        <a:p>
          <a:endParaRPr lang="en-US"/>
        </a:p>
      </dgm:t>
    </dgm:pt>
    <dgm:pt modelId="{1DB73B6C-A19E-4962-9B3E-467BE1F543CB}" type="sibTrans" cxnId="{FA4F59D6-F99C-4515-BD75-768B2F8980D2}">
      <dgm:prSet/>
      <dgm:spPr/>
      <dgm:t>
        <a:bodyPr/>
        <a:lstStyle/>
        <a:p>
          <a:endParaRPr lang="en-US"/>
        </a:p>
      </dgm:t>
    </dgm:pt>
    <dgm:pt modelId="{EEAE4F73-6AF1-4B28-A34B-3626B6513BCE}">
      <dgm:prSet custT="1"/>
      <dgm:spPr/>
      <dgm:t>
        <a:bodyPr/>
        <a:lstStyle/>
        <a:p>
          <a:pPr rtl="0"/>
          <a:r>
            <a:rPr lang="en-US" sz="2400" b="1" dirty="0" err="1" smtClean="0">
              <a:solidFill>
                <a:srgbClr val="002060"/>
              </a:solidFill>
            </a:rPr>
            <a:t>NEMoW</a:t>
          </a:r>
          <a:r>
            <a:rPr lang="en-US" sz="1800" dirty="0" smtClean="0"/>
            <a:t> was designed as a NMFS-wide, national workshop to examine NMFS ecosystem, bio-physical and multispecies modeling approaches to explore the establishment of ecosystem modeling standards of use and review for living marine resource management applications. </a:t>
          </a:r>
          <a:endParaRPr lang="en-US" sz="1800" dirty="0"/>
        </a:p>
      </dgm:t>
    </dgm:pt>
    <dgm:pt modelId="{E993E300-5AC5-4E5B-967F-525D4F7CCF1F}" type="parTrans" cxnId="{ABC6F0BF-CFD7-43B9-AFF2-EDD0DF9A4BE8}">
      <dgm:prSet/>
      <dgm:spPr/>
      <dgm:t>
        <a:bodyPr/>
        <a:lstStyle/>
        <a:p>
          <a:endParaRPr lang="en-US"/>
        </a:p>
      </dgm:t>
    </dgm:pt>
    <dgm:pt modelId="{AFBECA93-1403-49F6-B35B-BE0667EC0816}" type="sibTrans" cxnId="{ABC6F0BF-CFD7-43B9-AFF2-EDD0DF9A4BE8}">
      <dgm:prSet/>
      <dgm:spPr/>
      <dgm:t>
        <a:bodyPr/>
        <a:lstStyle/>
        <a:p>
          <a:endParaRPr lang="en-US"/>
        </a:p>
      </dgm:t>
    </dgm:pt>
    <dgm:pt modelId="{90BE8BDC-C270-4C60-839E-8F232F4AB448}" type="pres">
      <dgm:prSet presAssocID="{94C649DA-7019-4794-AE30-0856527D45E9}" presName="vert0" presStyleCnt="0">
        <dgm:presLayoutVars>
          <dgm:dir/>
          <dgm:animOne val="branch"/>
          <dgm:animLvl val="lvl"/>
        </dgm:presLayoutVars>
      </dgm:prSet>
      <dgm:spPr/>
      <dgm:t>
        <a:bodyPr/>
        <a:lstStyle/>
        <a:p>
          <a:endParaRPr lang="en-US"/>
        </a:p>
      </dgm:t>
    </dgm:pt>
    <dgm:pt modelId="{C2D66641-7532-4ADD-92E6-E506B0197FC7}" type="pres">
      <dgm:prSet presAssocID="{19E46D84-BCF6-4C71-8259-4141AEB44EFC}" presName="thickLine" presStyleLbl="alignNode1" presStyleIdx="0" presStyleCnt="2"/>
      <dgm:spPr/>
    </dgm:pt>
    <dgm:pt modelId="{D6035369-87E9-46CF-B7AF-A71A9F471011}" type="pres">
      <dgm:prSet presAssocID="{19E46D84-BCF6-4C71-8259-4141AEB44EFC}" presName="horz1" presStyleCnt="0"/>
      <dgm:spPr/>
    </dgm:pt>
    <dgm:pt modelId="{BE716551-7BEF-4D0F-A6C2-6CE17461B78A}" type="pres">
      <dgm:prSet presAssocID="{19E46D84-BCF6-4C71-8259-4141AEB44EFC}" presName="tx1" presStyleLbl="revTx" presStyleIdx="0" presStyleCnt="2"/>
      <dgm:spPr/>
      <dgm:t>
        <a:bodyPr/>
        <a:lstStyle/>
        <a:p>
          <a:endParaRPr lang="en-US"/>
        </a:p>
      </dgm:t>
    </dgm:pt>
    <dgm:pt modelId="{CE9C194E-A200-45F7-BD80-94831E1A61E1}" type="pres">
      <dgm:prSet presAssocID="{19E46D84-BCF6-4C71-8259-4141AEB44EFC}" presName="vert1" presStyleCnt="0"/>
      <dgm:spPr/>
    </dgm:pt>
    <dgm:pt modelId="{D29050A4-82CB-45EE-9856-83E3F9B39E41}" type="pres">
      <dgm:prSet presAssocID="{EEAE4F73-6AF1-4B28-A34B-3626B6513BCE}" presName="thickLine" presStyleLbl="alignNode1" presStyleIdx="1" presStyleCnt="2"/>
      <dgm:spPr/>
    </dgm:pt>
    <dgm:pt modelId="{600D9D19-7AC2-434C-A973-DE09CA0B039E}" type="pres">
      <dgm:prSet presAssocID="{EEAE4F73-6AF1-4B28-A34B-3626B6513BCE}" presName="horz1" presStyleCnt="0"/>
      <dgm:spPr/>
    </dgm:pt>
    <dgm:pt modelId="{B7DD20AB-736C-4143-8508-05FFB216B41C}" type="pres">
      <dgm:prSet presAssocID="{EEAE4F73-6AF1-4B28-A34B-3626B6513BCE}" presName="tx1" presStyleLbl="revTx" presStyleIdx="1" presStyleCnt="2"/>
      <dgm:spPr/>
      <dgm:t>
        <a:bodyPr/>
        <a:lstStyle/>
        <a:p>
          <a:endParaRPr lang="en-US"/>
        </a:p>
      </dgm:t>
    </dgm:pt>
    <dgm:pt modelId="{0A29F385-B29B-4D30-B51D-79EB2DBBC775}" type="pres">
      <dgm:prSet presAssocID="{EEAE4F73-6AF1-4B28-A34B-3626B6513BCE}" presName="vert1" presStyleCnt="0"/>
      <dgm:spPr/>
    </dgm:pt>
  </dgm:ptLst>
  <dgm:cxnLst>
    <dgm:cxn modelId="{06099BAB-6AA5-4330-B993-49DBA8FA622F}" type="presOf" srcId="{94C649DA-7019-4794-AE30-0856527D45E9}" destId="{90BE8BDC-C270-4C60-839E-8F232F4AB448}" srcOrd="0" destOrd="0" presId="urn:microsoft.com/office/officeart/2008/layout/LinedList"/>
    <dgm:cxn modelId="{A7B8DFAA-2FBF-4722-83CA-84180E5B5364}" type="presOf" srcId="{19E46D84-BCF6-4C71-8259-4141AEB44EFC}" destId="{BE716551-7BEF-4D0F-A6C2-6CE17461B78A}" srcOrd="0" destOrd="0" presId="urn:microsoft.com/office/officeart/2008/layout/LinedList"/>
    <dgm:cxn modelId="{643DD905-466D-4202-87B9-E2D3775606F4}" type="presOf" srcId="{EEAE4F73-6AF1-4B28-A34B-3626B6513BCE}" destId="{B7DD20AB-736C-4143-8508-05FFB216B41C}" srcOrd="0" destOrd="0" presId="urn:microsoft.com/office/officeart/2008/layout/LinedList"/>
    <dgm:cxn modelId="{FA4F59D6-F99C-4515-BD75-768B2F8980D2}" srcId="{94C649DA-7019-4794-AE30-0856527D45E9}" destId="{19E46D84-BCF6-4C71-8259-4141AEB44EFC}" srcOrd="0" destOrd="0" parTransId="{D0D21065-EC9B-4F67-A910-0566C8A93481}" sibTransId="{1DB73B6C-A19E-4962-9B3E-467BE1F543CB}"/>
    <dgm:cxn modelId="{ABC6F0BF-CFD7-43B9-AFF2-EDD0DF9A4BE8}" srcId="{94C649DA-7019-4794-AE30-0856527D45E9}" destId="{EEAE4F73-6AF1-4B28-A34B-3626B6513BCE}" srcOrd="1" destOrd="0" parTransId="{E993E300-5AC5-4E5B-967F-525D4F7CCF1F}" sibTransId="{AFBECA93-1403-49F6-B35B-BE0667EC0816}"/>
    <dgm:cxn modelId="{F01329F1-EE04-4384-80A9-5DC47C504024}" type="presParOf" srcId="{90BE8BDC-C270-4C60-839E-8F232F4AB448}" destId="{C2D66641-7532-4ADD-92E6-E506B0197FC7}" srcOrd="0" destOrd="0" presId="urn:microsoft.com/office/officeart/2008/layout/LinedList"/>
    <dgm:cxn modelId="{953F4CB7-4802-424A-B3A5-2FB9F001B0FB}" type="presParOf" srcId="{90BE8BDC-C270-4C60-839E-8F232F4AB448}" destId="{D6035369-87E9-46CF-B7AF-A71A9F471011}" srcOrd="1" destOrd="0" presId="urn:microsoft.com/office/officeart/2008/layout/LinedList"/>
    <dgm:cxn modelId="{EA21C12E-F305-4EA8-95A0-422E152719A5}" type="presParOf" srcId="{D6035369-87E9-46CF-B7AF-A71A9F471011}" destId="{BE716551-7BEF-4D0F-A6C2-6CE17461B78A}" srcOrd="0" destOrd="0" presId="urn:microsoft.com/office/officeart/2008/layout/LinedList"/>
    <dgm:cxn modelId="{DC56CFC6-D8EA-4D63-BD87-29DB5ECD26FF}" type="presParOf" srcId="{D6035369-87E9-46CF-B7AF-A71A9F471011}" destId="{CE9C194E-A200-45F7-BD80-94831E1A61E1}" srcOrd="1" destOrd="0" presId="urn:microsoft.com/office/officeart/2008/layout/LinedList"/>
    <dgm:cxn modelId="{355BC9B4-859B-44F8-98E8-96F0BC2BAB03}" type="presParOf" srcId="{90BE8BDC-C270-4C60-839E-8F232F4AB448}" destId="{D29050A4-82CB-45EE-9856-83E3F9B39E41}" srcOrd="2" destOrd="0" presId="urn:microsoft.com/office/officeart/2008/layout/LinedList"/>
    <dgm:cxn modelId="{A336D2F4-4371-4EB1-82AD-C50C63C52586}" type="presParOf" srcId="{90BE8BDC-C270-4C60-839E-8F232F4AB448}" destId="{600D9D19-7AC2-434C-A973-DE09CA0B039E}" srcOrd="3" destOrd="0" presId="urn:microsoft.com/office/officeart/2008/layout/LinedList"/>
    <dgm:cxn modelId="{4A446FF0-EB53-411A-AA7F-CB2F9845B418}" type="presParOf" srcId="{600D9D19-7AC2-434C-A973-DE09CA0B039E}" destId="{B7DD20AB-736C-4143-8508-05FFB216B41C}" srcOrd="0" destOrd="0" presId="urn:microsoft.com/office/officeart/2008/layout/LinedList"/>
    <dgm:cxn modelId="{0C863379-8563-4AB7-9EE8-D9B3BE5EEF1F}" type="presParOf" srcId="{600D9D19-7AC2-434C-A973-DE09CA0B039E}" destId="{0A29F385-B29B-4D30-B51D-79EB2DBBC77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6BCA1D-A029-46CB-9C61-31C356D8600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53193EE-5853-4C8E-8E00-55368D262F5C}">
      <dgm:prSet custT="1"/>
      <dgm:spPr/>
      <dgm:t>
        <a:bodyPr lIns="182880"/>
        <a:lstStyle/>
        <a:p>
          <a:pPr algn="l" rtl="0"/>
          <a:r>
            <a:rPr lang="en-US" sz="2400" b="1" dirty="0" smtClean="0"/>
            <a:t>Initiate development of a standardized approach</a:t>
          </a:r>
          <a:r>
            <a:rPr lang="en-US" sz="2400" dirty="0" smtClean="0"/>
            <a:t/>
          </a:r>
          <a:br>
            <a:rPr lang="en-US" sz="2400" dirty="0" smtClean="0"/>
          </a:br>
          <a:r>
            <a:rPr lang="en-US" sz="2400" dirty="0" smtClean="0"/>
            <a:t>for EM across NMFS and examine: </a:t>
          </a:r>
          <a:endParaRPr lang="en-US" sz="2400" dirty="0"/>
        </a:p>
      </dgm:t>
    </dgm:pt>
    <dgm:pt modelId="{21222BA7-24FE-46EC-9FED-EFFA37431C44}" type="parTrans" cxnId="{F885A5AA-FBE7-45F8-A36A-5D968CF2921C}">
      <dgm:prSet/>
      <dgm:spPr/>
      <dgm:t>
        <a:bodyPr/>
        <a:lstStyle/>
        <a:p>
          <a:endParaRPr lang="en-US"/>
        </a:p>
      </dgm:t>
    </dgm:pt>
    <dgm:pt modelId="{2D4F045D-C58B-45EF-8EB8-722308C8BD58}" type="sibTrans" cxnId="{F885A5AA-FBE7-45F8-A36A-5D968CF2921C}">
      <dgm:prSet/>
      <dgm:spPr/>
      <dgm:t>
        <a:bodyPr/>
        <a:lstStyle/>
        <a:p>
          <a:endParaRPr lang="en-US"/>
        </a:p>
      </dgm:t>
    </dgm:pt>
    <dgm:pt modelId="{AAA73976-EFEB-4261-9455-8DDCBDF4A92C}">
      <dgm:prSet custT="1"/>
      <dgm:spPr/>
      <dgm:t>
        <a:bodyPr lIns="182880"/>
        <a:lstStyle/>
        <a:p>
          <a:pPr algn="l" rtl="0"/>
          <a:r>
            <a:rPr lang="en-US" sz="1800" dirty="0" smtClean="0"/>
            <a:t>Software packages </a:t>
          </a:r>
          <a:endParaRPr lang="en-US" sz="1800" dirty="0"/>
        </a:p>
      </dgm:t>
    </dgm:pt>
    <dgm:pt modelId="{55D6E8F6-7530-4461-8C53-893818C750ED}" type="parTrans" cxnId="{B8F230D8-593A-4D39-9388-4128BB5E6365}">
      <dgm:prSet/>
      <dgm:spPr/>
      <dgm:t>
        <a:bodyPr/>
        <a:lstStyle/>
        <a:p>
          <a:endParaRPr lang="en-US"/>
        </a:p>
      </dgm:t>
    </dgm:pt>
    <dgm:pt modelId="{EAC212B7-F41D-4957-8F9B-7A2D92D8474E}" type="sibTrans" cxnId="{B8F230D8-593A-4D39-9388-4128BB5E6365}">
      <dgm:prSet/>
      <dgm:spPr/>
      <dgm:t>
        <a:bodyPr/>
        <a:lstStyle/>
        <a:p>
          <a:endParaRPr lang="en-US"/>
        </a:p>
      </dgm:t>
    </dgm:pt>
    <dgm:pt modelId="{D248DB3B-2D1F-417B-9E8A-C05C3191CBE4}">
      <dgm:prSet custT="1"/>
      <dgm:spPr/>
      <dgm:t>
        <a:bodyPr lIns="182880"/>
        <a:lstStyle/>
        <a:p>
          <a:pPr algn="l" rtl="0"/>
          <a:r>
            <a:rPr lang="en-US" sz="1800" dirty="0" smtClean="0"/>
            <a:t>Recommendations for use and data requirements</a:t>
          </a:r>
          <a:endParaRPr lang="en-US" sz="1800" dirty="0"/>
        </a:p>
      </dgm:t>
    </dgm:pt>
    <dgm:pt modelId="{047E0291-C13D-4FC8-BA57-1945AD33A592}" type="parTrans" cxnId="{DF807A1B-FFEB-40D2-92B8-921B6FF95D68}">
      <dgm:prSet/>
      <dgm:spPr/>
      <dgm:t>
        <a:bodyPr/>
        <a:lstStyle/>
        <a:p>
          <a:endParaRPr lang="en-US"/>
        </a:p>
      </dgm:t>
    </dgm:pt>
    <dgm:pt modelId="{BE2CE4AA-F14D-440B-9157-2EF236F7E149}" type="sibTrans" cxnId="{DF807A1B-FFEB-40D2-92B8-921B6FF95D68}">
      <dgm:prSet/>
      <dgm:spPr/>
      <dgm:t>
        <a:bodyPr/>
        <a:lstStyle/>
        <a:p>
          <a:endParaRPr lang="en-US"/>
        </a:p>
      </dgm:t>
    </dgm:pt>
    <dgm:pt modelId="{EC0F72CF-EB10-419E-B459-D38F9EB084DC}">
      <dgm:prSet custT="1"/>
      <dgm:spPr/>
      <dgm:t>
        <a:bodyPr lIns="182880"/>
        <a:lstStyle/>
        <a:p>
          <a:pPr algn="l" rtl="0"/>
          <a:r>
            <a:rPr lang="en-US" sz="1800" dirty="0" smtClean="0"/>
            <a:t>Parameterization protocols </a:t>
          </a:r>
          <a:endParaRPr lang="en-US" sz="1800" dirty="0"/>
        </a:p>
      </dgm:t>
    </dgm:pt>
    <dgm:pt modelId="{8C044E33-BFFA-4DF2-842F-66A7866D5A13}" type="parTrans" cxnId="{A790F32C-7052-4B0D-A1A1-4CDB8850D1FC}">
      <dgm:prSet/>
      <dgm:spPr/>
      <dgm:t>
        <a:bodyPr/>
        <a:lstStyle/>
        <a:p>
          <a:endParaRPr lang="en-US"/>
        </a:p>
      </dgm:t>
    </dgm:pt>
    <dgm:pt modelId="{F643B19B-5110-4629-B9EA-C54165951BF1}" type="sibTrans" cxnId="{A790F32C-7052-4B0D-A1A1-4CDB8850D1FC}">
      <dgm:prSet/>
      <dgm:spPr/>
      <dgm:t>
        <a:bodyPr/>
        <a:lstStyle/>
        <a:p>
          <a:endParaRPr lang="en-US"/>
        </a:p>
      </dgm:t>
    </dgm:pt>
    <dgm:pt modelId="{15092757-359F-4A56-991B-68FC68350BDF}">
      <dgm:prSet custT="1"/>
      <dgm:spPr/>
      <dgm:t>
        <a:bodyPr lIns="182880"/>
        <a:lstStyle/>
        <a:p>
          <a:pPr algn="l" rtl="0"/>
          <a:r>
            <a:rPr lang="en-US" sz="1800" dirty="0" smtClean="0"/>
            <a:t>Validation protocols and verification of model results</a:t>
          </a:r>
          <a:endParaRPr lang="en-US" sz="1800" dirty="0"/>
        </a:p>
      </dgm:t>
    </dgm:pt>
    <dgm:pt modelId="{7F137ABE-ABDD-44F7-A0A2-A8795E078EDD}" type="parTrans" cxnId="{ADAB0F6F-FBE4-4E7D-A3FE-7E5E4F33B25C}">
      <dgm:prSet/>
      <dgm:spPr/>
      <dgm:t>
        <a:bodyPr/>
        <a:lstStyle/>
        <a:p>
          <a:endParaRPr lang="en-US"/>
        </a:p>
      </dgm:t>
    </dgm:pt>
    <dgm:pt modelId="{D076A34D-97F8-487A-B576-F541514FE48C}" type="sibTrans" cxnId="{ADAB0F6F-FBE4-4E7D-A3FE-7E5E4F33B25C}">
      <dgm:prSet/>
      <dgm:spPr/>
      <dgm:t>
        <a:bodyPr/>
        <a:lstStyle/>
        <a:p>
          <a:endParaRPr lang="en-US"/>
        </a:p>
      </dgm:t>
    </dgm:pt>
    <dgm:pt modelId="{76E8A440-72EE-4B66-978A-62D082E9B3D7}" type="pres">
      <dgm:prSet presAssocID="{9C6BCA1D-A029-46CB-9C61-31C356D86008}" presName="diagram" presStyleCnt="0">
        <dgm:presLayoutVars>
          <dgm:chPref val="1"/>
          <dgm:dir/>
          <dgm:animOne val="branch"/>
          <dgm:animLvl val="lvl"/>
          <dgm:resizeHandles/>
        </dgm:presLayoutVars>
      </dgm:prSet>
      <dgm:spPr/>
      <dgm:t>
        <a:bodyPr/>
        <a:lstStyle/>
        <a:p>
          <a:endParaRPr lang="en-US"/>
        </a:p>
      </dgm:t>
    </dgm:pt>
    <dgm:pt modelId="{10B1BDFE-53FD-4889-848F-D4998F038768}" type="pres">
      <dgm:prSet presAssocID="{D53193EE-5853-4C8E-8E00-55368D262F5C}" presName="root" presStyleCnt="0"/>
      <dgm:spPr/>
    </dgm:pt>
    <dgm:pt modelId="{DBEF66D8-0B8E-4DD8-951B-66754BBDFB84}" type="pres">
      <dgm:prSet presAssocID="{D53193EE-5853-4C8E-8E00-55368D262F5C}" presName="rootComposite" presStyleCnt="0"/>
      <dgm:spPr/>
    </dgm:pt>
    <dgm:pt modelId="{326EF5AE-EF86-49BD-B6FA-AAA0666E0125}" type="pres">
      <dgm:prSet presAssocID="{D53193EE-5853-4C8E-8E00-55368D262F5C}" presName="rootText" presStyleLbl="node1" presStyleIdx="0" presStyleCnt="1" custScaleX="490629" custScaleY="111281" custLinFactNeighborX="-249" custLinFactNeighborY="-20337"/>
      <dgm:spPr/>
      <dgm:t>
        <a:bodyPr/>
        <a:lstStyle/>
        <a:p>
          <a:endParaRPr lang="en-US"/>
        </a:p>
      </dgm:t>
    </dgm:pt>
    <dgm:pt modelId="{8E9D813F-A9D4-48BC-9FFD-022B6C441D14}" type="pres">
      <dgm:prSet presAssocID="{D53193EE-5853-4C8E-8E00-55368D262F5C}" presName="rootConnector" presStyleLbl="node1" presStyleIdx="0" presStyleCnt="1"/>
      <dgm:spPr/>
      <dgm:t>
        <a:bodyPr/>
        <a:lstStyle/>
        <a:p>
          <a:endParaRPr lang="en-US"/>
        </a:p>
      </dgm:t>
    </dgm:pt>
    <dgm:pt modelId="{3CC9E792-25AA-4622-8716-6C3F4FF5A4A9}" type="pres">
      <dgm:prSet presAssocID="{D53193EE-5853-4C8E-8E00-55368D262F5C}" presName="childShape" presStyleCnt="0"/>
      <dgm:spPr/>
    </dgm:pt>
    <dgm:pt modelId="{C002A376-2BD6-400D-8E75-189510718122}" type="pres">
      <dgm:prSet presAssocID="{55D6E8F6-7530-4461-8C53-893818C750ED}" presName="Name13" presStyleLbl="parChTrans1D2" presStyleIdx="0" presStyleCnt="4"/>
      <dgm:spPr/>
      <dgm:t>
        <a:bodyPr/>
        <a:lstStyle/>
        <a:p>
          <a:endParaRPr lang="en-US"/>
        </a:p>
      </dgm:t>
    </dgm:pt>
    <dgm:pt modelId="{2E24114B-2A44-4DA2-BFA8-F0074F0D492C}" type="pres">
      <dgm:prSet presAssocID="{AAA73976-EFEB-4261-9455-8DDCBDF4A92C}" presName="childText" presStyleLbl="bgAcc1" presStyleIdx="0" presStyleCnt="4" custScaleX="404097" custScaleY="49675" custLinFactNeighborX="-35938" custLinFactNeighborY="-23340">
        <dgm:presLayoutVars>
          <dgm:bulletEnabled val="1"/>
        </dgm:presLayoutVars>
      </dgm:prSet>
      <dgm:spPr/>
      <dgm:t>
        <a:bodyPr/>
        <a:lstStyle/>
        <a:p>
          <a:endParaRPr lang="en-US"/>
        </a:p>
      </dgm:t>
    </dgm:pt>
    <dgm:pt modelId="{3376E3F0-5293-4339-A2AF-C341B36A098C}" type="pres">
      <dgm:prSet presAssocID="{047E0291-C13D-4FC8-BA57-1945AD33A592}" presName="Name13" presStyleLbl="parChTrans1D2" presStyleIdx="1" presStyleCnt="4"/>
      <dgm:spPr/>
      <dgm:t>
        <a:bodyPr/>
        <a:lstStyle/>
        <a:p>
          <a:endParaRPr lang="en-US"/>
        </a:p>
      </dgm:t>
    </dgm:pt>
    <dgm:pt modelId="{62658A3D-A4E1-440A-B760-2C42DC1B87CD}" type="pres">
      <dgm:prSet presAssocID="{D248DB3B-2D1F-417B-9E8A-C05C3191CBE4}" presName="childText" presStyleLbl="bgAcc1" presStyleIdx="1" presStyleCnt="4" custScaleX="404097" custScaleY="49675" custLinFactNeighborX="-35938" custLinFactNeighborY="-36956">
        <dgm:presLayoutVars>
          <dgm:bulletEnabled val="1"/>
        </dgm:presLayoutVars>
      </dgm:prSet>
      <dgm:spPr/>
      <dgm:t>
        <a:bodyPr/>
        <a:lstStyle/>
        <a:p>
          <a:endParaRPr lang="en-US"/>
        </a:p>
      </dgm:t>
    </dgm:pt>
    <dgm:pt modelId="{0DF1195D-B74D-4F27-AE20-9AFE43E0DAB9}" type="pres">
      <dgm:prSet presAssocID="{8C044E33-BFFA-4DF2-842F-66A7866D5A13}" presName="Name13" presStyleLbl="parChTrans1D2" presStyleIdx="2" presStyleCnt="4"/>
      <dgm:spPr/>
      <dgm:t>
        <a:bodyPr/>
        <a:lstStyle/>
        <a:p>
          <a:endParaRPr lang="en-US"/>
        </a:p>
      </dgm:t>
    </dgm:pt>
    <dgm:pt modelId="{A6CCAAC2-7989-413A-86D3-7B8BB9E98E13}" type="pres">
      <dgm:prSet presAssocID="{EC0F72CF-EB10-419E-B459-D38F9EB084DC}" presName="childText" presStyleLbl="bgAcc1" presStyleIdx="2" presStyleCnt="4" custScaleX="404097" custScaleY="49675" custLinFactNeighborX="-35938" custLinFactNeighborY="-51297">
        <dgm:presLayoutVars>
          <dgm:bulletEnabled val="1"/>
        </dgm:presLayoutVars>
      </dgm:prSet>
      <dgm:spPr/>
      <dgm:t>
        <a:bodyPr/>
        <a:lstStyle/>
        <a:p>
          <a:endParaRPr lang="en-US"/>
        </a:p>
      </dgm:t>
    </dgm:pt>
    <dgm:pt modelId="{CD425E57-B712-4AF0-9ACB-5E9B4BDD609E}" type="pres">
      <dgm:prSet presAssocID="{7F137ABE-ABDD-44F7-A0A2-A8795E078EDD}" presName="Name13" presStyleLbl="parChTrans1D2" presStyleIdx="3" presStyleCnt="4"/>
      <dgm:spPr/>
      <dgm:t>
        <a:bodyPr/>
        <a:lstStyle/>
        <a:p>
          <a:endParaRPr lang="en-US"/>
        </a:p>
      </dgm:t>
    </dgm:pt>
    <dgm:pt modelId="{3537C242-F26B-4BBC-B6E6-55AFA93FF46A}" type="pres">
      <dgm:prSet presAssocID="{15092757-359F-4A56-991B-68FC68350BDF}" presName="childText" presStyleLbl="bgAcc1" presStyleIdx="3" presStyleCnt="4" custScaleX="404097" custScaleY="49675" custLinFactNeighborX="-35938" custLinFactNeighborY="-66132">
        <dgm:presLayoutVars>
          <dgm:bulletEnabled val="1"/>
        </dgm:presLayoutVars>
      </dgm:prSet>
      <dgm:spPr/>
      <dgm:t>
        <a:bodyPr/>
        <a:lstStyle/>
        <a:p>
          <a:endParaRPr lang="en-US"/>
        </a:p>
      </dgm:t>
    </dgm:pt>
  </dgm:ptLst>
  <dgm:cxnLst>
    <dgm:cxn modelId="{6F06EC25-D214-4CFB-81A2-B0FD7C2C0D49}" type="presOf" srcId="{55D6E8F6-7530-4461-8C53-893818C750ED}" destId="{C002A376-2BD6-400D-8E75-189510718122}" srcOrd="0" destOrd="0" presId="urn:microsoft.com/office/officeart/2005/8/layout/hierarchy3"/>
    <dgm:cxn modelId="{18AFDAC7-8955-45D8-938E-BA8E7CDB50CD}" type="presOf" srcId="{D248DB3B-2D1F-417B-9E8A-C05C3191CBE4}" destId="{62658A3D-A4E1-440A-B760-2C42DC1B87CD}" srcOrd="0" destOrd="0" presId="urn:microsoft.com/office/officeart/2005/8/layout/hierarchy3"/>
    <dgm:cxn modelId="{DF807A1B-FFEB-40D2-92B8-921B6FF95D68}" srcId="{D53193EE-5853-4C8E-8E00-55368D262F5C}" destId="{D248DB3B-2D1F-417B-9E8A-C05C3191CBE4}" srcOrd="1" destOrd="0" parTransId="{047E0291-C13D-4FC8-BA57-1945AD33A592}" sibTransId="{BE2CE4AA-F14D-440B-9157-2EF236F7E149}"/>
    <dgm:cxn modelId="{66C0A874-E470-403F-9C75-9C63E132C160}" type="presOf" srcId="{047E0291-C13D-4FC8-BA57-1945AD33A592}" destId="{3376E3F0-5293-4339-A2AF-C341B36A098C}" srcOrd="0" destOrd="0" presId="urn:microsoft.com/office/officeart/2005/8/layout/hierarchy3"/>
    <dgm:cxn modelId="{F885A5AA-FBE7-45F8-A36A-5D968CF2921C}" srcId="{9C6BCA1D-A029-46CB-9C61-31C356D86008}" destId="{D53193EE-5853-4C8E-8E00-55368D262F5C}" srcOrd="0" destOrd="0" parTransId="{21222BA7-24FE-46EC-9FED-EFFA37431C44}" sibTransId="{2D4F045D-C58B-45EF-8EB8-722308C8BD58}"/>
    <dgm:cxn modelId="{ADAB0F6F-FBE4-4E7D-A3FE-7E5E4F33B25C}" srcId="{D53193EE-5853-4C8E-8E00-55368D262F5C}" destId="{15092757-359F-4A56-991B-68FC68350BDF}" srcOrd="3" destOrd="0" parTransId="{7F137ABE-ABDD-44F7-A0A2-A8795E078EDD}" sibTransId="{D076A34D-97F8-487A-B576-F541514FE48C}"/>
    <dgm:cxn modelId="{ABAFA0AA-CE3B-4181-8A09-915F57FFC025}" type="presOf" srcId="{9C6BCA1D-A029-46CB-9C61-31C356D86008}" destId="{76E8A440-72EE-4B66-978A-62D082E9B3D7}" srcOrd="0" destOrd="0" presId="urn:microsoft.com/office/officeart/2005/8/layout/hierarchy3"/>
    <dgm:cxn modelId="{3E0A12D7-A3C0-487C-8A3E-A4573488A3BE}" type="presOf" srcId="{7F137ABE-ABDD-44F7-A0A2-A8795E078EDD}" destId="{CD425E57-B712-4AF0-9ACB-5E9B4BDD609E}" srcOrd="0" destOrd="0" presId="urn:microsoft.com/office/officeart/2005/8/layout/hierarchy3"/>
    <dgm:cxn modelId="{86C69338-5D75-4025-9C58-FF367D38D792}" type="presOf" srcId="{AAA73976-EFEB-4261-9455-8DDCBDF4A92C}" destId="{2E24114B-2A44-4DA2-BFA8-F0074F0D492C}" srcOrd="0" destOrd="0" presId="urn:microsoft.com/office/officeart/2005/8/layout/hierarchy3"/>
    <dgm:cxn modelId="{A790F32C-7052-4B0D-A1A1-4CDB8850D1FC}" srcId="{D53193EE-5853-4C8E-8E00-55368D262F5C}" destId="{EC0F72CF-EB10-419E-B459-D38F9EB084DC}" srcOrd="2" destOrd="0" parTransId="{8C044E33-BFFA-4DF2-842F-66A7866D5A13}" sibTransId="{F643B19B-5110-4629-B9EA-C54165951BF1}"/>
    <dgm:cxn modelId="{C8DA7B4E-5BC5-498E-81CB-0CFE7A27F5A2}" type="presOf" srcId="{D53193EE-5853-4C8E-8E00-55368D262F5C}" destId="{326EF5AE-EF86-49BD-B6FA-AAA0666E0125}" srcOrd="0" destOrd="0" presId="urn:microsoft.com/office/officeart/2005/8/layout/hierarchy3"/>
    <dgm:cxn modelId="{24C1AF92-D284-4429-B7A0-CEE29650FD4D}" type="presOf" srcId="{EC0F72CF-EB10-419E-B459-D38F9EB084DC}" destId="{A6CCAAC2-7989-413A-86D3-7B8BB9E98E13}" srcOrd="0" destOrd="0" presId="urn:microsoft.com/office/officeart/2005/8/layout/hierarchy3"/>
    <dgm:cxn modelId="{B8F230D8-593A-4D39-9388-4128BB5E6365}" srcId="{D53193EE-5853-4C8E-8E00-55368D262F5C}" destId="{AAA73976-EFEB-4261-9455-8DDCBDF4A92C}" srcOrd="0" destOrd="0" parTransId="{55D6E8F6-7530-4461-8C53-893818C750ED}" sibTransId="{EAC212B7-F41D-4957-8F9B-7A2D92D8474E}"/>
    <dgm:cxn modelId="{D8A12BA9-89BF-4489-BE87-8DEAD8370EC1}" type="presOf" srcId="{D53193EE-5853-4C8E-8E00-55368D262F5C}" destId="{8E9D813F-A9D4-48BC-9FFD-022B6C441D14}" srcOrd="1" destOrd="0" presId="urn:microsoft.com/office/officeart/2005/8/layout/hierarchy3"/>
    <dgm:cxn modelId="{B91B38FE-1ABC-4156-BA8C-E2437A790528}" type="presOf" srcId="{15092757-359F-4A56-991B-68FC68350BDF}" destId="{3537C242-F26B-4BBC-B6E6-55AFA93FF46A}" srcOrd="0" destOrd="0" presId="urn:microsoft.com/office/officeart/2005/8/layout/hierarchy3"/>
    <dgm:cxn modelId="{1B9BFE8A-C831-49FF-BDB1-F81489A461B8}" type="presOf" srcId="{8C044E33-BFFA-4DF2-842F-66A7866D5A13}" destId="{0DF1195D-B74D-4F27-AE20-9AFE43E0DAB9}" srcOrd="0" destOrd="0" presId="urn:microsoft.com/office/officeart/2005/8/layout/hierarchy3"/>
    <dgm:cxn modelId="{CF5A2F29-840C-4039-B1CC-7A0827784418}" type="presParOf" srcId="{76E8A440-72EE-4B66-978A-62D082E9B3D7}" destId="{10B1BDFE-53FD-4889-848F-D4998F038768}" srcOrd="0" destOrd="0" presId="urn:microsoft.com/office/officeart/2005/8/layout/hierarchy3"/>
    <dgm:cxn modelId="{D192A052-F7FF-4F4A-940D-FAE9BFB3A5BD}" type="presParOf" srcId="{10B1BDFE-53FD-4889-848F-D4998F038768}" destId="{DBEF66D8-0B8E-4DD8-951B-66754BBDFB84}" srcOrd="0" destOrd="0" presId="urn:microsoft.com/office/officeart/2005/8/layout/hierarchy3"/>
    <dgm:cxn modelId="{E7A25D3E-5925-4E5D-B235-FEF6520F30EA}" type="presParOf" srcId="{DBEF66D8-0B8E-4DD8-951B-66754BBDFB84}" destId="{326EF5AE-EF86-49BD-B6FA-AAA0666E0125}" srcOrd="0" destOrd="0" presId="urn:microsoft.com/office/officeart/2005/8/layout/hierarchy3"/>
    <dgm:cxn modelId="{F0312277-3A81-444F-BC2E-33D0DBC28D71}" type="presParOf" srcId="{DBEF66D8-0B8E-4DD8-951B-66754BBDFB84}" destId="{8E9D813F-A9D4-48BC-9FFD-022B6C441D14}" srcOrd="1" destOrd="0" presId="urn:microsoft.com/office/officeart/2005/8/layout/hierarchy3"/>
    <dgm:cxn modelId="{052DCEE0-BF88-4630-AFF7-EBAD7B43BCBD}" type="presParOf" srcId="{10B1BDFE-53FD-4889-848F-D4998F038768}" destId="{3CC9E792-25AA-4622-8716-6C3F4FF5A4A9}" srcOrd="1" destOrd="0" presId="urn:microsoft.com/office/officeart/2005/8/layout/hierarchy3"/>
    <dgm:cxn modelId="{02DB5A81-5E88-463A-96C4-8F3808097831}" type="presParOf" srcId="{3CC9E792-25AA-4622-8716-6C3F4FF5A4A9}" destId="{C002A376-2BD6-400D-8E75-189510718122}" srcOrd="0" destOrd="0" presId="urn:microsoft.com/office/officeart/2005/8/layout/hierarchy3"/>
    <dgm:cxn modelId="{DECFA293-29C5-4444-8333-48A1C24BA9C1}" type="presParOf" srcId="{3CC9E792-25AA-4622-8716-6C3F4FF5A4A9}" destId="{2E24114B-2A44-4DA2-BFA8-F0074F0D492C}" srcOrd="1" destOrd="0" presId="urn:microsoft.com/office/officeart/2005/8/layout/hierarchy3"/>
    <dgm:cxn modelId="{E7D7ADED-8CB2-476B-BCA1-FB10EEEE624F}" type="presParOf" srcId="{3CC9E792-25AA-4622-8716-6C3F4FF5A4A9}" destId="{3376E3F0-5293-4339-A2AF-C341B36A098C}" srcOrd="2" destOrd="0" presId="urn:microsoft.com/office/officeart/2005/8/layout/hierarchy3"/>
    <dgm:cxn modelId="{961DD021-41D9-482B-BBFB-ABDC2EE9325D}" type="presParOf" srcId="{3CC9E792-25AA-4622-8716-6C3F4FF5A4A9}" destId="{62658A3D-A4E1-440A-B760-2C42DC1B87CD}" srcOrd="3" destOrd="0" presId="urn:microsoft.com/office/officeart/2005/8/layout/hierarchy3"/>
    <dgm:cxn modelId="{CFBA3381-0C03-46E9-84D8-144DD207520A}" type="presParOf" srcId="{3CC9E792-25AA-4622-8716-6C3F4FF5A4A9}" destId="{0DF1195D-B74D-4F27-AE20-9AFE43E0DAB9}" srcOrd="4" destOrd="0" presId="urn:microsoft.com/office/officeart/2005/8/layout/hierarchy3"/>
    <dgm:cxn modelId="{603FB679-4134-487B-BD0E-F4D2602D6FB6}" type="presParOf" srcId="{3CC9E792-25AA-4622-8716-6C3F4FF5A4A9}" destId="{A6CCAAC2-7989-413A-86D3-7B8BB9E98E13}" srcOrd="5" destOrd="0" presId="urn:microsoft.com/office/officeart/2005/8/layout/hierarchy3"/>
    <dgm:cxn modelId="{6575EFB4-2A40-463A-84F4-82BE398E4C96}" type="presParOf" srcId="{3CC9E792-25AA-4622-8716-6C3F4FF5A4A9}" destId="{CD425E57-B712-4AF0-9ACB-5E9B4BDD609E}" srcOrd="6" destOrd="0" presId="urn:microsoft.com/office/officeart/2005/8/layout/hierarchy3"/>
    <dgm:cxn modelId="{BB5F4BA9-7AD5-4C56-A3FB-35FB7A3DFB7B}" type="presParOf" srcId="{3CC9E792-25AA-4622-8716-6C3F4FF5A4A9}" destId="{3537C242-F26B-4BBC-B6E6-55AFA93FF46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526D0D-5B0B-455B-8112-29F35F63CEAA}"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278F8033-5801-41CA-9825-305258105464}">
      <dgm:prSet custT="1"/>
      <dgm:spPr/>
      <dgm:t>
        <a:bodyPr/>
        <a:lstStyle/>
        <a:p>
          <a:pPr rtl="0"/>
          <a:r>
            <a:rPr lang="en-US" sz="2400" b="1" dirty="0" smtClean="0"/>
            <a:t>Key for EMs</a:t>
          </a:r>
          <a:br>
            <a:rPr lang="en-US" sz="2400" b="1" dirty="0" smtClean="0"/>
          </a:br>
          <a:r>
            <a:rPr lang="en-US" sz="2400" b="1" dirty="0" smtClean="0"/>
            <a:t>to be used</a:t>
          </a:r>
          <a:br>
            <a:rPr lang="en-US" sz="2400" b="1" dirty="0" smtClean="0"/>
          </a:br>
          <a:r>
            <a:rPr lang="en-US" sz="1600" dirty="0" smtClean="0"/>
            <a:t>in providing</a:t>
          </a:r>
          <a:br>
            <a:rPr lang="en-US" sz="1600" dirty="0" smtClean="0"/>
          </a:br>
          <a:r>
            <a:rPr lang="en-US" sz="1600" dirty="0" smtClean="0"/>
            <a:t>ecosystem-based LMR management advice is to ensure that all stakeholders, reviewers, managers and scientists using them have full confidence in what the models are doing in general and that the models have been applied appropriately</a:t>
          </a:r>
          <a:br>
            <a:rPr lang="en-US" sz="1600" dirty="0" smtClean="0"/>
          </a:br>
          <a:r>
            <a:rPr lang="en-US" sz="1600" dirty="0" smtClean="0"/>
            <a:t>in specific instances.</a:t>
          </a:r>
          <a:endParaRPr lang="en-US" sz="1600" dirty="0"/>
        </a:p>
      </dgm:t>
    </dgm:pt>
    <dgm:pt modelId="{4BB69CBE-7609-4B45-8863-470110CE5303}" type="parTrans" cxnId="{E0C76B94-0B6B-43C4-B61C-36C4EBA9051D}">
      <dgm:prSet/>
      <dgm:spPr/>
      <dgm:t>
        <a:bodyPr/>
        <a:lstStyle/>
        <a:p>
          <a:endParaRPr lang="en-US"/>
        </a:p>
      </dgm:t>
    </dgm:pt>
    <dgm:pt modelId="{1EFD5C86-CAE1-476D-8DCB-77D9582670F8}" type="sibTrans" cxnId="{E0C76B94-0B6B-43C4-B61C-36C4EBA9051D}">
      <dgm:prSet/>
      <dgm:spPr/>
      <dgm:t>
        <a:bodyPr/>
        <a:lstStyle/>
        <a:p>
          <a:endParaRPr lang="en-US"/>
        </a:p>
      </dgm:t>
    </dgm:pt>
    <dgm:pt modelId="{07CCC2F4-953B-4892-9579-84DE14F1CE23}" type="pres">
      <dgm:prSet presAssocID="{CD526D0D-5B0B-455B-8112-29F35F63CEAA}" presName="vert0" presStyleCnt="0">
        <dgm:presLayoutVars>
          <dgm:dir/>
          <dgm:animOne val="branch"/>
          <dgm:animLvl val="lvl"/>
        </dgm:presLayoutVars>
      </dgm:prSet>
      <dgm:spPr/>
      <dgm:t>
        <a:bodyPr/>
        <a:lstStyle/>
        <a:p>
          <a:endParaRPr lang="en-US"/>
        </a:p>
      </dgm:t>
    </dgm:pt>
    <dgm:pt modelId="{18AA7E5A-EE07-465F-A3D7-FDA0891923B8}" type="pres">
      <dgm:prSet presAssocID="{278F8033-5801-41CA-9825-305258105464}" presName="thickLine" presStyleLbl="alignNode1" presStyleIdx="0" presStyleCnt="1"/>
      <dgm:spPr/>
      <dgm:t>
        <a:bodyPr/>
        <a:lstStyle/>
        <a:p>
          <a:endParaRPr lang="en-US"/>
        </a:p>
      </dgm:t>
    </dgm:pt>
    <dgm:pt modelId="{C65BEA59-CFE3-46DA-8AFC-94FDF3251C6A}" type="pres">
      <dgm:prSet presAssocID="{278F8033-5801-41CA-9825-305258105464}" presName="horz1" presStyleCnt="0"/>
      <dgm:spPr/>
      <dgm:t>
        <a:bodyPr/>
        <a:lstStyle/>
        <a:p>
          <a:endParaRPr lang="en-US"/>
        </a:p>
      </dgm:t>
    </dgm:pt>
    <dgm:pt modelId="{BFF675DA-BA8D-4A29-AB2D-82229F9C0722}" type="pres">
      <dgm:prSet presAssocID="{278F8033-5801-41CA-9825-305258105464}" presName="tx1" presStyleLbl="revTx" presStyleIdx="0" presStyleCnt="1"/>
      <dgm:spPr/>
      <dgm:t>
        <a:bodyPr/>
        <a:lstStyle/>
        <a:p>
          <a:endParaRPr lang="en-US"/>
        </a:p>
      </dgm:t>
    </dgm:pt>
    <dgm:pt modelId="{D97FB436-4576-4497-B6CB-4CE6C588694A}" type="pres">
      <dgm:prSet presAssocID="{278F8033-5801-41CA-9825-305258105464}" presName="vert1" presStyleCnt="0"/>
      <dgm:spPr/>
      <dgm:t>
        <a:bodyPr/>
        <a:lstStyle/>
        <a:p>
          <a:endParaRPr lang="en-US"/>
        </a:p>
      </dgm:t>
    </dgm:pt>
  </dgm:ptLst>
  <dgm:cxnLst>
    <dgm:cxn modelId="{E0C76B94-0B6B-43C4-B61C-36C4EBA9051D}" srcId="{CD526D0D-5B0B-455B-8112-29F35F63CEAA}" destId="{278F8033-5801-41CA-9825-305258105464}" srcOrd="0" destOrd="0" parTransId="{4BB69CBE-7609-4B45-8863-470110CE5303}" sibTransId="{1EFD5C86-CAE1-476D-8DCB-77D9582670F8}"/>
    <dgm:cxn modelId="{E4D6CB18-C5DC-4D59-87CD-02ADCE2EC224}" type="presOf" srcId="{278F8033-5801-41CA-9825-305258105464}" destId="{BFF675DA-BA8D-4A29-AB2D-82229F9C0722}" srcOrd="0" destOrd="0" presId="urn:microsoft.com/office/officeart/2008/layout/LinedList"/>
    <dgm:cxn modelId="{A89E7263-792F-4CE9-B461-001E54BD060A}" type="presOf" srcId="{CD526D0D-5B0B-455B-8112-29F35F63CEAA}" destId="{07CCC2F4-953B-4892-9579-84DE14F1CE23}" srcOrd="0" destOrd="0" presId="urn:microsoft.com/office/officeart/2008/layout/LinedList"/>
    <dgm:cxn modelId="{47F84E82-00F9-4453-BC03-48A234DD8B6A}" type="presParOf" srcId="{07CCC2F4-953B-4892-9579-84DE14F1CE23}" destId="{18AA7E5A-EE07-465F-A3D7-FDA0891923B8}" srcOrd="0" destOrd="0" presId="urn:microsoft.com/office/officeart/2008/layout/LinedList"/>
    <dgm:cxn modelId="{C641C719-5548-4131-A70A-F8FEB0FF7742}" type="presParOf" srcId="{07CCC2F4-953B-4892-9579-84DE14F1CE23}" destId="{C65BEA59-CFE3-46DA-8AFC-94FDF3251C6A}" srcOrd="1" destOrd="0" presId="urn:microsoft.com/office/officeart/2008/layout/LinedList"/>
    <dgm:cxn modelId="{C832A631-CE02-4B11-A159-63F3E5DEDD68}" type="presParOf" srcId="{C65BEA59-CFE3-46DA-8AFC-94FDF3251C6A}" destId="{BFF675DA-BA8D-4A29-AB2D-82229F9C0722}" srcOrd="0" destOrd="0" presId="urn:microsoft.com/office/officeart/2008/layout/LinedList"/>
    <dgm:cxn modelId="{DC7B57AC-4F05-4D76-A00A-1A8399754F0F}" type="presParOf" srcId="{C65BEA59-CFE3-46DA-8AFC-94FDF3251C6A}" destId="{D97FB436-4576-4497-B6CB-4CE6C58869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6BCA1D-A029-46CB-9C61-31C356D8600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53193EE-5853-4C8E-8E00-55368D262F5C}">
      <dgm:prSet custT="1"/>
      <dgm:spPr/>
      <dgm:t>
        <a:bodyPr lIns="182880"/>
        <a:lstStyle/>
        <a:p>
          <a:pPr algn="l" rtl="0"/>
          <a:r>
            <a:rPr lang="en-US" sz="2400" dirty="0" smtClean="0"/>
            <a:t>Evaluate best practices for using ecosystem models to address trade-offs inherent in ecosystem-based management of living marine resources</a:t>
          </a:r>
          <a:endParaRPr lang="en-US" sz="2400" dirty="0"/>
        </a:p>
      </dgm:t>
    </dgm:pt>
    <dgm:pt modelId="{21222BA7-24FE-46EC-9FED-EFFA37431C44}" type="parTrans" cxnId="{F885A5AA-FBE7-45F8-A36A-5D968CF2921C}">
      <dgm:prSet/>
      <dgm:spPr/>
      <dgm:t>
        <a:bodyPr/>
        <a:lstStyle/>
        <a:p>
          <a:endParaRPr lang="en-US"/>
        </a:p>
      </dgm:t>
    </dgm:pt>
    <dgm:pt modelId="{2D4F045D-C58B-45EF-8EB8-722308C8BD58}" type="sibTrans" cxnId="{F885A5AA-FBE7-45F8-A36A-5D968CF2921C}">
      <dgm:prSet/>
      <dgm:spPr/>
      <dgm:t>
        <a:bodyPr/>
        <a:lstStyle/>
        <a:p>
          <a:endParaRPr lang="en-US"/>
        </a:p>
      </dgm:t>
    </dgm:pt>
    <dgm:pt modelId="{AAA73976-EFEB-4261-9455-8DDCBDF4A92C}">
      <dgm:prSet custT="1"/>
      <dgm:spPr/>
      <dgm:t>
        <a:bodyPr lIns="182880"/>
        <a:lstStyle/>
        <a:p>
          <a:pPr algn="l" rtl="0"/>
          <a:r>
            <a:rPr lang="en-US" sz="1800" dirty="0" smtClean="0"/>
            <a:t>Outline and review trade-offs being addressed</a:t>
          </a:r>
          <a:endParaRPr lang="en-US" sz="1800" dirty="0"/>
        </a:p>
      </dgm:t>
    </dgm:pt>
    <dgm:pt modelId="{55D6E8F6-7530-4461-8C53-893818C750ED}" type="parTrans" cxnId="{B8F230D8-593A-4D39-9388-4128BB5E6365}">
      <dgm:prSet/>
      <dgm:spPr/>
      <dgm:t>
        <a:bodyPr/>
        <a:lstStyle/>
        <a:p>
          <a:endParaRPr lang="en-US"/>
        </a:p>
      </dgm:t>
    </dgm:pt>
    <dgm:pt modelId="{EAC212B7-F41D-4957-8F9B-7A2D92D8474E}" type="sibTrans" cxnId="{B8F230D8-593A-4D39-9388-4128BB5E6365}">
      <dgm:prSet/>
      <dgm:spPr/>
      <dgm:t>
        <a:bodyPr/>
        <a:lstStyle/>
        <a:p>
          <a:endParaRPr lang="en-US"/>
        </a:p>
      </dgm:t>
    </dgm:pt>
    <dgm:pt modelId="{D248DB3B-2D1F-417B-9E8A-C05C3191CBE4}">
      <dgm:prSet custT="1"/>
      <dgm:spPr/>
      <dgm:t>
        <a:bodyPr lIns="182880"/>
        <a:lstStyle/>
        <a:p>
          <a:pPr algn="l" rtl="0"/>
          <a:r>
            <a:rPr lang="en-US" sz="1800" dirty="0" smtClean="0"/>
            <a:t>Review common  novel tools for modeling and communicating trade-offs</a:t>
          </a:r>
          <a:endParaRPr lang="en-US" sz="1800" dirty="0"/>
        </a:p>
      </dgm:t>
    </dgm:pt>
    <dgm:pt modelId="{047E0291-C13D-4FC8-BA57-1945AD33A592}" type="parTrans" cxnId="{DF807A1B-FFEB-40D2-92B8-921B6FF95D68}">
      <dgm:prSet/>
      <dgm:spPr/>
      <dgm:t>
        <a:bodyPr/>
        <a:lstStyle/>
        <a:p>
          <a:endParaRPr lang="en-US"/>
        </a:p>
      </dgm:t>
    </dgm:pt>
    <dgm:pt modelId="{BE2CE4AA-F14D-440B-9157-2EF236F7E149}" type="sibTrans" cxnId="{DF807A1B-FFEB-40D2-92B8-921B6FF95D68}">
      <dgm:prSet/>
      <dgm:spPr/>
      <dgm:t>
        <a:bodyPr/>
        <a:lstStyle/>
        <a:p>
          <a:endParaRPr lang="en-US"/>
        </a:p>
      </dgm:t>
    </dgm:pt>
    <dgm:pt modelId="{EC0F72CF-EB10-419E-B459-D38F9EB084DC}">
      <dgm:prSet custT="1"/>
      <dgm:spPr/>
      <dgm:t>
        <a:bodyPr lIns="182880"/>
        <a:lstStyle/>
        <a:p>
          <a:pPr algn="l" rtl="0"/>
          <a:r>
            <a:rPr lang="en-US" sz="1800" dirty="0" smtClean="0"/>
            <a:t>Understand management implications for trade-offs </a:t>
          </a:r>
          <a:endParaRPr lang="en-US" sz="1800" dirty="0"/>
        </a:p>
      </dgm:t>
    </dgm:pt>
    <dgm:pt modelId="{8C044E33-BFFA-4DF2-842F-66A7866D5A13}" type="parTrans" cxnId="{A790F32C-7052-4B0D-A1A1-4CDB8850D1FC}">
      <dgm:prSet/>
      <dgm:spPr/>
      <dgm:t>
        <a:bodyPr/>
        <a:lstStyle/>
        <a:p>
          <a:endParaRPr lang="en-US"/>
        </a:p>
      </dgm:t>
    </dgm:pt>
    <dgm:pt modelId="{F643B19B-5110-4629-B9EA-C54165951BF1}" type="sibTrans" cxnId="{A790F32C-7052-4B0D-A1A1-4CDB8850D1FC}">
      <dgm:prSet/>
      <dgm:spPr/>
      <dgm:t>
        <a:bodyPr/>
        <a:lstStyle/>
        <a:p>
          <a:endParaRPr lang="en-US"/>
        </a:p>
      </dgm:t>
    </dgm:pt>
    <dgm:pt modelId="{15092757-359F-4A56-991B-68FC68350BDF}">
      <dgm:prSet custT="1"/>
      <dgm:spPr/>
      <dgm:t>
        <a:bodyPr lIns="182880"/>
        <a:lstStyle/>
        <a:p>
          <a:pPr algn="l" rtl="0"/>
          <a:r>
            <a:rPr lang="en-US" sz="1800" dirty="0" smtClean="0"/>
            <a:t>Summarize best practices for addressing trade-offs using EM</a:t>
          </a:r>
          <a:endParaRPr lang="en-US" sz="1800" dirty="0"/>
        </a:p>
      </dgm:t>
    </dgm:pt>
    <dgm:pt modelId="{7F137ABE-ABDD-44F7-A0A2-A8795E078EDD}" type="parTrans" cxnId="{ADAB0F6F-FBE4-4E7D-A3FE-7E5E4F33B25C}">
      <dgm:prSet/>
      <dgm:spPr/>
      <dgm:t>
        <a:bodyPr/>
        <a:lstStyle/>
        <a:p>
          <a:endParaRPr lang="en-US"/>
        </a:p>
      </dgm:t>
    </dgm:pt>
    <dgm:pt modelId="{D076A34D-97F8-487A-B576-F541514FE48C}" type="sibTrans" cxnId="{ADAB0F6F-FBE4-4E7D-A3FE-7E5E4F33B25C}">
      <dgm:prSet/>
      <dgm:spPr/>
      <dgm:t>
        <a:bodyPr/>
        <a:lstStyle/>
        <a:p>
          <a:endParaRPr lang="en-US"/>
        </a:p>
      </dgm:t>
    </dgm:pt>
    <dgm:pt modelId="{76E8A440-72EE-4B66-978A-62D082E9B3D7}" type="pres">
      <dgm:prSet presAssocID="{9C6BCA1D-A029-46CB-9C61-31C356D86008}" presName="diagram" presStyleCnt="0">
        <dgm:presLayoutVars>
          <dgm:chPref val="1"/>
          <dgm:dir/>
          <dgm:animOne val="branch"/>
          <dgm:animLvl val="lvl"/>
          <dgm:resizeHandles/>
        </dgm:presLayoutVars>
      </dgm:prSet>
      <dgm:spPr/>
      <dgm:t>
        <a:bodyPr/>
        <a:lstStyle/>
        <a:p>
          <a:endParaRPr lang="en-US"/>
        </a:p>
      </dgm:t>
    </dgm:pt>
    <dgm:pt modelId="{10B1BDFE-53FD-4889-848F-D4998F038768}" type="pres">
      <dgm:prSet presAssocID="{D53193EE-5853-4C8E-8E00-55368D262F5C}" presName="root" presStyleCnt="0"/>
      <dgm:spPr/>
    </dgm:pt>
    <dgm:pt modelId="{DBEF66D8-0B8E-4DD8-951B-66754BBDFB84}" type="pres">
      <dgm:prSet presAssocID="{D53193EE-5853-4C8E-8E00-55368D262F5C}" presName="rootComposite" presStyleCnt="0"/>
      <dgm:spPr/>
    </dgm:pt>
    <dgm:pt modelId="{326EF5AE-EF86-49BD-B6FA-AAA0666E0125}" type="pres">
      <dgm:prSet presAssocID="{D53193EE-5853-4C8E-8E00-55368D262F5C}" presName="rootText" presStyleLbl="node1" presStyleIdx="0" presStyleCnt="1" custScaleX="490629" custScaleY="129465" custLinFactNeighborX="-249" custLinFactNeighborY="-20337"/>
      <dgm:spPr/>
      <dgm:t>
        <a:bodyPr/>
        <a:lstStyle/>
        <a:p>
          <a:endParaRPr lang="en-US"/>
        </a:p>
      </dgm:t>
    </dgm:pt>
    <dgm:pt modelId="{8E9D813F-A9D4-48BC-9FFD-022B6C441D14}" type="pres">
      <dgm:prSet presAssocID="{D53193EE-5853-4C8E-8E00-55368D262F5C}" presName="rootConnector" presStyleLbl="node1" presStyleIdx="0" presStyleCnt="1"/>
      <dgm:spPr/>
      <dgm:t>
        <a:bodyPr/>
        <a:lstStyle/>
        <a:p>
          <a:endParaRPr lang="en-US"/>
        </a:p>
      </dgm:t>
    </dgm:pt>
    <dgm:pt modelId="{3CC9E792-25AA-4622-8716-6C3F4FF5A4A9}" type="pres">
      <dgm:prSet presAssocID="{D53193EE-5853-4C8E-8E00-55368D262F5C}" presName="childShape" presStyleCnt="0"/>
      <dgm:spPr/>
    </dgm:pt>
    <dgm:pt modelId="{C002A376-2BD6-400D-8E75-189510718122}" type="pres">
      <dgm:prSet presAssocID="{55D6E8F6-7530-4461-8C53-893818C750ED}" presName="Name13" presStyleLbl="parChTrans1D2" presStyleIdx="0" presStyleCnt="4"/>
      <dgm:spPr/>
      <dgm:t>
        <a:bodyPr/>
        <a:lstStyle/>
        <a:p>
          <a:endParaRPr lang="en-US"/>
        </a:p>
      </dgm:t>
    </dgm:pt>
    <dgm:pt modelId="{2E24114B-2A44-4DA2-BFA8-F0074F0D492C}" type="pres">
      <dgm:prSet presAssocID="{AAA73976-EFEB-4261-9455-8DDCBDF4A92C}" presName="childText" presStyleLbl="bgAcc1" presStyleIdx="0" presStyleCnt="4" custScaleX="404097" custScaleY="49675" custLinFactNeighborX="-35938" custLinFactNeighborY="-23340">
        <dgm:presLayoutVars>
          <dgm:bulletEnabled val="1"/>
        </dgm:presLayoutVars>
      </dgm:prSet>
      <dgm:spPr/>
      <dgm:t>
        <a:bodyPr/>
        <a:lstStyle/>
        <a:p>
          <a:endParaRPr lang="en-US"/>
        </a:p>
      </dgm:t>
    </dgm:pt>
    <dgm:pt modelId="{3376E3F0-5293-4339-A2AF-C341B36A098C}" type="pres">
      <dgm:prSet presAssocID="{047E0291-C13D-4FC8-BA57-1945AD33A592}" presName="Name13" presStyleLbl="parChTrans1D2" presStyleIdx="1" presStyleCnt="4"/>
      <dgm:spPr/>
      <dgm:t>
        <a:bodyPr/>
        <a:lstStyle/>
        <a:p>
          <a:endParaRPr lang="en-US"/>
        </a:p>
      </dgm:t>
    </dgm:pt>
    <dgm:pt modelId="{62658A3D-A4E1-440A-B760-2C42DC1B87CD}" type="pres">
      <dgm:prSet presAssocID="{D248DB3B-2D1F-417B-9E8A-C05C3191CBE4}" presName="childText" presStyleLbl="bgAcc1" presStyleIdx="1" presStyleCnt="4" custScaleX="404097" custScaleY="64493" custLinFactNeighborX="-35938" custLinFactNeighborY="-36956">
        <dgm:presLayoutVars>
          <dgm:bulletEnabled val="1"/>
        </dgm:presLayoutVars>
      </dgm:prSet>
      <dgm:spPr/>
      <dgm:t>
        <a:bodyPr/>
        <a:lstStyle/>
        <a:p>
          <a:endParaRPr lang="en-US"/>
        </a:p>
      </dgm:t>
    </dgm:pt>
    <dgm:pt modelId="{0DF1195D-B74D-4F27-AE20-9AFE43E0DAB9}" type="pres">
      <dgm:prSet presAssocID="{8C044E33-BFFA-4DF2-842F-66A7866D5A13}" presName="Name13" presStyleLbl="parChTrans1D2" presStyleIdx="2" presStyleCnt="4"/>
      <dgm:spPr/>
      <dgm:t>
        <a:bodyPr/>
        <a:lstStyle/>
        <a:p>
          <a:endParaRPr lang="en-US"/>
        </a:p>
      </dgm:t>
    </dgm:pt>
    <dgm:pt modelId="{A6CCAAC2-7989-413A-86D3-7B8BB9E98E13}" type="pres">
      <dgm:prSet presAssocID="{EC0F72CF-EB10-419E-B459-D38F9EB084DC}" presName="childText" presStyleLbl="bgAcc1" presStyleIdx="2" presStyleCnt="4" custScaleX="404097" custScaleY="49675" custLinFactNeighborX="-35938" custLinFactNeighborY="-51297">
        <dgm:presLayoutVars>
          <dgm:bulletEnabled val="1"/>
        </dgm:presLayoutVars>
      </dgm:prSet>
      <dgm:spPr/>
      <dgm:t>
        <a:bodyPr/>
        <a:lstStyle/>
        <a:p>
          <a:endParaRPr lang="en-US"/>
        </a:p>
      </dgm:t>
    </dgm:pt>
    <dgm:pt modelId="{CD425E57-B712-4AF0-9ACB-5E9B4BDD609E}" type="pres">
      <dgm:prSet presAssocID="{7F137ABE-ABDD-44F7-A0A2-A8795E078EDD}" presName="Name13" presStyleLbl="parChTrans1D2" presStyleIdx="3" presStyleCnt="4"/>
      <dgm:spPr/>
      <dgm:t>
        <a:bodyPr/>
        <a:lstStyle/>
        <a:p>
          <a:endParaRPr lang="en-US"/>
        </a:p>
      </dgm:t>
    </dgm:pt>
    <dgm:pt modelId="{3537C242-F26B-4BBC-B6E6-55AFA93FF46A}" type="pres">
      <dgm:prSet presAssocID="{15092757-359F-4A56-991B-68FC68350BDF}" presName="childText" presStyleLbl="bgAcc1" presStyleIdx="3" presStyleCnt="4" custScaleX="404097" custScaleY="71076" custLinFactNeighborX="-35938" custLinFactNeighborY="-66132">
        <dgm:presLayoutVars>
          <dgm:bulletEnabled val="1"/>
        </dgm:presLayoutVars>
      </dgm:prSet>
      <dgm:spPr/>
      <dgm:t>
        <a:bodyPr/>
        <a:lstStyle/>
        <a:p>
          <a:endParaRPr lang="en-US"/>
        </a:p>
      </dgm:t>
    </dgm:pt>
  </dgm:ptLst>
  <dgm:cxnLst>
    <dgm:cxn modelId="{A790F32C-7052-4B0D-A1A1-4CDB8850D1FC}" srcId="{D53193EE-5853-4C8E-8E00-55368D262F5C}" destId="{EC0F72CF-EB10-419E-B459-D38F9EB084DC}" srcOrd="2" destOrd="0" parTransId="{8C044E33-BFFA-4DF2-842F-66A7866D5A13}" sibTransId="{F643B19B-5110-4629-B9EA-C54165951BF1}"/>
    <dgm:cxn modelId="{B8F230D8-593A-4D39-9388-4128BB5E6365}" srcId="{D53193EE-5853-4C8E-8E00-55368D262F5C}" destId="{AAA73976-EFEB-4261-9455-8DDCBDF4A92C}" srcOrd="0" destOrd="0" parTransId="{55D6E8F6-7530-4461-8C53-893818C750ED}" sibTransId="{EAC212B7-F41D-4957-8F9B-7A2D92D8474E}"/>
    <dgm:cxn modelId="{C8DA7B4E-5BC5-498E-81CB-0CFE7A27F5A2}" type="presOf" srcId="{D53193EE-5853-4C8E-8E00-55368D262F5C}" destId="{326EF5AE-EF86-49BD-B6FA-AAA0666E0125}" srcOrd="0" destOrd="0" presId="urn:microsoft.com/office/officeart/2005/8/layout/hierarchy3"/>
    <dgm:cxn modelId="{18AFDAC7-8955-45D8-938E-BA8E7CDB50CD}" type="presOf" srcId="{D248DB3B-2D1F-417B-9E8A-C05C3191CBE4}" destId="{62658A3D-A4E1-440A-B760-2C42DC1B87CD}" srcOrd="0" destOrd="0" presId="urn:microsoft.com/office/officeart/2005/8/layout/hierarchy3"/>
    <dgm:cxn modelId="{DF807A1B-FFEB-40D2-92B8-921B6FF95D68}" srcId="{D53193EE-5853-4C8E-8E00-55368D262F5C}" destId="{D248DB3B-2D1F-417B-9E8A-C05C3191CBE4}" srcOrd="1" destOrd="0" parTransId="{047E0291-C13D-4FC8-BA57-1945AD33A592}" sibTransId="{BE2CE4AA-F14D-440B-9157-2EF236F7E149}"/>
    <dgm:cxn modelId="{B91B38FE-1ABC-4156-BA8C-E2437A790528}" type="presOf" srcId="{15092757-359F-4A56-991B-68FC68350BDF}" destId="{3537C242-F26B-4BBC-B6E6-55AFA93FF46A}" srcOrd="0" destOrd="0" presId="urn:microsoft.com/office/officeart/2005/8/layout/hierarchy3"/>
    <dgm:cxn modelId="{24C1AF92-D284-4429-B7A0-CEE29650FD4D}" type="presOf" srcId="{EC0F72CF-EB10-419E-B459-D38F9EB084DC}" destId="{A6CCAAC2-7989-413A-86D3-7B8BB9E98E13}" srcOrd="0" destOrd="0" presId="urn:microsoft.com/office/officeart/2005/8/layout/hierarchy3"/>
    <dgm:cxn modelId="{F885A5AA-FBE7-45F8-A36A-5D968CF2921C}" srcId="{9C6BCA1D-A029-46CB-9C61-31C356D86008}" destId="{D53193EE-5853-4C8E-8E00-55368D262F5C}" srcOrd="0" destOrd="0" parTransId="{21222BA7-24FE-46EC-9FED-EFFA37431C44}" sibTransId="{2D4F045D-C58B-45EF-8EB8-722308C8BD58}"/>
    <dgm:cxn modelId="{3E0A12D7-A3C0-487C-8A3E-A4573488A3BE}" type="presOf" srcId="{7F137ABE-ABDD-44F7-A0A2-A8795E078EDD}" destId="{CD425E57-B712-4AF0-9ACB-5E9B4BDD609E}" srcOrd="0" destOrd="0" presId="urn:microsoft.com/office/officeart/2005/8/layout/hierarchy3"/>
    <dgm:cxn modelId="{ADAB0F6F-FBE4-4E7D-A3FE-7E5E4F33B25C}" srcId="{D53193EE-5853-4C8E-8E00-55368D262F5C}" destId="{15092757-359F-4A56-991B-68FC68350BDF}" srcOrd="3" destOrd="0" parTransId="{7F137ABE-ABDD-44F7-A0A2-A8795E078EDD}" sibTransId="{D076A34D-97F8-487A-B576-F541514FE48C}"/>
    <dgm:cxn modelId="{D8A12BA9-89BF-4489-BE87-8DEAD8370EC1}" type="presOf" srcId="{D53193EE-5853-4C8E-8E00-55368D262F5C}" destId="{8E9D813F-A9D4-48BC-9FFD-022B6C441D14}" srcOrd="1" destOrd="0" presId="urn:microsoft.com/office/officeart/2005/8/layout/hierarchy3"/>
    <dgm:cxn modelId="{66C0A874-E470-403F-9C75-9C63E132C160}" type="presOf" srcId="{047E0291-C13D-4FC8-BA57-1945AD33A592}" destId="{3376E3F0-5293-4339-A2AF-C341B36A098C}" srcOrd="0" destOrd="0" presId="urn:microsoft.com/office/officeart/2005/8/layout/hierarchy3"/>
    <dgm:cxn modelId="{6F06EC25-D214-4CFB-81A2-B0FD7C2C0D49}" type="presOf" srcId="{55D6E8F6-7530-4461-8C53-893818C750ED}" destId="{C002A376-2BD6-400D-8E75-189510718122}" srcOrd="0" destOrd="0" presId="urn:microsoft.com/office/officeart/2005/8/layout/hierarchy3"/>
    <dgm:cxn modelId="{1B9BFE8A-C831-49FF-BDB1-F81489A461B8}" type="presOf" srcId="{8C044E33-BFFA-4DF2-842F-66A7866D5A13}" destId="{0DF1195D-B74D-4F27-AE20-9AFE43E0DAB9}" srcOrd="0" destOrd="0" presId="urn:microsoft.com/office/officeart/2005/8/layout/hierarchy3"/>
    <dgm:cxn modelId="{86C69338-5D75-4025-9C58-FF367D38D792}" type="presOf" srcId="{AAA73976-EFEB-4261-9455-8DDCBDF4A92C}" destId="{2E24114B-2A44-4DA2-BFA8-F0074F0D492C}" srcOrd="0" destOrd="0" presId="urn:microsoft.com/office/officeart/2005/8/layout/hierarchy3"/>
    <dgm:cxn modelId="{ABAFA0AA-CE3B-4181-8A09-915F57FFC025}" type="presOf" srcId="{9C6BCA1D-A029-46CB-9C61-31C356D86008}" destId="{76E8A440-72EE-4B66-978A-62D082E9B3D7}" srcOrd="0" destOrd="0" presId="urn:microsoft.com/office/officeart/2005/8/layout/hierarchy3"/>
    <dgm:cxn modelId="{CF5A2F29-840C-4039-B1CC-7A0827784418}" type="presParOf" srcId="{76E8A440-72EE-4B66-978A-62D082E9B3D7}" destId="{10B1BDFE-53FD-4889-848F-D4998F038768}" srcOrd="0" destOrd="0" presId="urn:microsoft.com/office/officeart/2005/8/layout/hierarchy3"/>
    <dgm:cxn modelId="{D192A052-F7FF-4F4A-940D-FAE9BFB3A5BD}" type="presParOf" srcId="{10B1BDFE-53FD-4889-848F-D4998F038768}" destId="{DBEF66D8-0B8E-4DD8-951B-66754BBDFB84}" srcOrd="0" destOrd="0" presId="urn:microsoft.com/office/officeart/2005/8/layout/hierarchy3"/>
    <dgm:cxn modelId="{E7A25D3E-5925-4E5D-B235-FEF6520F30EA}" type="presParOf" srcId="{DBEF66D8-0B8E-4DD8-951B-66754BBDFB84}" destId="{326EF5AE-EF86-49BD-B6FA-AAA0666E0125}" srcOrd="0" destOrd="0" presId="urn:microsoft.com/office/officeart/2005/8/layout/hierarchy3"/>
    <dgm:cxn modelId="{F0312277-3A81-444F-BC2E-33D0DBC28D71}" type="presParOf" srcId="{DBEF66D8-0B8E-4DD8-951B-66754BBDFB84}" destId="{8E9D813F-A9D4-48BC-9FFD-022B6C441D14}" srcOrd="1" destOrd="0" presId="urn:microsoft.com/office/officeart/2005/8/layout/hierarchy3"/>
    <dgm:cxn modelId="{052DCEE0-BF88-4630-AFF7-EBAD7B43BCBD}" type="presParOf" srcId="{10B1BDFE-53FD-4889-848F-D4998F038768}" destId="{3CC9E792-25AA-4622-8716-6C3F4FF5A4A9}" srcOrd="1" destOrd="0" presId="urn:microsoft.com/office/officeart/2005/8/layout/hierarchy3"/>
    <dgm:cxn modelId="{02DB5A81-5E88-463A-96C4-8F3808097831}" type="presParOf" srcId="{3CC9E792-25AA-4622-8716-6C3F4FF5A4A9}" destId="{C002A376-2BD6-400D-8E75-189510718122}" srcOrd="0" destOrd="0" presId="urn:microsoft.com/office/officeart/2005/8/layout/hierarchy3"/>
    <dgm:cxn modelId="{DECFA293-29C5-4444-8333-48A1C24BA9C1}" type="presParOf" srcId="{3CC9E792-25AA-4622-8716-6C3F4FF5A4A9}" destId="{2E24114B-2A44-4DA2-BFA8-F0074F0D492C}" srcOrd="1" destOrd="0" presId="urn:microsoft.com/office/officeart/2005/8/layout/hierarchy3"/>
    <dgm:cxn modelId="{E7D7ADED-8CB2-476B-BCA1-FB10EEEE624F}" type="presParOf" srcId="{3CC9E792-25AA-4622-8716-6C3F4FF5A4A9}" destId="{3376E3F0-5293-4339-A2AF-C341B36A098C}" srcOrd="2" destOrd="0" presId="urn:microsoft.com/office/officeart/2005/8/layout/hierarchy3"/>
    <dgm:cxn modelId="{961DD021-41D9-482B-BBFB-ABDC2EE9325D}" type="presParOf" srcId="{3CC9E792-25AA-4622-8716-6C3F4FF5A4A9}" destId="{62658A3D-A4E1-440A-B760-2C42DC1B87CD}" srcOrd="3" destOrd="0" presId="urn:microsoft.com/office/officeart/2005/8/layout/hierarchy3"/>
    <dgm:cxn modelId="{CFBA3381-0C03-46E9-84D8-144DD207520A}" type="presParOf" srcId="{3CC9E792-25AA-4622-8716-6C3F4FF5A4A9}" destId="{0DF1195D-B74D-4F27-AE20-9AFE43E0DAB9}" srcOrd="4" destOrd="0" presId="urn:microsoft.com/office/officeart/2005/8/layout/hierarchy3"/>
    <dgm:cxn modelId="{603FB679-4134-487B-BD0E-F4D2602D6FB6}" type="presParOf" srcId="{3CC9E792-25AA-4622-8716-6C3F4FF5A4A9}" destId="{A6CCAAC2-7989-413A-86D3-7B8BB9E98E13}" srcOrd="5" destOrd="0" presId="urn:microsoft.com/office/officeart/2005/8/layout/hierarchy3"/>
    <dgm:cxn modelId="{6575EFB4-2A40-463A-84F4-82BE398E4C96}" type="presParOf" srcId="{3CC9E792-25AA-4622-8716-6C3F4FF5A4A9}" destId="{CD425E57-B712-4AF0-9ACB-5E9B4BDD609E}" srcOrd="6" destOrd="0" presId="urn:microsoft.com/office/officeart/2005/8/layout/hierarchy3"/>
    <dgm:cxn modelId="{BB5F4BA9-7AD5-4C56-A3FB-35FB7A3DFB7B}" type="presParOf" srcId="{3CC9E792-25AA-4622-8716-6C3F4FF5A4A9}" destId="{3537C242-F26B-4BBC-B6E6-55AFA93FF46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7C28D6-F734-4C61-B62C-F434250066B2}"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5E2D86CC-C74F-4BD4-95DF-FDD452DB89DC}">
      <dgm:prSet custT="1"/>
      <dgm:spPr/>
      <dgm:t>
        <a:bodyPr/>
        <a:lstStyle/>
        <a:p>
          <a:pPr rtl="0"/>
          <a:r>
            <a:rPr lang="en-US" sz="2400" b="1" dirty="0" smtClean="0"/>
            <a:t>Formally support/expand </a:t>
          </a:r>
          <a:r>
            <a:rPr lang="en-US" sz="1600" dirty="0" smtClean="0"/>
            <a:t>dedicated EM efforts at Centers</a:t>
          </a:r>
          <a:endParaRPr lang="en-US" sz="1600" dirty="0"/>
        </a:p>
      </dgm:t>
    </dgm:pt>
    <dgm:pt modelId="{4A481733-D52E-41B2-8E2D-05159CC29FB7}" type="parTrans" cxnId="{595700CB-82B8-46FF-9A82-9AE761C8EA47}">
      <dgm:prSet/>
      <dgm:spPr/>
      <dgm:t>
        <a:bodyPr/>
        <a:lstStyle/>
        <a:p>
          <a:endParaRPr lang="en-US" sz="1600"/>
        </a:p>
      </dgm:t>
    </dgm:pt>
    <dgm:pt modelId="{4910EDB1-9628-44B8-AF67-CE3EA8016344}" type="sibTrans" cxnId="{595700CB-82B8-46FF-9A82-9AE761C8EA47}">
      <dgm:prSet/>
      <dgm:spPr/>
      <dgm:t>
        <a:bodyPr/>
        <a:lstStyle/>
        <a:p>
          <a:endParaRPr lang="en-US" sz="1600"/>
        </a:p>
      </dgm:t>
    </dgm:pt>
    <dgm:pt modelId="{B3A1E911-6863-4598-9318-1D0E694BE239}">
      <dgm:prSet custT="1"/>
      <dgm:spPr/>
      <dgm:t>
        <a:bodyPr/>
        <a:lstStyle/>
        <a:p>
          <a:pPr rtl="0"/>
          <a:r>
            <a:rPr lang="en-US" sz="2400" b="1" dirty="0" smtClean="0"/>
            <a:t>Adopt</a:t>
          </a:r>
          <a:r>
            <a:rPr lang="en-US" sz="2400" dirty="0" smtClean="0"/>
            <a:t> </a:t>
          </a:r>
          <a:r>
            <a:rPr lang="en-US" sz="1600" dirty="0" smtClean="0"/>
            <a:t>a National Standards of EM use</a:t>
          </a:r>
          <a:endParaRPr lang="en-US" sz="1600" dirty="0"/>
        </a:p>
      </dgm:t>
    </dgm:pt>
    <dgm:pt modelId="{0FE551F6-FBE0-4C22-B86C-623E919B6123}" type="parTrans" cxnId="{18455606-76D0-45D1-8228-12282723A2BD}">
      <dgm:prSet/>
      <dgm:spPr/>
      <dgm:t>
        <a:bodyPr/>
        <a:lstStyle/>
        <a:p>
          <a:endParaRPr lang="en-US" sz="1600"/>
        </a:p>
      </dgm:t>
    </dgm:pt>
    <dgm:pt modelId="{E5E781CC-AE05-4102-A6A0-8CCCC69D386E}" type="sibTrans" cxnId="{18455606-76D0-45D1-8228-12282723A2BD}">
      <dgm:prSet/>
      <dgm:spPr/>
      <dgm:t>
        <a:bodyPr/>
        <a:lstStyle/>
        <a:p>
          <a:endParaRPr lang="en-US" sz="1600"/>
        </a:p>
      </dgm:t>
    </dgm:pt>
    <dgm:pt modelId="{3CCD064B-E068-47E0-B320-50B52BA870F4}">
      <dgm:prSet custT="1"/>
      <dgm:spPr/>
      <dgm:t>
        <a:bodyPr/>
        <a:lstStyle/>
        <a:p>
          <a:pPr rtl="0"/>
          <a:r>
            <a:rPr lang="en-US" sz="2400" b="1" dirty="0" smtClean="0"/>
            <a:t>Establish</a:t>
          </a:r>
          <a:r>
            <a:rPr lang="en-US" sz="1600" dirty="0" smtClean="0"/>
            <a:t> regular </a:t>
          </a:r>
          <a:r>
            <a:rPr lang="en-US" sz="1600" dirty="0" err="1" smtClean="0"/>
            <a:t>NEMoWs</a:t>
          </a:r>
          <a:endParaRPr lang="en-US" sz="1600" dirty="0"/>
        </a:p>
      </dgm:t>
    </dgm:pt>
    <dgm:pt modelId="{98F71B1C-9CBF-44A3-B883-DDE59BD13F51}" type="parTrans" cxnId="{9A985EC1-90D1-4FC9-A471-6CDF106A2D80}">
      <dgm:prSet/>
      <dgm:spPr/>
      <dgm:t>
        <a:bodyPr/>
        <a:lstStyle/>
        <a:p>
          <a:endParaRPr lang="en-US" sz="1600"/>
        </a:p>
      </dgm:t>
    </dgm:pt>
    <dgm:pt modelId="{F22969D3-A15C-4C31-B785-F8FEB0734740}" type="sibTrans" cxnId="{9A985EC1-90D1-4FC9-A471-6CDF106A2D80}">
      <dgm:prSet/>
      <dgm:spPr/>
      <dgm:t>
        <a:bodyPr/>
        <a:lstStyle/>
        <a:p>
          <a:endParaRPr lang="en-US" sz="1600"/>
        </a:p>
      </dgm:t>
    </dgm:pt>
    <dgm:pt modelId="{0859FDAD-3135-4AD2-B442-8F768DD5B1FD}">
      <dgm:prSet custT="1"/>
      <dgm:spPr/>
      <dgm:t>
        <a:bodyPr/>
        <a:lstStyle/>
        <a:p>
          <a:pPr rtl="0"/>
          <a:r>
            <a:rPr lang="en-US" sz="2400" b="1" dirty="0" smtClean="0"/>
            <a:t>Identify </a:t>
          </a:r>
          <a:r>
            <a:rPr lang="en-US" sz="1600" b="0" dirty="0" smtClean="0"/>
            <a:t>and note sources </a:t>
          </a:r>
          <a:r>
            <a:rPr lang="en-US" sz="1600" dirty="0" smtClean="0"/>
            <a:t>of EM uncertainty as a must for EM use and review</a:t>
          </a:r>
          <a:endParaRPr lang="en-US" sz="1600" dirty="0"/>
        </a:p>
      </dgm:t>
    </dgm:pt>
    <dgm:pt modelId="{856E293B-6213-4C4E-BA52-A97C39344C12}" type="parTrans" cxnId="{0FE3A965-58D7-45EB-AEFA-78B8BF7788E1}">
      <dgm:prSet/>
      <dgm:spPr/>
      <dgm:t>
        <a:bodyPr/>
        <a:lstStyle/>
        <a:p>
          <a:endParaRPr lang="en-US" sz="1600"/>
        </a:p>
      </dgm:t>
    </dgm:pt>
    <dgm:pt modelId="{A665DD3D-E710-46EC-B5ED-C42AD10A6E51}" type="sibTrans" cxnId="{0FE3A965-58D7-45EB-AEFA-78B8BF7788E1}">
      <dgm:prSet/>
      <dgm:spPr/>
      <dgm:t>
        <a:bodyPr/>
        <a:lstStyle/>
        <a:p>
          <a:endParaRPr lang="en-US" sz="1600"/>
        </a:p>
      </dgm:t>
    </dgm:pt>
    <dgm:pt modelId="{C48E72FF-F093-4AD7-98A4-8DEFE92E403F}">
      <dgm:prSet custT="1"/>
      <dgm:spPr/>
      <dgm:t>
        <a:bodyPr/>
        <a:lstStyle/>
        <a:p>
          <a:pPr rtl="0"/>
          <a:r>
            <a:rPr lang="en-US" sz="2400" b="1" dirty="0" smtClean="0"/>
            <a:t>Adopt </a:t>
          </a:r>
          <a:r>
            <a:rPr lang="en-US" sz="1600" dirty="0" smtClean="0"/>
            <a:t>Multiple Model Inference (MMI) best practices</a:t>
          </a:r>
          <a:endParaRPr lang="en-US" sz="1600" dirty="0"/>
        </a:p>
      </dgm:t>
    </dgm:pt>
    <dgm:pt modelId="{37CCE665-CE24-4582-A814-EF504185B132}" type="parTrans" cxnId="{6FACF2E6-7F65-4104-86D9-BFFF0FFC83B9}">
      <dgm:prSet/>
      <dgm:spPr/>
      <dgm:t>
        <a:bodyPr/>
        <a:lstStyle/>
        <a:p>
          <a:endParaRPr lang="en-US" sz="1600"/>
        </a:p>
      </dgm:t>
    </dgm:pt>
    <dgm:pt modelId="{3CEE4F57-7C96-45F1-BCB6-26D26CB92034}" type="sibTrans" cxnId="{6FACF2E6-7F65-4104-86D9-BFFF0FFC83B9}">
      <dgm:prSet/>
      <dgm:spPr/>
      <dgm:t>
        <a:bodyPr/>
        <a:lstStyle/>
        <a:p>
          <a:endParaRPr lang="en-US" sz="1600"/>
        </a:p>
      </dgm:t>
    </dgm:pt>
    <dgm:pt modelId="{13C60A20-2A31-4BDB-A1FD-AC405CE44F42}">
      <dgm:prSet custT="1"/>
      <dgm:spPr/>
      <dgm:t>
        <a:bodyPr/>
        <a:lstStyle/>
        <a:p>
          <a:pPr rtl="0"/>
          <a:r>
            <a:rPr lang="en-US" sz="2400" b="1" dirty="0" smtClean="0"/>
            <a:t>Perform </a:t>
          </a:r>
          <a:r>
            <a:rPr lang="en-US" sz="1600" dirty="0" smtClean="0"/>
            <a:t>simulation studies to evaluate the skill of models to be used for MMI </a:t>
          </a:r>
          <a:endParaRPr lang="en-US" sz="1600" dirty="0"/>
        </a:p>
      </dgm:t>
    </dgm:pt>
    <dgm:pt modelId="{222A2F6B-42F7-4887-AF07-0130FDF524C6}" type="parTrans" cxnId="{E9889A6D-62AF-4001-8927-7E128FDC4A9A}">
      <dgm:prSet/>
      <dgm:spPr/>
      <dgm:t>
        <a:bodyPr/>
        <a:lstStyle/>
        <a:p>
          <a:endParaRPr lang="en-US" sz="1600"/>
        </a:p>
      </dgm:t>
    </dgm:pt>
    <dgm:pt modelId="{115DA162-55F9-48B5-A153-CBD25F6F1523}" type="sibTrans" cxnId="{E9889A6D-62AF-4001-8927-7E128FDC4A9A}">
      <dgm:prSet/>
      <dgm:spPr/>
      <dgm:t>
        <a:bodyPr/>
        <a:lstStyle/>
        <a:p>
          <a:endParaRPr lang="en-US" sz="1600"/>
        </a:p>
      </dgm:t>
    </dgm:pt>
    <dgm:pt modelId="{773FA00A-E712-4664-9E2B-4E37A3CBEAB1}">
      <dgm:prSet custT="1"/>
      <dgm:spPr/>
      <dgm:t>
        <a:bodyPr/>
        <a:lstStyle/>
        <a:p>
          <a:pPr rtl="0"/>
          <a:r>
            <a:rPr lang="en-US" sz="2400" b="1" dirty="0" smtClean="0"/>
            <a:t>Engage</a:t>
          </a:r>
          <a:r>
            <a:rPr lang="en-US" sz="1600" dirty="0" smtClean="0"/>
            <a:t> with stakeholders early and often</a:t>
          </a:r>
          <a:endParaRPr lang="en-US" sz="1600" dirty="0"/>
        </a:p>
      </dgm:t>
    </dgm:pt>
    <dgm:pt modelId="{A643DCA1-AB67-4AD8-B41C-A345FFF04CEA}" type="parTrans" cxnId="{C521164A-609E-41AF-BD17-2F8FDB491B86}">
      <dgm:prSet/>
      <dgm:spPr/>
      <dgm:t>
        <a:bodyPr/>
        <a:lstStyle/>
        <a:p>
          <a:endParaRPr lang="en-US"/>
        </a:p>
      </dgm:t>
    </dgm:pt>
    <dgm:pt modelId="{A276838F-99E0-4E9A-999A-D9A2B14E78DE}" type="sibTrans" cxnId="{C521164A-609E-41AF-BD17-2F8FDB491B86}">
      <dgm:prSet/>
      <dgm:spPr/>
      <dgm:t>
        <a:bodyPr/>
        <a:lstStyle/>
        <a:p>
          <a:endParaRPr lang="en-US"/>
        </a:p>
      </dgm:t>
    </dgm:pt>
    <dgm:pt modelId="{A2A6FD9F-EB0C-46AD-9553-EC4BBC0DDEC0}" type="pres">
      <dgm:prSet presAssocID="{347C28D6-F734-4C61-B62C-F434250066B2}" presName="vert0" presStyleCnt="0">
        <dgm:presLayoutVars>
          <dgm:dir/>
          <dgm:animOne val="branch"/>
          <dgm:animLvl val="lvl"/>
        </dgm:presLayoutVars>
      </dgm:prSet>
      <dgm:spPr/>
      <dgm:t>
        <a:bodyPr/>
        <a:lstStyle/>
        <a:p>
          <a:endParaRPr lang="en-US"/>
        </a:p>
      </dgm:t>
    </dgm:pt>
    <dgm:pt modelId="{1EC3009D-7F76-491E-A090-97FB7EF75B98}" type="pres">
      <dgm:prSet presAssocID="{5E2D86CC-C74F-4BD4-95DF-FDD452DB89DC}" presName="thickLine" presStyleLbl="alignNode1" presStyleIdx="0" presStyleCnt="7"/>
      <dgm:spPr/>
    </dgm:pt>
    <dgm:pt modelId="{6B0DB328-2CEB-4FD7-BD70-38E21C35E95D}" type="pres">
      <dgm:prSet presAssocID="{5E2D86CC-C74F-4BD4-95DF-FDD452DB89DC}" presName="horz1" presStyleCnt="0"/>
      <dgm:spPr/>
    </dgm:pt>
    <dgm:pt modelId="{5DA4E72E-A446-44A5-B5A2-CF62ED3B58EC}" type="pres">
      <dgm:prSet presAssocID="{5E2D86CC-C74F-4BD4-95DF-FDD452DB89DC}" presName="tx1" presStyleLbl="revTx" presStyleIdx="0" presStyleCnt="7"/>
      <dgm:spPr/>
      <dgm:t>
        <a:bodyPr/>
        <a:lstStyle/>
        <a:p>
          <a:endParaRPr lang="en-US"/>
        </a:p>
      </dgm:t>
    </dgm:pt>
    <dgm:pt modelId="{7B36762D-73F2-4ECD-832F-9113CBF40413}" type="pres">
      <dgm:prSet presAssocID="{5E2D86CC-C74F-4BD4-95DF-FDD452DB89DC}" presName="vert1" presStyleCnt="0"/>
      <dgm:spPr/>
    </dgm:pt>
    <dgm:pt modelId="{3240F467-480C-4227-9639-86EC957D8567}" type="pres">
      <dgm:prSet presAssocID="{B3A1E911-6863-4598-9318-1D0E694BE239}" presName="thickLine" presStyleLbl="alignNode1" presStyleIdx="1" presStyleCnt="7"/>
      <dgm:spPr/>
    </dgm:pt>
    <dgm:pt modelId="{22D554D1-25AC-420E-A76C-15AF6ED09A93}" type="pres">
      <dgm:prSet presAssocID="{B3A1E911-6863-4598-9318-1D0E694BE239}" presName="horz1" presStyleCnt="0"/>
      <dgm:spPr/>
    </dgm:pt>
    <dgm:pt modelId="{CA06F3CD-A221-4706-9A25-8A5A663CE997}" type="pres">
      <dgm:prSet presAssocID="{B3A1E911-6863-4598-9318-1D0E694BE239}" presName="tx1" presStyleLbl="revTx" presStyleIdx="1" presStyleCnt="7"/>
      <dgm:spPr/>
      <dgm:t>
        <a:bodyPr/>
        <a:lstStyle/>
        <a:p>
          <a:endParaRPr lang="en-US"/>
        </a:p>
      </dgm:t>
    </dgm:pt>
    <dgm:pt modelId="{FECEAAC8-BCC0-4761-BCBA-31740BFF15D1}" type="pres">
      <dgm:prSet presAssocID="{B3A1E911-6863-4598-9318-1D0E694BE239}" presName="vert1" presStyleCnt="0"/>
      <dgm:spPr/>
    </dgm:pt>
    <dgm:pt modelId="{EAD36680-5385-48A8-8291-350CA55EBD34}" type="pres">
      <dgm:prSet presAssocID="{3CCD064B-E068-47E0-B320-50B52BA870F4}" presName="thickLine" presStyleLbl="alignNode1" presStyleIdx="2" presStyleCnt="7"/>
      <dgm:spPr/>
    </dgm:pt>
    <dgm:pt modelId="{46D874DF-92A5-404E-8585-D87467096636}" type="pres">
      <dgm:prSet presAssocID="{3CCD064B-E068-47E0-B320-50B52BA870F4}" presName="horz1" presStyleCnt="0"/>
      <dgm:spPr/>
    </dgm:pt>
    <dgm:pt modelId="{6FDA6AF2-A519-43FA-A161-7D9FF0527AE0}" type="pres">
      <dgm:prSet presAssocID="{3CCD064B-E068-47E0-B320-50B52BA870F4}" presName="tx1" presStyleLbl="revTx" presStyleIdx="2" presStyleCnt="7"/>
      <dgm:spPr/>
      <dgm:t>
        <a:bodyPr/>
        <a:lstStyle/>
        <a:p>
          <a:endParaRPr lang="en-US"/>
        </a:p>
      </dgm:t>
    </dgm:pt>
    <dgm:pt modelId="{6BD44BCA-3AD0-4CDC-B9C3-0B50AE8B465F}" type="pres">
      <dgm:prSet presAssocID="{3CCD064B-E068-47E0-B320-50B52BA870F4}" presName="vert1" presStyleCnt="0"/>
      <dgm:spPr/>
    </dgm:pt>
    <dgm:pt modelId="{10ED851E-3F8F-4DDC-9E5F-D9B5A62C7DE2}" type="pres">
      <dgm:prSet presAssocID="{0859FDAD-3135-4AD2-B442-8F768DD5B1FD}" presName="thickLine" presStyleLbl="alignNode1" presStyleIdx="3" presStyleCnt="7"/>
      <dgm:spPr/>
    </dgm:pt>
    <dgm:pt modelId="{8D2FE361-8FDE-4E13-AD81-28C1B6921119}" type="pres">
      <dgm:prSet presAssocID="{0859FDAD-3135-4AD2-B442-8F768DD5B1FD}" presName="horz1" presStyleCnt="0"/>
      <dgm:spPr/>
    </dgm:pt>
    <dgm:pt modelId="{605114C3-C387-4DF1-BE44-FFF867792392}" type="pres">
      <dgm:prSet presAssocID="{0859FDAD-3135-4AD2-B442-8F768DD5B1FD}" presName="tx1" presStyleLbl="revTx" presStyleIdx="3" presStyleCnt="7"/>
      <dgm:spPr/>
      <dgm:t>
        <a:bodyPr/>
        <a:lstStyle/>
        <a:p>
          <a:endParaRPr lang="en-US"/>
        </a:p>
      </dgm:t>
    </dgm:pt>
    <dgm:pt modelId="{63AAA0F1-1B66-4B98-9E62-892978C2B110}" type="pres">
      <dgm:prSet presAssocID="{0859FDAD-3135-4AD2-B442-8F768DD5B1FD}" presName="vert1" presStyleCnt="0"/>
      <dgm:spPr/>
    </dgm:pt>
    <dgm:pt modelId="{494C5306-34C8-4CB7-AB17-9FD80DC7EE31}" type="pres">
      <dgm:prSet presAssocID="{C48E72FF-F093-4AD7-98A4-8DEFE92E403F}" presName="thickLine" presStyleLbl="alignNode1" presStyleIdx="4" presStyleCnt="7"/>
      <dgm:spPr/>
    </dgm:pt>
    <dgm:pt modelId="{A351E000-5DCD-4E32-A6D3-CC5A14628801}" type="pres">
      <dgm:prSet presAssocID="{C48E72FF-F093-4AD7-98A4-8DEFE92E403F}" presName="horz1" presStyleCnt="0"/>
      <dgm:spPr/>
    </dgm:pt>
    <dgm:pt modelId="{C0287459-F9A8-4727-BEA5-15777A522477}" type="pres">
      <dgm:prSet presAssocID="{C48E72FF-F093-4AD7-98A4-8DEFE92E403F}" presName="tx1" presStyleLbl="revTx" presStyleIdx="4" presStyleCnt="7"/>
      <dgm:spPr/>
      <dgm:t>
        <a:bodyPr/>
        <a:lstStyle/>
        <a:p>
          <a:endParaRPr lang="en-US"/>
        </a:p>
      </dgm:t>
    </dgm:pt>
    <dgm:pt modelId="{37170DDE-607B-4867-8ADD-38BBD3035D89}" type="pres">
      <dgm:prSet presAssocID="{C48E72FF-F093-4AD7-98A4-8DEFE92E403F}" presName="vert1" presStyleCnt="0"/>
      <dgm:spPr/>
    </dgm:pt>
    <dgm:pt modelId="{CF0DA445-EFFD-4509-8447-3B3F3AD1A82A}" type="pres">
      <dgm:prSet presAssocID="{13C60A20-2A31-4BDB-A1FD-AC405CE44F42}" presName="thickLine" presStyleLbl="alignNode1" presStyleIdx="5" presStyleCnt="7"/>
      <dgm:spPr/>
    </dgm:pt>
    <dgm:pt modelId="{61D00D8C-7F97-4470-B8CE-FAB9623B7879}" type="pres">
      <dgm:prSet presAssocID="{13C60A20-2A31-4BDB-A1FD-AC405CE44F42}" presName="horz1" presStyleCnt="0"/>
      <dgm:spPr/>
    </dgm:pt>
    <dgm:pt modelId="{D3A38889-C153-487D-A7B9-F46304E23F2B}" type="pres">
      <dgm:prSet presAssocID="{13C60A20-2A31-4BDB-A1FD-AC405CE44F42}" presName="tx1" presStyleLbl="revTx" presStyleIdx="5" presStyleCnt="7"/>
      <dgm:spPr/>
      <dgm:t>
        <a:bodyPr/>
        <a:lstStyle/>
        <a:p>
          <a:endParaRPr lang="en-US"/>
        </a:p>
      </dgm:t>
    </dgm:pt>
    <dgm:pt modelId="{D397F5B5-9EC3-4272-8CEF-D1B508D1FAB2}" type="pres">
      <dgm:prSet presAssocID="{13C60A20-2A31-4BDB-A1FD-AC405CE44F42}" presName="vert1" presStyleCnt="0"/>
      <dgm:spPr/>
    </dgm:pt>
    <dgm:pt modelId="{DF761C40-B494-4CB0-B814-BA951D895019}" type="pres">
      <dgm:prSet presAssocID="{773FA00A-E712-4664-9E2B-4E37A3CBEAB1}" presName="thickLine" presStyleLbl="alignNode1" presStyleIdx="6" presStyleCnt="7"/>
      <dgm:spPr/>
    </dgm:pt>
    <dgm:pt modelId="{5AAD2832-46FE-4F72-9258-69C932A89E0F}" type="pres">
      <dgm:prSet presAssocID="{773FA00A-E712-4664-9E2B-4E37A3CBEAB1}" presName="horz1" presStyleCnt="0"/>
      <dgm:spPr/>
    </dgm:pt>
    <dgm:pt modelId="{5E9CB53E-7385-47B3-9249-3514DA673CC6}" type="pres">
      <dgm:prSet presAssocID="{773FA00A-E712-4664-9E2B-4E37A3CBEAB1}" presName="tx1" presStyleLbl="revTx" presStyleIdx="6" presStyleCnt="7"/>
      <dgm:spPr/>
      <dgm:t>
        <a:bodyPr/>
        <a:lstStyle/>
        <a:p>
          <a:endParaRPr lang="en-US"/>
        </a:p>
      </dgm:t>
    </dgm:pt>
    <dgm:pt modelId="{4CEF8507-348D-4535-903E-E77058277D7D}" type="pres">
      <dgm:prSet presAssocID="{773FA00A-E712-4664-9E2B-4E37A3CBEAB1}" presName="vert1" presStyleCnt="0"/>
      <dgm:spPr/>
    </dgm:pt>
  </dgm:ptLst>
  <dgm:cxnLst>
    <dgm:cxn modelId="{0B511EFB-85B4-4226-8C30-D457087A6BBF}" type="presOf" srcId="{B3A1E911-6863-4598-9318-1D0E694BE239}" destId="{CA06F3CD-A221-4706-9A25-8A5A663CE997}" srcOrd="0" destOrd="0" presId="urn:microsoft.com/office/officeart/2008/layout/LinedList"/>
    <dgm:cxn modelId="{18EE2BF8-7FFF-418C-A213-8C6322CA8F70}" type="presOf" srcId="{C48E72FF-F093-4AD7-98A4-8DEFE92E403F}" destId="{C0287459-F9A8-4727-BEA5-15777A522477}" srcOrd="0" destOrd="0" presId="urn:microsoft.com/office/officeart/2008/layout/LinedList"/>
    <dgm:cxn modelId="{595700CB-82B8-46FF-9A82-9AE761C8EA47}" srcId="{347C28D6-F734-4C61-B62C-F434250066B2}" destId="{5E2D86CC-C74F-4BD4-95DF-FDD452DB89DC}" srcOrd="0" destOrd="0" parTransId="{4A481733-D52E-41B2-8E2D-05159CC29FB7}" sibTransId="{4910EDB1-9628-44B8-AF67-CE3EA8016344}"/>
    <dgm:cxn modelId="{68A7697D-7023-46A5-B1CE-F08AC4CFE518}" type="presOf" srcId="{5E2D86CC-C74F-4BD4-95DF-FDD452DB89DC}" destId="{5DA4E72E-A446-44A5-B5A2-CF62ED3B58EC}" srcOrd="0" destOrd="0" presId="urn:microsoft.com/office/officeart/2008/layout/LinedList"/>
    <dgm:cxn modelId="{3D9A8028-BCAB-45D9-8165-117EA5FE77F6}" type="presOf" srcId="{13C60A20-2A31-4BDB-A1FD-AC405CE44F42}" destId="{D3A38889-C153-487D-A7B9-F46304E23F2B}" srcOrd="0" destOrd="0" presId="urn:microsoft.com/office/officeart/2008/layout/LinedList"/>
    <dgm:cxn modelId="{0FE3A965-58D7-45EB-AEFA-78B8BF7788E1}" srcId="{347C28D6-F734-4C61-B62C-F434250066B2}" destId="{0859FDAD-3135-4AD2-B442-8F768DD5B1FD}" srcOrd="3" destOrd="0" parTransId="{856E293B-6213-4C4E-BA52-A97C39344C12}" sibTransId="{A665DD3D-E710-46EC-B5ED-C42AD10A6E51}"/>
    <dgm:cxn modelId="{18455606-76D0-45D1-8228-12282723A2BD}" srcId="{347C28D6-F734-4C61-B62C-F434250066B2}" destId="{B3A1E911-6863-4598-9318-1D0E694BE239}" srcOrd="1" destOrd="0" parTransId="{0FE551F6-FBE0-4C22-B86C-623E919B6123}" sibTransId="{E5E781CC-AE05-4102-A6A0-8CCCC69D386E}"/>
    <dgm:cxn modelId="{C521164A-609E-41AF-BD17-2F8FDB491B86}" srcId="{347C28D6-F734-4C61-B62C-F434250066B2}" destId="{773FA00A-E712-4664-9E2B-4E37A3CBEAB1}" srcOrd="6" destOrd="0" parTransId="{A643DCA1-AB67-4AD8-B41C-A345FFF04CEA}" sibTransId="{A276838F-99E0-4E9A-999A-D9A2B14E78DE}"/>
    <dgm:cxn modelId="{6FACF2E6-7F65-4104-86D9-BFFF0FFC83B9}" srcId="{347C28D6-F734-4C61-B62C-F434250066B2}" destId="{C48E72FF-F093-4AD7-98A4-8DEFE92E403F}" srcOrd="4" destOrd="0" parTransId="{37CCE665-CE24-4582-A814-EF504185B132}" sibTransId="{3CEE4F57-7C96-45F1-BCB6-26D26CB92034}"/>
    <dgm:cxn modelId="{D0779B46-7F92-4FF6-BBD5-7BCD199C1049}" type="presOf" srcId="{3CCD064B-E068-47E0-B320-50B52BA870F4}" destId="{6FDA6AF2-A519-43FA-A161-7D9FF0527AE0}" srcOrd="0" destOrd="0" presId="urn:microsoft.com/office/officeart/2008/layout/LinedList"/>
    <dgm:cxn modelId="{22563E84-499E-42AD-8A2D-D5F536F4AB19}" type="presOf" srcId="{773FA00A-E712-4664-9E2B-4E37A3CBEAB1}" destId="{5E9CB53E-7385-47B3-9249-3514DA673CC6}" srcOrd="0" destOrd="0" presId="urn:microsoft.com/office/officeart/2008/layout/LinedList"/>
    <dgm:cxn modelId="{E86DCED4-62AA-444C-B37E-BB9BEB3A1C10}" type="presOf" srcId="{347C28D6-F734-4C61-B62C-F434250066B2}" destId="{A2A6FD9F-EB0C-46AD-9553-EC4BBC0DDEC0}" srcOrd="0" destOrd="0" presId="urn:microsoft.com/office/officeart/2008/layout/LinedList"/>
    <dgm:cxn modelId="{9A985EC1-90D1-4FC9-A471-6CDF106A2D80}" srcId="{347C28D6-F734-4C61-B62C-F434250066B2}" destId="{3CCD064B-E068-47E0-B320-50B52BA870F4}" srcOrd="2" destOrd="0" parTransId="{98F71B1C-9CBF-44A3-B883-DDE59BD13F51}" sibTransId="{F22969D3-A15C-4C31-B785-F8FEB0734740}"/>
    <dgm:cxn modelId="{E9889A6D-62AF-4001-8927-7E128FDC4A9A}" srcId="{347C28D6-F734-4C61-B62C-F434250066B2}" destId="{13C60A20-2A31-4BDB-A1FD-AC405CE44F42}" srcOrd="5" destOrd="0" parTransId="{222A2F6B-42F7-4887-AF07-0130FDF524C6}" sibTransId="{115DA162-55F9-48B5-A153-CBD25F6F1523}"/>
    <dgm:cxn modelId="{A949E3A8-144A-4BAA-8795-69A6BA26A5B9}" type="presOf" srcId="{0859FDAD-3135-4AD2-B442-8F768DD5B1FD}" destId="{605114C3-C387-4DF1-BE44-FFF867792392}" srcOrd="0" destOrd="0" presId="urn:microsoft.com/office/officeart/2008/layout/LinedList"/>
    <dgm:cxn modelId="{C5BC68E7-D57D-4A28-9644-13F0AC686037}" type="presParOf" srcId="{A2A6FD9F-EB0C-46AD-9553-EC4BBC0DDEC0}" destId="{1EC3009D-7F76-491E-A090-97FB7EF75B98}" srcOrd="0" destOrd="0" presId="urn:microsoft.com/office/officeart/2008/layout/LinedList"/>
    <dgm:cxn modelId="{20BE771D-7534-4F9B-8F6D-EB035C129828}" type="presParOf" srcId="{A2A6FD9F-EB0C-46AD-9553-EC4BBC0DDEC0}" destId="{6B0DB328-2CEB-4FD7-BD70-38E21C35E95D}" srcOrd="1" destOrd="0" presId="urn:microsoft.com/office/officeart/2008/layout/LinedList"/>
    <dgm:cxn modelId="{73FC1A83-1A01-4C4D-9593-4CB8379CD407}" type="presParOf" srcId="{6B0DB328-2CEB-4FD7-BD70-38E21C35E95D}" destId="{5DA4E72E-A446-44A5-B5A2-CF62ED3B58EC}" srcOrd="0" destOrd="0" presId="urn:microsoft.com/office/officeart/2008/layout/LinedList"/>
    <dgm:cxn modelId="{857ECB1F-CCC9-4615-BC91-87E73B49B418}" type="presParOf" srcId="{6B0DB328-2CEB-4FD7-BD70-38E21C35E95D}" destId="{7B36762D-73F2-4ECD-832F-9113CBF40413}" srcOrd="1" destOrd="0" presId="urn:microsoft.com/office/officeart/2008/layout/LinedList"/>
    <dgm:cxn modelId="{3EF71949-F282-476A-B89B-205814B96EB8}" type="presParOf" srcId="{A2A6FD9F-EB0C-46AD-9553-EC4BBC0DDEC0}" destId="{3240F467-480C-4227-9639-86EC957D8567}" srcOrd="2" destOrd="0" presId="urn:microsoft.com/office/officeart/2008/layout/LinedList"/>
    <dgm:cxn modelId="{895A2D11-356F-4FF8-9BC3-B10813AA8398}" type="presParOf" srcId="{A2A6FD9F-EB0C-46AD-9553-EC4BBC0DDEC0}" destId="{22D554D1-25AC-420E-A76C-15AF6ED09A93}" srcOrd="3" destOrd="0" presId="urn:microsoft.com/office/officeart/2008/layout/LinedList"/>
    <dgm:cxn modelId="{8A53EC15-1EE8-43B6-8078-04EE2FC1DD9D}" type="presParOf" srcId="{22D554D1-25AC-420E-A76C-15AF6ED09A93}" destId="{CA06F3CD-A221-4706-9A25-8A5A663CE997}" srcOrd="0" destOrd="0" presId="urn:microsoft.com/office/officeart/2008/layout/LinedList"/>
    <dgm:cxn modelId="{7898167B-4293-42A2-A1A1-0765058BE8E5}" type="presParOf" srcId="{22D554D1-25AC-420E-A76C-15AF6ED09A93}" destId="{FECEAAC8-BCC0-4761-BCBA-31740BFF15D1}" srcOrd="1" destOrd="0" presId="urn:microsoft.com/office/officeart/2008/layout/LinedList"/>
    <dgm:cxn modelId="{A3E7E5F7-9A5E-4A1D-8D11-B78468273E01}" type="presParOf" srcId="{A2A6FD9F-EB0C-46AD-9553-EC4BBC0DDEC0}" destId="{EAD36680-5385-48A8-8291-350CA55EBD34}" srcOrd="4" destOrd="0" presId="urn:microsoft.com/office/officeart/2008/layout/LinedList"/>
    <dgm:cxn modelId="{DE7CC4F7-378D-4411-AB53-CB77854F7A16}" type="presParOf" srcId="{A2A6FD9F-EB0C-46AD-9553-EC4BBC0DDEC0}" destId="{46D874DF-92A5-404E-8585-D87467096636}" srcOrd="5" destOrd="0" presId="urn:microsoft.com/office/officeart/2008/layout/LinedList"/>
    <dgm:cxn modelId="{6EABCC9B-3B55-46A7-8FCB-17963E91AAE3}" type="presParOf" srcId="{46D874DF-92A5-404E-8585-D87467096636}" destId="{6FDA6AF2-A519-43FA-A161-7D9FF0527AE0}" srcOrd="0" destOrd="0" presId="urn:microsoft.com/office/officeart/2008/layout/LinedList"/>
    <dgm:cxn modelId="{15DE4178-0EAB-434D-8C9F-F378EEF9611C}" type="presParOf" srcId="{46D874DF-92A5-404E-8585-D87467096636}" destId="{6BD44BCA-3AD0-4CDC-B9C3-0B50AE8B465F}" srcOrd="1" destOrd="0" presId="urn:microsoft.com/office/officeart/2008/layout/LinedList"/>
    <dgm:cxn modelId="{529A8D8D-9F6F-4AC3-88BF-EEAF36C1A454}" type="presParOf" srcId="{A2A6FD9F-EB0C-46AD-9553-EC4BBC0DDEC0}" destId="{10ED851E-3F8F-4DDC-9E5F-D9B5A62C7DE2}" srcOrd="6" destOrd="0" presId="urn:microsoft.com/office/officeart/2008/layout/LinedList"/>
    <dgm:cxn modelId="{77C7B19C-AC86-4D6D-8272-990C68419975}" type="presParOf" srcId="{A2A6FD9F-EB0C-46AD-9553-EC4BBC0DDEC0}" destId="{8D2FE361-8FDE-4E13-AD81-28C1B6921119}" srcOrd="7" destOrd="0" presId="urn:microsoft.com/office/officeart/2008/layout/LinedList"/>
    <dgm:cxn modelId="{4EF231DF-3D57-4CF1-B8E1-E3E59319731D}" type="presParOf" srcId="{8D2FE361-8FDE-4E13-AD81-28C1B6921119}" destId="{605114C3-C387-4DF1-BE44-FFF867792392}" srcOrd="0" destOrd="0" presId="urn:microsoft.com/office/officeart/2008/layout/LinedList"/>
    <dgm:cxn modelId="{0FA066F1-1625-4F9F-87FC-96D5280D34F8}" type="presParOf" srcId="{8D2FE361-8FDE-4E13-AD81-28C1B6921119}" destId="{63AAA0F1-1B66-4B98-9E62-892978C2B110}" srcOrd="1" destOrd="0" presId="urn:microsoft.com/office/officeart/2008/layout/LinedList"/>
    <dgm:cxn modelId="{E7490643-2698-4653-968A-1DC3795FE745}" type="presParOf" srcId="{A2A6FD9F-EB0C-46AD-9553-EC4BBC0DDEC0}" destId="{494C5306-34C8-4CB7-AB17-9FD80DC7EE31}" srcOrd="8" destOrd="0" presId="urn:microsoft.com/office/officeart/2008/layout/LinedList"/>
    <dgm:cxn modelId="{EA2EE7FD-767D-408F-8863-B91424A0D15A}" type="presParOf" srcId="{A2A6FD9F-EB0C-46AD-9553-EC4BBC0DDEC0}" destId="{A351E000-5DCD-4E32-A6D3-CC5A14628801}" srcOrd="9" destOrd="0" presId="urn:microsoft.com/office/officeart/2008/layout/LinedList"/>
    <dgm:cxn modelId="{D1D9A4D4-8050-4801-B662-BE6645F9CD59}" type="presParOf" srcId="{A351E000-5DCD-4E32-A6D3-CC5A14628801}" destId="{C0287459-F9A8-4727-BEA5-15777A522477}" srcOrd="0" destOrd="0" presId="urn:microsoft.com/office/officeart/2008/layout/LinedList"/>
    <dgm:cxn modelId="{030F5F31-1504-4325-A185-136965CB73FF}" type="presParOf" srcId="{A351E000-5DCD-4E32-A6D3-CC5A14628801}" destId="{37170DDE-607B-4867-8ADD-38BBD3035D89}" srcOrd="1" destOrd="0" presId="urn:microsoft.com/office/officeart/2008/layout/LinedList"/>
    <dgm:cxn modelId="{FC966029-B082-454E-BCCF-DF5D14786EC9}" type="presParOf" srcId="{A2A6FD9F-EB0C-46AD-9553-EC4BBC0DDEC0}" destId="{CF0DA445-EFFD-4509-8447-3B3F3AD1A82A}" srcOrd="10" destOrd="0" presId="urn:microsoft.com/office/officeart/2008/layout/LinedList"/>
    <dgm:cxn modelId="{E6087CB0-5B02-4C4A-95BD-C535D14045BE}" type="presParOf" srcId="{A2A6FD9F-EB0C-46AD-9553-EC4BBC0DDEC0}" destId="{61D00D8C-7F97-4470-B8CE-FAB9623B7879}" srcOrd="11" destOrd="0" presId="urn:microsoft.com/office/officeart/2008/layout/LinedList"/>
    <dgm:cxn modelId="{E77A9B53-A910-4BC3-BDA9-540744589B76}" type="presParOf" srcId="{61D00D8C-7F97-4470-B8CE-FAB9623B7879}" destId="{D3A38889-C153-487D-A7B9-F46304E23F2B}" srcOrd="0" destOrd="0" presId="urn:microsoft.com/office/officeart/2008/layout/LinedList"/>
    <dgm:cxn modelId="{F575C7C1-2EB3-426D-AAF0-93EC72BE85D9}" type="presParOf" srcId="{61D00D8C-7F97-4470-B8CE-FAB9623B7879}" destId="{D397F5B5-9EC3-4272-8CEF-D1B508D1FAB2}" srcOrd="1" destOrd="0" presId="urn:microsoft.com/office/officeart/2008/layout/LinedList"/>
    <dgm:cxn modelId="{28DFBD94-0BE8-4FE5-8AFC-B5AB91A33CAC}" type="presParOf" srcId="{A2A6FD9F-EB0C-46AD-9553-EC4BBC0DDEC0}" destId="{DF761C40-B494-4CB0-B814-BA951D895019}" srcOrd="12" destOrd="0" presId="urn:microsoft.com/office/officeart/2008/layout/LinedList"/>
    <dgm:cxn modelId="{E6502F96-4126-45A9-B083-D38DF800B600}" type="presParOf" srcId="{A2A6FD9F-EB0C-46AD-9553-EC4BBC0DDEC0}" destId="{5AAD2832-46FE-4F72-9258-69C932A89E0F}" srcOrd="13" destOrd="0" presId="urn:microsoft.com/office/officeart/2008/layout/LinedList"/>
    <dgm:cxn modelId="{EC83AAC6-67B7-4AFA-8DCB-69C7CE8419D4}" type="presParOf" srcId="{5AAD2832-46FE-4F72-9258-69C932A89E0F}" destId="{5E9CB53E-7385-47B3-9249-3514DA673CC6}" srcOrd="0" destOrd="0" presId="urn:microsoft.com/office/officeart/2008/layout/LinedList"/>
    <dgm:cxn modelId="{95430751-8B80-4BBB-8B8A-257CF321147B}" type="presParOf" srcId="{5AAD2832-46FE-4F72-9258-69C932A89E0F}" destId="{4CEF8507-348D-4535-903E-E77058277D7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00956F-F0CC-41E2-BC72-A84156A8A289}" type="doc">
      <dgm:prSet loTypeId="urn:microsoft.com/office/officeart/2005/8/layout/default" loCatId="list" qsTypeId="urn:microsoft.com/office/officeart/2005/8/quickstyle/simple2" qsCatId="simple" csTypeId="urn:microsoft.com/office/officeart/2005/8/colors/accent4_2" csCatId="accent4" phldr="1"/>
      <dgm:spPr/>
      <dgm:t>
        <a:bodyPr/>
        <a:lstStyle/>
        <a:p>
          <a:endParaRPr lang="en-US"/>
        </a:p>
      </dgm:t>
    </dgm:pt>
    <dgm:pt modelId="{E04D197A-D9C3-41B9-BF80-B38E1E7A6A66}">
      <dgm:prSet custT="1"/>
      <dgm:spPr>
        <a:solidFill>
          <a:srgbClr val="72AF2F"/>
        </a:solidFill>
      </dgm:spPr>
      <dgm:t>
        <a:bodyPr lIns="457200"/>
        <a:lstStyle/>
        <a:p>
          <a:pPr algn="l" rtl="0"/>
          <a:r>
            <a:rPr lang="en-US" sz="2400" b="1" dirty="0" smtClean="0"/>
            <a:t>Networking and swapping</a:t>
          </a:r>
          <a:r>
            <a:rPr lang="en-US" sz="1600" dirty="0" smtClean="0"/>
            <a:t/>
          </a:r>
          <a:br>
            <a:rPr lang="en-US" sz="1600" dirty="0" smtClean="0"/>
          </a:br>
          <a:r>
            <a:rPr lang="en-US" sz="1600" dirty="0" smtClean="0"/>
            <a:t>of best practices</a:t>
          </a:r>
          <a:endParaRPr lang="en-US" sz="1600" dirty="0"/>
        </a:p>
      </dgm:t>
    </dgm:pt>
    <dgm:pt modelId="{0F14BAC6-D772-42E6-B17C-3570545A2632}" type="parTrans" cxnId="{B892A1F9-D4E8-4C34-931B-413D2E9A4495}">
      <dgm:prSet/>
      <dgm:spPr/>
      <dgm:t>
        <a:bodyPr/>
        <a:lstStyle/>
        <a:p>
          <a:endParaRPr lang="en-US"/>
        </a:p>
      </dgm:t>
    </dgm:pt>
    <dgm:pt modelId="{A2558E7D-3D28-4341-AE5D-10F0EB54B09C}" type="sibTrans" cxnId="{B892A1F9-D4E8-4C34-931B-413D2E9A4495}">
      <dgm:prSet/>
      <dgm:spPr/>
      <dgm:t>
        <a:bodyPr/>
        <a:lstStyle/>
        <a:p>
          <a:endParaRPr lang="en-US"/>
        </a:p>
      </dgm:t>
    </dgm:pt>
    <dgm:pt modelId="{551F46E4-C36F-48AA-B43A-922A75F4EF93}">
      <dgm:prSet custT="1"/>
      <dgm:spPr>
        <a:solidFill>
          <a:srgbClr val="72AF2F"/>
        </a:solidFill>
      </dgm:spPr>
      <dgm:t>
        <a:bodyPr lIns="457200"/>
        <a:lstStyle/>
        <a:p>
          <a:pPr algn="l" rtl="0"/>
          <a:r>
            <a:rPr lang="en-US" sz="2400" b="1" smtClean="0"/>
            <a:t>Vehicle</a:t>
          </a:r>
          <a:br>
            <a:rPr lang="en-US" sz="2400" b="1" smtClean="0"/>
          </a:br>
          <a:r>
            <a:rPr lang="en-US" sz="2400" b="1" smtClean="0"/>
            <a:t>to advance</a:t>
          </a:r>
          <a:r>
            <a:rPr lang="en-US" sz="1600" b="1" smtClean="0"/>
            <a:t/>
          </a:r>
          <a:br>
            <a:rPr lang="en-US" sz="1600" b="1" smtClean="0"/>
          </a:br>
          <a:r>
            <a:rPr lang="en-US" sz="1600" smtClean="0"/>
            <a:t>ecosystem modeling</a:t>
          </a:r>
          <a:br>
            <a:rPr lang="en-US" sz="1600" smtClean="0"/>
          </a:br>
          <a:r>
            <a:rPr lang="en-US" sz="1600" smtClean="0"/>
            <a:t>and ecosystem-oriented</a:t>
          </a:r>
          <a:br>
            <a:rPr lang="en-US" sz="1600" smtClean="0"/>
          </a:br>
          <a:r>
            <a:rPr lang="en-US" sz="1600" smtClean="0"/>
            <a:t>efforts</a:t>
          </a:r>
          <a:endParaRPr lang="en-US" sz="1600" dirty="0"/>
        </a:p>
      </dgm:t>
    </dgm:pt>
    <dgm:pt modelId="{1BA0E8A2-BAE0-4113-AE65-EDF16CF67593}" type="parTrans" cxnId="{86EB2696-2F7C-4038-9C77-67A79E9A5A28}">
      <dgm:prSet/>
      <dgm:spPr/>
      <dgm:t>
        <a:bodyPr/>
        <a:lstStyle/>
        <a:p>
          <a:endParaRPr lang="en-US"/>
        </a:p>
      </dgm:t>
    </dgm:pt>
    <dgm:pt modelId="{BEE9F93F-1168-4DB7-A556-D36F00356798}" type="sibTrans" cxnId="{86EB2696-2F7C-4038-9C77-67A79E9A5A28}">
      <dgm:prSet/>
      <dgm:spPr/>
      <dgm:t>
        <a:bodyPr/>
        <a:lstStyle/>
        <a:p>
          <a:endParaRPr lang="en-US"/>
        </a:p>
      </dgm:t>
    </dgm:pt>
    <dgm:pt modelId="{BD1613E7-F8B3-4549-ABE3-36EDBD0F47FF}">
      <dgm:prSet custT="1"/>
      <dgm:spPr>
        <a:solidFill>
          <a:srgbClr val="72AF2F"/>
        </a:solidFill>
      </dgm:spPr>
      <dgm:t>
        <a:bodyPr lIns="457200"/>
        <a:lstStyle/>
        <a:p>
          <a:pPr algn="l" rtl="0"/>
          <a:r>
            <a:rPr lang="en-US" sz="2400" b="1" smtClean="0"/>
            <a:t>During NEMoW</a:t>
          </a:r>
          <a:br>
            <a:rPr lang="en-US" sz="2400" b="1" smtClean="0"/>
          </a:br>
          <a:r>
            <a:rPr lang="en-US" sz="1600" smtClean="0"/>
            <a:t>1, 2 out of 7 Centers</a:t>
          </a:r>
          <a:br>
            <a:rPr lang="en-US" sz="1600" smtClean="0"/>
          </a:br>
          <a:r>
            <a:rPr lang="en-US" sz="1600" smtClean="0"/>
            <a:t>(and Habitat Conservation Office)</a:t>
          </a:r>
          <a:br>
            <a:rPr lang="en-US" sz="1600" smtClean="0"/>
          </a:br>
          <a:r>
            <a:rPr lang="en-US" sz="1600" smtClean="0"/>
            <a:t>had </a:t>
          </a:r>
          <a:r>
            <a:rPr lang="en-US" sz="1600" b="1" smtClean="0"/>
            <a:t>dedicated EM efforts/groups</a:t>
          </a:r>
          <a:r>
            <a:rPr lang="en-US" sz="1600" smtClean="0"/>
            <a:t>,</a:t>
          </a:r>
          <a:br>
            <a:rPr lang="en-US" sz="1600" smtClean="0"/>
          </a:br>
          <a:r>
            <a:rPr lang="en-US" sz="1600" smtClean="0"/>
            <a:t>there are now 4.5(+)</a:t>
          </a:r>
          <a:br>
            <a:rPr lang="en-US" sz="1600" smtClean="0"/>
          </a:br>
          <a:r>
            <a:rPr lang="en-US" sz="1600" smtClean="0"/>
            <a:t>out of 7 such groups</a:t>
          </a:r>
          <a:endParaRPr lang="en-US" sz="1600" dirty="0"/>
        </a:p>
      </dgm:t>
    </dgm:pt>
    <dgm:pt modelId="{DE0EC98C-F509-488B-A502-3508F334CDFC}" type="parTrans" cxnId="{2F466A75-49FB-45C0-B881-1CAA48682849}">
      <dgm:prSet/>
      <dgm:spPr/>
      <dgm:t>
        <a:bodyPr/>
        <a:lstStyle/>
        <a:p>
          <a:endParaRPr lang="en-US"/>
        </a:p>
      </dgm:t>
    </dgm:pt>
    <dgm:pt modelId="{0A38CAED-8373-4712-8305-8E651B411E5B}" type="sibTrans" cxnId="{2F466A75-49FB-45C0-B881-1CAA48682849}">
      <dgm:prSet/>
      <dgm:spPr/>
      <dgm:t>
        <a:bodyPr/>
        <a:lstStyle/>
        <a:p>
          <a:endParaRPr lang="en-US"/>
        </a:p>
      </dgm:t>
    </dgm:pt>
    <dgm:pt modelId="{2E1462BB-7779-41DE-BE45-9EFB68A6E9B0}">
      <dgm:prSet custT="1"/>
      <dgm:spPr>
        <a:solidFill>
          <a:srgbClr val="72AF2F"/>
        </a:solidFill>
      </dgm:spPr>
      <dgm:t>
        <a:bodyPr lIns="457200"/>
        <a:lstStyle/>
        <a:p>
          <a:pPr algn="l" rtl="0"/>
          <a:r>
            <a:rPr lang="en-US" sz="2400" b="1" smtClean="0"/>
            <a:t>At least 3 centers</a:t>
          </a:r>
          <a:br>
            <a:rPr lang="en-US" sz="2400" b="1" smtClean="0"/>
          </a:br>
          <a:r>
            <a:rPr lang="en-US" sz="2400" b="1" smtClean="0"/>
            <a:t>have had</a:t>
          </a:r>
          <a:br>
            <a:rPr lang="en-US" sz="2400" b="1" smtClean="0"/>
          </a:br>
          <a:r>
            <a:rPr lang="en-US" sz="2400" b="1" smtClean="0"/>
            <a:t>formal review</a:t>
          </a:r>
          <a:r>
            <a:rPr lang="en-US" sz="1600" smtClean="0"/>
            <a:t/>
          </a:r>
          <a:br>
            <a:rPr lang="en-US" sz="1600" smtClean="0"/>
          </a:br>
          <a:r>
            <a:rPr lang="en-US" sz="1600" smtClean="0"/>
            <a:t>of ecosystem models</a:t>
          </a:r>
          <a:br>
            <a:rPr lang="en-US" sz="1600" smtClean="0"/>
          </a:br>
          <a:r>
            <a:rPr lang="en-US" sz="1600" smtClean="0"/>
            <a:t>so that Councils can</a:t>
          </a:r>
          <a:br>
            <a:rPr lang="en-US" sz="1600" smtClean="0"/>
          </a:br>
          <a:r>
            <a:rPr lang="en-US" sz="1600" smtClean="0"/>
            <a:t>use the EMs</a:t>
          </a:r>
          <a:endParaRPr lang="en-US" sz="1600" dirty="0"/>
        </a:p>
      </dgm:t>
    </dgm:pt>
    <dgm:pt modelId="{A4F8B960-4892-496C-8B47-113BD38BE9CA}" type="parTrans" cxnId="{F507783A-70B7-4F31-93DD-051760428719}">
      <dgm:prSet/>
      <dgm:spPr/>
      <dgm:t>
        <a:bodyPr/>
        <a:lstStyle/>
        <a:p>
          <a:endParaRPr lang="en-US"/>
        </a:p>
      </dgm:t>
    </dgm:pt>
    <dgm:pt modelId="{18544074-B694-48D7-BF6D-60107CA9FCB9}" type="sibTrans" cxnId="{F507783A-70B7-4F31-93DD-051760428719}">
      <dgm:prSet/>
      <dgm:spPr/>
      <dgm:t>
        <a:bodyPr/>
        <a:lstStyle/>
        <a:p>
          <a:endParaRPr lang="en-US"/>
        </a:p>
      </dgm:t>
    </dgm:pt>
    <dgm:pt modelId="{0DE59F45-DD63-4A5A-9544-0245315B2465}" type="pres">
      <dgm:prSet presAssocID="{3100956F-F0CC-41E2-BC72-A84156A8A289}" presName="diagram" presStyleCnt="0">
        <dgm:presLayoutVars>
          <dgm:dir/>
          <dgm:resizeHandles val="exact"/>
        </dgm:presLayoutVars>
      </dgm:prSet>
      <dgm:spPr/>
      <dgm:t>
        <a:bodyPr/>
        <a:lstStyle/>
        <a:p>
          <a:endParaRPr lang="en-US"/>
        </a:p>
      </dgm:t>
    </dgm:pt>
    <dgm:pt modelId="{70678A11-A0E4-4E06-987B-738E45589B59}" type="pres">
      <dgm:prSet presAssocID="{E04D197A-D9C3-41B9-BF80-B38E1E7A6A66}" presName="node" presStyleLbl="node1" presStyleIdx="0" presStyleCnt="4">
        <dgm:presLayoutVars>
          <dgm:bulletEnabled val="1"/>
        </dgm:presLayoutVars>
      </dgm:prSet>
      <dgm:spPr/>
      <dgm:t>
        <a:bodyPr/>
        <a:lstStyle/>
        <a:p>
          <a:endParaRPr lang="en-US"/>
        </a:p>
      </dgm:t>
    </dgm:pt>
    <dgm:pt modelId="{714570B8-A879-409D-A1F6-652C2BD39759}" type="pres">
      <dgm:prSet presAssocID="{A2558E7D-3D28-4341-AE5D-10F0EB54B09C}" presName="sibTrans" presStyleCnt="0"/>
      <dgm:spPr/>
    </dgm:pt>
    <dgm:pt modelId="{1028AC8D-85B9-4723-BF6C-F200C262E017}" type="pres">
      <dgm:prSet presAssocID="{551F46E4-C36F-48AA-B43A-922A75F4EF93}" presName="node" presStyleLbl="node1" presStyleIdx="1" presStyleCnt="4">
        <dgm:presLayoutVars>
          <dgm:bulletEnabled val="1"/>
        </dgm:presLayoutVars>
      </dgm:prSet>
      <dgm:spPr/>
      <dgm:t>
        <a:bodyPr/>
        <a:lstStyle/>
        <a:p>
          <a:endParaRPr lang="en-US"/>
        </a:p>
      </dgm:t>
    </dgm:pt>
    <dgm:pt modelId="{0B3C1512-06FB-428D-AC93-BF6088698C0B}" type="pres">
      <dgm:prSet presAssocID="{BEE9F93F-1168-4DB7-A556-D36F00356798}" presName="sibTrans" presStyleCnt="0"/>
      <dgm:spPr/>
    </dgm:pt>
    <dgm:pt modelId="{D5F1184E-F811-41A5-95BE-EFA01410F98F}" type="pres">
      <dgm:prSet presAssocID="{BD1613E7-F8B3-4549-ABE3-36EDBD0F47FF}" presName="node" presStyleLbl="node1" presStyleIdx="2" presStyleCnt="4">
        <dgm:presLayoutVars>
          <dgm:bulletEnabled val="1"/>
        </dgm:presLayoutVars>
      </dgm:prSet>
      <dgm:spPr/>
      <dgm:t>
        <a:bodyPr/>
        <a:lstStyle/>
        <a:p>
          <a:endParaRPr lang="en-US"/>
        </a:p>
      </dgm:t>
    </dgm:pt>
    <dgm:pt modelId="{48DF9A33-3DAA-48D9-BF8C-8E4D23A5A0A7}" type="pres">
      <dgm:prSet presAssocID="{0A38CAED-8373-4712-8305-8E651B411E5B}" presName="sibTrans" presStyleCnt="0"/>
      <dgm:spPr/>
    </dgm:pt>
    <dgm:pt modelId="{C873B0EF-EC99-4E1F-B0CB-782EE9561CB9}" type="pres">
      <dgm:prSet presAssocID="{2E1462BB-7779-41DE-BE45-9EFB68A6E9B0}" presName="node" presStyleLbl="node1" presStyleIdx="3" presStyleCnt="4">
        <dgm:presLayoutVars>
          <dgm:bulletEnabled val="1"/>
        </dgm:presLayoutVars>
      </dgm:prSet>
      <dgm:spPr/>
      <dgm:t>
        <a:bodyPr/>
        <a:lstStyle/>
        <a:p>
          <a:endParaRPr lang="en-US"/>
        </a:p>
      </dgm:t>
    </dgm:pt>
  </dgm:ptLst>
  <dgm:cxnLst>
    <dgm:cxn modelId="{F507783A-70B7-4F31-93DD-051760428719}" srcId="{3100956F-F0CC-41E2-BC72-A84156A8A289}" destId="{2E1462BB-7779-41DE-BE45-9EFB68A6E9B0}" srcOrd="3" destOrd="0" parTransId="{A4F8B960-4892-496C-8B47-113BD38BE9CA}" sibTransId="{18544074-B694-48D7-BF6D-60107CA9FCB9}"/>
    <dgm:cxn modelId="{2F466A75-49FB-45C0-B881-1CAA48682849}" srcId="{3100956F-F0CC-41E2-BC72-A84156A8A289}" destId="{BD1613E7-F8B3-4549-ABE3-36EDBD0F47FF}" srcOrd="2" destOrd="0" parTransId="{DE0EC98C-F509-488B-A502-3508F334CDFC}" sibTransId="{0A38CAED-8373-4712-8305-8E651B411E5B}"/>
    <dgm:cxn modelId="{B892A1F9-D4E8-4C34-931B-413D2E9A4495}" srcId="{3100956F-F0CC-41E2-BC72-A84156A8A289}" destId="{E04D197A-D9C3-41B9-BF80-B38E1E7A6A66}" srcOrd="0" destOrd="0" parTransId="{0F14BAC6-D772-42E6-B17C-3570545A2632}" sibTransId="{A2558E7D-3D28-4341-AE5D-10F0EB54B09C}"/>
    <dgm:cxn modelId="{86EB2696-2F7C-4038-9C77-67A79E9A5A28}" srcId="{3100956F-F0CC-41E2-BC72-A84156A8A289}" destId="{551F46E4-C36F-48AA-B43A-922A75F4EF93}" srcOrd="1" destOrd="0" parTransId="{1BA0E8A2-BAE0-4113-AE65-EDF16CF67593}" sibTransId="{BEE9F93F-1168-4DB7-A556-D36F00356798}"/>
    <dgm:cxn modelId="{DF741688-0006-4BED-8474-3D11F3E28363}" type="presOf" srcId="{3100956F-F0CC-41E2-BC72-A84156A8A289}" destId="{0DE59F45-DD63-4A5A-9544-0245315B2465}" srcOrd="0" destOrd="0" presId="urn:microsoft.com/office/officeart/2005/8/layout/default"/>
    <dgm:cxn modelId="{CA48E99F-8C6E-4027-A0D0-69F448F02E01}" type="presOf" srcId="{BD1613E7-F8B3-4549-ABE3-36EDBD0F47FF}" destId="{D5F1184E-F811-41A5-95BE-EFA01410F98F}" srcOrd="0" destOrd="0" presId="urn:microsoft.com/office/officeart/2005/8/layout/default"/>
    <dgm:cxn modelId="{68F94F38-BA94-4683-9C30-0421D630481A}" type="presOf" srcId="{551F46E4-C36F-48AA-B43A-922A75F4EF93}" destId="{1028AC8D-85B9-4723-BF6C-F200C262E017}" srcOrd="0" destOrd="0" presId="urn:microsoft.com/office/officeart/2005/8/layout/default"/>
    <dgm:cxn modelId="{ACF1C47C-846D-47F9-BC03-3D48CEDB3B1C}" type="presOf" srcId="{2E1462BB-7779-41DE-BE45-9EFB68A6E9B0}" destId="{C873B0EF-EC99-4E1F-B0CB-782EE9561CB9}" srcOrd="0" destOrd="0" presId="urn:microsoft.com/office/officeart/2005/8/layout/default"/>
    <dgm:cxn modelId="{5E33338D-87BE-46DA-842F-B32477DA1B83}" type="presOf" srcId="{E04D197A-D9C3-41B9-BF80-B38E1E7A6A66}" destId="{70678A11-A0E4-4E06-987B-738E45589B59}" srcOrd="0" destOrd="0" presId="urn:microsoft.com/office/officeart/2005/8/layout/default"/>
    <dgm:cxn modelId="{05BB4E16-6F7D-465D-AAF3-1CECF1748EFE}" type="presParOf" srcId="{0DE59F45-DD63-4A5A-9544-0245315B2465}" destId="{70678A11-A0E4-4E06-987B-738E45589B59}" srcOrd="0" destOrd="0" presId="urn:microsoft.com/office/officeart/2005/8/layout/default"/>
    <dgm:cxn modelId="{DA1628FE-3B13-4082-AB51-3283F0BC3565}" type="presParOf" srcId="{0DE59F45-DD63-4A5A-9544-0245315B2465}" destId="{714570B8-A879-409D-A1F6-652C2BD39759}" srcOrd="1" destOrd="0" presId="urn:microsoft.com/office/officeart/2005/8/layout/default"/>
    <dgm:cxn modelId="{9C6A1748-1FEC-4AF6-B38B-DA63581DF759}" type="presParOf" srcId="{0DE59F45-DD63-4A5A-9544-0245315B2465}" destId="{1028AC8D-85B9-4723-BF6C-F200C262E017}" srcOrd="2" destOrd="0" presId="urn:microsoft.com/office/officeart/2005/8/layout/default"/>
    <dgm:cxn modelId="{1781DDAC-1375-486A-B559-80250E646CDA}" type="presParOf" srcId="{0DE59F45-DD63-4A5A-9544-0245315B2465}" destId="{0B3C1512-06FB-428D-AC93-BF6088698C0B}" srcOrd="3" destOrd="0" presId="urn:microsoft.com/office/officeart/2005/8/layout/default"/>
    <dgm:cxn modelId="{CB5206CD-2E3D-406E-8EC8-56D457DFE006}" type="presParOf" srcId="{0DE59F45-DD63-4A5A-9544-0245315B2465}" destId="{D5F1184E-F811-41A5-95BE-EFA01410F98F}" srcOrd="4" destOrd="0" presId="urn:microsoft.com/office/officeart/2005/8/layout/default"/>
    <dgm:cxn modelId="{82E75C5C-E56F-4632-9917-801BB15C9997}" type="presParOf" srcId="{0DE59F45-DD63-4A5A-9544-0245315B2465}" destId="{48DF9A33-3DAA-48D9-BF8C-8E4D23A5A0A7}" srcOrd="5" destOrd="0" presId="urn:microsoft.com/office/officeart/2005/8/layout/default"/>
    <dgm:cxn modelId="{1093CBE5-23AF-4C6C-801C-9338D5E1CE18}" type="presParOf" srcId="{0DE59F45-DD63-4A5A-9544-0245315B2465}" destId="{C873B0EF-EC99-4E1F-B0CB-782EE9561CB9}"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1FAA81-6026-4AC8-A1B3-854C6A140BB0}"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A349AB7F-51F4-47DC-B7C3-92A13673092D}">
      <dgm:prSet custT="1"/>
      <dgm:spPr/>
      <dgm:t>
        <a:bodyPr/>
        <a:lstStyle/>
        <a:p>
          <a:pPr rtl="0"/>
          <a:r>
            <a:rPr lang="en-US" sz="2400" b="1" i="0" dirty="0" smtClean="0"/>
            <a:t>Conduct science </a:t>
          </a:r>
          <a:r>
            <a:rPr lang="en-US" sz="2400" b="0" i="0" dirty="0" smtClean="0"/>
            <a:t>to understand ecosystems </a:t>
          </a:r>
          <a:endParaRPr lang="en-US" sz="2400" b="0" i="0" dirty="0"/>
        </a:p>
      </dgm:t>
    </dgm:pt>
    <dgm:pt modelId="{A7AD3BEE-5778-41EF-853A-A305DE6557C2}" type="parTrans" cxnId="{58285537-9C78-404D-B4F0-CF6DF83D2315}">
      <dgm:prSet/>
      <dgm:spPr/>
      <dgm:t>
        <a:bodyPr/>
        <a:lstStyle/>
        <a:p>
          <a:endParaRPr lang="en-US"/>
        </a:p>
      </dgm:t>
    </dgm:pt>
    <dgm:pt modelId="{8210F9E0-CD22-4AE1-9B50-0664AE14D135}" type="sibTrans" cxnId="{58285537-9C78-404D-B4F0-CF6DF83D2315}">
      <dgm:prSet/>
      <dgm:spPr/>
      <dgm:t>
        <a:bodyPr/>
        <a:lstStyle/>
        <a:p>
          <a:endParaRPr lang="en-US"/>
        </a:p>
      </dgm:t>
    </dgm:pt>
    <dgm:pt modelId="{F5B0FFCF-E095-4643-977E-5B48B423ACBD}">
      <dgm:prSet custT="1"/>
      <dgm:spPr/>
      <dgm:t>
        <a:bodyPr/>
        <a:lstStyle/>
        <a:p>
          <a:pPr rtl="0"/>
          <a:r>
            <a:rPr lang="en-US" sz="1600" i="0" dirty="0" smtClean="0"/>
            <a:t>Modeling the processes, drivers, threats, status, and trends of our ecosystems </a:t>
          </a:r>
          <a:endParaRPr lang="en-US" sz="1600" i="0" dirty="0"/>
        </a:p>
      </dgm:t>
    </dgm:pt>
    <dgm:pt modelId="{51612226-3E7B-47F6-B25F-653AEDBDB236}" type="parTrans" cxnId="{D249DADC-7508-482E-8758-589F0326A0A7}">
      <dgm:prSet/>
      <dgm:spPr/>
      <dgm:t>
        <a:bodyPr/>
        <a:lstStyle/>
        <a:p>
          <a:endParaRPr lang="en-US"/>
        </a:p>
      </dgm:t>
    </dgm:pt>
    <dgm:pt modelId="{9BB7A950-65D4-4FEF-9C57-CBB4145FB64B}" type="sibTrans" cxnId="{D249DADC-7508-482E-8758-589F0326A0A7}">
      <dgm:prSet/>
      <dgm:spPr/>
      <dgm:t>
        <a:bodyPr/>
        <a:lstStyle/>
        <a:p>
          <a:endParaRPr lang="en-US"/>
        </a:p>
      </dgm:t>
    </dgm:pt>
    <dgm:pt modelId="{8EF84EBE-0239-477B-A88B-578132B36476}">
      <dgm:prSet custT="1"/>
      <dgm:spPr/>
      <dgm:t>
        <a:bodyPr/>
        <a:lstStyle/>
        <a:p>
          <a:pPr rtl="0"/>
          <a:r>
            <a:rPr lang="en-US" sz="2400" b="1" i="0" dirty="0" smtClean="0"/>
            <a:t>Explore and address trade-offs </a:t>
          </a:r>
          <a:r>
            <a:rPr lang="en-US" sz="2400" b="0" i="0" dirty="0" smtClean="0"/>
            <a:t>within an ecosystem</a:t>
          </a:r>
          <a:endParaRPr lang="en-US" sz="2400" b="0" i="0" dirty="0"/>
        </a:p>
      </dgm:t>
    </dgm:pt>
    <dgm:pt modelId="{4DA8441A-98C2-4EF3-806A-0A5546FC2FF9}" type="parTrans" cxnId="{CDD5B94F-C0FD-4308-A243-DD6138067D4B}">
      <dgm:prSet/>
      <dgm:spPr/>
      <dgm:t>
        <a:bodyPr/>
        <a:lstStyle/>
        <a:p>
          <a:endParaRPr lang="en-US"/>
        </a:p>
      </dgm:t>
    </dgm:pt>
    <dgm:pt modelId="{577D7A89-41BA-4771-8901-483A789FC451}" type="sibTrans" cxnId="{CDD5B94F-C0FD-4308-A243-DD6138067D4B}">
      <dgm:prSet/>
      <dgm:spPr/>
      <dgm:t>
        <a:bodyPr/>
        <a:lstStyle/>
        <a:p>
          <a:endParaRPr lang="en-US"/>
        </a:p>
      </dgm:t>
    </dgm:pt>
    <dgm:pt modelId="{B9576018-760C-459E-9A07-DE1BD4CB87DB}">
      <dgm:prSet custT="1"/>
      <dgm:spPr/>
      <dgm:t>
        <a:bodyPr/>
        <a:lstStyle/>
        <a:p>
          <a:pPr rtl="0"/>
          <a:r>
            <a:rPr lang="en-US" sz="1600" i="0" dirty="0" smtClean="0"/>
            <a:t>Establish sufficient EBFM modeling capacity to analyze trade-offs</a:t>
          </a:r>
          <a:endParaRPr lang="en-US" sz="1600" i="0" dirty="0"/>
        </a:p>
      </dgm:t>
    </dgm:pt>
    <dgm:pt modelId="{2080D96C-F1AE-4C74-94C7-6FB4B6F12EA6}" type="parTrans" cxnId="{2B2489E4-633A-48F5-8D65-E55E5AAAB19A}">
      <dgm:prSet/>
      <dgm:spPr/>
      <dgm:t>
        <a:bodyPr/>
        <a:lstStyle/>
        <a:p>
          <a:endParaRPr lang="en-US"/>
        </a:p>
      </dgm:t>
    </dgm:pt>
    <dgm:pt modelId="{0D15E0DE-1151-4BDD-9CF6-705DE84F9B08}" type="sibTrans" cxnId="{2B2489E4-633A-48F5-8D65-E55E5AAAB19A}">
      <dgm:prSet/>
      <dgm:spPr/>
      <dgm:t>
        <a:bodyPr/>
        <a:lstStyle/>
        <a:p>
          <a:endParaRPr lang="en-US"/>
        </a:p>
      </dgm:t>
    </dgm:pt>
    <dgm:pt modelId="{C7805E3C-882C-4820-A043-1A2BC044319E}">
      <dgm:prSet custT="1"/>
      <dgm:spPr/>
      <dgm:t>
        <a:bodyPr/>
        <a:lstStyle/>
        <a:p>
          <a:pPr rtl="0"/>
          <a:r>
            <a:rPr lang="en-US" sz="1600" i="0" dirty="0" smtClean="0"/>
            <a:t>Develop Management Strategy Evaluation capabilities to better conduct ecosystem-level analyses to provide ecosystem-wide management advice </a:t>
          </a:r>
          <a:endParaRPr lang="en-US" sz="1600" i="0" dirty="0"/>
        </a:p>
      </dgm:t>
    </dgm:pt>
    <dgm:pt modelId="{F298ACF8-A702-4AE8-9BC5-7319CDE2CB17}" type="parTrans" cxnId="{7372E886-D550-4E95-9074-4B83069323C9}">
      <dgm:prSet/>
      <dgm:spPr/>
      <dgm:t>
        <a:bodyPr/>
        <a:lstStyle/>
        <a:p>
          <a:endParaRPr lang="en-US"/>
        </a:p>
      </dgm:t>
    </dgm:pt>
    <dgm:pt modelId="{4D5B8046-8907-4358-B359-576E33AE592A}" type="sibTrans" cxnId="{7372E886-D550-4E95-9074-4B83069323C9}">
      <dgm:prSet/>
      <dgm:spPr/>
      <dgm:t>
        <a:bodyPr/>
        <a:lstStyle/>
        <a:p>
          <a:endParaRPr lang="en-US"/>
        </a:p>
      </dgm:t>
    </dgm:pt>
    <dgm:pt modelId="{74C04045-C339-4AD5-9DC5-5A9240A1746D}">
      <dgm:prSet custT="1"/>
      <dgm:spPr/>
      <dgm:t>
        <a:bodyPr/>
        <a:lstStyle/>
        <a:p>
          <a:pPr rtl="0"/>
          <a:r>
            <a:rPr lang="en-US" sz="2400" b="1" i="0" dirty="0" smtClean="0"/>
            <a:t>Incorporate ecosystem considerations </a:t>
          </a:r>
          <a:r>
            <a:rPr lang="en-US" sz="2400" b="0" i="0" dirty="0" smtClean="0"/>
            <a:t>into management advice </a:t>
          </a:r>
          <a:endParaRPr lang="en-US" sz="2400" b="0" i="0" dirty="0"/>
        </a:p>
      </dgm:t>
    </dgm:pt>
    <dgm:pt modelId="{E6D53C88-DC54-40FF-A414-59CDF66AEC83}" type="parTrans" cxnId="{714D9346-3E87-47B9-B491-735A3C74B5AD}">
      <dgm:prSet/>
      <dgm:spPr/>
      <dgm:t>
        <a:bodyPr/>
        <a:lstStyle/>
        <a:p>
          <a:endParaRPr lang="en-US"/>
        </a:p>
      </dgm:t>
    </dgm:pt>
    <dgm:pt modelId="{D6E3080E-1714-4018-91CE-20886ABC5E23}" type="sibTrans" cxnId="{714D9346-3E87-47B9-B491-735A3C74B5AD}">
      <dgm:prSet/>
      <dgm:spPr/>
      <dgm:t>
        <a:bodyPr/>
        <a:lstStyle/>
        <a:p>
          <a:endParaRPr lang="en-US"/>
        </a:p>
      </dgm:t>
    </dgm:pt>
    <dgm:pt modelId="{6D3AD663-8AEE-4FF1-857F-DA59D0505911}">
      <dgm:prSet custT="1"/>
      <dgm:spPr/>
      <dgm:t>
        <a:bodyPr/>
        <a:lstStyle/>
        <a:p>
          <a:pPr rtl="0"/>
          <a:r>
            <a:rPr lang="en-US" sz="1600" i="0" dirty="0" smtClean="0"/>
            <a:t>Develop and monitor Ecosystem-Level Reference Points </a:t>
          </a:r>
          <a:endParaRPr lang="en-US" sz="1600" i="0" dirty="0"/>
        </a:p>
      </dgm:t>
    </dgm:pt>
    <dgm:pt modelId="{CCC03024-0C70-47FA-A8A8-EBF8867C543B}" type="parTrans" cxnId="{A1965F6E-BEEC-48D4-9636-5E68DF6CB8A7}">
      <dgm:prSet/>
      <dgm:spPr/>
      <dgm:t>
        <a:bodyPr/>
        <a:lstStyle/>
        <a:p>
          <a:endParaRPr lang="en-US"/>
        </a:p>
      </dgm:t>
    </dgm:pt>
    <dgm:pt modelId="{F2442224-FBDF-4F8A-A45B-7BC640E6E7AD}" type="sibTrans" cxnId="{A1965F6E-BEEC-48D4-9636-5E68DF6CB8A7}">
      <dgm:prSet/>
      <dgm:spPr/>
      <dgm:t>
        <a:bodyPr/>
        <a:lstStyle/>
        <a:p>
          <a:endParaRPr lang="en-US"/>
        </a:p>
      </dgm:t>
    </dgm:pt>
    <dgm:pt modelId="{448A619C-527F-45CF-B5E9-09D6E6BB6444}">
      <dgm:prSet custT="1"/>
      <dgm:spPr/>
      <dgm:t>
        <a:bodyPr/>
        <a:lstStyle/>
        <a:p>
          <a:pPr rtl="0"/>
          <a:r>
            <a:rPr lang="en-US" sz="1600" i="0" dirty="0" smtClean="0"/>
            <a:t>Incorporate ecosystem considerations into appropriate LMR assessments, control rules, and management decisions </a:t>
          </a:r>
          <a:endParaRPr lang="en-US" sz="1600" i="0" dirty="0"/>
        </a:p>
      </dgm:t>
    </dgm:pt>
    <dgm:pt modelId="{3EB0FA8A-7D6D-43BD-B271-B44372423326}" type="parTrans" cxnId="{1117DAC4-9E34-442B-9667-92AD30469DE7}">
      <dgm:prSet/>
      <dgm:spPr/>
      <dgm:t>
        <a:bodyPr/>
        <a:lstStyle/>
        <a:p>
          <a:endParaRPr lang="en-US"/>
        </a:p>
      </dgm:t>
    </dgm:pt>
    <dgm:pt modelId="{CF464389-88A0-4C78-BFB4-C4FE640B1E11}" type="sibTrans" cxnId="{1117DAC4-9E34-442B-9667-92AD30469DE7}">
      <dgm:prSet/>
      <dgm:spPr/>
      <dgm:t>
        <a:bodyPr/>
        <a:lstStyle/>
        <a:p>
          <a:endParaRPr lang="en-US"/>
        </a:p>
      </dgm:t>
    </dgm:pt>
    <dgm:pt modelId="{CF257639-5F81-44C8-B172-21AAB70E5ABF}">
      <dgm:prSet custT="1"/>
      <dgm:spPr/>
      <dgm:t>
        <a:bodyPr/>
        <a:lstStyle/>
        <a:p>
          <a:pPr rtl="0"/>
          <a:r>
            <a:rPr lang="en-US" sz="1600" i="0" dirty="0" smtClean="0"/>
            <a:t>Provide systematic advice for other management considerations, particularly applied across multiple species within an ecosystem </a:t>
          </a:r>
          <a:endParaRPr lang="en-US" sz="1600" i="0" dirty="0"/>
        </a:p>
      </dgm:t>
    </dgm:pt>
    <dgm:pt modelId="{92CC6212-D719-4F07-B63E-97F0BED3EE5F}" type="parTrans" cxnId="{24A2D221-AA25-41ED-AD00-9591D5062B36}">
      <dgm:prSet/>
      <dgm:spPr/>
      <dgm:t>
        <a:bodyPr/>
        <a:lstStyle/>
        <a:p>
          <a:endParaRPr lang="en-US"/>
        </a:p>
      </dgm:t>
    </dgm:pt>
    <dgm:pt modelId="{18F89862-354E-4847-B3CA-206B6D8D5CD7}" type="sibTrans" cxnId="{24A2D221-AA25-41ED-AD00-9591D5062B36}">
      <dgm:prSet/>
      <dgm:spPr/>
      <dgm:t>
        <a:bodyPr/>
        <a:lstStyle/>
        <a:p>
          <a:endParaRPr lang="en-US"/>
        </a:p>
      </dgm:t>
    </dgm:pt>
    <dgm:pt modelId="{00F17B03-570B-45C7-9ACC-02F71E84230D}">
      <dgm:prSet custT="1"/>
      <dgm:spPr/>
      <dgm:t>
        <a:bodyPr/>
        <a:lstStyle/>
        <a:p>
          <a:pPr rtl="0"/>
          <a:endParaRPr lang="en-US" sz="1600" i="0" dirty="0"/>
        </a:p>
      </dgm:t>
    </dgm:pt>
    <dgm:pt modelId="{4DC14292-560F-495A-9350-03C7D27D8DAA}" type="parTrans" cxnId="{6620AAD4-AD90-4AFB-BA35-4BA818CE2E77}">
      <dgm:prSet/>
      <dgm:spPr/>
      <dgm:t>
        <a:bodyPr/>
        <a:lstStyle/>
        <a:p>
          <a:endParaRPr lang="en-US"/>
        </a:p>
      </dgm:t>
    </dgm:pt>
    <dgm:pt modelId="{4450D25F-6FCB-426C-BABA-60B752062ABA}" type="sibTrans" cxnId="{6620AAD4-AD90-4AFB-BA35-4BA818CE2E77}">
      <dgm:prSet/>
      <dgm:spPr/>
      <dgm:t>
        <a:bodyPr/>
        <a:lstStyle/>
        <a:p>
          <a:endParaRPr lang="en-US"/>
        </a:p>
      </dgm:t>
    </dgm:pt>
    <dgm:pt modelId="{36DFC01B-35C9-4591-B1A3-AE464E5FE9EF}">
      <dgm:prSet custT="1"/>
      <dgm:spPr/>
      <dgm:t>
        <a:bodyPr/>
        <a:lstStyle/>
        <a:p>
          <a:pPr rtl="0"/>
          <a:endParaRPr lang="en-US" sz="1600" i="0" dirty="0"/>
        </a:p>
      </dgm:t>
    </dgm:pt>
    <dgm:pt modelId="{9EB1DAF1-9682-4E83-8A47-FAAC0C33F342}" type="parTrans" cxnId="{11754E15-2278-4BB9-B4EC-2CAE2FF2FAE3}">
      <dgm:prSet/>
      <dgm:spPr/>
      <dgm:t>
        <a:bodyPr/>
        <a:lstStyle/>
        <a:p>
          <a:endParaRPr lang="en-US"/>
        </a:p>
      </dgm:t>
    </dgm:pt>
    <dgm:pt modelId="{39CEB206-4E36-42FC-9E1F-82ED25982CB2}" type="sibTrans" cxnId="{11754E15-2278-4BB9-B4EC-2CAE2FF2FAE3}">
      <dgm:prSet/>
      <dgm:spPr/>
      <dgm:t>
        <a:bodyPr/>
        <a:lstStyle/>
        <a:p>
          <a:endParaRPr lang="en-US"/>
        </a:p>
      </dgm:t>
    </dgm:pt>
    <dgm:pt modelId="{F00EE791-DA40-4222-8491-C02D8F3443DF}" type="pres">
      <dgm:prSet presAssocID="{D41FAA81-6026-4AC8-A1B3-854C6A140BB0}" presName="linear" presStyleCnt="0">
        <dgm:presLayoutVars>
          <dgm:animLvl val="lvl"/>
          <dgm:resizeHandles val="exact"/>
        </dgm:presLayoutVars>
      </dgm:prSet>
      <dgm:spPr/>
      <dgm:t>
        <a:bodyPr/>
        <a:lstStyle/>
        <a:p>
          <a:endParaRPr lang="en-US"/>
        </a:p>
      </dgm:t>
    </dgm:pt>
    <dgm:pt modelId="{650AF23D-7599-415E-83E1-A22E9C34109D}" type="pres">
      <dgm:prSet presAssocID="{A349AB7F-51F4-47DC-B7C3-92A13673092D}" presName="parentText" presStyleLbl="node1" presStyleIdx="0" presStyleCnt="3">
        <dgm:presLayoutVars>
          <dgm:chMax val="0"/>
          <dgm:bulletEnabled val="1"/>
        </dgm:presLayoutVars>
      </dgm:prSet>
      <dgm:spPr/>
      <dgm:t>
        <a:bodyPr/>
        <a:lstStyle/>
        <a:p>
          <a:endParaRPr lang="en-US"/>
        </a:p>
      </dgm:t>
    </dgm:pt>
    <dgm:pt modelId="{1611C2AD-FF21-4759-905A-A50946243B1A}" type="pres">
      <dgm:prSet presAssocID="{A349AB7F-51F4-47DC-B7C3-92A13673092D}" presName="childText" presStyleLbl="revTx" presStyleIdx="0" presStyleCnt="3">
        <dgm:presLayoutVars>
          <dgm:bulletEnabled val="1"/>
        </dgm:presLayoutVars>
      </dgm:prSet>
      <dgm:spPr/>
      <dgm:t>
        <a:bodyPr/>
        <a:lstStyle/>
        <a:p>
          <a:endParaRPr lang="en-US"/>
        </a:p>
      </dgm:t>
    </dgm:pt>
    <dgm:pt modelId="{BF5A0051-C2F3-4FA1-9A8A-98FD3C81C202}" type="pres">
      <dgm:prSet presAssocID="{8EF84EBE-0239-477B-A88B-578132B36476}" presName="parentText" presStyleLbl="node1" presStyleIdx="1" presStyleCnt="3">
        <dgm:presLayoutVars>
          <dgm:chMax val="0"/>
          <dgm:bulletEnabled val="1"/>
        </dgm:presLayoutVars>
      </dgm:prSet>
      <dgm:spPr/>
      <dgm:t>
        <a:bodyPr/>
        <a:lstStyle/>
        <a:p>
          <a:endParaRPr lang="en-US"/>
        </a:p>
      </dgm:t>
    </dgm:pt>
    <dgm:pt modelId="{392F6536-DA48-420B-8E87-A85F1315E80D}" type="pres">
      <dgm:prSet presAssocID="{8EF84EBE-0239-477B-A88B-578132B36476}" presName="childText" presStyleLbl="revTx" presStyleIdx="1" presStyleCnt="3">
        <dgm:presLayoutVars>
          <dgm:bulletEnabled val="1"/>
        </dgm:presLayoutVars>
      </dgm:prSet>
      <dgm:spPr/>
      <dgm:t>
        <a:bodyPr/>
        <a:lstStyle/>
        <a:p>
          <a:endParaRPr lang="en-US"/>
        </a:p>
      </dgm:t>
    </dgm:pt>
    <dgm:pt modelId="{5E0AA628-F661-41BD-B649-588EC2B34FAA}" type="pres">
      <dgm:prSet presAssocID="{74C04045-C339-4AD5-9DC5-5A9240A1746D}" presName="parentText" presStyleLbl="node1" presStyleIdx="2" presStyleCnt="3">
        <dgm:presLayoutVars>
          <dgm:chMax val="0"/>
          <dgm:bulletEnabled val="1"/>
        </dgm:presLayoutVars>
      </dgm:prSet>
      <dgm:spPr/>
      <dgm:t>
        <a:bodyPr/>
        <a:lstStyle/>
        <a:p>
          <a:endParaRPr lang="en-US"/>
        </a:p>
      </dgm:t>
    </dgm:pt>
    <dgm:pt modelId="{21C1495A-D876-4CD2-9239-300795BF6720}" type="pres">
      <dgm:prSet presAssocID="{74C04045-C339-4AD5-9DC5-5A9240A1746D}" presName="childText" presStyleLbl="revTx" presStyleIdx="2" presStyleCnt="3">
        <dgm:presLayoutVars>
          <dgm:bulletEnabled val="1"/>
        </dgm:presLayoutVars>
      </dgm:prSet>
      <dgm:spPr/>
      <dgm:t>
        <a:bodyPr/>
        <a:lstStyle/>
        <a:p>
          <a:endParaRPr lang="en-US"/>
        </a:p>
      </dgm:t>
    </dgm:pt>
  </dgm:ptLst>
  <dgm:cxnLst>
    <dgm:cxn modelId="{1117DAC4-9E34-442B-9667-92AD30469DE7}" srcId="{74C04045-C339-4AD5-9DC5-5A9240A1746D}" destId="{448A619C-527F-45CF-B5E9-09D6E6BB6444}" srcOrd="1" destOrd="0" parTransId="{3EB0FA8A-7D6D-43BD-B271-B44372423326}" sibTransId="{CF464389-88A0-4C78-BFB4-C4FE640B1E11}"/>
    <dgm:cxn modelId="{6620AAD4-AD90-4AFB-BA35-4BA818CE2E77}" srcId="{8EF84EBE-0239-477B-A88B-578132B36476}" destId="{00F17B03-570B-45C7-9ACC-02F71E84230D}" srcOrd="2" destOrd="0" parTransId="{4DC14292-560F-495A-9350-03C7D27D8DAA}" sibTransId="{4450D25F-6FCB-426C-BABA-60B752062ABA}"/>
    <dgm:cxn modelId="{7A6F71C5-9DFF-4B3E-9DD4-BF9A9B469ABC}" type="presOf" srcId="{CF257639-5F81-44C8-B172-21AAB70E5ABF}" destId="{21C1495A-D876-4CD2-9239-300795BF6720}" srcOrd="0" destOrd="2" presId="urn:microsoft.com/office/officeart/2005/8/layout/vList2"/>
    <dgm:cxn modelId="{AFA5AB39-CC65-4E16-98C5-714839294A2F}" type="presOf" srcId="{8EF84EBE-0239-477B-A88B-578132B36476}" destId="{BF5A0051-C2F3-4FA1-9A8A-98FD3C81C202}" srcOrd="0" destOrd="0" presId="urn:microsoft.com/office/officeart/2005/8/layout/vList2"/>
    <dgm:cxn modelId="{11754E15-2278-4BB9-B4EC-2CAE2FF2FAE3}" srcId="{74C04045-C339-4AD5-9DC5-5A9240A1746D}" destId="{36DFC01B-35C9-4591-B1A3-AE464E5FE9EF}" srcOrd="3" destOrd="0" parTransId="{9EB1DAF1-9682-4E83-8A47-FAAC0C33F342}" sibTransId="{39CEB206-4E36-42FC-9E1F-82ED25982CB2}"/>
    <dgm:cxn modelId="{D249DADC-7508-482E-8758-589F0326A0A7}" srcId="{A349AB7F-51F4-47DC-B7C3-92A13673092D}" destId="{F5B0FFCF-E095-4643-977E-5B48B423ACBD}" srcOrd="0" destOrd="0" parTransId="{51612226-3E7B-47F6-B25F-653AEDBDB236}" sibTransId="{9BB7A950-65D4-4FEF-9C57-CBB4145FB64B}"/>
    <dgm:cxn modelId="{00088205-E5D4-4707-A6D4-85F80E784703}" type="presOf" srcId="{A349AB7F-51F4-47DC-B7C3-92A13673092D}" destId="{650AF23D-7599-415E-83E1-A22E9C34109D}" srcOrd="0" destOrd="0" presId="urn:microsoft.com/office/officeart/2005/8/layout/vList2"/>
    <dgm:cxn modelId="{58285537-9C78-404D-B4F0-CF6DF83D2315}" srcId="{D41FAA81-6026-4AC8-A1B3-854C6A140BB0}" destId="{A349AB7F-51F4-47DC-B7C3-92A13673092D}" srcOrd="0" destOrd="0" parTransId="{A7AD3BEE-5778-41EF-853A-A305DE6557C2}" sibTransId="{8210F9E0-CD22-4AE1-9B50-0664AE14D135}"/>
    <dgm:cxn modelId="{24A2D221-AA25-41ED-AD00-9591D5062B36}" srcId="{74C04045-C339-4AD5-9DC5-5A9240A1746D}" destId="{CF257639-5F81-44C8-B172-21AAB70E5ABF}" srcOrd="2" destOrd="0" parTransId="{92CC6212-D719-4F07-B63E-97F0BED3EE5F}" sibTransId="{18F89862-354E-4847-B3CA-206B6D8D5CD7}"/>
    <dgm:cxn modelId="{DBE5E2A6-B0EB-4287-A701-192B5CAE5145}" type="presOf" srcId="{B9576018-760C-459E-9A07-DE1BD4CB87DB}" destId="{392F6536-DA48-420B-8E87-A85F1315E80D}" srcOrd="0" destOrd="0" presId="urn:microsoft.com/office/officeart/2005/8/layout/vList2"/>
    <dgm:cxn modelId="{7372E886-D550-4E95-9074-4B83069323C9}" srcId="{8EF84EBE-0239-477B-A88B-578132B36476}" destId="{C7805E3C-882C-4820-A043-1A2BC044319E}" srcOrd="1" destOrd="0" parTransId="{F298ACF8-A702-4AE8-9BC5-7319CDE2CB17}" sibTransId="{4D5B8046-8907-4358-B359-576E33AE592A}"/>
    <dgm:cxn modelId="{D97A112B-4FAB-4281-B561-F6C9F742E2E5}" type="presOf" srcId="{36DFC01B-35C9-4591-B1A3-AE464E5FE9EF}" destId="{21C1495A-D876-4CD2-9239-300795BF6720}" srcOrd="0" destOrd="3" presId="urn:microsoft.com/office/officeart/2005/8/layout/vList2"/>
    <dgm:cxn modelId="{2B2489E4-633A-48F5-8D65-E55E5AAAB19A}" srcId="{8EF84EBE-0239-477B-A88B-578132B36476}" destId="{B9576018-760C-459E-9A07-DE1BD4CB87DB}" srcOrd="0" destOrd="0" parTransId="{2080D96C-F1AE-4C74-94C7-6FB4B6F12EA6}" sibTransId="{0D15E0DE-1151-4BDD-9CF6-705DE84F9B08}"/>
    <dgm:cxn modelId="{3E1ADB30-CF28-44C7-94E9-BCED6DBBE7C9}" type="presOf" srcId="{C7805E3C-882C-4820-A043-1A2BC044319E}" destId="{392F6536-DA48-420B-8E87-A85F1315E80D}" srcOrd="0" destOrd="1" presId="urn:microsoft.com/office/officeart/2005/8/layout/vList2"/>
    <dgm:cxn modelId="{4F8007CC-7433-44D8-946A-8B8D494FA2D6}" type="presOf" srcId="{448A619C-527F-45CF-B5E9-09D6E6BB6444}" destId="{21C1495A-D876-4CD2-9239-300795BF6720}" srcOrd="0" destOrd="1" presId="urn:microsoft.com/office/officeart/2005/8/layout/vList2"/>
    <dgm:cxn modelId="{A1965F6E-BEEC-48D4-9636-5E68DF6CB8A7}" srcId="{74C04045-C339-4AD5-9DC5-5A9240A1746D}" destId="{6D3AD663-8AEE-4FF1-857F-DA59D0505911}" srcOrd="0" destOrd="0" parTransId="{CCC03024-0C70-47FA-A8A8-EBF8867C543B}" sibTransId="{F2442224-FBDF-4F8A-A45B-7BC640E6E7AD}"/>
    <dgm:cxn modelId="{D1A172C9-D330-41D2-A655-3613139845B4}" type="presOf" srcId="{6D3AD663-8AEE-4FF1-857F-DA59D0505911}" destId="{21C1495A-D876-4CD2-9239-300795BF6720}" srcOrd="0" destOrd="0" presId="urn:microsoft.com/office/officeart/2005/8/layout/vList2"/>
    <dgm:cxn modelId="{714D9346-3E87-47B9-B491-735A3C74B5AD}" srcId="{D41FAA81-6026-4AC8-A1B3-854C6A140BB0}" destId="{74C04045-C339-4AD5-9DC5-5A9240A1746D}" srcOrd="2" destOrd="0" parTransId="{E6D53C88-DC54-40FF-A414-59CDF66AEC83}" sibTransId="{D6E3080E-1714-4018-91CE-20886ABC5E23}"/>
    <dgm:cxn modelId="{4A8210FA-3D7C-4F7D-B862-BC074B368D64}" type="presOf" srcId="{74C04045-C339-4AD5-9DC5-5A9240A1746D}" destId="{5E0AA628-F661-41BD-B649-588EC2B34FAA}" srcOrd="0" destOrd="0" presId="urn:microsoft.com/office/officeart/2005/8/layout/vList2"/>
    <dgm:cxn modelId="{D14EC351-EDA9-4354-8043-C1772BCF9051}" type="presOf" srcId="{F5B0FFCF-E095-4643-977E-5B48B423ACBD}" destId="{1611C2AD-FF21-4759-905A-A50946243B1A}" srcOrd="0" destOrd="0" presId="urn:microsoft.com/office/officeart/2005/8/layout/vList2"/>
    <dgm:cxn modelId="{CDA8076C-0013-4505-9834-6B37493B5B66}" type="presOf" srcId="{00F17B03-570B-45C7-9ACC-02F71E84230D}" destId="{392F6536-DA48-420B-8E87-A85F1315E80D}" srcOrd="0" destOrd="2" presId="urn:microsoft.com/office/officeart/2005/8/layout/vList2"/>
    <dgm:cxn modelId="{CDD5B94F-C0FD-4308-A243-DD6138067D4B}" srcId="{D41FAA81-6026-4AC8-A1B3-854C6A140BB0}" destId="{8EF84EBE-0239-477B-A88B-578132B36476}" srcOrd="1" destOrd="0" parTransId="{4DA8441A-98C2-4EF3-806A-0A5546FC2FF9}" sibTransId="{577D7A89-41BA-4771-8901-483A789FC451}"/>
    <dgm:cxn modelId="{1EF949E9-8C38-49AC-BE04-920BBE13A8AB}" type="presOf" srcId="{D41FAA81-6026-4AC8-A1B3-854C6A140BB0}" destId="{F00EE791-DA40-4222-8491-C02D8F3443DF}" srcOrd="0" destOrd="0" presId="urn:microsoft.com/office/officeart/2005/8/layout/vList2"/>
    <dgm:cxn modelId="{4BEE9046-6D45-442D-AFFD-3EA8966474BF}" type="presParOf" srcId="{F00EE791-DA40-4222-8491-C02D8F3443DF}" destId="{650AF23D-7599-415E-83E1-A22E9C34109D}" srcOrd="0" destOrd="0" presId="urn:microsoft.com/office/officeart/2005/8/layout/vList2"/>
    <dgm:cxn modelId="{AC2F2D4F-643F-473D-97BB-358E5E6DFF07}" type="presParOf" srcId="{F00EE791-DA40-4222-8491-C02D8F3443DF}" destId="{1611C2AD-FF21-4759-905A-A50946243B1A}" srcOrd="1" destOrd="0" presId="urn:microsoft.com/office/officeart/2005/8/layout/vList2"/>
    <dgm:cxn modelId="{2608FA0D-3664-409B-BDB1-5B7197E98504}" type="presParOf" srcId="{F00EE791-DA40-4222-8491-C02D8F3443DF}" destId="{BF5A0051-C2F3-4FA1-9A8A-98FD3C81C202}" srcOrd="2" destOrd="0" presId="urn:microsoft.com/office/officeart/2005/8/layout/vList2"/>
    <dgm:cxn modelId="{1D34C281-F0F0-44AC-8B55-078D5F0F41CB}" type="presParOf" srcId="{F00EE791-DA40-4222-8491-C02D8F3443DF}" destId="{392F6536-DA48-420B-8E87-A85F1315E80D}" srcOrd="3" destOrd="0" presId="urn:microsoft.com/office/officeart/2005/8/layout/vList2"/>
    <dgm:cxn modelId="{6DD7FB6F-48ED-4411-8810-42A31237B919}" type="presParOf" srcId="{F00EE791-DA40-4222-8491-C02D8F3443DF}" destId="{5E0AA628-F661-41BD-B649-588EC2B34FAA}" srcOrd="4" destOrd="0" presId="urn:microsoft.com/office/officeart/2005/8/layout/vList2"/>
    <dgm:cxn modelId="{9CA48C51-0C6F-487D-A2C2-C6BFFC5CF74E}" type="presParOf" srcId="{F00EE791-DA40-4222-8491-C02D8F3443DF}" destId="{21C1495A-D876-4CD2-9239-300795BF672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72B57E-D90D-4C41-85F8-757B2E4B2876}"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A358796-28B4-4A05-9ED4-4E79F7A12BFD}">
      <dgm:prSet/>
      <dgm:spPr/>
      <dgm:t>
        <a:bodyPr/>
        <a:lstStyle/>
        <a:p>
          <a:pPr rtl="0"/>
          <a:r>
            <a:rPr lang="en-US" smtClean="0"/>
            <a:t>1</a:t>
          </a:r>
          <a:endParaRPr lang="en-US"/>
        </a:p>
      </dgm:t>
    </dgm:pt>
    <dgm:pt modelId="{47BFB094-C794-4B20-81AC-2ED5FFED8FC3}" type="parTrans" cxnId="{F4C7E324-6E1D-49E9-AB13-01D1C58E5A3D}">
      <dgm:prSet/>
      <dgm:spPr/>
      <dgm:t>
        <a:bodyPr/>
        <a:lstStyle/>
        <a:p>
          <a:endParaRPr lang="en-US"/>
        </a:p>
      </dgm:t>
    </dgm:pt>
    <dgm:pt modelId="{CA084771-EF39-4E25-B3DF-052E015372A8}" type="sibTrans" cxnId="{F4C7E324-6E1D-49E9-AB13-01D1C58E5A3D}">
      <dgm:prSet/>
      <dgm:spPr/>
      <dgm:t>
        <a:bodyPr/>
        <a:lstStyle/>
        <a:p>
          <a:endParaRPr lang="en-US"/>
        </a:p>
      </dgm:t>
    </dgm:pt>
    <dgm:pt modelId="{61818E25-6FB3-466C-9551-C8FCBCD94CFD}">
      <dgm:prSet custT="1"/>
      <dgm:spPr/>
      <dgm:t>
        <a:bodyPr/>
        <a:lstStyle/>
        <a:p>
          <a:pPr rtl="0"/>
          <a:r>
            <a:rPr lang="en-US" sz="1600" b="1" dirty="0" smtClean="0"/>
            <a:t>Ensuring Centers have adequate capacity</a:t>
          </a:r>
          <a:r>
            <a:rPr lang="en-US" sz="1600" dirty="0" smtClean="0"/>
            <a:t> for developing and applying models.</a:t>
          </a:r>
          <a:endParaRPr lang="en-US" sz="1600" dirty="0"/>
        </a:p>
      </dgm:t>
    </dgm:pt>
    <dgm:pt modelId="{A8687AEE-B1D8-42E8-AEA9-7082FB50A335}" type="parTrans" cxnId="{48A59281-2568-4C81-B430-4406F4022228}">
      <dgm:prSet/>
      <dgm:spPr/>
      <dgm:t>
        <a:bodyPr/>
        <a:lstStyle/>
        <a:p>
          <a:endParaRPr lang="en-US"/>
        </a:p>
      </dgm:t>
    </dgm:pt>
    <dgm:pt modelId="{FEEC7AEC-7624-4C56-884F-01AEC3972682}" type="sibTrans" cxnId="{48A59281-2568-4C81-B430-4406F4022228}">
      <dgm:prSet/>
      <dgm:spPr/>
      <dgm:t>
        <a:bodyPr/>
        <a:lstStyle/>
        <a:p>
          <a:endParaRPr lang="en-US"/>
        </a:p>
      </dgm:t>
    </dgm:pt>
    <dgm:pt modelId="{AC8A4EFB-C618-4D26-BBA9-B95261D8A4AF}">
      <dgm:prSet/>
      <dgm:spPr/>
      <dgm:t>
        <a:bodyPr/>
        <a:lstStyle/>
        <a:p>
          <a:pPr rtl="0"/>
          <a:r>
            <a:rPr lang="en-US" smtClean="0"/>
            <a:t>2</a:t>
          </a:r>
          <a:endParaRPr lang="en-US"/>
        </a:p>
      </dgm:t>
    </dgm:pt>
    <dgm:pt modelId="{0095F0A1-EF67-4E74-BA8C-6000830CBCD0}" type="parTrans" cxnId="{A10BCB80-B288-43A6-BB47-EB89985F45A8}">
      <dgm:prSet/>
      <dgm:spPr/>
      <dgm:t>
        <a:bodyPr/>
        <a:lstStyle/>
        <a:p>
          <a:endParaRPr lang="en-US"/>
        </a:p>
      </dgm:t>
    </dgm:pt>
    <dgm:pt modelId="{F4D29245-6004-44A3-AC5B-8E9175D00423}" type="sibTrans" cxnId="{A10BCB80-B288-43A6-BB47-EB89985F45A8}">
      <dgm:prSet/>
      <dgm:spPr/>
      <dgm:t>
        <a:bodyPr/>
        <a:lstStyle/>
        <a:p>
          <a:endParaRPr lang="en-US"/>
        </a:p>
      </dgm:t>
    </dgm:pt>
    <dgm:pt modelId="{D2BFB7E0-65E2-4938-9CC9-E37A74796052}">
      <dgm:prSet custT="1"/>
      <dgm:spPr/>
      <dgm:t>
        <a:bodyPr/>
        <a:lstStyle/>
        <a:p>
          <a:pPr rtl="0"/>
          <a:r>
            <a:rPr lang="en-US" sz="1600" b="1" dirty="0" smtClean="0"/>
            <a:t>Ensuring</a:t>
          </a:r>
          <a:r>
            <a:rPr lang="en-US" sz="1600" dirty="0" smtClean="0"/>
            <a:t> </a:t>
          </a:r>
          <a:r>
            <a:rPr lang="en-US" sz="1600" b="1" dirty="0" smtClean="0"/>
            <a:t>uptake</a:t>
          </a:r>
          <a:r>
            <a:rPr lang="en-US" sz="1600" dirty="0" smtClean="0"/>
            <a:t> by regional management bodies.</a:t>
          </a:r>
          <a:endParaRPr lang="en-US" sz="1600" dirty="0"/>
        </a:p>
      </dgm:t>
    </dgm:pt>
    <dgm:pt modelId="{BFC970B4-EFA6-4689-858E-1B61860FD6B1}" type="parTrans" cxnId="{EAEC6C53-C14A-4190-B5A2-2DCD2A7C9E80}">
      <dgm:prSet/>
      <dgm:spPr/>
      <dgm:t>
        <a:bodyPr/>
        <a:lstStyle/>
        <a:p>
          <a:endParaRPr lang="en-US"/>
        </a:p>
      </dgm:t>
    </dgm:pt>
    <dgm:pt modelId="{B4B22A85-EB1F-4CA7-9EB6-157D214A0038}" type="sibTrans" cxnId="{EAEC6C53-C14A-4190-B5A2-2DCD2A7C9E80}">
      <dgm:prSet/>
      <dgm:spPr/>
      <dgm:t>
        <a:bodyPr/>
        <a:lstStyle/>
        <a:p>
          <a:endParaRPr lang="en-US"/>
        </a:p>
      </dgm:t>
    </dgm:pt>
    <dgm:pt modelId="{937987D8-1F8C-4AC1-B5FF-AF529A348548}" type="pres">
      <dgm:prSet presAssocID="{8572B57E-D90D-4C41-85F8-757B2E4B2876}" presName="vert0" presStyleCnt="0">
        <dgm:presLayoutVars>
          <dgm:dir/>
          <dgm:animOne val="branch"/>
          <dgm:animLvl val="lvl"/>
        </dgm:presLayoutVars>
      </dgm:prSet>
      <dgm:spPr/>
      <dgm:t>
        <a:bodyPr/>
        <a:lstStyle/>
        <a:p>
          <a:endParaRPr lang="en-US"/>
        </a:p>
      </dgm:t>
    </dgm:pt>
    <dgm:pt modelId="{F1407063-4626-43C7-9E53-8BBC2BEBBC18}" type="pres">
      <dgm:prSet presAssocID="{AA358796-28B4-4A05-9ED4-4E79F7A12BFD}" presName="thickLine" presStyleLbl="alignNode1" presStyleIdx="0" presStyleCnt="2"/>
      <dgm:spPr/>
    </dgm:pt>
    <dgm:pt modelId="{AF15D9BC-40B3-4E03-A7D1-F9FE3A44738F}" type="pres">
      <dgm:prSet presAssocID="{AA358796-28B4-4A05-9ED4-4E79F7A12BFD}" presName="horz1" presStyleCnt="0"/>
      <dgm:spPr/>
    </dgm:pt>
    <dgm:pt modelId="{15C84336-FB3C-4F2D-A737-D4F8DA547CBA}" type="pres">
      <dgm:prSet presAssocID="{AA358796-28B4-4A05-9ED4-4E79F7A12BFD}" presName="tx1" presStyleLbl="revTx" presStyleIdx="0" presStyleCnt="4"/>
      <dgm:spPr/>
      <dgm:t>
        <a:bodyPr/>
        <a:lstStyle/>
        <a:p>
          <a:endParaRPr lang="en-US"/>
        </a:p>
      </dgm:t>
    </dgm:pt>
    <dgm:pt modelId="{A84A72F8-C6BA-46E5-9DDE-DF999238DAB5}" type="pres">
      <dgm:prSet presAssocID="{AA358796-28B4-4A05-9ED4-4E79F7A12BFD}" presName="vert1" presStyleCnt="0"/>
      <dgm:spPr/>
    </dgm:pt>
    <dgm:pt modelId="{047A0B6B-DC55-4CDE-8D48-B2434019179E}" type="pres">
      <dgm:prSet presAssocID="{61818E25-6FB3-466C-9551-C8FCBCD94CFD}" presName="vertSpace2a" presStyleCnt="0"/>
      <dgm:spPr/>
    </dgm:pt>
    <dgm:pt modelId="{A96D7B57-324B-496C-860A-BBBDA13A85F3}" type="pres">
      <dgm:prSet presAssocID="{61818E25-6FB3-466C-9551-C8FCBCD94CFD}" presName="horz2" presStyleCnt="0"/>
      <dgm:spPr/>
    </dgm:pt>
    <dgm:pt modelId="{51B12019-6B87-48A0-A90F-00D494D27391}" type="pres">
      <dgm:prSet presAssocID="{61818E25-6FB3-466C-9551-C8FCBCD94CFD}" presName="horzSpace2" presStyleCnt="0"/>
      <dgm:spPr/>
    </dgm:pt>
    <dgm:pt modelId="{EC0B1AF3-4EBE-44CD-8DB6-C7B7FBE7C5C5}" type="pres">
      <dgm:prSet presAssocID="{61818E25-6FB3-466C-9551-C8FCBCD94CFD}" presName="tx2" presStyleLbl="revTx" presStyleIdx="1" presStyleCnt="4"/>
      <dgm:spPr/>
      <dgm:t>
        <a:bodyPr/>
        <a:lstStyle/>
        <a:p>
          <a:endParaRPr lang="en-US"/>
        </a:p>
      </dgm:t>
    </dgm:pt>
    <dgm:pt modelId="{EC51049D-50C9-4D5A-B137-6270092AB36B}" type="pres">
      <dgm:prSet presAssocID="{61818E25-6FB3-466C-9551-C8FCBCD94CFD}" presName="vert2" presStyleCnt="0"/>
      <dgm:spPr/>
    </dgm:pt>
    <dgm:pt modelId="{B75DB562-D458-45F0-AA1C-E2881E8DA74A}" type="pres">
      <dgm:prSet presAssocID="{61818E25-6FB3-466C-9551-C8FCBCD94CFD}" presName="thinLine2b" presStyleLbl="callout" presStyleIdx="0" presStyleCnt="2"/>
      <dgm:spPr/>
    </dgm:pt>
    <dgm:pt modelId="{282A7174-BA27-408F-8E84-E7BD846D8A30}" type="pres">
      <dgm:prSet presAssocID="{61818E25-6FB3-466C-9551-C8FCBCD94CFD}" presName="vertSpace2b" presStyleCnt="0"/>
      <dgm:spPr/>
    </dgm:pt>
    <dgm:pt modelId="{11D68A2F-8E92-42B8-9601-BCD6D610D344}" type="pres">
      <dgm:prSet presAssocID="{AC8A4EFB-C618-4D26-BBA9-B95261D8A4AF}" presName="thickLine" presStyleLbl="alignNode1" presStyleIdx="1" presStyleCnt="2"/>
      <dgm:spPr/>
    </dgm:pt>
    <dgm:pt modelId="{0990705F-22ED-4576-A27A-40A286C7DBBC}" type="pres">
      <dgm:prSet presAssocID="{AC8A4EFB-C618-4D26-BBA9-B95261D8A4AF}" presName="horz1" presStyleCnt="0"/>
      <dgm:spPr/>
    </dgm:pt>
    <dgm:pt modelId="{523A63AD-EC21-466A-936D-37CB3C42AEE1}" type="pres">
      <dgm:prSet presAssocID="{AC8A4EFB-C618-4D26-BBA9-B95261D8A4AF}" presName="tx1" presStyleLbl="revTx" presStyleIdx="2" presStyleCnt="4"/>
      <dgm:spPr/>
      <dgm:t>
        <a:bodyPr/>
        <a:lstStyle/>
        <a:p>
          <a:endParaRPr lang="en-US"/>
        </a:p>
      </dgm:t>
    </dgm:pt>
    <dgm:pt modelId="{D5A6BE36-EEED-4492-BDC0-4C70A955D054}" type="pres">
      <dgm:prSet presAssocID="{AC8A4EFB-C618-4D26-BBA9-B95261D8A4AF}" presName="vert1" presStyleCnt="0"/>
      <dgm:spPr/>
    </dgm:pt>
    <dgm:pt modelId="{84A06402-4E2C-4D25-8A31-EA5FD40C1E13}" type="pres">
      <dgm:prSet presAssocID="{D2BFB7E0-65E2-4938-9CC9-E37A74796052}" presName="vertSpace2a" presStyleCnt="0"/>
      <dgm:spPr/>
    </dgm:pt>
    <dgm:pt modelId="{CB56FEC2-BE58-4406-B709-6376190B375C}" type="pres">
      <dgm:prSet presAssocID="{D2BFB7E0-65E2-4938-9CC9-E37A74796052}" presName="horz2" presStyleCnt="0"/>
      <dgm:spPr/>
    </dgm:pt>
    <dgm:pt modelId="{54B1C0A5-0B35-4F5D-8717-8DA80B0EF93E}" type="pres">
      <dgm:prSet presAssocID="{D2BFB7E0-65E2-4938-9CC9-E37A74796052}" presName="horzSpace2" presStyleCnt="0"/>
      <dgm:spPr/>
    </dgm:pt>
    <dgm:pt modelId="{DE800B56-DA71-43AD-92E0-43445F4A5BD6}" type="pres">
      <dgm:prSet presAssocID="{D2BFB7E0-65E2-4938-9CC9-E37A74796052}" presName="tx2" presStyleLbl="revTx" presStyleIdx="3" presStyleCnt="4"/>
      <dgm:spPr/>
      <dgm:t>
        <a:bodyPr/>
        <a:lstStyle/>
        <a:p>
          <a:endParaRPr lang="en-US"/>
        </a:p>
      </dgm:t>
    </dgm:pt>
    <dgm:pt modelId="{08105121-583A-414B-BC7A-A46BDCABB408}" type="pres">
      <dgm:prSet presAssocID="{D2BFB7E0-65E2-4938-9CC9-E37A74796052}" presName="vert2" presStyleCnt="0"/>
      <dgm:spPr/>
    </dgm:pt>
    <dgm:pt modelId="{9ADE843F-40E5-460F-BF00-86A51ADF55E5}" type="pres">
      <dgm:prSet presAssocID="{D2BFB7E0-65E2-4938-9CC9-E37A74796052}" presName="thinLine2b" presStyleLbl="callout" presStyleIdx="1" presStyleCnt="2"/>
      <dgm:spPr/>
    </dgm:pt>
    <dgm:pt modelId="{F3DE1FC8-D781-411C-B81E-8140291643C6}" type="pres">
      <dgm:prSet presAssocID="{D2BFB7E0-65E2-4938-9CC9-E37A74796052}" presName="vertSpace2b" presStyleCnt="0"/>
      <dgm:spPr/>
    </dgm:pt>
  </dgm:ptLst>
  <dgm:cxnLst>
    <dgm:cxn modelId="{48A59281-2568-4C81-B430-4406F4022228}" srcId="{AA358796-28B4-4A05-9ED4-4E79F7A12BFD}" destId="{61818E25-6FB3-466C-9551-C8FCBCD94CFD}" srcOrd="0" destOrd="0" parTransId="{A8687AEE-B1D8-42E8-AEA9-7082FB50A335}" sibTransId="{FEEC7AEC-7624-4C56-884F-01AEC3972682}"/>
    <dgm:cxn modelId="{EAEC6C53-C14A-4190-B5A2-2DCD2A7C9E80}" srcId="{AC8A4EFB-C618-4D26-BBA9-B95261D8A4AF}" destId="{D2BFB7E0-65E2-4938-9CC9-E37A74796052}" srcOrd="0" destOrd="0" parTransId="{BFC970B4-EFA6-4689-858E-1B61860FD6B1}" sibTransId="{B4B22A85-EB1F-4CA7-9EB6-157D214A0038}"/>
    <dgm:cxn modelId="{F4C7E324-6E1D-49E9-AB13-01D1C58E5A3D}" srcId="{8572B57E-D90D-4C41-85F8-757B2E4B2876}" destId="{AA358796-28B4-4A05-9ED4-4E79F7A12BFD}" srcOrd="0" destOrd="0" parTransId="{47BFB094-C794-4B20-81AC-2ED5FFED8FC3}" sibTransId="{CA084771-EF39-4E25-B3DF-052E015372A8}"/>
    <dgm:cxn modelId="{AFEF8809-5B6C-45BB-ABB8-83F270DB2F2B}" type="presOf" srcId="{61818E25-6FB3-466C-9551-C8FCBCD94CFD}" destId="{EC0B1AF3-4EBE-44CD-8DB6-C7B7FBE7C5C5}" srcOrd="0" destOrd="0" presId="urn:microsoft.com/office/officeart/2008/layout/LinedList"/>
    <dgm:cxn modelId="{A10BCB80-B288-43A6-BB47-EB89985F45A8}" srcId="{8572B57E-D90D-4C41-85F8-757B2E4B2876}" destId="{AC8A4EFB-C618-4D26-BBA9-B95261D8A4AF}" srcOrd="1" destOrd="0" parTransId="{0095F0A1-EF67-4E74-BA8C-6000830CBCD0}" sibTransId="{F4D29245-6004-44A3-AC5B-8E9175D00423}"/>
    <dgm:cxn modelId="{0C64EE9C-3979-4FC7-8D37-1BFA232E861C}" type="presOf" srcId="{D2BFB7E0-65E2-4938-9CC9-E37A74796052}" destId="{DE800B56-DA71-43AD-92E0-43445F4A5BD6}" srcOrd="0" destOrd="0" presId="urn:microsoft.com/office/officeart/2008/layout/LinedList"/>
    <dgm:cxn modelId="{855CB0DD-0347-4B32-8EDC-48E4360630F7}" type="presOf" srcId="{AA358796-28B4-4A05-9ED4-4E79F7A12BFD}" destId="{15C84336-FB3C-4F2D-A737-D4F8DA547CBA}" srcOrd="0" destOrd="0" presId="urn:microsoft.com/office/officeart/2008/layout/LinedList"/>
    <dgm:cxn modelId="{0D9AB56A-EA78-413D-86BF-CC51BA79903D}" type="presOf" srcId="{8572B57E-D90D-4C41-85F8-757B2E4B2876}" destId="{937987D8-1F8C-4AC1-B5FF-AF529A348548}" srcOrd="0" destOrd="0" presId="urn:microsoft.com/office/officeart/2008/layout/LinedList"/>
    <dgm:cxn modelId="{4D29026E-F766-4B51-973A-F34919C03F9D}" type="presOf" srcId="{AC8A4EFB-C618-4D26-BBA9-B95261D8A4AF}" destId="{523A63AD-EC21-466A-936D-37CB3C42AEE1}" srcOrd="0" destOrd="0" presId="urn:microsoft.com/office/officeart/2008/layout/LinedList"/>
    <dgm:cxn modelId="{1A548B94-35B6-474D-92DC-CA26A30E8B15}" type="presParOf" srcId="{937987D8-1F8C-4AC1-B5FF-AF529A348548}" destId="{F1407063-4626-43C7-9E53-8BBC2BEBBC18}" srcOrd="0" destOrd="0" presId="urn:microsoft.com/office/officeart/2008/layout/LinedList"/>
    <dgm:cxn modelId="{12CF95E5-1995-42C0-9421-2EF6569CA5EC}" type="presParOf" srcId="{937987D8-1F8C-4AC1-B5FF-AF529A348548}" destId="{AF15D9BC-40B3-4E03-A7D1-F9FE3A44738F}" srcOrd="1" destOrd="0" presId="urn:microsoft.com/office/officeart/2008/layout/LinedList"/>
    <dgm:cxn modelId="{0E467154-3B51-45FB-BC49-DF6FA7C2EAE6}" type="presParOf" srcId="{AF15D9BC-40B3-4E03-A7D1-F9FE3A44738F}" destId="{15C84336-FB3C-4F2D-A737-D4F8DA547CBA}" srcOrd="0" destOrd="0" presId="urn:microsoft.com/office/officeart/2008/layout/LinedList"/>
    <dgm:cxn modelId="{67A36AC4-5060-456A-A189-05C05DD59498}" type="presParOf" srcId="{AF15D9BC-40B3-4E03-A7D1-F9FE3A44738F}" destId="{A84A72F8-C6BA-46E5-9DDE-DF999238DAB5}" srcOrd="1" destOrd="0" presId="urn:microsoft.com/office/officeart/2008/layout/LinedList"/>
    <dgm:cxn modelId="{C4E88FC4-BB09-4597-8387-27D917E2F224}" type="presParOf" srcId="{A84A72F8-C6BA-46E5-9DDE-DF999238DAB5}" destId="{047A0B6B-DC55-4CDE-8D48-B2434019179E}" srcOrd="0" destOrd="0" presId="urn:microsoft.com/office/officeart/2008/layout/LinedList"/>
    <dgm:cxn modelId="{2AAD600F-EEF8-47BF-A6AC-25BD5C75B7D2}" type="presParOf" srcId="{A84A72F8-C6BA-46E5-9DDE-DF999238DAB5}" destId="{A96D7B57-324B-496C-860A-BBBDA13A85F3}" srcOrd="1" destOrd="0" presId="urn:microsoft.com/office/officeart/2008/layout/LinedList"/>
    <dgm:cxn modelId="{4FB73B7D-91F0-417A-B132-308F2947DEA4}" type="presParOf" srcId="{A96D7B57-324B-496C-860A-BBBDA13A85F3}" destId="{51B12019-6B87-48A0-A90F-00D494D27391}" srcOrd="0" destOrd="0" presId="urn:microsoft.com/office/officeart/2008/layout/LinedList"/>
    <dgm:cxn modelId="{BFDB34FA-A567-4850-956A-F885DB07FB97}" type="presParOf" srcId="{A96D7B57-324B-496C-860A-BBBDA13A85F3}" destId="{EC0B1AF3-4EBE-44CD-8DB6-C7B7FBE7C5C5}" srcOrd="1" destOrd="0" presId="urn:microsoft.com/office/officeart/2008/layout/LinedList"/>
    <dgm:cxn modelId="{F8438A07-38A5-440B-A3E8-59B39661728F}" type="presParOf" srcId="{A96D7B57-324B-496C-860A-BBBDA13A85F3}" destId="{EC51049D-50C9-4D5A-B137-6270092AB36B}" srcOrd="2" destOrd="0" presId="urn:microsoft.com/office/officeart/2008/layout/LinedList"/>
    <dgm:cxn modelId="{BEBFEF40-9865-4711-8123-2181A6CFDB7E}" type="presParOf" srcId="{A84A72F8-C6BA-46E5-9DDE-DF999238DAB5}" destId="{B75DB562-D458-45F0-AA1C-E2881E8DA74A}" srcOrd="2" destOrd="0" presId="urn:microsoft.com/office/officeart/2008/layout/LinedList"/>
    <dgm:cxn modelId="{7D48A8D0-0904-458D-8F56-3CBA2423EE2B}" type="presParOf" srcId="{A84A72F8-C6BA-46E5-9DDE-DF999238DAB5}" destId="{282A7174-BA27-408F-8E84-E7BD846D8A30}" srcOrd="3" destOrd="0" presId="urn:microsoft.com/office/officeart/2008/layout/LinedList"/>
    <dgm:cxn modelId="{F7D8F19D-44AD-4236-93B1-DC78EC8CD4EE}" type="presParOf" srcId="{937987D8-1F8C-4AC1-B5FF-AF529A348548}" destId="{11D68A2F-8E92-42B8-9601-BCD6D610D344}" srcOrd="2" destOrd="0" presId="urn:microsoft.com/office/officeart/2008/layout/LinedList"/>
    <dgm:cxn modelId="{AE0D3BAA-EB6C-4C30-89DE-475D7CA4F894}" type="presParOf" srcId="{937987D8-1F8C-4AC1-B5FF-AF529A348548}" destId="{0990705F-22ED-4576-A27A-40A286C7DBBC}" srcOrd="3" destOrd="0" presId="urn:microsoft.com/office/officeart/2008/layout/LinedList"/>
    <dgm:cxn modelId="{D7D1D548-EF84-40B3-BC47-D86A36934754}" type="presParOf" srcId="{0990705F-22ED-4576-A27A-40A286C7DBBC}" destId="{523A63AD-EC21-466A-936D-37CB3C42AEE1}" srcOrd="0" destOrd="0" presId="urn:microsoft.com/office/officeart/2008/layout/LinedList"/>
    <dgm:cxn modelId="{CFD932B4-3027-4F5C-83ED-EB95E555BBF9}" type="presParOf" srcId="{0990705F-22ED-4576-A27A-40A286C7DBBC}" destId="{D5A6BE36-EEED-4492-BDC0-4C70A955D054}" srcOrd="1" destOrd="0" presId="urn:microsoft.com/office/officeart/2008/layout/LinedList"/>
    <dgm:cxn modelId="{A37B198D-8AF3-4EA9-934B-E6B75FCDE154}" type="presParOf" srcId="{D5A6BE36-EEED-4492-BDC0-4C70A955D054}" destId="{84A06402-4E2C-4D25-8A31-EA5FD40C1E13}" srcOrd="0" destOrd="0" presId="urn:microsoft.com/office/officeart/2008/layout/LinedList"/>
    <dgm:cxn modelId="{3BEFD53F-8915-451F-90F2-26007FB4B37F}" type="presParOf" srcId="{D5A6BE36-EEED-4492-BDC0-4C70A955D054}" destId="{CB56FEC2-BE58-4406-B709-6376190B375C}" srcOrd="1" destOrd="0" presId="urn:microsoft.com/office/officeart/2008/layout/LinedList"/>
    <dgm:cxn modelId="{B9611B7E-4A95-41A5-9AE3-0EFB17316703}" type="presParOf" srcId="{CB56FEC2-BE58-4406-B709-6376190B375C}" destId="{54B1C0A5-0B35-4F5D-8717-8DA80B0EF93E}" srcOrd="0" destOrd="0" presId="urn:microsoft.com/office/officeart/2008/layout/LinedList"/>
    <dgm:cxn modelId="{26E910BD-32F3-4954-B764-C21198BA2E12}" type="presParOf" srcId="{CB56FEC2-BE58-4406-B709-6376190B375C}" destId="{DE800B56-DA71-43AD-92E0-43445F4A5BD6}" srcOrd="1" destOrd="0" presId="urn:microsoft.com/office/officeart/2008/layout/LinedList"/>
    <dgm:cxn modelId="{F0D74BB5-501D-4BC9-9723-44930ED4AF72}" type="presParOf" srcId="{CB56FEC2-BE58-4406-B709-6376190B375C}" destId="{08105121-583A-414B-BC7A-A46BDCABB408}" srcOrd="2" destOrd="0" presId="urn:microsoft.com/office/officeart/2008/layout/LinedList"/>
    <dgm:cxn modelId="{B941EC34-5A50-410E-AF44-4A6F6D87680B}" type="presParOf" srcId="{D5A6BE36-EEED-4492-BDC0-4C70A955D054}" destId="{9ADE843F-40E5-460F-BF00-86A51ADF55E5}" srcOrd="2" destOrd="0" presId="urn:microsoft.com/office/officeart/2008/layout/LinedList"/>
    <dgm:cxn modelId="{F3BB5637-8548-4110-8F13-74778DACC635}" type="presParOf" srcId="{D5A6BE36-EEED-4492-BDC0-4C70A955D054}" destId="{F3DE1FC8-D781-411C-B81E-8140291643C6}"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B871E-4F7F-4650-9B8F-F38F71E8FF9D}">
      <dsp:nvSpPr>
        <dsp:cNvPr id="0" name=""/>
        <dsp:cNvSpPr/>
      </dsp:nvSpPr>
      <dsp:spPr>
        <a:xfrm>
          <a:off x="17041" y="983"/>
          <a:ext cx="5238956" cy="205980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0480" rIns="45720" bIns="30480" numCol="1" spcCol="1270" anchor="ctr" anchorCtr="0">
          <a:noAutofit/>
        </a:bodyPr>
        <a:lstStyle/>
        <a:p>
          <a:pPr lvl="0" algn="l" defTabSz="1066800" rtl="0">
            <a:lnSpc>
              <a:spcPct val="90000"/>
            </a:lnSpc>
            <a:spcBef>
              <a:spcPct val="0"/>
            </a:spcBef>
            <a:spcAft>
              <a:spcPct val="35000"/>
            </a:spcAft>
          </a:pPr>
          <a:r>
            <a:rPr lang="en-US" sz="2400" kern="1200" dirty="0" smtClean="0"/>
            <a:t>The primary reason to use</a:t>
          </a:r>
          <a:br>
            <a:rPr lang="en-US" sz="2400" kern="1200" dirty="0" smtClean="0"/>
          </a:br>
          <a:r>
            <a:rPr lang="en-US" sz="2400" b="1" kern="1200" dirty="0" smtClean="0"/>
            <a:t>Ecosystem Modeling (EM)</a:t>
          </a:r>
          <a:r>
            <a:rPr lang="en-US" sz="2400" kern="1200" dirty="0" smtClean="0"/>
            <a:t/>
          </a:r>
          <a:br>
            <a:rPr lang="en-US" sz="2400" kern="1200" dirty="0" smtClean="0"/>
          </a:br>
          <a:r>
            <a:rPr lang="en-US" sz="2000" kern="1200" dirty="0" smtClean="0"/>
            <a:t>is to better account for ecosystem and systemic, cumulative features when providing advice for stock, protected resource, habitat or Integrated Ecosystem Assessments </a:t>
          </a:r>
          <a:endParaRPr lang="en-US" sz="2000" kern="1200" dirty="0"/>
        </a:p>
      </dsp:txBody>
      <dsp:txXfrm>
        <a:off x="77371" y="61313"/>
        <a:ext cx="5118296" cy="1939149"/>
      </dsp:txXfrm>
    </dsp:sp>
    <dsp:sp modelId="{394FB096-4B2E-425F-8E1E-FD822C7A62CA}">
      <dsp:nvSpPr>
        <dsp:cNvPr id="0" name=""/>
        <dsp:cNvSpPr/>
      </dsp:nvSpPr>
      <dsp:spPr>
        <a:xfrm>
          <a:off x="540937" y="2060793"/>
          <a:ext cx="523895" cy="508160"/>
        </a:xfrm>
        <a:custGeom>
          <a:avLst/>
          <a:gdLst/>
          <a:ahLst/>
          <a:cxnLst/>
          <a:rect l="0" t="0" r="0" b="0"/>
          <a:pathLst>
            <a:path>
              <a:moveTo>
                <a:pt x="0" y="0"/>
              </a:moveTo>
              <a:lnTo>
                <a:pt x="0" y="508160"/>
              </a:lnTo>
              <a:lnTo>
                <a:pt x="523895" y="508160"/>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DD0F0-ED37-4D22-B2BC-803593D9C80E}">
      <dsp:nvSpPr>
        <dsp:cNvPr id="0" name=""/>
        <dsp:cNvSpPr/>
      </dsp:nvSpPr>
      <dsp:spPr>
        <a:xfrm>
          <a:off x="1064833" y="2169253"/>
          <a:ext cx="3895639" cy="79940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Application as operating models for Management Strategy Evaluation and skill assessment.</a:t>
          </a:r>
          <a:endParaRPr lang="en-US" sz="1800" kern="1200" dirty="0"/>
        </a:p>
      </dsp:txBody>
      <dsp:txXfrm>
        <a:off x="1088247" y="2192667"/>
        <a:ext cx="3848811" cy="752572"/>
      </dsp:txXfrm>
    </dsp:sp>
    <dsp:sp modelId="{0C65A8D5-1B63-41EA-8A9C-E5543C70128A}">
      <dsp:nvSpPr>
        <dsp:cNvPr id="0" name=""/>
        <dsp:cNvSpPr/>
      </dsp:nvSpPr>
      <dsp:spPr>
        <a:xfrm>
          <a:off x="540937" y="2060793"/>
          <a:ext cx="523895" cy="1416021"/>
        </a:xfrm>
        <a:custGeom>
          <a:avLst/>
          <a:gdLst/>
          <a:ahLst/>
          <a:cxnLst/>
          <a:rect l="0" t="0" r="0" b="0"/>
          <a:pathLst>
            <a:path>
              <a:moveTo>
                <a:pt x="0" y="0"/>
              </a:moveTo>
              <a:lnTo>
                <a:pt x="0" y="1416021"/>
              </a:lnTo>
              <a:lnTo>
                <a:pt x="523895" y="1416021"/>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0C36C-B4C4-4C56-9DA8-848E97E14B1A}">
      <dsp:nvSpPr>
        <dsp:cNvPr id="0" name=""/>
        <dsp:cNvSpPr/>
      </dsp:nvSpPr>
      <dsp:spPr>
        <a:xfrm>
          <a:off x="1064833" y="3077114"/>
          <a:ext cx="3895639" cy="79940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144012"/>
              <a:satOff val="-37692"/>
              <a:lumOff val="19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Application of a range of models for multiple model inference to deal with uncertainty</a:t>
          </a:r>
          <a:endParaRPr lang="en-US" sz="1800" kern="1200" dirty="0"/>
        </a:p>
      </dsp:txBody>
      <dsp:txXfrm>
        <a:off x="1088247" y="3100528"/>
        <a:ext cx="3848811" cy="752572"/>
      </dsp:txXfrm>
    </dsp:sp>
    <dsp:sp modelId="{EEA16F6F-83B1-4989-AE9B-D22B9F23A601}">
      <dsp:nvSpPr>
        <dsp:cNvPr id="0" name=""/>
        <dsp:cNvSpPr/>
      </dsp:nvSpPr>
      <dsp:spPr>
        <a:xfrm>
          <a:off x="540937" y="2060793"/>
          <a:ext cx="523895" cy="2323882"/>
        </a:xfrm>
        <a:custGeom>
          <a:avLst/>
          <a:gdLst/>
          <a:ahLst/>
          <a:cxnLst/>
          <a:rect l="0" t="0" r="0" b="0"/>
          <a:pathLst>
            <a:path>
              <a:moveTo>
                <a:pt x="0" y="0"/>
              </a:moveTo>
              <a:lnTo>
                <a:pt x="0" y="2323882"/>
              </a:lnTo>
              <a:lnTo>
                <a:pt x="523895" y="2323882"/>
              </a:lnTo>
            </a:path>
          </a:pathLst>
        </a:custGeom>
        <a:noFill/>
        <a:ln w="25400"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979B7D-9DC1-4329-AEB7-FEE43D55FC66}">
      <dsp:nvSpPr>
        <dsp:cNvPr id="0" name=""/>
        <dsp:cNvSpPr/>
      </dsp:nvSpPr>
      <dsp:spPr>
        <a:xfrm>
          <a:off x="1064833" y="3984975"/>
          <a:ext cx="3895639" cy="799400"/>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288024"/>
              <a:satOff val="-75385"/>
              <a:lumOff val="396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Application for risk assessment and trade-off evaluation in a </a:t>
          </a:r>
          <a:r>
            <a:rPr lang="en-US" sz="1800" kern="1200" dirty="0" err="1" smtClean="0"/>
            <a:t>bioeconomic</a:t>
          </a:r>
          <a:r>
            <a:rPr lang="en-US" sz="1800" kern="1200" dirty="0" smtClean="0"/>
            <a:t> context. </a:t>
          </a:r>
          <a:endParaRPr lang="en-US" sz="1800" kern="1200" dirty="0"/>
        </a:p>
      </dsp:txBody>
      <dsp:txXfrm>
        <a:off x="1088247" y="4008389"/>
        <a:ext cx="3848811" cy="7525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DC83-DCC1-470F-8799-FE99D922F9B9}">
      <dsp:nvSpPr>
        <dsp:cNvPr id="0" name=""/>
        <dsp:cNvSpPr/>
      </dsp:nvSpPr>
      <dsp:spPr>
        <a:xfrm>
          <a:off x="2633471" y="2209"/>
          <a:ext cx="2962656" cy="1458562"/>
        </a:xfrm>
        <a:prstGeom prst="roundRect">
          <a:avLst/>
        </a:prstGeom>
        <a:solidFill>
          <a:schemeClr val="accent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Cataloging</a:t>
          </a:r>
          <a:r>
            <a:rPr lang="en-US" sz="1800" kern="1200" dirty="0" smtClean="0"/>
            <a:t/>
          </a:r>
          <a:br>
            <a:rPr lang="en-US" sz="1800" kern="1200" dirty="0" smtClean="0"/>
          </a:br>
          <a:r>
            <a:rPr lang="en-US" sz="1800" kern="1200" dirty="0" smtClean="0"/>
            <a:t>EM activities</a:t>
          </a:r>
          <a:br>
            <a:rPr lang="en-US" sz="1800" kern="1200" dirty="0" smtClean="0"/>
          </a:br>
          <a:r>
            <a:rPr lang="en-US" sz="1800" kern="1200" dirty="0" smtClean="0"/>
            <a:t>at Centers</a:t>
          </a:r>
          <a:endParaRPr lang="en-US" sz="1800" kern="1200" dirty="0"/>
        </a:p>
      </dsp:txBody>
      <dsp:txXfrm>
        <a:off x="2704672" y="73410"/>
        <a:ext cx="2820254" cy="1316160"/>
      </dsp:txXfrm>
    </dsp:sp>
    <dsp:sp modelId="{ED5D237C-292B-42D9-BBD4-20A62E3E9408}">
      <dsp:nvSpPr>
        <dsp:cNvPr id="0" name=""/>
        <dsp:cNvSpPr/>
      </dsp:nvSpPr>
      <dsp:spPr>
        <a:xfrm>
          <a:off x="2633471" y="1533700"/>
          <a:ext cx="2962656" cy="1458562"/>
        </a:xfrm>
        <a:prstGeom prst="roundRect">
          <a:avLst/>
        </a:prstGeom>
        <a:solidFill>
          <a:schemeClr val="accent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Consulting</a:t>
          </a:r>
          <a:br>
            <a:rPr lang="en-US" sz="2400" b="1" kern="1200" dirty="0" smtClean="0"/>
          </a:br>
          <a:r>
            <a:rPr lang="en-US" sz="1800" kern="1200" dirty="0" smtClean="0"/>
            <a:t>with Centers</a:t>
          </a:r>
          <a:br>
            <a:rPr lang="en-US" sz="1800" kern="1200" dirty="0" smtClean="0"/>
          </a:br>
          <a:r>
            <a:rPr lang="en-US" sz="1800" kern="1200" dirty="0" smtClean="0"/>
            <a:t>on EM priorities</a:t>
          </a:r>
          <a:endParaRPr lang="en-US" sz="1800" kern="1200" dirty="0"/>
        </a:p>
      </dsp:txBody>
      <dsp:txXfrm>
        <a:off x="2704672" y="1604901"/>
        <a:ext cx="2820254" cy="1316160"/>
      </dsp:txXfrm>
    </dsp:sp>
    <dsp:sp modelId="{48F40BA3-293B-4054-9FA6-BCB9EDF3A939}">
      <dsp:nvSpPr>
        <dsp:cNvPr id="0" name=""/>
        <dsp:cNvSpPr/>
      </dsp:nvSpPr>
      <dsp:spPr>
        <a:xfrm>
          <a:off x="2633471" y="3065190"/>
          <a:ext cx="2962656" cy="1458562"/>
        </a:xfrm>
        <a:prstGeom prst="roundRect">
          <a:avLst/>
        </a:prstGeom>
        <a:solidFill>
          <a:schemeClr val="accent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b="1" kern="1200" dirty="0" smtClean="0"/>
            <a:t>Developing Toolbox</a:t>
          </a:r>
          <a:r>
            <a:rPr lang="en-US" sz="1800" kern="1200" dirty="0" smtClean="0"/>
            <a:t/>
          </a:r>
          <a:br>
            <a:rPr lang="en-US" sz="1800" kern="1200" dirty="0" smtClean="0"/>
          </a:br>
          <a:r>
            <a:rPr lang="en-US" sz="1800" kern="1200" dirty="0" smtClean="0"/>
            <a:t>so models can be</a:t>
          </a:r>
          <a:br>
            <a:rPr lang="en-US" sz="1800" kern="1200" dirty="0" smtClean="0"/>
          </a:br>
          <a:r>
            <a:rPr lang="en-US" sz="1800" kern="1200" dirty="0" smtClean="0"/>
            <a:t>more readily</a:t>
          </a:r>
          <a:br>
            <a:rPr lang="en-US" sz="1800" kern="1200" dirty="0" smtClean="0"/>
          </a:br>
          <a:r>
            <a:rPr lang="en-US" sz="1800" kern="1200" dirty="0" smtClean="0"/>
            <a:t>applied and reviewed</a:t>
          </a:r>
          <a:endParaRPr lang="en-US" sz="1800" kern="1200" dirty="0"/>
        </a:p>
      </dsp:txBody>
      <dsp:txXfrm>
        <a:off x="2704672" y="3136391"/>
        <a:ext cx="2820254" cy="13161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B3D3E-FBEC-4B78-8FBA-4287DD395D7C}">
      <dsp:nvSpPr>
        <dsp:cNvPr id="0" name=""/>
        <dsp:cNvSpPr/>
      </dsp:nvSpPr>
      <dsp:spPr>
        <a:xfrm rot="1394670">
          <a:off x="2863973" y="3315475"/>
          <a:ext cx="1516637" cy="55107"/>
        </a:xfrm>
        <a:custGeom>
          <a:avLst/>
          <a:gdLst/>
          <a:ahLst/>
          <a:cxnLst/>
          <a:rect l="0" t="0" r="0" b="0"/>
          <a:pathLst>
            <a:path>
              <a:moveTo>
                <a:pt x="0" y="27553"/>
              </a:moveTo>
              <a:lnTo>
                <a:pt x="1516637" y="27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4533F-7BBD-4CC7-BB79-8FB7CFB526C7}">
      <dsp:nvSpPr>
        <dsp:cNvPr id="0" name=""/>
        <dsp:cNvSpPr/>
      </dsp:nvSpPr>
      <dsp:spPr>
        <a:xfrm rot="21554134">
          <a:off x="2925397" y="2600538"/>
          <a:ext cx="2900311" cy="55107"/>
        </a:xfrm>
        <a:custGeom>
          <a:avLst/>
          <a:gdLst/>
          <a:ahLst/>
          <a:cxnLst/>
          <a:rect l="0" t="0" r="0" b="0"/>
          <a:pathLst>
            <a:path>
              <a:moveTo>
                <a:pt x="0" y="27553"/>
              </a:moveTo>
              <a:lnTo>
                <a:pt x="2900311" y="27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69C16-F62B-421B-ADF3-7CD024059F16}">
      <dsp:nvSpPr>
        <dsp:cNvPr id="0" name=""/>
        <dsp:cNvSpPr/>
      </dsp:nvSpPr>
      <dsp:spPr>
        <a:xfrm rot="20205330">
          <a:off x="2863973" y="1948176"/>
          <a:ext cx="1516637" cy="55107"/>
        </a:xfrm>
        <a:custGeom>
          <a:avLst/>
          <a:gdLst/>
          <a:ahLst/>
          <a:cxnLst/>
          <a:rect l="0" t="0" r="0" b="0"/>
          <a:pathLst>
            <a:path>
              <a:moveTo>
                <a:pt x="0" y="27553"/>
              </a:moveTo>
              <a:lnTo>
                <a:pt x="1516637" y="275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35B2CC-9DFC-484D-ADA1-9179BEC6F5E9}">
      <dsp:nvSpPr>
        <dsp:cNvPr id="0" name=""/>
        <dsp:cNvSpPr/>
      </dsp:nvSpPr>
      <dsp:spPr>
        <a:xfrm>
          <a:off x="106690" y="630119"/>
          <a:ext cx="4058519" cy="40585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D3B11-0CAF-43B4-904D-D522E299EFE3}">
      <dsp:nvSpPr>
        <dsp:cNvPr id="0" name=""/>
        <dsp:cNvSpPr/>
      </dsp:nvSpPr>
      <dsp:spPr>
        <a:xfrm>
          <a:off x="4221485" y="-5"/>
          <a:ext cx="2404122" cy="2404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Strong</a:t>
          </a:r>
          <a:br>
            <a:rPr lang="en-US" sz="1800" b="1" kern="1200" dirty="0" smtClean="0"/>
          </a:br>
          <a:r>
            <a:rPr lang="en-US" sz="1800" b="1" kern="1200" dirty="0" smtClean="0"/>
            <a:t>ecosystem modeling programs</a:t>
          </a:r>
          <a:br>
            <a:rPr lang="en-US" sz="1800" b="1" kern="1200" dirty="0" smtClean="0"/>
          </a:br>
          <a:r>
            <a:rPr lang="en-US" sz="1800" kern="1200" dirty="0" smtClean="0"/>
            <a:t>at some</a:t>
          </a:r>
          <a:br>
            <a:rPr lang="en-US" sz="1800" kern="1200" dirty="0" smtClean="0"/>
          </a:br>
          <a:r>
            <a:rPr lang="en-US" sz="1800" kern="1200" dirty="0" smtClean="0"/>
            <a:t>Centers</a:t>
          </a:r>
          <a:endParaRPr lang="en-US" sz="1800" kern="1200" dirty="0"/>
        </a:p>
      </dsp:txBody>
      <dsp:txXfrm>
        <a:off x="4573561" y="352071"/>
        <a:ext cx="1699970" cy="1699970"/>
      </dsp:txXfrm>
    </dsp:sp>
    <dsp:sp modelId="{64EA65F7-C79A-4206-AC1E-8AA1E166F4BE}">
      <dsp:nvSpPr>
        <dsp:cNvPr id="0" name=""/>
        <dsp:cNvSpPr/>
      </dsp:nvSpPr>
      <dsp:spPr>
        <a:xfrm>
          <a:off x="5825473" y="1390646"/>
          <a:ext cx="2404122" cy="2404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err="1" smtClean="0"/>
            <a:t>NEMoW</a:t>
          </a:r>
          <a:r>
            <a:rPr lang="en-US" sz="1800" b="1" kern="1200" dirty="0" smtClean="0"/>
            <a:t>:</a:t>
          </a:r>
          <a:r>
            <a:rPr lang="en-US" sz="1800" kern="1200" dirty="0" smtClean="0"/>
            <a:t/>
          </a:r>
          <a:br>
            <a:rPr lang="en-US" sz="1800" kern="1200" dirty="0" smtClean="0"/>
          </a:br>
          <a:r>
            <a:rPr lang="en-US" sz="1800" kern="1200" dirty="0" smtClean="0"/>
            <a:t>History of collaborative</a:t>
          </a:r>
          <a:br>
            <a:rPr lang="en-US" sz="1800" kern="1200" dirty="0" smtClean="0"/>
          </a:br>
          <a:r>
            <a:rPr lang="en-US" sz="1800" kern="1200" dirty="0" smtClean="0"/>
            <a:t>and collegial interactions</a:t>
          </a:r>
          <a:br>
            <a:rPr lang="en-US" sz="1800" kern="1200" dirty="0" smtClean="0"/>
          </a:br>
          <a:r>
            <a:rPr lang="en-US" sz="1800" kern="1200" dirty="0" smtClean="0"/>
            <a:t>across Centers</a:t>
          </a:r>
          <a:endParaRPr lang="en-US" sz="1800" kern="1200" dirty="0"/>
        </a:p>
      </dsp:txBody>
      <dsp:txXfrm>
        <a:off x="6177549" y="1742722"/>
        <a:ext cx="1699970" cy="1699970"/>
      </dsp:txXfrm>
    </dsp:sp>
    <dsp:sp modelId="{AA2AC546-EF26-43F8-859C-1A46AEE0066C}">
      <dsp:nvSpPr>
        <dsp:cNvPr id="0" name=""/>
        <dsp:cNvSpPr/>
      </dsp:nvSpPr>
      <dsp:spPr>
        <a:xfrm>
          <a:off x="4221485" y="2914642"/>
          <a:ext cx="2404122" cy="24041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t>Clear</a:t>
          </a:r>
          <a:br>
            <a:rPr lang="en-US" sz="1800" b="1" kern="1200" dirty="0" smtClean="0"/>
          </a:br>
          <a:r>
            <a:rPr lang="en-US" sz="1800" b="1" kern="1200" dirty="0" smtClean="0"/>
            <a:t>direction</a:t>
          </a:r>
          <a:br>
            <a:rPr lang="en-US" sz="1800" b="1" kern="1200" dirty="0" smtClean="0"/>
          </a:br>
          <a:r>
            <a:rPr lang="en-US" sz="1800" b="1" kern="1200" dirty="0" smtClean="0"/>
            <a:t> and goals</a:t>
          </a:r>
          <a:br>
            <a:rPr lang="en-US" sz="1800" b="1" kern="1200" dirty="0" smtClean="0"/>
          </a:br>
          <a:r>
            <a:rPr lang="en-US" sz="1800" kern="1200" dirty="0" smtClean="0"/>
            <a:t>in the</a:t>
          </a:r>
          <a:br>
            <a:rPr lang="en-US" sz="1800" kern="1200" dirty="0" smtClean="0"/>
          </a:br>
          <a:r>
            <a:rPr lang="en-US" sz="1800" kern="1200" dirty="0" smtClean="0"/>
            <a:t>EBFM</a:t>
          </a:r>
          <a:br>
            <a:rPr lang="en-US" sz="1800" kern="1200" dirty="0" smtClean="0"/>
          </a:br>
          <a:r>
            <a:rPr lang="en-US" sz="1800" kern="1200" dirty="0" smtClean="0"/>
            <a:t>Road Map </a:t>
          </a:r>
          <a:endParaRPr lang="en-US" sz="1800" kern="1200" dirty="0"/>
        </a:p>
      </dsp:txBody>
      <dsp:txXfrm>
        <a:off x="4573561" y="3266718"/>
        <a:ext cx="1699970" cy="1699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66641-7532-4ADD-92E6-E506B0197FC7}">
      <dsp:nvSpPr>
        <dsp:cNvPr id="0" name=""/>
        <dsp:cNvSpPr/>
      </dsp:nvSpPr>
      <dsp:spPr>
        <a:xfrm>
          <a:off x="0" y="0"/>
          <a:ext cx="3386467" cy="0"/>
        </a:xfrm>
        <a:prstGeom prst="line">
          <a:avLst/>
        </a:prstGeom>
        <a:solidFill>
          <a:schemeClr val="accent1">
            <a:shade val="8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716551-7BEF-4D0F-A6C2-6CE17461B78A}">
      <dsp:nvSpPr>
        <dsp:cNvPr id="0" name=""/>
        <dsp:cNvSpPr/>
      </dsp:nvSpPr>
      <dsp:spPr>
        <a:xfrm>
          <a:off x="0" y="0"/>
          <a:ext cx="3386467" cy="191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solidFill>
                <a:srgbClr val="002060"/>
              </a:solidFill>
            </a:rPr>
            <a:t>Primarily effort</a:t>
          </a:r>
          <a:r>
            <a:rPr lang="en-US" sz="2400" b="1" kern="1200" dirty="0" smtClean="0"/>
            <a:t/>
          </a:r>
          <a:br>
            <a:rPr lang="en-US" sz="2400" b="1" kern="1200" dirty="0" smtClean="0"/>
          </a:br>
          <a:r>
            <a:rPr lang="en-US" sz="1800" kern="1200" dirty="0" smtClean="0"/>
            <a:t>has been through National Ecosystem Modeling Workshops (</a:t>
          </a:r>
          <a:r>
            <a:rPr lang="en-US" sz="1800" kern="1200" dirty="0" err="1" smtClean="0"/>
            <a:t>NEMoWs</a:t>
          </a:r>
          <a:r>
            <a:rPr lang="en-US" sz="1800" kern="1200" dirty="0" smtClean="0"/>
            <a:t>) in 2007, 2010, </a:t>
          </a:r>
          <a:r>
            <a:rPr lang="en-US" sz="1800" kern="1200" dirty="0" smtClean="0"/>
            <a:t> 2014, and 2017.</a:t>
          </a:r>
          <a:endParaRPr lang="en-US" sz="1800" kern="1200" dirty="0"/>
        </a:p>
      </dsp:txBody>
      <dsp:txXfrm>
        <a:off x="0" y="0"/>
        <a:ext cx="3386467" cy="1917595"/>
      </dsp:txXfrm>
    </dsp:sp>
    <dsp:sp modelId="{D29050A4-82CB-45EE-9856-83E3F9B39E41}">
      <dsp:nvSpPr>
        <dsp:cNvPr id="0" name=""/>
        <dsp:cNvSpPr/>
      </dsp:nvSpPr>
      <dsp:spPr>
        <a:xfrm>
          <a:off x="0" y="1917595"/>
          <a:ext cx="3386467" cy="0"/>
        </a:xfrm>
        <a:prstGeom prst="line">
          <a:avLst/>
        </a:prstGeom>
        <a:solidFill>
          <a:schemeClr val="accent1">
            <a:shade val="80000"/>
            <a:hueOff val="288024"/>
            <a:satOff val="-75385"/>
            <a:lumOff val="39690"/>
            <a:alphaOff val="0"/>
          </a:schemeClr>
        </a:solidFill>
        <a:ln w="25400" cap="flat" cmpd="sng" algn="ctr">
          <a:solidFill>
            <a:schemeClr val="accent1">
              <a:shade val="80000"/>
              <a:hueOff val="288024"/>
              <a:satOff val="-75385"/>
              <a:lumOff val="396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D20AB-736C-4143-8508-05FFB216B41C}">
      <dsp:nvSpPr>
        <dsp:cNvPr id="0" name=""/>
        <dsp:cNvSpPr/>
      </dsp:nvSpPr>
      <dsp:spPr>
        <a:xfrm>
          <a:off x="0" y="1917595"/>
          <a:ext cx="3386467" cy="191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err="1" smtClean="0">
              <a:solidFill>
                <a:srgbClr val="002060"/>
              </a:solidFill>
            </a:rPr>
            <a:t>NEMoW</a:t>
          </a:r>
          <a:r>
            <a:rPr lang="en-US" sz="1800" kern="1200" dirty="0" smtClean="0"/>
            <a:t> was designed as a NMFS-wide, national workshop to examine NMFS ecosystem, bio-physical and multispecies modeling approaches to explore the establishment of ecosystem modeling standards of use and review for living marine resource management applications. </a:t>
          </a:r>
          <a:endParaRPr lang="en-US" sz="1800" kern="1200" dirty="0"/>
        </a:p>
      </dsp:txBody>
      <dsp:txXfrm>
        <a:off x="0" y="1917595"/>
        <a:ext cx="3386467" cy="1917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EF5AE-EF86-49BD-B6FA-AAA0666E0125}">
      <dsp:nvSpPr>
        <dsp:cNvPr id="0" name=""/>
        <dsp:cNvSpPr/>
      </dsp:nvSpPr>
      <dsp:spPr>
        <a:xfrm>
          <a:off x="0" y="204372"/>
          <a:ext cx="7825415" cy="887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0480" rIns="45720" bIns="30480" numCol="1" spcCol="1270" anchor="ctr" anchorCtr="0">
          <a:noAutofit/>
        </a:bodyPr>
        <a:lstStyle/>
        <a:p>
          <a:pPr lvl="0" algn="l" defTabSz="1066800" rtl="0">
            <a:lnSpc>
              <a:spcPct val="90000"/>
            </a:lnSpc>
            <a:spcBef>
              <a:spcPct val="0"/>
            </a:spcBef>
            <a:spcAft>
              <a:spcPct val="35000"/>
            </a:spcAft>
          </a:pPr>
          <a:r>
            <a:rPr lang="en-US" sz="2400" b="1" kern="1200" dirty="0" smtClean="0"/>
            <a:t>Initiate development of a standardized approach</a:t>
          </a:r>
          <a:r>
            <a:rPr lang="en-US" sz="2400" kern="1200" dirty="0" smtClean="0"/>
            <a:t/>
          </a:r>
          <a:br>
            <a:rPr lang="en-US" sz="2400" kern="1200" dirty="0" smtClean="0"/>
          </a:br>
          <a:r>
            <a:rPr lang="en-US" sz="2400" kern="1200" dirty="0" smtClean="0"/>
            <a:t>for EM across NMFS and examine: </a:t>
          </a:r>
          <a:endParaRPr lang="en-US" sz="2400" kern="1200" dirty="0"/>
        </a:p>
      </dsp:txBody>
      <dsp:txXfrm>
        <a:off x="25993" y="230365"/>
        <a:ext cx="7773429" cy="835466"/>
      </dsp:txXfrm>
    </dsp:sp>
    <dsp:sp modelId="{C002A376-2BD6-400D-8E75-189510718122}">
      <dsp:nvSpPr>
        <dsp:cNvPr id="0" name=""/>
        <dsp:cNvSpPr/>
      </dsp:nvSpPr>
      <dsp:spPr>
        <a:xfrm>
          <a:off x="782542" y="1091825"/>
          <a:ext cx="327951" cy="373499"/>
        </a:xfrm>
        <a:custGeom>
          <a:avLst/>
          <a:gdLst/>
          <a:ahLst/>
          <a:cxnLst/>
          <a:rect l="0" t="0" r="0" b="0"/>
          <a:pathLst>
            <a:path>
              <a:moveTo>
                <a:pt x="0" y="0"/>
              </a:moveTo>
              <a:lnTo>
                <a:pt x="0" y="373499"/>
              </a:lnTo>
              <a:lnTo>
                <a:pt x="327951" y="3734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4114B-2A44-4DA2-BFA8-F0074F0D492C}">
      <dsp:nvSpPr>
        <dsp:cNvPr id="0" name=""/>
        <dsp:cNvSpPr/>
      </dsp:nvSpPr>
      <dsp:spPr>
        <a:xfrm>
          <a:off x="1110493" y="1267248"/>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Software packages </a:t>
          </a:r>
          <a:endParaRPr lang="en-US" sz="1800" kern="1200" dirty="0"/>
        </a:p>
      </dsp:txBody>
      <dsp:txXfrm>
        <a:off x="1122096" y="1278851"/>
        <a:ext cx="5132994" cy="372946"/>
      </dsp:txXfrm>
    </dsp:sp>
    <dsp:sp modelId="{3376E3F0-5293-4339-A2AF-C341B36A098C}">
      <dsp:nvSpPr>
        <dsp:cNvPr id="0" name=""/>
        <dsp:cNvSpPr/>
      </dsp:nvSpPr>
      <dsp:spPr>
        <a:xfrm>
          <a:off x="782542" y="1091825"/>
          <a:ext cx="327951" cy="860437"/>
        </a:xfrm>
        <a:custGeom>
          <a:avLst/>
          <a:gdLst/>
          <a:ahLst/>
          <a:cxnLst/>
          <a:rect l="0" t="0" r="0" b="0"/>
          <a:pathLst>
            <a:path>
              <a:moveTo>
                <a:pt x="0" y="0"/>
              </a:moveTo>
              <a:lnTo>
                <a:pt x="0" y="860437"/>
              </a:lnTo>
              <a:lnTo>
                <a:pt x="327951" y="8604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58A3D-A4E1-440A-B760-2C42DC1B87CD}">
      <dsp:nvSpPr>
        <dsp:cNvPr id="0" name=""/>
        <dsp:cNvSpPr/>
      </dsp:nvSpPr>
      <dsp:spPr>
        <a:xfrm>
          <a:off x="1110493" y="1754186"/>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Recommendations for use and data requirements</a:t>
          </a:r>
          <a:endParaRPr lang="en-US" sz="1800" kern="1200" dirty="0"/>
        </a:p>
      </dsp:txBody>
      <dsp:txXfrm>
        <a:off x="1122096" y="1765789"/>
        <a:ext cx="5132994" cy="372946"/>
      </dsp:txXfrm>
    </dsp:sp>
    <dsp:sp modelId="{0DF1195D-B74D-4F27-AE20-9AFE43E0DAB9}">
      <dsp:nvSpPr>
        <dsp:cNvPr id="0" name=""/>
        <dsp:cNvSpPr/>
      </dsp:nvSpPr>
      <dsp:spPr>
        <a:xfrm>
          <a:off x="782542" y="1091825"/>
          <a:ext cx="327951" cy="1341594"/>
        </a:xfrm>
        <a:custGeom>
          <a:avLst/>
          <a:gdLst/>
          <a:ahLst/>
          <a:cxnLst/>
          <a:rect l="0" t="0" r="0" b="0"/>
          <a:pathLst>
            <a:path>
              <a:moveTo>
                <a:pt x="0" y="0"/>
              </a:moveTo>
              <a:lnTo>
                <a:pt x="0" y="1341594"/>
              </a:lnTo>
              <a:lnTo>
                <a:pt x="327951" y="13415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CAAC2-7989-413A-86D3-7B8BB9E98E13}">
      <dsp:nvSpPr>
        <dsp:cNvPr id="0" name=""/>
        <dsp:cNvSpPr/>
      </dsp:nvSpPr>
      <dsp:spPr>
        <a:xfrm>
          <a:off x="1110493" y="2235343"/>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Parameterization protocols </a:t>
          </a:r>
          <a:endParaRPr lang="en-US" sz="1800" kern="1200" dirty="0"/>
        </a:p>
      </dsp:txBody>
      <dsp:txXfrm>
        <a:off x="1122096" y="2246946"/>
        <a:ext cx="5132994" cy="372946"/>
      </dsp:txXfrm>
    </dsp:sp>
    <dsp:sp modelId="{CD425E57-B712-4AF0-9ACB-5E9B4BDD609E}">
      <dsp:nvSpPr>
        <dsp:cNvPr id="0" name=""/>
        <dsp:cNvSpPr/>
      </dsp:nvSpPr>
      <dsp:spPr>
        <a:xfrm>
          <a:off x="782542" y="1091825"/>
          <a:ext cx="327951" cy="1818811"/>
        </a:xfrm>
        <a:custGeom>
          <a:avLst/>
          <a:gdLst/>
          <a:ahLst/>
          <a:cxnLst/>
          <a:rect l="0" t="0" r="0" b="0"/>
          <a:pathLst>
            <a:path>
              <a:moveTo>
                <a:pt x="0" y="0"/>
              </a:moveTo>
              <a:lnTo>
                <a:pt x="0" y="1818811"/>
              </a:lnTo>
              <a:lnTo>
                <a:pt x="327951" y="1818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7C242-F26B-4BBC-B6E6-55AFA93FF46A}">
      <dsp:nvSpPr>
        <dsp:cNvPr id="0" name=""/>
        <dsp:cNvSpPr/>
      </dsp:nvSpPr>
      <dsp:spPr>
        <a:xfrm>
          <a:off x="1110493" y="2712560"/>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Validation protocols and verification of model results</a:t>
          </a:r>
          <a:endParaRPr lang="en-US" sz="1800" kern="1200" dirty="0"/>
        </a:p>
      </dsp:txBody>
      <dsp:txXfrm>
        <a:off x="1122096" y="2724163"/>
        <a:ext cx="5132994" cy="3729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A7E5A-EE07-465F-A3D7-FDA0891923B8}">
      <dsp:nvSpPr>
        <dsp:cNvPr id="0" name=""/>
        <dsp:cNvSpPr/>
      </dsp:nvSpPr>
      <dsp:spPr>
        <a:xfrm>
          <a:off x="0" y="0"/>
          <a:ext cx="19812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675DA-BA8D-4A29-AB2D-82229F9C0722}">
      <dsp:nvSpPr>
        <dsp:cNvPr id="0" name=""/>
        <dsp:cNvSpPr/>
      </dsp:nvSpPr>
      <dsp:spPr>
        <a:xfrm>
          <a:off x="0" y="0"/>
          <a:ext cx="1981200" cy="428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Key for EMs</a:t>
          </a:r>
          <a:br>
            <a:rPr lang="en-US" sz="2400" b="1" kern="1200" dirty="0" smtClean="0"/>
          </a:br>
          <a:r>
            <a:rPr lang="en-US" sz="2400" b="1" kern="1200" dirty="0" smtClean="0"/>
            <a:t>to be used</a:t>
          </a:r>
          <a:br>
            <a:rPr lang="en-US" sz="2400" b="1" kern="1200" dirty="0" smtClean="0"/>
          </a:br>
          <a:r>
            <a:rPr lang="en-US" sz="1600" kern="1200" dirty="0" smtClean="0"/>
            <a:t>in providing</a:t>
          </a:r>
          <a:br>
            <a:rPr lang="en-US" sz="1600" kern="1200" dirty="0" smtClean="0"/>
          </a:br>
          <a:r>
            <a:rPr lang="en-US" sz="1600" kern="1200" dirty="0" smtClean="0"/>
            <a:t>ecosystem-based LMR management advice is to ensure that all stakeholders, reviewers, managers and scientists using them have full confidence in what the models are doing in general and that the models have been applied appropriately</a:t>
          </a:r>
          <a:br>
            <a:rPr lang="en-US" sz="1600" kern="1200" dirty="0" smtClean="0"/>
          </a:br>
          <a:r>
            <a:rPr lang="en-US" sz="1600" kern="1200" dirty="0" smtClean="0"/>
            <a:t>in specific instances.</a:t>
          </a:r>
          <a:endParaRPr lang="en-US" sz="1600" kern="1200" dirty="0"/>
        </a:p>
      </dsp:txBody>
      <dsp:txXfrm>
        <a:off x="0" y="0"/>
        <a:ext cx="1981200" cy="42854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EF5AE-EF86-49BD-B6FA-AAA0666E0125}">
      <dsp:nvSpPr>
        <dsp:cNvPr id="0" name=""/>
        <dsp:cNvSpPr/>
      </dsp:nvSpPr>
      <dsp:spPr>
        <a:xfrm>
          <a:off x="0" y="0"/>
          <a:ext cx="7825415" cy="10324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0480" rIns="45720" bIns="30480" numCol="1" spcCol="1270" anchor="ctr" anchorCtr="0">
          <a:noAutofit/>
        </a:bodyPr>
        <a:lstStyle/>
        <a:p>
          <a:pPr lvl="0" algn="l" defTabSz="1066800" rtl="0">
            <a:lnSpc>
              <a:spcPct val="90000"/>
            </a:lnSpc>
            <a:spcBef>
              <a:spcPct val="0"/>
            </a:spcBef>
            <a:spcAft>
              <a:spcPct val="35000"/>
            </a:spcAft>
          </a:pPr>
          <a:r>
            <a:rPr lang="en-US" sz="2400" kern="1200" dirty="0" smtClean="0"/>
            <a:t>Evaluate best practices for using ecosystem models to address trade-offs inherent in ecosystem-based management of living marine resources</a:t>
          </a:r>
          <a:endParaRPr lang="en-US" sz="2400" kern="1200" dirty="0"/>
        </a:p>
      </dsp:txBody>
      <dsp:txXfrm>
        <a:off x="30240" y="30240"/>
        <a:ext cx="7764935" cy="971987"/>
      </dsp:txXfrm>
    </dsp:sp>
    <dsp:sp modelId="{C002A376-2BD6-400D-8E75-189510718122}">
      <dsp:nvSpPr>
        <dsp:cNvPr id="0" name=""/>
        <dsp:cNvSpPr/>
      </dsp:nvSpPr>
      <dsp:spPr>
        <a:xfrm>
          <a:off x="782542" y="1032467"/>
          <a:ext cx="327951" cy="360943"/>
        </a:xfrm>
        <a:custGeom>
          <a:avLst/>
          <a:gdLst/>
          <a:ahLst/>
          <a:cxnLst/>
          <a:rect l="0" t="0" r="0" b="0"/>
          <a:pathLst>
            <a:path>
              <a:moveTo>
                <a:pt x="0" y="0"/>
              </a:moveTo>
              <a:lnTo>
                <a:pt x="0" y="360943"/>
              </a:lnTo>
              <a:lnTo>
                <a:pt x="327951" y="3609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24114B-2A44-4DA2-BFA8-F0074F0D492C}">
      <dsp:nvSpPr>
        <dsp:cNvPr id="0" name=""/>
        <dsp:cNvSpPr/>
      </dsp:nvSpPr>
      <dsp:spPr>
        <a:xfrm>
          <a:off x="1110493" y="1195335"/>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Outline and review trade-offs being addressed</a:t>
          </a:r>
          <a:endParaRPr lang="en-US" sz="1800" kern="1200" dirty="0"/>
        </a:p>
      </dsp:txBody>
      <dsp:txXfrm>
        <a:off x="1122096" y="1206938"/>
        <a:ext cx="5132994" cy="372946"/>
      </dsp:txXfrm>
    </dsp:sp>
    <dsp:sp modelId="{3376E3F0-5293-4339-A2AF-C341B36A098C}">
      <dsp:nvSpPr>
        <dsp:cNvPr id="0" name=""/>
        <dsp:cNvSpPr/>
      </dsp:nvSpPr>
      <dsp:spPr>
        <a:xfrm>
          <a:off x="782542" y="1032467"/>
          <a:ext cx="327951" cy="906967"/>
        </a:xfrm>
        <a:custGeom>
          <a:avLst/>
          <a:gdLst/>
          <a:ahLst/>
          <a:cxnLst/>
          <a:rect l="0" t="0" r="0" b="0"/>
          <a:pathLst>
            <a:path>
              <a:moveTo>
                <a:pt x="0" y="0"/>
              </a:moveTo>
              <a:lnTo>
                <a:pt x="0" y="906967"/>
              </a:lnTo>
              <a:lnTo>
                <a:pt x="327951" y="906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658A3D-A4E1-440A-B760-2C42DC1B87CD}">
      <dsp:nvSpPr>
        <dsp:cNvPr id="0" name=""/>
        <dsp:cNvSpPr/>
      </dsp:nvSpPr>
      <dsp:spPr>
        <a:xfrm>
          <a:off x="1110493" y="1682273"/>
          <a:ext cx="5156200" cy="514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Review common  novel tools for modeling and communicating trade-offs</a:t>
          </a:r>
          <a:endParaRPr lang="en-US" sz="1800" kern="1200" dirty="0"/>
        </a:p>
      </dsp:txBody>
      <dsp:txXfrm>
        <a:off x="1125557" y="1697337"/>
        <a:ext cx="5126072" cy="484195"/>
      </dsp:txXfrm>
    </dsp:sp>
    <dsp:sp modelId="{0DF1195D-B74D-4F27-AE20-9AFE43E0DAB9}">
      <dsp:nvSpPr>
        <dsp:cNvPr id="0" name=""/>
        <dsp:cNvSpPr/>
      </dsp:nvSpPr>
      <dsp:spPr>
        <a:xfrm>
          <a:off x="782542" y="1032467"/>
          <a:ext cx="327951" cy="1447209"/>
        </a:xfrm>
        <a:custGeom>
          <a:avLst/>
          <a:gdLst/>
          <a:ahLst/>
          <a:cxnLst/>
          <a:rect l="0" t="0" r="0" b="0"/>
          <a:pathLst>
            <a:path>
              <a:moveTo>
                <a:pt x="0" y="0"/>
              </a:moveTo>
              <a:lnTo>
                <a:pt x="0" y="1447209"/>
              </a:lnTo>
              <a:lnTo>
                <a:pt x="327951" y="1447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CCAAC2-7989-413A-86D3-7B8BB9E98E13}">
      <dsp:nvSpPr>
        <dsp:cNvPr id="0" name=""/>
        <dsp:cNvSpPr/>
      </dsp:nvSpPr>
      <dsp:spPr>
        <a:xfrm>
          <a:off x="1110493" y="2281601"/>
          <a:ext cx="5156200" cy="39615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Understand management implications for trade-offs </a:t>
          </a:r>
          <a:endParaRPr lang="en-US" sz="1800" kern="1200" dirty="0"/>
        </a:p>
      </dsp:txBody>
      <dsp:txXfrm>
        <a:off x="1122096" y="2293204"/>
        <a:ext cx="5132994" cy="372946"/>
      </dsp:txXfrm>
    </dsp:sp>
    <dsp:sp modelId="{CD425E57-B712-4AF0-9ACB-5E9B4BDD609E}">
      <dsp:nvSpPr>
        <dsp:cNvPr id="0" name=""/>
        <dsp:cNvSpPr/>
      </dsp:nvSpPr>
      <dsp:spPr>
        <a:xfrm>
          <a:off x="782542" y="1032467"/>
          <a:ext cx="327951" cy="2009761"/>
        </a:xfrm>
        <a:custGeom>
          <a:avLst/>
          <a:gdLst/>
          <a:ahLst/>
          <a:cxnLst/>
          <a:rect l="0" t="0" r="0" b="0"/>
          <a:pathLst>
            <a:path>
              <a:moveTo>
                <a:pt x="0" y="0"/>
              </a:moveTo>
              <a:lnTo>
                <a:pt x="0" y="2009761"/>
              </a:lnTo>
              <a:lnTo>
                <a:pt x="327951" y="20097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37C242-F26B-4BBC-B6E6-55AFA93FF46A}">
      <dsp:nvSpPr>
        <dsp:cNvPr id="0" name=""/>
        <dsp:cNvSpPr/>
      </dsp:nvSpPr>
      <dsp:spPr>
        <a:xfrm>
          <a:off x="1110493" y="2758818"/>
          <a:ext cx="5156200" cy="5668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22860" rIns="34290" bIns="22860" numCol="1" spcCol="1270" anchor="ctr" anchorCtr="0">
          <a:noAutofit/>
        </a:bodyPr>
        <a:lstStyle/>
        <a:p>
          <a:pPr lvl="0" algn="l" defTabSz="800100" rtl="0">
            <a:lnSpc>
              <a:spcPct val="90000"/>
            </a:lnSpc>
            <a:spcBef>
              <a:spcPct val="0"/>
            </a:spcBef>
            <a:spcAft>
              <a:spcPct val="35000"/>
            </a:spcAft>
          </a:pPr>
          <a:r>
            <a:rPr lang="en-US" sz="1800" kern="1200" dirty="0" smtClean="0"/>
            <a:t>Summarize best practices for addressing trade-offs using EM</a:t>
          </a:r>
          <a:endParaRPr lang="en-US" sz="1800" kern="1200" dirty="0"/>
        </a:p>
      </dsp:txBody>
      <dsp:txXfrm>
        <a:off x="1127095" y="2775420"/>
        <a:ext cx="5122996" cy="533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3009D-7F76-491E-A090-97FB7EF75B98}">
      <dsp:nvSpPr>
        <dsp:cNvPr id="0" name=""/>
        <dsp:cNvSpPr/>
      </dsp:nvSpPr>
      <dsp:spPr>
        <a:xfrm>
          <a:off x="0" y="590"/>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A4E72E-A446-44A5-B5A2-CF62ED3B58EC}">
      <dsp:nvSpPr>
        <dsp:cNvPr id="0" name=""/>
        <dsp:cNvSpPr/>
      </dsp:nvSpPr>
      <dsp:spPr>
        <a:xfrm>
          <a:off x="0" y="590"/>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Formally support/expand </a:t>
          </a:r>
          <a:r>
            <a:rPr lang="en-US" sz="1600" kern="1200" dirty="0" smtClean="0"/>
            <a:t>dedicated EM efforts at Centers</a:t>
          </a:r>
          <a:endParaRPr lang="en-US" sz="1600" kern="1200" dirty="0"/>
        </a:p>
      </dsp:txBody>
      <dsp:txXfrm>
        <a:off x="0" y="590"/>
        <a:ext cx="6400801" cy="691073"/>
      </dsp:txXfrm>
    </dsp:sp>
    <dsp:sp modelId="{3240F467-480C-4227-9639-86EC957D8567}">
      <dsp:nvSpPr>
        <dsp:cNvPr id="0" name=""/>
        <dsp:cNvSpPr/>
      </dsp:nvSpPr>
      <dsp:spPr>
        <a:xfrm>
          <a:off x="0" y="691664"/>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6F3CD-A221-4706-9A25-8A5A663CE997}">
      <dsp:nvSpPr>
        <dsp:cNvPr id="0" name=""/>
        <dsp:cNvSpPr/>
      </dsp:nvSpPr>
      <dsp:spPr>
        <a:xfrm>
          <a:off x="0" y="691664"/>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Adopt</a:t>
          </a:r>
          <a:r>
            <a:rPr lang="en-US" sz="2400" kern="1200" dirty="0" smtClean="0"/>
            <a:t> </a:t>
          </a:r>
          <a:r>
            <a:rPr lang="en-US" sz="1600" kern="1200" dirty="0" smtClean="0"/>
            <a:t>a National Standards of EM use</a:t>
          </a:r>
          <a:endParaRPr lang="en-US" sz="1600" kern="1200" dirty="0"/>
        </a:p>
      </dsp:txBody>
      <dsp:txXfrm>
        <a:off x="0" y="691664"/>
        <a:ext cx="6400801" cy="691073"/>
      </dsp:txXfrm>
    </dsp:sp>
    <dsp:sp modelId="{EAD36680-5385-48A8-8291-350CA55EBD34}">
      <dsp:nvSpPr>
        <dsp:cNvPr id="0" name=""/>
        <dsp:cNvSpPr/>
      </dsp:nvSpPr>
      <dsp:spPr>
        <a:xfrm>
          <a:off x="0" y="1382738"/>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DA6AF2-A519-43FA-A161-7D9FF0527AE0}">
      <dsp:nvSpPr>
        <dsp:cNvPr id="0" name=""/>
        <dsp:cNvSpPr/>
      </dsp:nvSpPr>
      <dsp:spPr>
        <a:xfrm>
          <a:off x="0" y="1382738"/>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Establish</a:t>
          </a:r>
          <a:r>
            <a:rPr lang="en-US" sz="1600" kern="1200" dirty="0" smtClean="0"/>
            <a:t> regular </a:t>
          </a:r>
          <a:r>
            <a:rPr lang="en-US" sz="1600" kern="1200" dirty="0" err="1" smtClean="0"/>
            <a:t>NEMoWs</a:t>
          </a:r>
          <a:endParaRPr lang="en-US" sz="1600" kern="1200" dirty="0"/>
        </a:p>
      </dsp:txBody>
      <dsp:txXfrm>
        <a:off x="0" y="1382738"/>
        <a:ext cx="6400801" cy="691073"/>
      </dsp:txXfrm>
    </dsp:sp>
    <dsp:sp modelId="{10ED851E-3F8F-4DDC-9E5F-D9B5A62C7DE2}">
      <dsp:nvSpPr>
        <dsp:cNvPr id="0" name=""/>
        <dsp:cNvSpPr/>
      </dsp:nvSpPr>
      <dsp:spPr>
        <a:xfrm>
          <a:off x="0" y="2073812"/>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114C3-C387-4DF1-BE44-FFF867792392}">
      <dsp:nvSpPr>
        <dsp:cNvPr id="0" name=""/>
        <dsp:cNvSpPr/>
      </dsp:nvSpPr>
      <dsp:spPr>
        <a:xfrm>
          <a:off x="0" y="2073812"/>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Identify </a:t>
          </a:r>
          <a:r>
            <a:rPr lang="en-US" sz="1600" b="0" kern="1200" dirty="0" smtClean="0"/>
            <a:t>and note sources </a:t>
          </a:r>
          <a:r>
            <a:rPr lang="en-US" sz="1600" kern="1200" dirty="0" smtClean="0"/>
            <a:t>of EM uncertainty as a must for EM use and review</a:t>
          </a:r>
          <a:endParaRPr lang="en-US" sz="1600" kern="1200" dirty="0"/>
        </a:p>
      </dsp:txBody>
      <dsp:txXfrm>
        <a:off x="0" y="2073812"/>
        <a:ext cx="6400801" cy="691073"/>
      </dsp:txXfrm>
    </dsp:sp>
    <dsp:sp modelId="{494C5306-34C8-4CB7-AB17-9FD80DC7EE31}">
      <dsp:nvSpPr>
        <dsp:cNvPr id="0" name=""/>
        <dsp:cNvSpPr/>
      </dsp:nvSpPr>
      <dsp:spPr>
        <a:xfrm>
          <a:off x="0" y="2764886"/>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287459-F9A8-4727-BEA5-15777A522477}">
      <dsp:nvSpPr>
        <dsp:cNvPr id="0" name=""/>
        <dsp:cNvSpPr/>
      </dsp:nvSpPr>
      <dsp:spPr>
        <a:xfrm>
          <a:off x="0" y="2764886"/>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Adopt </a:t>
          </a:r>
          <a:r>
            <a:rPr lang="en-US" sz="1600" kern="1200" dirty="0" smtClean="0"/>
            <a:t>Multiple Model Inference (MMI) best practices</a:t>
          </a:r>
          <a:endParaRPr lang="en-US" sz="1600" kern="1200" dirty="0"/>
        </a:p>
      </dsp:txBody>
      <dsp:txXfrm>
        <a:off x="0" y="2764886"/>
        <a:ext cx="6400801" cy="691073"/>
      </dsp:txXfrm>
    </dsp:sp>
    <dsp:sp modelId="{CF0DA445-EFFD-4509-8447-3B3F3AD1A82A}">
      <dsp:nvSpPr>
        <dsp:cNvPr id="0" name=""/>
        <dsp:cNvSpPr/>
      </dsp:nvSpPr>
      <dsp:spPr>
        <a:xfrm>
          <a:off x="0" y="3455960"/>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A38889-C153-487D-A7B9-F46304E23F2B}">
      <dsp:nvSpPr>
        <dsp:cNvPr id="0" name=""/>
        <dsp:cNvSpPr/>
      </dsp:nvSpPr>
      <dsp:spPr>
        <a:xfrm>
          <a:off x="0" y="3455960"/>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Perform </a:t>
          </a:r>
          <a:r>
            <a:rPr lang="en-US" sz="1600" kern="1200" dirty="0" smtClean="0"/>
            <a:t>simulation studies to evaluate the skill of models to be used for MMI </a:t>
          </a:r>
          <a:endParaRPr lang="en-US" sz="1600" kern="1200" dirty="0"/>
        </a:p>
      </dsp:txBody>
      <dsp:txXfrm>
        <a:off x="0" y="3455960"/>
        <a:ext cx="6400801" cy="691073"/>
      </dsp:txXfrm>
    </dsp:sp>
    <dsp:sp modelId="{DF761C40-B494-4CB0-B814-BA951D895019}">
      <dsp:nvSpPr>
        <dsp:cNvPr id="0" name=""/>
        <dsp:cNvSpPr/>
      </dsp:nvSpPr>
      <dsp:spPr>
        <a:xfrm>
          <a:off x="0" y="4147034"/>
          <a:ext cx="6400801"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CB53E-7385-47B3-9249-3514DA673CC6}">
      <dsp:nvSpPr>
        <dsp:cNvPr id="0" name=""/>
        <dsp:cNvSpPr/>
      </dsp:nvSpPr>
      <dsp:spPr>
        <a:xfrm>
          <a:off x="0" y="4147034"/>
          <a:ext cx="6400801" cy="69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b="1" kern="1200" dirty="0" smtClean="0"/>
            <a:t>Engage</a:t>
          </a:r>
          <a:r>
            <a:rPr lang="en-US" sz="1600" kern="1200" dirty="0" smtClean="0"/>
            <a:t> with stakeholders early and often</a:t>
          </a:r>
          <a:endParaRPr lang="en-US" sz="1600" kern="1200" dirty="0"/>
        </a:p>
      </dsp:txBody>
      <dsp:txXfrm>
        <a:off x="0" y="4147034"/>
        <a:ext cx="6400801" cy="6910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78A11-A0E4-4E06-987B-738E45589B59}">
      <dsp:nvSpPr>
        <dsp:cNvPr id="0" name=""/>
        <dsp:cNvSpPr/>
      </dsp:nvSpPr>
      <dsp:spPr>
        <a:xfrm>
          <a:off x="20054" y="1035"/>
          <a:ext cx="3536900" cy="2122140"/>
        </a:xfrm>
        <a:prstGeom prst="rect">
          <a:avLst/>
        </a:prstGeom>
        <a:solidFill>
          <a:srgbClr val="72AF2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Networking and swapping</a:t>
          </a:r>
          <a:r>
            <a:rPr lang="en-US" sz="1600" kern="1200" dirty="0" smtClean="0"/>
            <a:t/>
          </a:r>
          <a:br>
            <a:rPr lang="en-US" sz="1600" kern="1200" dirty="0" smtClean="0"/>
          </a:br>
          <a:r>
            <a:rPr lang="en-US" sz="1600" kern="1200" dirty="0" smtClean="0"/>
            <a:t>of best practices</a:t>
          </a:r>
          <a:endParaRPr lang="en-US" sz="1600" kern="1200" dirty="0"/>
        </a:p>
      </dsp:txBody>
      <dsp:txXfrm>
        <a:off x="20054" y="1035"/>
        <a:ext cx="3536900" cy="2122140"/>
      </dsp:txXfrm>
    </dsp:sp>
    <dsp:sp modelId="{1028AC8D-85B9-4723-BF6C-F200C262E017}">
      <dsp:nvSpPr>
        <dsp:cNvPr id="0" name=""/>
        <dsp:cNvSpPr/>
      </dsp:nvSpPr>
      <dsp:spPr>
        <a:xfrm>
          <a:off x="3910645" y="1035"/>
          <a:ext cx="3536900" cy="2122140"/>
        </a:xfrm>
        <a:prstGeom prst="rect">
          <a:avLst/>
        </a:prstGeom>
        <a:solidFill>
          <a:srgbClr val="72AF2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Vehicle</a:t>
          </a:r>
          <a:br>
            <a:rPr lang="en-US" sz="2400" b="1" kern="1200" smtClean="0"/>
          </a:br>
          <a:r>
            <a:rPr lang="en-US" sz="2400" b="1" kern="1200" smtClean="0"/>
            <a:t>to advance</a:t>
          </a:r>
          <a:r>
            <a:rPr lang="en-US" sz="1600" b="1" kern="1200" smtClean="0"/>
            <a:t/>
          </a:r>
          <a:br>
            <a:rPr lang="en-US" sz="1600" b="1" kern="1200" smtClean="0"/>
          </a:br>
          <a:r>
            <a:rPr lang="en-US" sz="1600" kern="1200" smtClean="0"/>
            <a:t>ecosystem modeling</a:t>
          </a:r>
          <a:br>
            <a:rPr lang="en-US" sz="1600" kern="1200" smtClean="0"/>
          </a:br>
          <a:r>
            <a:rPr lang="en-US" sz="1600" kern="1200" smtClean="0"/>
            <a:t>and ecosystem-oriented</a:t>
          </a:r>
          <a:br>
            <a:rPr lang="en-US" sz="1600" kern="1200" smtClean="0"/>
          </a:br>
          <a:r>
            <a:rPr lang="en-US" sz="1600" kern="1200" smtClean="0"/>
            <a:t>efforts</a:t>
          </a:r>
          <a:endParaRPr lang="en-US" sz="1600" kern="1200" dirty="0"/>
        </a:p>
      </dsp:txBody>
      <dsp:txXfrm>
        <a:off x="3910645" y="1035"/>
        <a:ext cx="3536900" cy="2122140"/>
      </dsp:txXfrm>
    </dsp:sp>
    <dsp:sp modelId="{D5F1184E-F811-41A5-95BE-EFA01410F98F}">
      <dsp:nvSpPr>
        <dsp:cNvPr id="0" name=""/>
        <dsp:cNvSpPr/>
      </dsp:nvSpPr>
      <dsp:spPr>
        <a:xfrm>
          <a:off x="20054" y="2476866"/>
          <a:ext cx="3536900" cy="2122140"/>
        </a:xfrm>
        <a:prstGeom prst="rect">
          <a:avLst/>
        </a:prstGeom>
        <a:solidFill>
          <a:srgbClr val="72AF2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During NEMoW</a:t>
          </a:r>
          <a:br>
            <a:rPr lang="en-US" sz="2400" b="1" kern="1200" smtClean="0"/>
          </a:br>
          <a:r>
            <a:rPr lang="en-US" sz="1600" kern="1200" smtClean="0"/>
            <a:t>1, 2 out of 7 Centers</a:t>
          </a:r>
          <a:br>
            <a:rPr lang="en-US" sz="1600" kern="1200" smtClean="0"/>
          </a:br>
          <a:r>
            <a:rPr lang="en-US" sz="1600" kern="1200" smtClean="0"/>
            <a:t>(and Habitat Conservation Office)</a:t>
          </a:r>
          <a:br>
            <a:rPr lang="en-US" sz="1600" kern="1200" smtClean="0"/>
          </a:br>
          <a:r>
            <a:rPr lang="en-US" sz="1600" kern="1200" smtClean="0"/>
            <a:t>had </a:t>
          </a:r>
          <a:r>
            <a:rPr lang="en-US" sz="1600" b="1" kern="1200" smtClean="0"/>
            <a:t>dedicated EM efforts/groups</a:t>
          </a:r>
          <a:r>
            <a:rPr lang="en-US" sz="1600" kern="1200" smtClean="0"/>
            <a:t>,</a:t>
          </a:r>
          <a:br>
            <a:rPr lang="en-US" sz="1600" kern="1200" smtClean="0"/>
          </a:br>
          <a:r>
            <a:rPr lang="en-US" sz="1600" kern="1200" smtClean="0"/>
            <a:t>there are now 4.5(+)</a:t>
          </a:r>
          <a:br>
            <a:rPr lang="en-US" sz="1600" kern="1200" smtClean="0"/>
          </a:br>
          <a:r>
            <a:rPr lang="en-US" sz="1600" kern="1200" smtClean="0"/>
            <a:t>out of 7 such groups</a:t>
          </a:r>
          <a:endParaRPr lang="en-US" sz="1600" kern="1200" dirty="0"/>
        </a:p>
      </dsp:txBody>
      <dsp:txXfrm>
        <a:off x="20054" y="2476866"/>
        <a:ext cx="3536900" cy="2122140"/>
      </dsp:txXfrm>
    </dsp:sp>
    <dsp:sp modelId="{C873B0EF-EC99-4E1F-B0CB-782EE9561CB9}">
      <dsp:nvSpPr>
        <dsp:cNvPr id="0" name=""/>
        <dsp:cNvSpPr/>
      </dsp:nvSpPr>
      <dsp:spPr>
        <a:xfrm>
          <a:off x="3910645" y="2476866"/>
          <a:ext cx="3536900" cy="2122140"/>
        </a:xfrm>
        <a:prstGeom prst="rect">
          <a:avLst/>
        </a:prstGeom>
        <a:solidFill>
          <a:srgbClr val="72AF2F"/>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At least 3 centers</a:t>
          </a:r>
          <a:br>
            <a:rPr lang="en-US" sz="2400" b="1" kern="1200" smtClean="0"/>
          </a:br>
          <a:r>
            <a:rPr lang="en-US" sz="2400" b="1" kern="1200" smtClean="0"/>
            <a:t>have had</a:t>
          </a:r>
          <a:br>
            <a:rPr lang="en-US" sz="2400" b="1" kern="1200" smtClean="0"/>
          </a:br>
          <a:r>
            <a:rPr lang="en-US" sz="2400" b="1" kern="1200" smtClean="0"/>
            <a:t>formal review</a:t>
          </a:r>
          <a:r>
            <a:rPr lang="en-US" sz="1600" kern="1200" smtClean="0"/>
            <a:t/>
          </a:r>
          <a:br>
            <a:rPr lang="en-US" sz="1600" kern="1200" smtClean="0"/>
          </a:br>
          <a:r>
            <a:rPr lang="en-US" sz="1600" kern="1200" smtClean="0"/>
            <a:t>of ecosystem models</a:t>
          </a:r>
          <a:br>
            <a:rPr lang="en-US" sz="1600" kern="1200" smtClean="0"/>
          </a:br>
          <a:r>
            <a:rPr lang="en-US" sz="1600" kern="1200" smtClean="0"/>
            <a:t>so that Councils can</a:t>
          </a:r>
          <a:br>
            <a:rPr lang="en-US" sz="1600" kern="1200" smtClean="0"/>
          </a:br>
          <a:r>
            <a:rPr lang="en-US" sz="1600" kern="1200" smtClean="0"/>
            <a:t>use the EMs</a:t>
          </a:r>
          <a:endParaRPr lang="en-US" sz="1600" kern="1200" dirty="0"/>
        </a:p>
      </dsp:txBody>
      <dsp:txXfrm>
        <a:off x="3910645" y="2476866"/>
        <a:ext cx="3536900" cy="2122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AF23D-7599-415E-83E1-A22E9C34109D}">
      <dsp:nvSpPr>
        <dsp:cNvPr id="0" name=""/>
        <dsp:cNvSpPr/>
      </dsp:nvSpPr>
      <dsp:spPr>
        <a:xfrm>
          <a:off x="0" y="6231"/>
          <a:ext cx="8229600" cy="5557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t>Conduct science </a:t>
          </a:r>
          <a:r>
            <a:rPr lang="en-US" sz="2400" b="0" i="0" kern="1200" dirty="0" smtClean="0"/>
            <a:t>to understand ecosystems </a:t>
          </a:r>
          <a:endParaRPr lang="en-US" sz="2400" b="0" i="0" kern="1200" dirty="0"/>
        </a:p>
      </dsp:txBody>
      <dsp:txXfrm>
        <a:off x="27129" y="33360"/>
        <a:ext cx="8175342" cy="501492"/>
      </dsp:txXfrm>
    </dsp:sp>
    <dsp:sp modelId="{1611C2AD-FF21-4759-905A-A50946243B1A}">
      <dsp:nvSpPr>
        <dsp:cNvPr id="0" name=""/>
        <dsp:cNvSpPr/>
      </dsp:nvSpPr>
      <dsp:spPr>
        <a:xfrm>
          <a:off x="0" y="561981"/>
          <a:ext cx="82296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i="0" kern="1200" dirty="0" smtClean="0"/>
            <a:t>Modeling the processes, drivers, threats, status, and trends of our ecosystems </a:t>
          </a:r>
          <a:endParaRPr lang="en-US" sz="1600" i="0" kern="1200" dirty="0"/>
        </a:p>
      </dsp:txBody>
      <dsp:txXfrm>
        <a:off x="0" y="561981"/>
        <a:ext cx="8229600" cy="414000"/>
      </dsp:txXfrm>
    </dsp:sp>
    <dsp:sp modelId="{BF5A0051-C2F3-4FA1-9A8A-98FD3C81C202}">
      <dsp:nvSpPr>
        <dsp:cNvPr id="0" name=""/>
        <dsp:cNvSpPr/>
      </dsp:nvSpPr>
      <dsp:spPr>
        <a:xfrm>
          <a:off x="0" y="975981"/>
          <a:ext cx="8229600" cy="5557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t>Explore and address trade-offs </a:t>
          </a:r>
          <a:r>
            <a:rPr lang="en-US" sz="2400" b="0" i="0" kern="1200" dirty="0" smtClean="0"/>
            <a:t>within an ecosystem</a:t>
          </a:r>
          <a:endParaRPr lang="en-US" sz="2400" b="0" i="0" kern="1200" dirty="0"/>
        </a:p>
      </dsp:txBody>
      <dsp:txXfrm>
        <a:off x="27129" y="1003110"/>
        <a:ext cx="8175342" cy="501492"/>
      </dsp:txXfrm>
    </dsp:sp>
    <dsp:sp modelId="{392F6536-DA48-420B-8E87-A85F1315E80D}">
      <dsp:nvSpPr>
        <dsp:cNvPr id="0" name=""/>
        <dsp:cNvSpPr/>
      </dsp:nvSpPr>
      <dsp:spPr>
        <a:xfrm>
          <a:off x="0" y="1531731"/>
          <a:ext cx="822960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i="0" kern="1200" dirty="0" smtClean="0"/>
            <a:t>Establish sufficient EBFM modeling capacity to analyze trade-offs</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Develop Management Strategy Evaluation capabilities to better conduct ecosystem-level analyses to provide ecosystem-wide management advice </a:t>
          </a:r>
          <a:endParaRPr lang="en-US" sz="1600" i="0" kern="1200" dirty="0"/>
        </a:p>
        <a:p>
          <a:pPr marL="171450" lvl="1" indent="-171450" algn="l" defTabSz="711200" rtl="0">
            <a:lnSpc>
              <a:spcPct val="90000"/>
            </a:lnSpc>
            <a:spcBef>
              <a:spcPct val="0"/>
            </a:spcBef>
            <a:spcAft>
              <a:spcPct val="20000"/>
            </a:spcAft>
            <a:buChar char="••"/>
          </a:pPr>
          <a:endParaRPr lang="en-US" sz="1600" i="0" kern="1200" dirty="0"/>
        </a:p>
      </dsp:txBody>
      <dsp:txXfrm>
        <a:off x="0" y="1531731"/>
        <a:ext cx="8229600" cy="983250"/>
      </dsp:txXfrm>
    </dsp:sp>
    <dsp:sp modelId="{5E0AA628-F661-41BD-B649-588EC2B34FAA}">
      <dsp:nvSpPr>
        <dsp:cNvPr id="0" name=""/>
        <dsp:cNvSpPr/>
      </dsp:nvSpPr>
      <dsp:spPr>
        <a:xfrm>
          <a:off x="0" y="2514981"/>
          <a:ext cx="8229600" cy="55575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i="0" kern="1200" dirty="0" smtClean="0"/>
            <a:t>Incorporate ecosystem considerations </a:t>
          </a:r>
          <a:r>
            <a:rPr lang="en-US" sz="2400" b="0" i="0" kern="1200" dirty="0" smtClean="0"/>
            <a:t>into management advice </a:t>
          </a:r>
          <a:endParaRPr lang="en-US" sz="2400" b="0" i="0" kern="1200" dirty="0"/>
        </a:p>
      </dsp:txBody>
      <dsp:txXfrm>
        <a:off x="27129" y="2542110"/>
        <a:ext cx="8175342" cy="501492"/>
      </dsp:txXfrm>
    </dsp:sp>
    <dsp:sp modelId="{21C1495A-D876-4CD2-9239-300795BF6720}">
      <dsp:nvSpPr>
        <dsp:cNvPr id="0" name=""/>
        <dsp:cNvSpPr/>
      </dsp:nvSpPr>
      <dsp:spPr>
        <a:xfrm>
          <a:off x="0" y="3070731"/>
          <a:ext cx="8229600" cy="1449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i="0" kern="1200" dirty="0" smtClean="0"/>
            <a:t>Develop and monitor Ecosystem-Level Reference Points </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Incorporate ecosystem considerations into appropriate LMR assessments, control rules, and management decisions </a:t>
          </a:r>
          <a:endParaRPr lang="en-US" sz="1600" i="0" kern="1200" dirty="0"/>
        </a:p>
        <a:p>
          <a:pPr marL="171450" lvl="1" indent="-171450" algn="l" defTabSz="711200" rtl="0">
            <a:lnSpc>
              <a:spcPct val="90000"/>
            </a:lnSpc>
            <a:spcBef>
              <a:spcPct val="0"/>
            </a:spcBef>
            <a:spcAft>
              <a:spcPct val="20000"/>
            </a:spcAft>
            <a:buChar char="••"/>
          </a:pPr>
          <a:r>
            <a:rPr lang="en-US" sz="1600" i="0" kern="1200" dirty="0" smtClean="0"/>
            <a:t>Provide systematic advice for other management considerations, particularly applied across multiple species within an ecosystem </a:t>
          </a:r>
          <a:endParaRPr lang="en-US" sz="1600" i="0" kern="1200" dirty="0"/>
        </a:p>
        <a:p>
          <a:pPr marL="171450" lvl="1" indent="-171450" algn="l" defTabSz="711200" rtl="0">
            <a:lnSpc>
              <a:spcPct val="90000"/>
            </a:lnSpc>
            <a:spcBef>
              <a:spcPct val="0"/>
            </a:spcBef>
            <a:spcAft>
              <a:spcPct val="20000"/>
            </a:spcAft>
            <a:buChar char="••"/>
          </a:pPr>
          <a:endParaRPr lang="en-US" sz="1600" i="0" kern="1200" dirty="0"/>
        </a:p>
      </dsp:txBody>
      <dsp:txXfrm>
        <a:off x="0" y="3070731"/>
        <a:ext cx="8229600" cy="1449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07063-4626-43C7-9E53-8BBC2BEBBC18}">
      <dsp:nvSpPr>
        <dsp:cNvPr id="0" name=""/>
        <dsp:cNvSpPr/>
      </dsp:nvSpPr>
      <dsp:spPr>
        <a:xfrm>
          <a:off x="0" y="0"/>
          <a:ext cx="155447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84336-FB3C-4F2D-A737-D4F8DA547CBA}">
      <dsp:nvSpPr>
        <dsp:cNvPr id="0" name=""/>
        <dsp:cNvSpPr/>
      </dsp:nvSpPr>
      <dsp:spPr>
        <a:xfrm>
          <a:off x="0" y="0"/>
          <a:ext cx="310895" cy="198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1</a:t>
          </a:r>
          <a:endParaRPr lang="en-US" sz="2300" kern="1200"/>
        </a:p>
      </dsp:txBody>
      <dsp:txXfrm>
        <a:off x="0" y="0"/>
        <a:ext cx="310895" cy="1989243"/>
      </dsp:txXfrm>
    </dsp:sp>
    <dsp:sp modelId="{EC0B1AF3-4EBE-44CD-8DB6-C7B7FBE7C5C5}">
      <dsp:nvSpPr>
        <dsp:cNvPr id="0" name=""/>
        <dsp:cNvSpPr/>
      </dsp:nvSpPr>
      <dsp:spPr>
        <a:xfrm>
          <a:off x="334212" y="90331"/>
          <a:ext cx="1220266" cy="180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Ensuring Centers have adequate capacity</a:t>
          </a:r>
          <a:r>
            <a:rPr lang="en-US" sz="1600" kern="1200" dirty="0" smtClean="0"/>
            <a:t> for developing and applying models.</a:t>
          </a:r>
          <a:endParaRPr lang="en-US" sz="1600" kern="1200" dirty="0"/>
        </a:p>
      </dsp:txBody>
      <dsp:txXfrm>
        <a:off x="334212" y="90331"/>
        <a:ext cx="1220266" cy="1806637"/>
      </dsp:txXfrm>
    </dsp:sp>
    <dsp:sp modelId="{B75DB562-D458-45F0-AA1C-E2881E8DA74A}">
      <dsp:nvSpPr>
        <dsp:cNvPr id="0" name=""/>
        <dsp:cNvSpPr/>
      </dsp:nvSpPr>
      <dsp:spPr>
        <a:xfrm>
          <a:off x="310895" y="1896969"/>
          <a:ext cx="124358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68A2F-8E92-42B8-9601-BCD6D610D344}">
      <dsp:nvSpPr>
        <dsp:cNvPr id="0" name=""/>
        <dsp:cNvSpPr/>
      </dsp:nvSpPr>
      <dsp:spPr>
        <a:xfrm>
          <a:off x="0" y="1989243"/>
          <a:ext cx="1554479"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3A63AD-EC21-466A-936D-37CB3C42AEE1}">
      <dsp:nvSpPr>
        <dsp:cNvPr id="0" name=""/>
        <dsp:cNvSpPr/>
      </dsp:nvSpPr>
      <dsp:spPr>
        <a:xfrm>
          <a:off x="0" y="1989243"/>
          <a:ext cx="310895" cy="198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smtClean="0"/>
            <a:t>2</a:t>
          </a:r>
          <a:endParaRPr lang="en-US" sz="2300" kern="1200"/>
        </a:p>
      </dsp:txBody>
      <dsp:txXfrm>
        <a:off x="0" y="1989243"/>
        <a:ext cx="310895" cy="1989243"/>
      </dsp:txXfrm>
    </dsp:sp>
    <dsp:sp modelId="{DE800B56-DA71-43AD-92E0-43445F4A5BD6}">
      <dsp:nvSpPr>
        <dsp:cNvPr id="0" name=""/>
        <dsp:cNvSpPr/>
      </dsp:nvSpPr>
      <dsp:spPr>
        <a:xfrm>
          <a:off x="334212" y="2079575"/>
          <a:ext cx="1220266" cy="1806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dirty="0" smtClean="0"/>
            <a:t>Ensuring</a:t>
          </a:r>
          <a:r>
            <a:rPr lang="en-US" sz="1600" kern="1200" dirty="0" smtClean="0"/>
            <a:t> </a:t>
          </a:r>
          <a:r>
            <a:rPr lang="en-US" sz="1600" b="1" kern="1200" dirty="0" smtClean="0"/>
            <a:t>uptake</a:t>
          </a:r>
          <a:r>
            <a:rPr lang="en-US" sz="1600" kern="1200" dirty="0" smtClean="0"/>
            <a:t> by regional management bodies.</a:t>
          </a:r>
          <a:endParaRPr lang="en-US" sz="1600" kern="1200" dirty="0"/>
        </a:p>
      </dsp:txBody>
      <dsp:txXfrm>
        <a:off x="334212" y="2079575"/>
        <a:ext cx="1220266" cy="1806637"/>
      </dsp:txXfrm>
    </dsp:sp>
    <dsp:sp modelId="{9ADE843F-40E5-460F-BF00-86A51ADF55E5}">
      <dsp:nvSpPr>
        <dsp:cNvPr id="0" name=""/>
        <dsp:cNvSpPr/>
      </dsp:nvSpPr>
      <dsp:spPr>
        <a:xfrm>
          <a:off x="310895" y="3886213"/>
          <a:ext cx="124358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10/24/2017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10/24/2017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o.nmfs.noaa.gov/tm/tm87.pdf"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po.nmfs.noaa.gov/tm/TM149.pdf" TargetMode="External"/><Relationship Id="rId4" Type="http://schemas.openxmlformats.org/officeDocument/2006/relationships/hyperlink" Target="http://spo.nwr.noaa.gov/tm/TM102.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NMFS Ecosystem Modeling Coordinator - "Ecosystem Modeling" writ large</a:t>
            </a:r>
          </a:p>
          <a:p>
            <a:r>
              <a:rPr lang="en-US" dirty="0" smtClean="0"/>
              <a:t>   - coordinate among NMFS Science Centers/labs, Regions, and Councils to develop EM capacity, ensure use of best practices (e.g., dealing with uncertainty, using multiple models), develop some review standards so that EMs can be used operationally for EBFM</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a:t>
            </a:fld>
            <a:endParaRPr lang="en-US"/>
          </a:p>
        </p:txBody>
      </p:sp>
    </p:spTree>
    <p:extLst>
      <p:ext uri="{BB962C8B-B14F-4D97-AF65-F5344CB8AC3E}">
        <p14:creationId xmlns:p14="http://schemas.microsoft.com/office/powerpoint/2010/main" val="415659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range of models we are talking about get at the same</a:t>
            </a:r>
            <a:r>
              <a:rPr lang="en-US" baseline="0" dirty="0" smtClean="0"/>
              <a:t> questions, but level of model complexity depends on complexity of manager questions about factors influencing </a:t>
            </a:r>
            <a:r>
              <a:rPr lang="en-US" baseline="0" dirty="0" err="1" smtClean="0"/>
              <a:t>lmr</a:t>
            </a:r>
            <a:r>
              <a:rPr lang="en-US" baseline="0" dirty="0" smtClean="0"/>
              <a:t> stocks/populations as well as the data and information available to address those questions.</a:t>
            </a:r>
            <a:endParaRPr lang="en-US" dirty="0" smtClean="0"/>
          </a:p>
          <a:p>
            <a:endParaRPr lang="en-US" dirty="0" smtClean="0"/>
          </a:p>
          <a:p>
            <a:r>
              <a:rPr lang="en-US" dirty="0" smtClean="0"/>
              <a:t>All models are simplifications</a:t>
            </a:r>
          </a:p>
          <a:p>
            <a:pPr lvl="1"/>
            <a:r>
              <a:rPr lang="en-US" dirty="0" smtClean="0"/>
              <a:t>Some factors, </a:t>
            </a:r>
            <a:r>
              <a:rPr lang="en-US" b="1" dirty="0" smtClean="0">
                <a:solidFill>
                  <a:srgbClr val="FF0000"/>
                </a:solidFill>
              </a:rPr>
              <a:t>F</a:t>
            </a:r>
            <a:r>
              <a:rPr lang="en-US" b="1" baseline="-25000" dirty="0" smtClean="0">
                <a:solidFill>
                  <a:srgbClr val="FF0000"/>
                </a:solidFill>
              </a:rPr>
              <a:t>t</a:t>
            </a:r>
            <a:r>
              <a:rPr lang="en-US" dirty="0" smtClean="0"/>
              <a:t>, are inside the system being modeled and we seek to measure this factor</a:t>
            </a:r>
          </a:p>
          <a:p>
            <a:pPr lvl="1"/>
            <a:r>
              <a:rPr lang="en-US" dirty="0" smtClean="0"/>
              <a:t>Other factors, e.g. </a:t>
            </a:r>
            <a:r>
              <a:rPr lang="en-US" b="1" dirty="0" smtClean="0">
                <a:solidFill>
                  <a:srgbClr val="FF0000"/>
                </a:solidFill>
              </a:rPr>
              <a:t>M</a:t>
            </a:r>
            <a:r>
              <a:rPr lang="en-US" dirty="0" smtClean="0"/>
              <a:t>, are also inside the system.  By holding it constant, we simplify the system and allows for estimation of </a:t>
            </a:r>
            <a:r>
              <a:rPr lang="en-US" b="1" dirty="0" smtClean="0">
                <a:solidFill>
                  <a:srgbClr val="FF0000"/>
                </a:solidFill>
              </a:rPr>
              <a:t>F</a:t>
            </a:r>
            <a:r>
              <a:rPr lang="en-US" dirty="0" smtClean="0"/>
              <a:t>, conditional on </a:t>
            </a:r>
            <a:r>
              <a:rPr lang="en-US" b="1" dirty="0" smtClean="0">
                <a:solidFill>
                  <a:srgbClr val="FF0000"/>
                </a:solidFill>
              </a:rPr>
              <a:t>M</a:t>
            </a:r>
            <a:r>
              <a:rPr lang="en-US" dirty="0" smtClean="0"/>
              <a:t>.</a:t>
            </a:r>
          </a:p>
          <a:p>
            <a:pPr lvl="1"/>
            <a:r>
              <a:rPr lang="en-US" dirty="0" smtClean="0"/>
              <a:t>In reality, </a:t>
            </a:r>
            <a:r>
              <a:rPr lang="en-US" b="1" dirty="0" smtClean="0">
                <a:solidFill>
                  <a:srgbClr val="FF0000"/>
                </a:solidFill>
              </a:rPr>
              <a:t>M</a:t>
            </a:r>
            <a:r>
              <a:rPr lang="en-US" dirty="0" smtClean="0"/>
              <a:t> is controlled by factors, </a:t>
            </a:r>
            <a:r>
              <a:rPr lang="en-US" b="1" dirty="0" smtClean="0">
                <a:solidFill>
                  <a:srgbClr val="FF0000"/>
                </a:solidFill>
              </a:rPr>
              <a:t>E</a:t>
            </a:r>
            <a:r>
              <a:rPr lang="en-US" dirty="0" smtClean="0"/>
              <a:t>, outside of the system.</a:t>
            </a:r>
          </a:p>
          <a:p>
            <a:pPr lvl="1"/>
            <a:endParaRPr lang="en-US" dirty="0" smtClean="0"/>
          </a:p>
          <a:p>
            <a:pPr lvl="1"/>
            <a:r>
              <a:rPr lang="en-US" dirty="0" smtClean="0"/>
              <a:t>Stock assessment models estimate the time series of absolute stock abundance and fishing mortality and productivity parameters that determine sustainable harvest rates. </a:t>
            </a:r>
          </a:p>
          <a:p>
            <a:pPr lvl="1"/>
            <a:r>
              <a:rPr lang="en-US" dirty="0" smtClean="0"/>
              <a:t>These estimates are conditioned on simplifying assumptions about the constancy of parameters that govern the productivity and natural mortality of the stock. </a:t>
            </a:r>
          </a:p>
          <a:p>
            <a:pPr lvl="1"/>
            <a:r>
              <a:rPr lang="en-US" dirty="0" smtClean="0"/>
              <a:t>From an ecological perspective, a stock’s carrying capacity, productivity and natural mortality are not just functions of the stock’s characteristics.  These factors are functions of a stock’s interactions with its predators, prey, competitors, habitat and environment.</a:t>
            </a:r>
          </a:p>
          <a:p>
            <a:pPr lvl="1"/>
            <a:r>
              <a:rPr lang="en-US" dirty="0" smtClean="0"/>
              <a:t>In a fished ecosystem, many stocks are fished and reduced in abundance, so these interactions will change over time. From this perspective, the need for coordination of single species models and ecosystem models emerges.</a:t>
            </a:r>
          </a:p>
          <a:p>
            <a:pPr lvl="1"/>
            <a:r>
              <a:rPr lang="en-US" dirty="0" smtClean="0"/>
              <a:t>Ecosystem models provide more comprehensive evaluation of the effects of fishing across a range of managed stocks</a:t>
            </a:r>
          </a:p>
          <a:p>
            <a:pPr lvl="1"/>
            <a:r>
              <a:rPr lang="en-US" dirty="0" smtClean="0"/>
              <a:t>Single species models can provide better tactical estimation and short-term forecasting of stock abundance to feed into control rules that are MSE tested with against ecosystem-based operating models</a:t>
            </a:r>
          </a:p>
          <a:p>
            <a:pPr lvl="1"/>
            <a:endParaRPr lang="en-US" dirty="0" smtClean="0"/>
          </a:p>
          <a:p>
            <a:endParaRPr lang="en-US" dirty="0"/>
          </a:p>
        </p:txBody>
      </p:sp>
    </p:spTree>
    <p:extLst>
      <p:ext uri="{BB962C8B-B14F-4D97-AF65-F5344CB8AC3E}">
        <p14:creationId xmlns:p14="http://schemas.microsoft.com/office/powerpoint/2010/main" val="3363258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detail:</a:t>
            </a:r>
          </a:p>
          <a:p>
            <a:endParaRPr lang="en-US" baseline="0" dirty="0" smtClean="0"/>
          </a:p>
          <a:p>
            <a:pPr fontAlgn="base"/>
            <a:r>
              <a:rPr lang="en-US" dirty="0" smtClean="0"/>
              <a:t>Establishment of a transparent connection between single species and ecosystem-based advice using EM </a:t>
            </a:r>
          </a:p>
          <a:p>
            <a:pPr fontAlgn="base"/>
            <a:r>
              <a:rPr lang="en-US" dirty="0" smtClean="0"/>
              <a:t>Application as operating models to test assessment models and candidate management procedures – management strategy evaluation,</a:t>
            </a:r>
          </a:p>
          <a:p>
            <a:pPr fontAlgn="base"/>
            <a:r>
              <a:rPr lang="en-US" dirty="0" smtClean="0"/>
              <a:t>Application of assessment models spanning a spectrum of complexity to evaluate the issue of model uncertainty,</a:t>
            </a:r>
          </a:p>
          <a:p>
            <a:pPr fontAlgn="base"/>
            <a:r>
              <a:rPr lang="en-US" dirty="0" smtClean="0"/>
              <a:t>Application of formal strategies of </a:t>
            </a:r>
            <a:r>
              <a:rPr lang="en-US" dirty="0" err="1" smtClean="0"/>
              <a:t>multimodel</a:t>
            </a:r>
            <a:r>
              <a:rPr lang="en-US" dirty="0" smtClean="0"/>
              <a:t> inference in applying results from the multispecies assessment models,</a:t>
            </a:r>
          </a:p>
          <a:p>
            <a:pPr fontAlgn="base"/>
            <a:r>
              <a:rPr lang="en-US" dirty="0" smtClean="0"/>
              <a:t>Use of these results to assess uncertainty and risk, and</a:t>
            </a:r>
          </a:p>
          <a:p>
            <a:pPr fontAlgn="base"/>
            <a:r>
              <a:rPr lang="en-US" dirty="0" smtClean="0"/>
              <a:t>Evaluation of tradeoffs in a </a:t>
            </a:r>
            <a:r>
              <a:rPr lang="en-US" dirty="0" err="1" smtClean="0"/>
              <a:t>bioeconomic</a:t>
            </a:r>
            <a:r>
              <a:rPr lang="en-US" dirty="0" smtClean="0"/>
              <a:t> context. </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21</a:t>
            </a:fld>
            <a:endParaRPr lang="en-US"/>
          </a:p>
        </p:txBody>
      </p:sp>
    </p:spTree>
    <p:extLst>
      <p:ext uri="{BB962C8B-B14F-4D97-AF65-F5344CB8AC3E}">
        <p14:creationId xmlns:p14="http://schemas.microsoft.com/office/powerpoint/2010/main" val="257341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E6365-24B9-4A7B-A624-5D22484A6A25}" type="slidenum">
              <a:rPr lang="en-US" altLang="en-US"/>
              <a:pPr/>
              <a:t>22</a:t>
            </a:fld>
            <a:endParaRPr lang="en-US" altLang="en-US"/>
          </a:p>
        </p:txBody>
      </p:sp>
      <p:sp>
        <p:nvSpPr>
          <p:cNvPr id="15362" name="Rectangle 2"/>
          <p:cNvSpPr>
            <a:spLocks noRo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r>
              <a:rPr lang="en-US" altLang="en-US"/>
              <a:t>Center has done a lot of work in this area</a:t>
            </a:r>
          </a:p>
        </p:txBody>
      </p:sp>
    </p:spTree>
    <p:extLst>
      <p:ext uri="{BB962C8B-B14F-4D97-AF65-F5344CB8AC3E}">
        <p14:creationId xmlns:p14="http://schemas.microsoft.com/office/powerpoint/2010/main" val="153483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C406D-1210-4F1C-BB54-17E9DAA01822}" type="slidenum">
              <a:rPr lang="en-US" altLang="en-US"/>
              <a:pPr/>
              <a:t>23</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a:xfrm>
            <a:off x="914400" y="4343400"/>
            <a:ext cx="5029200" cy="4114800"/>
          </a:xfrm>
        </p:spPr>
        <p:txBody>
          <a:bodyPr/>
          <a:lstStyle/>
          <a:p>
            <a:r>
              <a:rPr lang="en-US" altLang="en-US"/>
              <a:t>Center has done a lot of work in this area</a:t>
            </a:r>
          </a:p>
        </p:txBody>
      </p:sp>
    </p:spTree>
    <p:extLst>
      <p:ext uri="{BB962C8B-B14F-4D97-AF65-F5344CB8AC3E}">
        <p14:creationId xmlns:p14="http://schemas.microsoft.com/office/powerpoint/2010/main" val="2854767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we pitched this to the science board</a:t>
            </a:r>
          </a:p>
          <a:p>
            <a:r>
              <a:rPr lang="en-US" dirty="0" smtClean="0"/>
              <a:t>Actually happened while I was on a bear hunt in Canada…</a:t>
            </a:r>
          </a:p>
          <a:p>
            <a:r>
              <a:rPr lang="en-US" dirty="0" smtClean="0"/>
              <a:t>First </a:t>
            </a:r>
            <a:r>
              <a:rPr lang="en-US" dirty="0" err="1" smtClean="0"/>
              <a:t>NEMoW</a:t>
            </a:r>
            <a:r>
              <a:rPr lang="en-US" dirty="0" smtClean="0"/>
              <a:t> in 2007</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8DCC0E-7DBF-7C4A-B104-25FE08E3BB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33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NEMoW</a:t>
            </a:r>
            <a:r>
              <a:rPr lang="en-US" dirty="0" smtClean="0"/>
              <a:t> was held as a national workshop analogous to National Stock Assessment Workshops and National Economists Meetings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Report of the National Ecosystem Modeling Workshop (</a:t>
            </a:r>
            <a:r>
              <a:rPr lang="en-US" sz="1200" b="0" i="0" kern="1200" dirty="0" err="1" smtClean="0">
                <a:solidFill>
                  <a:schemeClr val="tx1"/>
                </a:solidFill>
                <a:effectLst/>
                <a:latin typeface="+mn-lt"/>
                <a:ea typeface="+mn-ea"/>
                <a:cs typeface="+mn-cs"/>
              </a:rPr>
              <a:t>NEMoW</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hlinkClick r:id="rId3"/>
              </a:rPr>
              <a:t>http://spo.nmfs.noaa.gov/tm/tm87.pdf</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Report of the 2nd National Ecosystem Modeling Workshop (</a:t>
            </a:r>
            <a:r>
              <a:rPr lang="en-US" sz="1200" b="0" i="0" kern="1200" dirty="0" err="1" smtClean="0">
                <a:solidFill>
                  <a:schemeClr val="tx1"/>
                </a:solidFill>
                <a:effectLst/>
                <a:latin typeface="+mn-lt"/>
                <a:ea typeface="+mn-ea"/>
                <a:cs typeface="+mn-cs"/>
              </a:rPr>
              <a:t>NEMoW</a:t>
            </a:r>
            <a:r>
              <a:rPr lang="en-US" sz="1200" b="0" i="0" kern="1200" dirty="0" smtClean="0">
                <a:solidFill>
                  <a:schemeClr val="tx1"/>
                </a:solidFill>
                <a:effectLst/>
                <a:latin typeface="+mn-lt"/>
                <a:ea typeface="+mn-ea"/>
                <a:cs typeface="+mn-cs"/>
              </a:rPr>
              <a:t> II) Bridging the Credibility Gap - Dealing with Uncertainty in Ecosystem Models</a:t>
            </a:r>
          </a:p>
          <a:p>
            <a:r>
              <a:rPr lang="en-US" sz="1200" b="0" i="0" kern="1200" dirty="0" smtClean="0">
                <a:solidFill>
                  <a:schemeClr val="tx1"/>
                </a:solidFill>
                <a:effectLst/>
                <a:latin typeface="+mn-lt"/>
                <a:ea typeface="+mn-ea"/>
                <a:cs typeface="+mn-cs"/>
                <a:hlinkClick r:id="rId4"/>
              </a:rPr>
              <a:t>http://spo.nwr.noaa.gov/tm/TM102.pdf</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Report of the 3rd National Ecosystem Modeling Workshop (</a:t>
            </a:r>
            <a:r>
              <a:rPr lang="en-US" sz="1200" b="0" i="0" kern="1200" dirty="0" err="1" smtClean="0">
                <a:solidFill>
                  <a:schemeClr val="tx1"/>
                </a:solidFill>
                <a:effectLst/>
                <a:latin typeface="+mn-lt"/>
                <a:ea typeface="+mn-ea"/>
                <a:cs typeface="+mn-cs"/>
              </a:rPr>
              <a:t>NEMoW</a:t>
            </a:r>
            <a:r>
              <a:rPr lang="en-US" sz="1200" b="0" i="0" kern="1200" dirty="0" smtClean="0">
                <a:solidFill>
                  <a:schemeClr val="tx1"/>
                </a:solidFill>
                <a:effectLst/>
                <a:latin typeface="+mn-lt"/>
                <a:ea typeface="+mn-ea"/>
                <a:cs typeface="+mn-cs"/>
              </a:rPr>
              <a:t> 3): Mingling Models for Marine Resource Management – Multiple Model Inference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hlinkClick r:id="rId5"/>
              </a:rPr>
              <a:t>http://spo.nmfs.noaa.gov/tm/TM149.pdf</a:t>
            </a:r>
            <a:endParaRPr lang="en-US" sz="1200" b="0" i="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30</a:t>
            </a:fld>
            <a:endParaRPr lang="en-US"/>
          </a:p>
        </p:txBody>
      </p:sp>
    </p:spTree>
    <p:extLst>
      <p:ext uri="{BB962C8B-B14F-4D97-AF65-F5344CB8AC3E}">
        <p14:creationId xmlns:p14="http://schemas.microsoft.com/office/powerpoint/2010/main" val="1132992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Many stock assessor were also present for this</a:t>
            </a:r>
            <a:r>
              <a:rPr lang="en-US" baseline="0" dirty="0" smtClean="0"/>
              <a:t> </a:t>
            </a:r>
            <a:r>
              <a:rPr lang="en-US" baseline="0" dirty="0" err="1" smtClean="0"/>
              <a:t>NEMoW</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33</a:t>
            </a:fld>
            <a:endParaRPr lang="en-US"/>
          </a:p>
        </p:txBody>
      </p:sp>
    </p:spTree>
    <p:extLst>
      <p:ext uri="{BB962C8B-B14F-4D97-AF65-F5344CB8AC3E}">
        <p14:creationId xmlns:p14="http://schemas.microsoft.com/office/powerpoint/2010/main" val="1104391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34</a:t>
            </a:fld>
            <a:endParaRPr lang="en-US"/>
          </a:p>
        </p:txBody>
      </p:sp>
    </p:spTree>
    <p:extLst>
      <p:ext uri="{BB962C8B-B14F-4D97-AF65-F5344CB8AC3E}">
        <p14:creationId xmlns:p14="http://schemas.microsoft.com/office/powerpoint/2010/main" val="714338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35</a:t>
            </a:fld>
            <a:endParaRPr lang="en-US"/>
          </a:p>
        </p:txBody>
      </p:sp>
    </p:spTree>
    <p:extLst>
      <p:ext uri="{BB962C8B-B14F-4D97-AF65-F5344CB8AC3E}">
        <p14:creationId xmlns:p14="http://schemas.microsoft.com/office/powerpoint/2010/main" val="3319866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Ecosystem Modeling coordination activity</a:t>
            </a:r>
            <a:r>
              <a:rPr lang="en-US" baseline="0" dirty="0" smtClean="0"/>
              <a:t> now has dedicated staff for S&amp;T. Goals are clearly laid out in the EBFM Road Map</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37</a:t>
            </a:fld>
            <a:endParaRPr lang="en-US"/>
          </a:p>
        </p:txBody>
      </p:sp>
    </p:spTree>
    <p:extLst>
      <p:ext uri="{BB962C8B-B14F-4D97-AF65-F5344CB8AC3E}">
        <p14:creationId xmlns:p14="http://schemas.microsoft.com/office/powerpoint/2010/main" val="556178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Systems thinking</a:t>
            </a:r>
          </a:p>
          <a:p>
            <a:pPr marL="171450" indent="-171450">
              <a:buFont typeface="Arial" panose="020B0604020202020204" pitchFamily="34" charset="0"/>
              <a:buChar char="•"/>
            </a:pPr>
            <a:r>
              <a:rPr lang="en-US" dirty="0" smtClean="0"/>
              <a:t>Multiple </a:t>
            </a:r>
            <a:r>
              <a:rPr lang="en-US" dirty="0" err="1" smtClean="0"/>
              <a:t>e.g.s</a:t>
            </a:r>
            <a:endParaRPr lang="en-US" dirty="0" smtClean="0"/>
          </a:p>
          <a:p>
            <a:pPr marL="171450" indent="-171450">
              <a:buFont typeface="Arial" panose="020B0604020202020204" pitchFamily="34" charset="0"/>
              <a:buChar char="•"/>
            </a:pPr>
            <a:r>
              <a:rPr lang="en-US" dirty="0" smtClean="0"/>
              <a:t>Stability of biomass, ecology leading to mgt, regulatory</a:t>
            </a:r>
            <a:r>
              <a:rPr lang="en-US" baseline="0" dirty="0" smtClean="0"/>
              <a:t> and business planning</a:t>
            </a:r>
          </a:p>
          <a:p>
            <a:pPr marL="171450" indent="-171450">
              <a:buFont typeface="Arial" panose="020B0604020202020204" pitchFamily="34" charset="0"/>
              <a:buChar char="•"/>
            </a:pPr>
            <a:r>
              <a:rPr lang="en-US" baseline="0" dirty="0" smtClean="0"/>
              <a:t>Tradeoffs across multiple objectives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0D3BA-6981-4C2A-AAE2-D23BD19F52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538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Identifying and filling EM gaps at science centers</a:t>
            </a:r>
          </a:p>
          <a:p>
            <a:pPr marL="171450" indent="-171450">
              <a:buFontTx/>
              <a:buChar char="-"/>
            </a:pPr>
            <a:r>
              <a:rPr lang="en-US" dirty="0" smtClean="0"/>
              <a:t>Facilitating EM interchange</a:t>
            </a:r>
            <a:r>
              <a:rPr lang="en-US" baseline="0" dirty="0" smtClean="0"/>
              <a:t> among the centers</a:t>
            </a:r>
          </a:p>
          <a:p>
            <a:pPr marL="171450" indent="-171450">
              <a:buFontTx/>
              <a:buChar char="-"/>
            </a:pPr>
            <a:r>
              <a:rPr lang="en-US" baseline="0" dirty="0" smtClean="0"/>
              <a:t>Create EM toolbox</a:t>
            </a:r>
          </a:p>
          <a:p>
            <a:pPr marL="171450" indent="-171450">
              <a:buFontTx/>
              <a:buChar char="-"/>
            </a:pPr>
            <a:r>
              <a:rPr lang="en-US" baseline="0" dirty="0" smtClean="0"/>
              <a:t>Establish an EM review process for the centers/Councils and other regional management bodies</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Conduct marine ecosystem modeling research to better parameterize, calibrate, validate and operationalize ecosystem models.</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38</a:t>
            </a:fld>
            <a:endParaRPr lang="en-US"/>
          </a:p>
        </p:txBody>
      </p:sp>
    </p:spTree>
    <p:extLst>
      <p:ext uri="{BB962C8B-B14F-4D97-AF65-F5344CB8AC3E}">
        <p14:creationId xmlns:p14="http://schemas.microsoft.com/office/powerpoint/2010/main" val="308297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all the RFMOs</a:t>
            </a:r>
          </a:p>
          <a:p>
            <a:r>
              <a:rPr lang="en-US" dirty="0" smtClean="0"/>
              <a:t>Other Territories, etc.</a:t>
            </a:r>
          </a:p>
          <a:p>
            <a:endParaRPr lang="en-US" dirty="0" smtClean="0"/>
          </a:p>
          <a:p>
            <a:r>
              <a:rPr lang="en-US" dirty="0" smtClean="0"/>
              <a:t>US EBFM Jurisdictions</a:t>
            </a:r>
          </a:p>
          <a:p>
            <a:r>
              <a:rPr lang="en-US" dirty="0" smtClean="0"/>
              <a:t>8 FMCs </a:t>
            </a:r>
          </a:p>
          <a:p>
            <a:pPr lvl="1"/>
            <a:r>
              <a:rPr lang="en-US" dirty="0" smtClean="0"/>
              <a:t>(Northeast, Mid Atlantic, South Atlantic, Caribbean, Gulf of Mexico, Pacific, North Pacific, West Pacific)</a:t>
            </a:r>
          </a:p>
          <a:p>
            <a:r>
              <a:rPr lang="en-US" dirty="0" smtClean="0"/>
              <a:t>4 SMFCs – State Partners</a:t>
            </a:r>
          </a:p>
          <a:p>
            <a:pPr lvl="1"/>
            <a:r>
              <a:rPr lang="en-US" dirty="0" smtClean="0"/>
              <a:t>(Atlantic, Pacific, Gulf, Great Lakes)</a:t>
            </a:r>
          </a:p>
          <a:p>
            <a:r>
              <a:rPr lang="en-US" dirty="0" smtClean="0"/>
              <a:t>3 SRGs </a:t>
            </a:r>
          </a:p>
          <a:p>
            <a:pPr lvl="1"/>
            <a:r>
              <a:rPr lang="en-US" dirty="0" smtClean="0"/>
              <a:t>(Pacific, Atlantic, Gulf, plus MMC)</a:t>
            </a:r>
          </a:p>
          <a:p>
            <a:pPr marL="342900" lvl="1" indent="-342900"/>
            <a:r>
              <a:rPr lang="en-US" dirty="0" smtClean="0"/>
              <a:t>150 Estuaries – Local &amp; State Partners</a:t>
            </a:r>
          </a:p>
          <a:p>
            <a:pPr lvl="1"/>
            <a:r>
              <a:rPr lang="en-US" dirty="0" smtClean="0"/>
              <a:t>(Major estuaries)</a:t>
            </a:r>
          </a:p>
          <a:p>
            <a:r>
              <a:rPr lang="en-US" dirty="0" smtClean="0"/>
              <a:t>11 LMEs – International Partners</a:t>
            </a:r>
          </a:p>
          <a:p>
            <a:pPr lvl="1"/>
            <a:r>
              <a:rPr lang="en-US" dirty="0" smtClean="0"/>
              <a:t>(Antarctic, Beaufort, Chukchi, Eastern Bering Sea [Aleutians], Gulf of Alaska, California Current, Insular Pacific/Hawaiian, Gulf of Mexico, SEUS, NEUS, Caribbean)</a:t>
            </a:r>
          </a:p>
          <a:p>
            <a:r>
              <a:rPr lang="en-US" dirty="0" smtClean="0"/>
              <a:t>7 main RFMO/RMOs – International Partners</a:t>
            </a:r>
          </a:p>
          <a:p>
            <a:pPr lvl="1"/>
            <a:r>
              <a:rPr lang="en-US" dirty="0" smtClean="0"/>
              <a:t>(</a:t>
            </a:r>
            <a:r>
              <a:rPr lang="en-US" b="1" dirty="0" smtClean="0"/>
              <a:t>CCAMLR</a:t>
            </a:r>
            <a:r>
              <a:rPr lang="en-US" dirty="0" smtClean="0"/>
              <a:t>, CCAS, </a:t>
            </a:r>
            <a:r>
              <a:rPr lang="en-US" b="1" dirty="0" smtClean="0"/>
              <a:t>IPHC, IWC, ICCAT</a:t>
            </a:r>
            <a:r>
              <a:rPr lang="en-US" dirty="0" smtClean="0"/>
              <a:t>, NASCO, NAFO, WECAFC, </a:t>
            </a:r>
            <a:r>
              <a:rPr lang="en-US" b="1" dirty="0" smtClean="0"/>
              <a:t>ITTAC</a:t>
            </a:r>
            <a:r>
              <a:rPr lang="en-US" dirty="0" smtClean="0"/>
              <a:t>, PSC, NPAFC, WCPFC, </a:t>
            </a:r>
            <a:r>
              <a:rPr lang="en-US" b="1" dirty="0" smtClean="0"/>
              <a:t>AIDCP</a:t>
            </a:r>
            <a:r>
              <a:rPr lang="en-US" dirty="0" smtClean="0"/>
              <a:t>, </a:t>
            </a:r>
            <a:r>
              <a:rPr lang="en-US" b="1" dirty="0" smtClean="0"/>
              <a:t>IOTC</a:t>
            </a:r>
            <a:r>
              <a:rPr lang="en-US" dirty="0" smtClean="0"/>
              <a:t>, IOSEA, IAC, ACAP, CBD, CITES, UNFSA, COFI; quota setting bodies emboldened)</a:t>
            </a:r>
          </a:p>
          <a:p>
            <a:r>
              <a:rPr lang="en-US" dirty="0" smtClean="0"/>
              <a:t>8 IEA Regions </a:t>
            </a:r>
          </a:p>
          <a:p>
            <a:pPr lvl="1"/>
            <a:r>
              <a:rPr lang="en-US" dirty="0" smtClean="0"/>
              <a:t>(California Current, Pacific Islands-Kona, Alaska Complex, Gulf of Mexico, NE Shelf, Southeast Shelf, Caribbean, Great Lakes), </a:t>
            </a:r>
          </a:p>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40</a:t>
            </a:fld>
            <a:endParaRPr lang="en-US"/>
          </a:p>
        </p:txBody>
      </p:sp>
    </p:spTree>
    <p:extLst>
      <p:ext uri="{BB962C8B-B14F-4D97-AF65-F5344CB8AC3E}">
        <p14:creationId xmlns:p14="http://schemas.microsoft.com/office/powerpoint/2010/main" val="245660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63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42</a:t>
            </a:fld>
            <a:endParaRPr lang="en-US" sz="1200" b="0" i="0" u="none" strike="noStrike" cap="none">
              <a:solidFill>
                <a:srgbClr val="000000"/>
              </a:solidFill>
              <a:latin typeface="Calibri"/>
              <a:ea typeface="Calibri"/>
              <a:cs typeface="Calibri"/>
              <a:sym typeface="Calibri"/>
            </a:endParaRPr>
          </a:p>
        </p:txBody>
      </p:sp>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7" name="Shape 497"/>
          <p:cNvSpPr txBox="1">
            <a:spLocks noGrp="1"/>
          </p:cNvSpPr>
          <p:nvPr>
            <p:ph type="body" idx="1"/>
          </p:nvPr>
        </p:nvSpPr>
        <p:spPr>
          <a:xfrm>
            <a:off x="914815" y="4343400"/>
            <a:ext cx="5028300"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021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9" name="Shape 5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Finally, this fall we are using some of our most sophisticated scientific tools to conduct a collaborative study to evaluate climate change impacts on AK fisheries. We formed a cross agency research team with university partnership – </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This is essentially a </a:t>
            </a:r>
            <a:r>
              <a:rPr lang="en-US" sz="1200" b="1" i="0" u="none" strike="noStrike" cap="none">
                <a:solidFill>
                  <a:schemeClr val="dk1"/>
                </a:solidFill>
                <a:latin typeface="Calibri"/>
                <a:ea typeface="Calibri"/>
                <a:cs typeface="Calibri"/>
                <a:sym typeface="Calibri"/>
              </a:rPr>
              <a:t>simulated stress test for our fisheries management</a:t>
            </a:r>
            <a:r>
              <a:rPr lang="en-US" sz="1200" b="0" i="0" u="none" strike="noStrike" cap="none">
                <a:solidFill>
                  <a:schemeClr val="dk1"/>
                </a:solidFill>
                <a:latin typeface="Calibri"/>
                <a:ea typeface="Calibri"/>
                <a:cs typeface="Calibri"/>
                <a:sym typeface="Calibri"/>
              </a:rPr>
              <a:t>, to ensure our that what we have in-hand is climate ready and to develop management tools that will allow us to adapt to climate-driven changes in AK.</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Funded by</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Fisheries and the Environment (FATE)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Stock Assessment Analytical Methods (SAAM)</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S&amp;T: Climate Regimes and Ecosystem Productivity</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0" name="Shape 5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48998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625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8" name="Shape 7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rgbClr val="7F7F7F"/>
                </a:solidFill>
                <a:latin typeface="Calibri"/>
                <a:ea typeface="Calibri"/>
                <a:cs typeface="Calibri"/>
                <a:sym typeface="Calibri"/>
              </a:rPr>
              <a:t>"What management structure provides the flexibility necessary to absorb the impacts of climate change?” </a:t>
            </a:r>
          </a:p>
          <a:p>
            <a:pPr marL="457200" marR="0" lvl="1" indent="0" algn="l" rtl="0">
              <a:spcBef>
                <a:spcPts val="0"/>
              </a:spcBef>
              <a:buSzPct val="25000"/>
              <a:buNone/>
            </a:pPr>
            <a:r>
              <a:rPr lang="en-US" sz="1200" b="0" i="0" u="none" strike="noStrike" cap="none" dirty="0">
                <a:solidFill>
                  <a:srgbClr val="1F497D"/>
                </a:solidFill>
                <a:latin typeface="Calibri"/>
                <a:ea typeface="Calibri"/>
                <a:cs typeface="Calibri"/>
                <a:sym typeface="Calibri"/>
              </a:rPr>
              <a:t>Use experimental economics to understand the magnitude of both the intended and unintended consequences of management decisions </a:t>
            </a:r>
          </a:p>
          <a:p>
            <a:pPr marL="457200" marR="0" lvl="1" indent="0" algn="l" rtl="0">
              <a:spcBef>
                <a:spcPts val="0"/>
              </a:spcBef>
              <a:buSzPct val="25000"/>
              <a:buNone/>
            </a:pPr>
            <a:r>
              <a:rPr lang="en-US" sz="1200" b="0" i="0" u="none" strike="noStrike" cap="none" dirty="0">
                <a:solidFill>
                  <a:srgbClr val="1F497D"/>
                </a:solidFill>
                <a:latin typeface="Calibri"/>
                <a:ea typeface="Calibri"/>
                <a:cs typeface="Calibri"/>
                <a:sym typeface="Calibri"/>
              </a:rPr>
              <a:t>Use participatory modeling and management strategy evaluation with the Council and stakeholders inform potential outcomes of alternatives during the design of alternatives</a:t>
            </a:r>
          </a:p>
          <a:p>
            <a:pPr marL="0" marR="0" lvl="0" indent="0" algn="l" rtl="0">
              <a:spcBef>
                <a:spcPts val="0"/>
              </a:spcBef>
              <a:buSzPct val="25000"/>
              <a:buNone/>
            </a:pPr>
            <a:r>
              <a:rPr lang="en-US" sz="1200" b="0" i="0" u="none" strike="noStrike" cap="none" dirty="0">
                <a:solidFill>
                  <a:srgbClr val="7F7F7F"/>
                </a:solidFill>
                <a:latin typeface="Calibri"/>
                <a:ea typeface="Calibri"/>
                <a:cs typeface="Calibri"/>
                <a:sym typeface="Calibri"/>
              </a:rPr>
              <a:t>"What management structure provides the flexibility necessary to absorb the impacts of climate change?” </a:t>
            </a:r>
          </a:p>
          <a:p>
            <a:pPr marL="457200" marR="0" lvl="1" indent="0" algn="l" rtl="0">
              <a:spcBef>
                <a:spcPts val="0"/>
              </a:spcBef>
              <a:buSzPct val="25000"/>
              <a:buNone/>
            </a:pPr>
            <a:r>
              <a:rPr lang="en-US" sz="1200" b="0" i="0" u="none" strike="noStrike" cap="none" dirty="0">
                <a:solidFill>
                  <a:srgbClr val="1F497D"/>
                </a:solidFill>
                <a:latin typeface="Calibri"/>
                <a:ea typeface="Calibri"/>
                <a:cs typeface="Calibri"/>
                <a:sym typeface="Calibri"/>
              </a:rPr>
              <a:t>Were the intended and unintended consequences of management decisions predicted accurately?</a:t>
            </a:r>
          </a:p>
          <a:p>
            <a:pPr marL="457200" marR="0" lvl="1" indent="0" algn="l" rtl="0">
              <a:spcBef>
                <a:spcPts val="0"/>
              </a:spcBef>
              <a:buSzPct val="25000"/>
              <a:buNone/>
            </a:pPr>
            <a:r>
              <a:rPr lang="en-US" sz="1200" b="0" i="0" u="none" strike="noStrike" cap="none" dirty="0">
                <a:solidFill>
                  <a:srgbClr val="1F497D"/>
                </a:solidFill>
                <a:latin typeface="Calibri"/>
                <a:ea typeface="Calibri"/>
                <a:cs typeface="Calibri"/>
                <a:sym typeface="Calibri"/>
              </a:rPr>
              <a:t>Are performance measures for the management strategy met? If not, why not? </a:t>
            </a:r>
          </a:p>
          <a:p>
            <a:pPr marL="457200" marR="0" lvl="1" indent="0" algn="l" rtl="0">
              <a:spcBef>
                <a:spcPts val="0"/>
              </a:spcBef>
              <a:buSzPct val="25000"/>
              <a:buNone/>
            </a:pPr>
            <a:endParaRPr sz="1200" b="0" i="0" u="none" strike="noStrike" cap="none" dirty="0">
              <a:solidFill>
                <a:srgbClr val="1F497D"/>
              </a:solidFill>
              <a:latin typeface="Calibri"/>
              <a:ea typeface="Calibri"/>
              <a:cs typeface="Calibri"/>
              <a:sym typeface="Calibri"/>
            </a:endParaRPr>
          </a:p>
          <a:p>
            <a:pPr marL="457200" marR="0" lvl="1" indent="0" algn="l" rtl="0">
              <a:spcBef>
                <a:spcPts val="0"/>
              </a:spcBef>
              <a:buSzPct val="25000"/>
              <a:buNone/>
            </a:pPr>
            <a:r>
              <a:rPr lang="en-US" sz="1200" b="0" i="0" u="none" strike="noStrike" cap="none" dirty="0">
                <a:solidFill>
                  <a:srgbClr val="1F497D"/>
                </a:solidFill>
                <a:latin typeface="Calibri"/>
                <a:ea typeface="Calibri"/>
                <a:cs typeface="Calibri"/>
                <a:sym typeface="Calibri"/>
              </a:rPr>
              <a:t>Make better use of real-time observing systems for climate, habitat, and cooperative research</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759" name="Shape 7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810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959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Auklets, murres, pelicans= pelagic feeders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Cormorancant and gulls -= benthic and pelagic fieeder</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Migrating birds are shearwaters</a:t>
            </a:r>
          </a:p>
          <a:p>
            <a:pPr marL="0" marR="0" lvl="0" indent="0" algn="l" rtl="0">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TITLE:   “How do predators respond to sardine abundance ?”</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Arial"/>
                <a:ea typeface="Arial"/>
                <a:cs typeface="Arial"/>
                <a:sym typeface="Arial"/>
              </a:rPr>
              <a:t>FVO</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Migrating birds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1604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Black footed/Laysan albatross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227</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0.14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black-legged kittiwake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38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0.02</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Sooty shearwater and pinkfooted shearwatters  (All Shearwaters)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1098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0.68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Northern fulmar</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73</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0.05</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Phalaropes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67</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Black-vented shearwater</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65</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Black storm petrel</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36</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0.02</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Arial"/>
                <a:ea typeface="Arial"/>
                <a:cs typeface="Arial"/>
                <a:sym typeface="Arial"/>
              </a:rPr>
              <a:t>SB</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Seabirds (pelagic feeders)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1600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Cassin's auklet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226</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0.14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Common murre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988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0.62</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Rhinoceros auklet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51</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0.03</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Tufted puffin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29</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0.02</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Marbeled Murrelet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0.01</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Caspian tern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28</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0.02</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Brown pelican</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89</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0.06</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Leach's storm petrel</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180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0.11</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Arial"/>
                <a:ea typeface="Arial"/>
                <a:cs typeface="Arial"/>
                <a:sym typeface="Arial"/>
              </a:rPr>
              <a:t>SP</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Seabirds (benthic and pelagic feeders)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729</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Pigeon guillemot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29</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0.04</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Brandt's cormorant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220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0.30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Pelagic cormorant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80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0.11</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Double-crested cormorant</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110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0.15</a:t>
            </a:r>
          </a:p>
          <a:p>
            <a:pPr marL="0" marR="0" lvl="0" indent="0" algn="l" rtl="0">
              <a:spcBef>
                <a:spcPts val="0"/>
              </a:spcBef>
              <a:spcAft>
                <a:spcPts val="0"/>
              </a:spcAft>
              <a:buClr>
                <a:schemeClr val="dk1"/>
              </a:buClr>
              <a:buSzPct val="25000"/>
              <a:buFont typeface="Calibri"/>
              <a:buNone/>
            </a:pPr>
            <a:r>
              <a:rPr lang="en-US" sz="1200" b="1"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Western gull</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291</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Arial"/>
                <a:ea typeface="Arial"/>
                <a:cs typeface="Arial"/>
                <a:sym typeface="Arial"/>
              </a:rPr>
              <a:t>0.40</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8" name="Shape 2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313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30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Systems thinking</a:t>
            </a:r>
          </a:p>
          <a:p>
            <a:pPr marL="171450" indent="-171450">
              <a:buFont typeface="Arial" panose="020B0604020202020204" pitchFamily="34" charset="0"/>
              <a:buChar char="•"/>
            </a:pPr>
            <a:r>
              <a:rPr lang="en-US" dirty="0" smtClean="0"/>
              <a:t>Multiple </a:t>
            </a:r>
            <a:r>
              <a:rPr lang="en-US" dirty="0" err="1" smtClean="0"/>
              <a:t>e.g.s</a:t>
            </a:r>
            <a:endParaRPr lang="en-US" dirty="0" smtClean="0"/>
          </a:p>
          <a:p>
            <a:pPr marL="171450" indent="-171450">
              <a:buFont typeface="Arial" panose="020B0604020202020204" pitchFamily="34" charset="0"/>
              <a:buChar char="•"/>
            </a:pPr>
            <a:r>
              <a:rPr lang="en-US" dirty="0" smtClean="0"/>
              <a:t>Stability of biomass, ecology leading to mgt, regulatory</a:t>
            </a:r>
            <a:r>
              <a:rPr lang="en-US" baseline="0" dirty="0" smtClean="0"/>
              <a:t> and business planning</a:t>
            </a:r>
          </a:p>
          <a:p>
            <a:pPr marL="171450" indent="-171450">
              <a:buFont typeface="Arial" panose="020B0604020202020204" pitchFamily="34" charset="0"/>
              <a:buChar char="•"/>
            </a:pPr>
            <a:r>
              <a:rPr lang="en-US" baseline="0" dirty="0" smtClean="0"/>
              <a:t>Tradeoffs across multiple objectives</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0D3BA-6981-4C2A-AAE2-D23BD19F52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992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1910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50</a:t>
            </a:fld>
            <a:endParaRPr lang="en-US"/>
          </a:p>
        </p:txBody>
      </p:sp>
    </p:spTree>
    <p:extLst>
      <p:ext uri="{BB962C8B-B14F-4D97-AF65-F5344CB8AC3E}">
        <p14:creationId xmlns:p14="http://schemas.microsoft.com/office/powerpoint/2010/main" val="418251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Different</a:t>
            </a:r>
            <a:r>
              <a:rPr lang="en-US" baseline="0" dirty="0" smtClean="0"/>
              <a:t> levels of EBM for different emphases and different kinds of inclusion.</a:t>
            </a:r>
          </a:p>
          <a:p>
            <a:pPr marL="171450" indent="-171450">
              <a:buFont typeface="Arial" panose="020B0604020202020204" pitchFamily="34" charset="0"/>
              <a:buChar char="•"/>
            </a:pPr>
            <a:r>
              <a:rPr lang="en-US" baseline="0" dirty="0" smtClean="0"/>
              <a:t>Focusing the right type of effort in the right place has been a challenge, even just linguistically.  Here we use this schematic to note how we’re clarifying some of our efforts.</a:t>
            </a:r>
          </a:p>
          <a:p>
            <a:pPr marL="171450" indent="-171450">
              <a:buFont typeface="Arial" panose="020B0604020202020204" pitchFamily="34" charset="0"/>
              <a:buChar char="•"/>
            </a:pPr>
            <a:r>
              <a:rPr lang="en-US" baseline="0" dirty="0" smtClean="0"/>
              <a:t>There are cross-cutting efforts and programs to address each of these.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3C768D-F59C-4E16-97C4-7C34443A5B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87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We</a:t>
            </a:r>
            <a:r>
              <a:rPr lang="en-US" baseline="0" dirty="0" smtClean="0"/>
              <a:t> hope that the Road Map and Final Policy answer these important questions.</a:t>
            </a:r>
          </a:p>
          <a:p>
            <a:pPr marL="171450" indent="-171450">
              <a:buFont typeface="Arial" panose="020B0604020202020204" pitchFamily="34" charset="0"/>
              <a:buChar char="•"/>
            </a:pPr>
            <a:r>
              <a:rPr lang="en-US" baseline="0" dirty="0" smtClean="0"/>
              <a:t>If not, we hope that you will provide comments on where we can improve the Road Map.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8DCC0E-7DBF-7C4A-B104-25FE08E3BB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126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8DCC0E-7DBF-7C4A-B104-25FE08E3BB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759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an</a:t>
            </a:r>
            <a:r>
              <a:rPr lang="en-US" baseline="0" dirty="0" smtClean="0"/>
              <a:t> area that comments from the Councils would help us.</a:t>
            </a:r>
            <a:endParaRPr lang="en-US" dirty="0" smtClean="0"/>
          </a:p>
        </p:txBody>
      </p:sp>
      <p:sp>
        <p:nvSpPr>
          <p:cNvPr id="4" name="Slide Number Placeholder 3"/>
          <p:cNvSpPr>
            <a:spLocks noGrp="1"/>
          </p:cNvSpPr>
          <p:nvPr>
            <p:ph type="sldNum" sz="quarter" idx="10"/>
          </p:nvPr>
        </p:nvSpPr>
        <p:spPr/>
        <p:txBody>
          <a:bodyPr/>
          <a:lstStyle/>
          <a:p>
            <a:fld id="{BB8DCC0E-7DBF-7C4A-B104-25FE08E3BB8F}" type="slidenum">
              <a:rPr lang="en-US" smtClean="0"/>
              <a:pPr/>
              <a:t>8</a:t>
            </a:fld>
            <a:endParaRPr lang="en-US"/>
          </a:p>
        </p:txBody>
      </p:sp>
    </p:spTree>
    <p:extLst>
      <p:ext uri="{BB962C8B-B14F-4D97-AF65-F5344CB8AC3E}">
        <p14:creationId xmlns:p14="http://schemas.microsoft.com/office/powerpoint/2010/main" val="3030203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a wide range of modeling tools available, ranging from qualitative mental modeling to fully and highly quantitative end-to-end models. Before establishing reference points against which objectives can be measured, and before establishing MSE protocols and processes, the analytical basis for exploring ecosystem dynamics is required. </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9</a:t>
            </a:fld>
            <a:endParaRPr lang="en-US"/>
          </a:p>
        </p:txBody>
      </p:sp>
    </p:spTree>
    <p:extLst>
      <p:ext uri="{BB962C8B-B14F-4D97-AF65-F5344CB8AC3E}">
        <p14:creationId xmlns:p14="http://schemas.microsoft.com/office/powerpoint/2010/main" val="38827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spectrum of models can be used for LMR </a:t>
            </a:r>
            <a:r>
              <a:rPr lang="en-US" dirty="0" err="1" smtClean="0"/>
              <a:t>mgmt</a:t>
            </a:r>
            <a:r>
              <a:rPr lang="en-US" dirty="0" smtClean="0"/>
              <a:t> – from traditional</a:t>
            </a:r>
            <a:r>
              <a:rPr lang="en-US" baseline="0" dirty="0" smtClean="0"/>
              <a:t> single/species models to more complex, end-to-end models such as Atlantis models</a:t>
            </a:r>
            <a:endParaRPr lang="en-US" dirty="0"/>
          </a:p>
        </p:txBody>
      </p:sp>
      <p:sp>
        <p:nvSpPr>
          <p:cNvPr id="4" name="Slide Number Placeholder 3"/>
          <p:cNvSpPr>
            <a:spLocks noGrp="1"/>
          </p:cNvSpPr>
          <p:nvPr>
            <p:ph type="sldNum" sz="quarter" idx="10"/>
          </p:nvPr>
        </p:nvSpPr>
        <p:spPr/>
        <p:txBody>
          <a:bodyPr/>
          <a:lstStyle/>
          <a:p>
            <a:fld id="{BB8DCC0E-7DBF-7C4A-B104-25FE08E3BB8F}" type="slidenum">
              <a:rPr lang="en-US" smtClean="0"/>
              <a:pPr/>
              <a:t>10</a:t>
            </a:fld>
            <a:endParaRPr lang="en-US"/>
          </a:p>
        </p:txBody>
      </p:sp>
    </p:spTree>
    <p:extLst>
      <p:ext uri="{BB962C8B-B14F-4D97-AF65-F5344CB8AC3E}">
        <p14:creationId xmlns:p14="http://schemas.microsoft.com/office/powerpoint/2010/main" val="198558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2AF2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937621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08F2E37-F7E5-4B02-851B-34FA81E454D5}" type="slidenum">
              <a:rPr lang="en-US" altLang="en-US"/>
              <a:pPr/>
              <a:t>‹#›</a:t>
            </a:fld>
            <a:endParaRPr lang="en-US" altLang="en-US"/>
          </a:p>
        </p:txBody>
      </p:sp>
    </p:spTree>
    <p:extLst>
      <p:ext uri="{BB962C8B-B14F-4D97-AF65-F5344CB8AC3E}">
        <p14:creationId xmlns:p14="http://schemas.microsoft.com/office/powerpoint/2010/main" val="60901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5828045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348533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3268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B79DBE-723E-4BA8-8531-7B074099EBA4}" type="slidenum">
              <a:rPr lang="en-US" altLang="en-US"/>
              <a:pPr/>
              <a:t>‹#›</a:t>
            </a:fld>
            <a:endParaRPr lang="en-US" altLang="en-US"/>
          </a:p>
        </p:txBody>
      </p:sp>
    </p:spTree>
    <p:extLst>
      <p:ext uri="{BB962C8B-B14F-4D97-AF65-F5344CB8AC3E}">
        <p14:creationId xmlns:p14="http://schemas.microsoft.com/office/powerpoint/2010/main" val="331895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08F2E37-F7E5-4B02-851B-34FA81E454D5}" type="slidenum">
              <a:rPr lang="en-US" altLang="en-US"/>
              <a:pPr/>
              <a:t>‹#›</a:t>
            </a:fld>
            <a:endParaRPr lang="en-US" altLang="en-US"/>
          </a:p>
        </p:txBody>
      </p:sp>
    </p:spTree>
    <p:extLst>
      <p:ext uri="{BB962C8B-B14F-4D97-AF65-F5344CB8AC3E}">
        <p14:creationId xmlns:p14="http://schemas.microsoft.com/office/powerpoint/2010/main" val="109463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130425"/>
            <a:ext cx="7772400" cy="14700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1pPr>
            <a:lvl2pPr marL="0" marR="0" lvl="1"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2pPr>
            <a:lvl3pPr marL="0" marR="0" lvl="2"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3pPr>
            <a:lvl4pPr marL="0" marR="0" lvl="3"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4pPr>
            <a:lvl5pPr marL="0" marR="0" lvl="4"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5pPr>
            <a:lvl6pPr marL="457200" marR="0" lvl="5"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6pPr>
            <a:lvl7pPr marL="914400" marR="0" lvl="6"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7pPr>
            <a:lvl8pPr marL="1371600" marR="0" lvl="7"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8pPr>
            <a:lvl9pPr marL="1828800" marR="0" lvl="8" indent="0" algn="l" rtl="0">
              <a:spcBef>
                <a:spcPts val="0"/>
              </a:spcBef>
              <a:spcAft>
                <a:spcPts val="0"/>
              </a:spcAft>
              <a:buClr>
                <a:schemeClr val="dk2"/>
              </a:buClr>
              <a:buFont typeface="Arial Black"/>
              <a:buNone/>
              <a:defRPr sz="2400" b="0" i="0" u="none" strike="noStrike" cap="none">
                <a:solidFill>
                  <a:schemeClr val="dk2"/>
                </a:solidFill>
                <a:latin typeface="Arial Black"/>
                <a:ea typeface="Arial Black"/>
                <a:cs typeface="Arial Black"/>
                <a:sym typeface="Arial Black"/>
              </a:defRPr>
            </a:lvl9pPr>
          </a:lstStyle>
          <a:p>
            <a:endParaRPr/>
          </a:p>
        </p:txBody>
      </p:sp>
      <p:sp>
        <p:nvSpPr>
          <p:cNvPr id="15" name="Shape 15"/>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457200" marR="0" lvl="1" indent="0" algn="ctr" rtl="0">
              <a:lnSpc>
                <a:spcPct val="100000"/>
              </a:lnSpc>
              <a:spcBef>
                <a:spcPts val="440"/>
              </a:spcBef>
              <a:spcAft>
                <a:spcPts val="0"/>
              </a:spcAft>
              <a:buClr>
                <a:schemeClr val="dk1"/>
              </a:buClr>
              <a:buFont typeface="Arial"/>
              <a:buNone/>
              <a:defRPr sz="2200" b="0" i="0" u="none" strike="noStrike" cap="none">
                <a:solidFill>
                  <a:schemeClr val="dk1"/>
                </a:solidFill>
                <a:latin typeface="Arial"/>
                <a:ea typeface="Arial"/>
                <a:cs typeface="Arial"/>
                <a:sym typeface="Arial"/>
              </a:defRPr>
            </a:lvl2pPr>
            <a:lvl3pPr marL="914400" marR="0" lvl="2" indent="0" algn="ctr" rtl="0">
              <a:lnSpc>
                <a:spcPct val="100000"/>
              </a:lnSpc>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3pPr>
            <a:lvl4pPr marL="1371600" marR="0" lvl="3"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ctr"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2335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27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86" r:id="rId2"/>
    <p:sldLayoutId id="2147483695" r:id="rId3"/>
    <p:sldLayoutId id="2147483696" r:id="rId4"/>
    <p:sldLayoutId id="2147483697" r:id="rId5"/>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72AF2F"/>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timing>
    <p:tnLst>
      <p:par>
        <p:cTn id="1" dur="indefinite" restart="never" nodeType="tmRoot"/>
      </p:par>
    </p:tnLst>
  </p:timing>
  <p:hf hdr="0"/>
  <p:txStyles>
    <p:titleStyle>
      <a:lvl1pPr algn="r" defTabSz="457200" rtl="0" eaLnBrk="1" latinLnBrk="0" hangingPunct="1">
        <a:lnSpc>
          <a:spcPct val="80000"/>
        </a:lnSpc>
        <a:spcBef>
          <a:spcPct val="0"/>
        </a:spcBef>
        <a:buNone/>
        <a:defRPr sz="4400" b="1" i="0" kern="1200">
          <a:solidFill>
            <a:srgbClr val="92D050"/>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3308396874"/>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5459812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em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5.png"/><Relationship Id="rId4" Type="http://schemas.openxmlformats.org/officeDocument/2006/relationships/diagramLayout" Target="../diagrams/layout2.xml"/><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2.wdp"/><Relationship Id="rId7" Type="http://schemas.openxmlformats.org/officeDocument/2006/relationships/diagramColors" Target="../diagrams/colors10.xml"/><Relationship Id="rId12" Type="http://schemas.openxmlformats.org/officeDocument/2006/relationships/image" Target="../media/image56.pn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image" Target="../media/image55.jpeg"/><Relationship Id="rId5" Type="http://schemas.openxmlformats.org/officeDocument/2006/relationships/diagramLayout" Target="../diagrams/layout10.xml"/><Relationship Id="rId10" Type="http://schemas.openxmlformats.org/officeDocument/2006/relationships/image" Target="../media/image54.png"/><Relationship Id="rId4" Type="http://schemas.openxmlformats.org/officeDocument/2006/relationships/diagramData" Target="../diagrams/data10.xml"/><Relationship Id="rId9"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60.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acqui.fenner\Desktop\ST7 PPTs\ecosyste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a:xfrm>
            <a:off x="2263515" y="1633928"/>
            <a:ext cx="6045851" cy="2237136"/>
          </a:xfrm>
        </p:spPr>
        <p:txBody>
          <a:bodyPr/>
          <a:lstStyle/>
          <a:p>
            <a:r>
              <a:rPr lang="en-US" sz="5400" dirty="0" smtClean="0">
                <a:solidFill>
                  <a:srgbClr val="72AF2F"/>
                </a:solidFill>
              </a:rPr>
              <a:t>Perspectives </a:t>
            </a:r>
            <a:r>
              <a:rPr lang="en-US" sz="5400" dirty="0">
                <a:solidFill>
                  <a:srgbClr val="72AF2F"/>
                </a:solidFill>
              </a:rPr>
              <a:t>on Modeling for </a:t>
            </a:r>
            <a:r>
              <a:rPr lang="en-US" sz="5400" dirty="0" smtClean="0">
                <a:solidFill>
                  <a:srgbClr val="72AF2F"/>
                </a:solidFill>
              </a:rPr>
              <a:t>EBFM </a:t>
            </a:r>
            <a:endParaRPr lang="en-US" sz="5400" dirty="0">
              <a:solidFill>
                <a:srgbClr val="72AF2F"/>
              </a:solidFill>
            </a:endParaRPr>
          </a:p>
        </p:txBody>
      </p:sp>
      <p:sp>
        <p:nvSpPr>
          <p:cNvPr id="13" name="Text Placeholder 12"/>
          <p:cNvSpPr>
            <a:spLocks noGrp="1"/>
          </p:cNvSpPr>
          <p:nvPr>
            <p:ph type="body" sz="quarter" idx="12"/>
          </p:nvPr>
        </p:nvSpPr>
        <p:spPr>
          <a:xfrm>
            <a:off x="3201988" y="3871064"/>
            <a:ext cx="5162523" cy="1765237"/>
          </a:xfrm>
        </p:spPr>
        <p:txBody>
          <a:bodyPr>
            <a:normAutofit/>
          </a:bodyPr>
          <a:lstStyle/>
          <a:p>
            <a:r>
              <a:rPr lang="en-US" dirty="0" smtClean="0"/>
              <a:t>Howard Townsend, Ph.D.</a:t>
            </a:r>
          </a:p>
          <a:p>
            <a:r>
              <a:rPr lang="en-US" i="1" dirty="0" smtClean="0"/>
              <a:t>NMFS Ecosystem </a:t>
            </a:r>
            <a:r>
              <a:rPr lang="en-US" i="1" dirty="0" smtClean="0"/>
              <a:t>Modeling Coordinator</a:t>
            </a:r>
          </a:p>
          <a:p>
            <a:endParaRPr lang="en-US" dirty="0" smtClean="0"/>
          </a:p>
          <a:p>
            <a:r>
              <a:rPr lang="en-US" dirty="0" smtClean="0"/>
              <a:t>SAFMC SSC</a:t>
            </a:r>
          </a:p>
          <a:p>
            <a:r>
              <a:rPr lang="en-US" dirty="0" smtClean="0"/>
              <a:t>October 26</a:t>
            </a:r>
            <a:r>
              <a:rPr lang="en-US" dirty="0" smtClean="0"/>
              <a:t>, </a:t>
            </a:r>
            <a:r>
              <a:rPr lang="en-US" dirty="0" smtClean="0"/>
              <a:t>2016  </a:t>
            </a:r>
          </a:p>
        </p:txBody>
      </p:sp>
    </p:spTree>
    <p:extLst>
      <p:ext uri="{BB962C8B-B14F-4D97-AF65-F5344CB8AC3E}">
        <p14:creationId xmlns:p14="http://schemas.microsoft.com/office/powerpoint/2010/main" val="13103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360" y="1839136"/>
            <a:ext cx="7985760" cy="419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57200"/>
            <a:ext cx="8229600" cy="1051560"/>
          </a:xfrm>
        </p:spPr>
        <p:txBody>
          <a:bodyPr>
            <a:normAutofit fontScale="90000"/>
          </a:bodyPr>
          <a:lstStyle/>
          <a:p>
            <a:r>
              <a:rPr lang="en-US" dirty="0">
                <a:solidFill>
                  <a:srgbClr val="002060"/>
                </a:solidFill>
              </a:rPr>
              <a:t>Ecosystem Modeling:</a:t>
            </a:r>
            <a:r>
              <a:rPr lang="en-US" dirty="0"/>
              <a:t/>
            </a:r>
            <a:br>
              <a:rPr lang="en-US" dirty="0"/>
            </a:br>
            <a:r>
              <a:rPr lang="en-US" dirty="0"/>
              <a:t>Living Marine Resource Management</a:t>
            </a:r>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10</a:t>
            </a:fld>
            <a:endParaRPr lang="en-US" dirty="0"/>
          </a:p>
        </p:txBody>
      </p:sp>
    </p:spTree>
    <p:extLst>
      <p:ext uri="{BB962C8B-B14F-4D97-AF65-F5344CB8AC3E}">
        <p14:creationId xmlns:p14="http://schemas.microsoft.com/office/powerpoint/2010/main" val="343668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89691"/>
            <a:ext cx="9144000" cy="626538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0" dirty="0" smtClean="0">
                <a:solidFill>
                  <a:schemeClr val="bg1"/>
                </a:solidFill>
              </a:rPr>
              <a:t>Onion of </a:t>
            </a:r>
            <a:r>
              <a:rPr lang="en-US" dirty="0" smtClean="0">
                <a:solidFill>
                  <a:schemeClr val="bg1"/>
                </a:solidFill>
              </a:rPr>
              <a:t>Model Simplifications</a:t>
            </a:r>
            <a:endParaRPr lang="en-US" dirty="0">
              <a:solidFill>
                <a:schemeClr val="bg1"/>
              </a:solidFill>
            </a:endParaRPr>
          </a:p>
        </p:txBody>
      </p:sp>
      <p:sp>
        <p:nvSpPr>
          <p:cNvPr id="3" name="Slide Number Placeholder 2"/>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11</a:t>
            </a:fld>
            <a:endParaRPr lang="en-US" dirty="0"/>
          </a:p>
        </p:txBody>
      </p:sp>
      <p:sp>
        <p:nvSpPr>
          <p:cNvPr id="5" name="Oval 4"/>
          <p:cNvSpPr/>
          <p:nvPr/>
        </p:nvSpPr>
        <p:spPr>
          <a:xfrm>
            <a:off x="457200" y="1219200"/>
            <a:ext cx="8101022" cy="490735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70C0"/>
              </a:solidFill>
            </a:endParaRPr>
          </a:p>
        </p:txBody>
      </p:sp>
      <p:sp>
        <p:nvSpPr>
          <p:cNvPr id="6" name="Oval 5"/>
          <p:cNvSpPr/>
          <p:nvPr/>
        </p:nvSpPr>
        <p:spPr>
          <a:xfrm>
            <a:off x="1371600" y="2578569"/>
            <a:ext cx="6229314" cy="3578601"/>
          </a:xfrm>
          <a:prstGeom prst="ellipse">
            <a:avLst/>
          </a:prstGeom>
          <a:solidFill>
            <a:schemeClr val="bg2">
              <a:lumMod val="75000"/>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smtClean="0">
              <a:solidFill>
                <a:schemeClr val="tx1"/>
              </a:solidFill>
            </a:endParaRPr>
          </a:p>
          <a:p>
            <a:pPr algn="ctr"/>
            <a:endParaRPr lang="en-US" sz="2400" b="1" dirty="0">
              <a:solidFill>
                <a:schemeClr val="tx1"/>
              </a:solidFill>
            </a:endParaRPr>
          </a:p>
        </p:txBody>
      </p:sp>
      <p:sp>
        <p:nvSpPr>
          <p:cNvPr id="11" name="TextBox 10"/>
          <p:cNvSpPr txBox="1"/>
          <p:nvPr/>
        </p:nvSpPr>
        <p:spPr>
          <a:xfrm>
            <a:off x="2802484" y="2829233"/>
            <a:ext cx="3657599" cy="707886"/>
          </a:xfrm>
          <a:prstGeom prst="rect">
            <a:avLst/>
          </a:prstGeom>
          <a:noFill/>
        </p:spPr>
        <p:txBody>
          <a:bodyPr wrap="square" rtlCol="0">
            <a:spAutoFit/>
          </a:bodyPr>
          <a:lstStyle/>
          <a:p>
            <a:pPr algn="ctr"/>
            <a:r>
              <a:rPr lang="en-US" sz="2200" b="1" dirty="0" smtClean="0">
                <a:solidFill>
                  <a:schemeClr val="tx2">
                    <a:lumMod val="50000"/>
                  </a:schemeClr>
                </a:solidFill>
              </a:rPr>
              <a:t>AGE-STRUCTURED</a:t>
            </a:r>
          </a:p>
          <a:p>
            <a:pPr algn="ctr"/>
            <a:r>
              <a:rPr lang="en-US" dirty="0" smtClean="0">
                <a:solidFill>
                  <a:schemeClr val="tx2">
                    <a:lumMod val="50000"/>
                  </a:schemeClr>
                </a:solidFill>
              </a:rPr>
              <a:t>(recruitment, nat. mort., selectivity)</a:t>
            </a:r>
            <a:endParaRPr lang="en-US" dirty="0">
              <a:solidFill>
                <a:schemeClr val="tx2">
                  <a:lumMod val="50000"/>
                </a:schemeClr>
              </a:solidFill>
            </a:endParaRPr>
          </a:p>
        </p:txBody>
      </p:sp>
      <p:sp>
        <p:nvSpPr>
          <p:cNvPr id="16" name="Oval 15"/>
          <p:cNvSpPr/>
          <p:nvPr/>
        </p:nvSpPr>
        <p:spPr>
          <a:xfrm>
            <a:off x="2513263" y="3705714"/>
            <a:ext cx="4236042" cy="2428299"/>
          </a:xfrm>
          <a:prstGeom prst="ellipse">
            <a:avLst/>
          </a:prstGeom>
          <a:solidFill>
            <a:schemeClr val="bg2">
              <a:lumMod val="50000"/>
              <a:alpha val="7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000" b="1" dirty="0" smtClean="0">
                <a:solidFill>
                  <a:schemeClr val="bg1"/>
                </a:solidFill>
              </a:rPr>
              <a:t>BIOMASS DYNAMICS</a:t>
            </a:r>
          </a:p>
          <a:p>
            <a:pPr algn="ctr"/>
            <a:r>
              <a:rPr lang="en-US" sz="2000" dirty="0" smtClean="0">
                <a:solidFill>
                  <a:schemeClr val="bg1"/>
                </a:solidFill>
              </a:rPr>
              <a:t>B</a:t>
            </a:r>
            <a:r>
              <a:rPr lang="en-US" sz="2000" baseline="-25000" dirty="0" smtClean="0">
                <a:solidFill>
                  <a:schemeClr val="bg1"/>
                </a:solidFill>
              </a:rPr>
              <a:t>t+1</a:t>
            </a:r>
            <a:r>
              <a:rPr lang="en-US" sz="2000" dirty="0" smtClean="0">
                <a:solidFill>
                  <a:schemeClr val="bg1"/>
                </a:solidFill>
              </a:rPr>
              <a:t> = f(</a:t>
            </a:r>
            <a:r>
              <a:rPr lang="en-US" sz="2000" dirty="0" err="1" smtClean="0">
                <a:solidFill>
                  <a:schemeClr val="bg1"/>
                </a:solidFill>
              </a:rPr>
              <a:t>B</a:t>
            </a:r>
            <a:r>
              <a:rPr lang="en-US" sz="2000" baseline="-25000" dirty="0" err="1" smtClean="0">
                <a:solidFill>
                  <a:schemeClr val="bg1"/>
                </a:solidFill>
              </a:rPr>
              <a:t>t</a:t>
            </a:r>
            <a:r>
              <a:rPr lang="en-US" sz="2000" dirty="0" smtClean="0">
                <a:solidFill>
                  <a:schemeClr val="bg1"/>
                </a:solidFill>
              </a:rPr>
              <a:t>)-</a:t>
            </a:r>
            <a:r>
              <a:rPr lang="en-US" sz="2000" dirty="0" err="1" smtClean="0">
                <a:solidFill>
                  <a:schemeClr val="bg1"/>
                </a:solidFill>
              </a:rPr>
              <a:t>C</a:t>
            </a:r>
            <a:r>
              <a:rPr lang="en-US" sz="2000" baseline="-25000" dirty="0" err="1" smtClean="0">
                <a:solidFill>
                  <a:schemeClr val="bg1"/>
                </a:solidFill>
              </a:rPr>
              <a:t>t</a:t>
            </a:r>
            <a:r>
              <a:rPr lang="en-US" sz="2000" dirty="0" err="1" smtClean="0">
                <a:solidFill>
                  <a:schemeClr val="bg1"/>
                </a:solidFill>
              </a:rPr>
              <a:t>+e</a:t>
            </a:r>
            <a:r>
              <a:rPr lang="en-US" sz="2000" baseline="-25000" dirty="0" err="1" smtClean="0">
                <a:solidFill>
                  <a:schemeClr val="bg1"/>
                </a:solidFill>
              </a:rPr>
              <a:t>t</a:t>
            </a:r>
            <a:endParaRPr lang="en-US" sz="2000" baseline="-25000" dirty="0" smtClean="0">
              <a:solidFill>
                <a:schemeClr val="bg1"/>
              </a:solidFill>
            </a:endParaRPr>
          </a:p>
        </p:txBody>
      </p:sp>
      <p:sp>
        <p:nvSpPr>
          <p:cNvPr id="19" name="Oval 18"/>
          <p:cNvSpPr/>
          <p:nvPr/>
        </p:nvSpPr>
        <p:spPr>
          <a:xfrm>
            <a:off x="3243447" y="5021738"/>
            <a:ext cx="2819398" cy="1104813"/>
          </a:xfrm>
          <a:prstGeom prst="ellipse">
            <a:avLst/>
          </a:prstGeom>
          <a:solidFill>
            <a:schemeClr val="bg2">
              <a:lumMod val="25000"/>
              <a:alpha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DATA-LIMITED</a:t>
            </a:r>
            <a:endParaRPr lang="en-US" b="1" baseline="-25000" dirty="0" smtClean="0">
              <a:solidFill>
                <a:schemeClr val="bg1"/>
              </a:solidFill>
            </a:endParaRPr>
          </a:p>
        </p:txBody>
      </p:sp>
      <p:sp>
        <p:nvSpPr>
          <p:cNvPr id="4" name="TextBox 3"/>
          <p:cNvSpPr txBox="1"/>
          <p:nvPr/>
        </p:nvSpPr>
        <p:spPr>
          <a:xfrm>
            <a:off x="457200" y="5669280"/>
            <a:ext cx="1528992" cy="461665"/>
          </a:xfrm>
          <a:prstGeom prst="rect">
            <a:avLst/>
          </a:prstGeom>
          <a:noFill/>
        </p:spPr>
        <p:txBody>
          <a:bodyPr wrap="square" rtlCol="0">
            <a:spAutoFit/>
          </a:bodyPr>
          <a:lstStyle/>
          <a:p>
            <a:r>
              <a:rPr lang="en-US" sz="1200" dirty="0" smtClean="0">
                <a:solidFill>
                  <a:srgbClr val="002060"/>
                </a:solidFill>
              </a:rPr>
              <a:t>Source:</a:t>
            </a:r>
            <a:br>
              <a:rPr lang="en-US" sz="1200" dirty="0" smtClean="0">
                <a:solidFill>
                  <a:srgbClr val="002060"/>
                </a:solidFill>
              </a:rPr>
            </a:br>
            <a:r>
              <a:rPr lang="en-US" sz="1200" dirty="0" smtClean="0">
                <a:solidFill>
                  <a:srgbClr val="002060"/>
                </a:solidFill>
              </a:rPr>
              <a:t>R. </a:t>
            </a:r>
            <a:r>
              <a:rPr lang="en-US" sz="1200" dirty="0" err="1" smtClean="0">
                <a:solidFill>
                  <a:srgbClr val="002060"/>
                </a:solidFill>
              </a:rPr>
              <a:t>Methot</a:t>
            </a:r>
            <a:r>
              <a:rPr lang="en-US" sz="1200" dirty="0" smtClean="0">
                <a:solidFill>
                  <a:srgbClr val="002060"/>
                </a:solidFill>
              </a:rPr>
              <a:t>, NMFS 2015</a:t>
            </a:r>
            <a:endParaRPr lang="en-US" sz="1200" dirty="0">
              <a:solidFill>
                <a:srgbClr val="002060"/>
              </a:solidFill>
            </a:endParaRPr>
          </a:p>
        </p:txBody>
      </p:sp>
      <p:sp>
        <p:nvSpPr>
          <p:cNvPr id="8" name="TextBox 7"/>
          <p:cNvSpPr txBox="1"/>
          <p:nvPr/>
        </p:nvSpPr>
        <p:spPr>
          <a:xfrm>
            <a:off x="718273" y="2822678"/>
            <a:ext cx="1306654" cy="461665"/>
          </a:xfrm>
          <a:prstGeom prst="rect">
            <a:avLst/>
          </a:prstGeom>
          <a:noFill/>
        </p:spPr>
        <p:txBody>
          <a:bodyPr wrap="square" rtlCol="0">
            <a:spAutoFit/>
          </a:bodyPr>
          <a:lstStyle/>
          <a:p>
            <a:pPr algn="ctr"/>
            <a:r>
              <a:rPr lang="en-US" sz="2400" b="1" dirty="0">
                <a:solidFill>
                  <a:srgbClr val="0070C0"/>
                </a:solidFill>
              </a:rPr>
              <a:t>HABITAT</a:t>
            </a:r>
          </a:p>
        </p:txBody>
      </p:sp>
      <p:sp>
        <p:nvSpPr>
          <p:cNvPr id="24" name="TextBox 23"/>
          <p:cNvSpPr txBox="1"/>
          <p:nvPr/>
        </p:nvSpPr>
        <p:spPr>
          <a:xfrm>
            <a:off x="2013673" y="1997795"/>
            <a:ext cx="1306654" cy="461665"/>
          </a:xfrm>
          <a:prstGeom prst="rect">
            <a:avLst/>
          </a:prstGeom>
          <a:noFill/>
        </p:spPr>
        <p:txBody>
          <a:bodyPr wrap="square" rtlCol="0">
            <a:spAutoFit/>
          </a:bodyPr>
          <a:lstStyle/>
          <a:p>
            <a:pPr algn="ctr"/>
            <a:r>
              <a:rPr lang="en-US" sz="2400" b="1" dirty="0">
                <a:solidFill>
                  <a:srgbClr val="0070C0"/>
                </a:solidFill>
              </a:rPr>
              <a:t>SPATIAL</a:t>
            </a:r>
          </a:p>
        </p:txBody>
      </p:sp>
      <p:sp>
        <p:nvSpPr>
          <p:cNvPr id="25" name="TextBox 24"/>
          <p:cNvSpPr txBox="1"/>
          <p:nvPr/>
        </p:nvSpPr>
        <p:spPr>
          <a:xfrm>
            <a:off x="3854384" y="1699210"/>
            <a:ext cx="1306654" cy="461665"/>
          </a:xfrm>
          <a:prstGeom prst="rect">
            <a:avLst/>
          </a:prstGeom>
          <a:noFill/>
        </p:spPr>
        <p:txBody>
          <a:bodyPr wrap="square" rtlCol="0">
            <a:spAutoFit/>
          </a:bodyPr>
          <a:lstStyle/>
          <a:p>
            <a:pPr algn="ctr"/>
            <a:r>
              <a:rPr lang="en-US" sz="2400" b="1" dirty="0">
                <a:solidFill>
                  <a:srgbClr val="0070C0"/>
                </a:solidFill>
              </a:rPr>
              <a:t>CLIMATE</a:t>
            </a:r>
          </a:p>
        </p:txBody>
      </p:sp>
      <p:sp>
        <p:nvSpPr>
          <p:cNvPr id="26" name="TextBox 25"/>
          <p:cNvSpPr txBox="1"/>
          <p:nvPr/>
        </p:nvSpPr>
        <p:spPr>
          <a:xfrm>
            <a:off x="5668600" y="1997795"/>
            <a:ext cx="1582968" cy="461665"/>
          </a:xfrm>
          <a:prstGeom prst="rect">
            <a:avLst/>
          </a:prstGeom>
          <a:noFill/>
        </p:spPr>
        <p:txBody>
          <a:bodyPr wrap="square" rtlCol="0">
            <a:spAutoFit/>
          </a:bodyPr>
          <a:lstStyle/>
          <a:p>
            <a:pPr algn="ctr"/>
            <a:r>
              <a:rPr lang="en-US" sz="2400" b="1" dirty="0">
                <a:solidFill>
                  <a:srgbClr val="0070C0"/>
                </a:solidFill>
              </a:rPr>
              <a:t>FOOD </a:t>
            </a:r>
            <a:r>
              <a:rPr lang="en-US" sz="2400" b="1" dirty="0" smtClean="0">
                <a:solidFill>
                  <a:srgbClr val="0070C0"/>
                </a:solidFill>
              </a:rPr>
              <a:t>WEB</a:t>
            </a:r>
            <a:endParaRPr lang="en-US" sz="2400" b="1" dirty="0">
              <a:solidFill>
                <a:srgbClr val="0070C0"/>
              </a:solidFill>
            </a:endParaRPr>
          </a:p>
        </p:txBody>
      </p:sp>
      <p:sp>
        <p:nvSpPr>
          <p:cNvPr id="27" name="TextBox 26"/>
          <p:cNvSpPr txBox="1"/>
          <p:nvPr/>
        </p:nvSpPr>
        <p:spPr>
          <a:xfrm>
            <a:off x="6947587" y="2810715"/>
            <a:ext cx="1306654" cy="461665"/>
          </a:xfrm>
          <a:prstGeom prst="rect">
            <a:avLst/>
          </a:prstGeom>
          <a:noFill/>
        </p:spPr>
        <p:txBody>
          <a:bodyPr wrap="square" rtlCol="0">
            <a:spAutoFit/>
          </a:bodyPr>
          <a:lstStyle/>
          <a:p>
            <a:pPr algn="ctr"/>
            <a:r>
              <a:rPr lang="en-US" sz="2400" b="1" dirty="0">
                <a:solidFill>
                  <a:srgbClr val="0070C0"/>
                </a:solidFill>
              </a:rPr>
              <a:t>OCEAN</a:t>
            </a:r>
            <a:endParaRPr lang="en-US" sz="2800" b="1" dirty="0">
              <a:solidFill>
                <a:srgbClr val="0070C0"/>
              </a:solidFill>
            </a:endParaRPr>
          </a:p>
        </p:txBody>
      </p:sp>
    </p:spTree>
    <p:extLst>
      <p:ext uri="{BB962C8B-B14F-4D97-AF65-F5344CB8AC3E}">
        <p14:creationId xmlns:p14="http://schemas.microsoft.com/office/powerpoint/2010/main" val="3337455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4000">
                <a:solidFill>
                  <a:srgbClr val="000066"/>
                </a:solidFill>
              </a:rPr>
              <a:t>Single Species Models in Fisheries</a:t>
            </a:r>
          </a:p>
        </p:txBody>
      </p:sp>
      <p:sp>
        <p:nvSpPr>
          <p:cNvPr id="55299" name="Rectangle 3"/>
          <p:cNvSpPr>
            <a:spLocks noGrp="1" noChangeArrowheads="1"/>
          </p:cNvSpPr>
          <p:nvPr>
            <p:ph type="body" sz="half" idx="1"/>
          </p:nvPr>
        </p:nvSpPr>
        <p:spPr>
          <a:xfrm>
            <a:off x="228600" y="1600200"/>
            <a:ext cx="4267200" cy="4876800"/>
          </a:xfrm>
        </p:spPr>
        <p:txBody>
          <a:bodyPr/>
          <a:lstStyle/>
          <a:p>
            <a:pPr>
              <a:lnSpc>
                <a:spcPct val="90000"/>
              </a:lnSpc>
              <a:buClr>
                <a:srgbClr val="CC3300"/>
              </a:buClr>
            </a:pPr>
            <a:r>
              <a:rPr lang="en-US" altLang="en-US" sz="2000" b="1">
                <a:solidFill>
                  <a:srgbClr val="000066"/>
                </a:solidFill>
              </a:rPr>
              <a:t>Intended Purpose:</a:t>
            </a:r>
          </a:p>
          <a:p>
            <a:pPr lvl="1">
              <a:lnSpc>
                <a:spcPct val="90000"/>
              </a:lnSpc>
              <a:buClr>
                <a:srgbClr val="CC3300"/>
              </a:buClr>
            </a:pPr>
            <a:r>
              <a:rPr lang="en-US" altLang="en-US" sz="1800">
                <a:solidFill>
                  <a:srgbClr val="000066"/>
                </a:solidFill>
              </a:rPr>
              <a:t>Assess the status of fishery stocks</a:t>
            </a:r>
          </a:p>
          <a:p>
            <a:pPr>
              <a:lnSpc>
                <a:spcPct val="90000"/>
              </a:lnSpc>
              <a:buClr>
                <a:srgbClr val="CC3300"/>
              </a:buClr>
            </a:pPr>
            <a:r>
              <a:rPr lang="en-US" altLang="en-US" sz="2000" b="1">
                <a:solidFill>
                  <a:srgbClr val="000066"/>
                </a:solidFill>
              </a:rPr>
              <a:t>Pros:</a:t>
            </a:r>
          </a:p>
          <a:p>
            <a:pPr lvl="1">
              <a:lnSpc>
                <a:spcPct val="90000"/>
              </a:lnSpc>
              <a:buClr>
                <a:srgbClr val="CC3300"/>
              </a:buClr>
            </a:pPr>
            <a:r>
              <a:rPr lang="en-US" altLang="en-US" sz="1800">
                <a:solidFill>
                  <a:srgbClr val="000066"/>
                </a:solidFill>
              </a:rPr>
              <a:t>Classical approach in fisheries</a:t>
            </a:r>
          </a:p>
          <a:p>
            <a:pPr lvl="1">
              <a:lnSpc>
                <a:spcPct val="90000"/>
              </a:lnSpc>
              <a:buClr>
                <a:srgbClr val="CC3300"/>
              </a:buClr>
            </a:pPr>
            <a:r>
              <a:rPr lang="en-US" altLang="en-US" sz="1800">
                <a:solidFill>
                  <a:srgbClr val="000066"/>
                </a:solidFill>
              </a:rPr>
              <a:t>Well established models &amp; approaches</a:t>
            </a:r>
          </a:p>
          <a:p>
            <a:pPr>
              <a:lnSpc>
                <a:spcPct val="90000"/>
              </a:lnSpc>
              <a:buClr>
                <a:srgbClr val="CC3300"/>
              </a:buClr>
            </a:pPr>
            <a:r>
              <a:rPr lang="en-US" altLang="en-US" sz="2000" b="1">
                <a:solidFill>
                  <a:srgbClr val="000066"/>
                </a:solidFill>
              </a:rPr>
              <a:t>Cons:</a:t>
            </a:r>
          </a:p>
          <a:p>
            <a:pPr lvl="1">
              <a:lnSpc>
                <a:spcPct val="90000"/>
              </a:lnSpc>
              <a:buClr>
                <a:srgbClr val="CC3300"/>
              </a:buClr>
            </a:pPr>
            <a:r>
              <a:rPr lang="en-US" altLang="en-US" sz="1800">
                <a:solidFill>
                  <a:srgbClr val="000066"/>
                </a:solidFill>
              </a:rPr>
              <a:t>“Precision v. Accuracy” issue- may miss other influencers on stocks</a:t>
            </a:r>
          </a:p>
          <a:p>
            <a:pPr>
              <a:lnSpc>
                <a:spcPct val="90000"/>
              </a:lnSpc>
              <a:buClr>
                <a:srgbClr val="CC3300"/>
              </a:buClr>
            </a:pPr>
            <a:r>
              <a:rPr lang="en-US" altLang="en-US" sz="2000" b="1">
                <a:solidFill>
                  <a:srgbClr val="000066"/>
                </a:solidFill>
              </a:rPr>
              <a:t>Data Needs:</a:t>
            </a:r>
          </a:p>
          <a:p>
            <a:pPr lvl="1">
              <a:lnSpc>
                <a:spcPct val="90000"/>
              </a:lnSpc>
              <a:buClr>
                <a:srgbClr val="CC3300"/>
              </a:buClr>
            </a:pPr>
            <a:r>
              <a:rPr lang="en-US" altLang="en-US" sz="1800">
                <a:solidFill>
                  <a:srgbClr val="000066"/>
                </a:solidFill>
              </a:rPr>
              <a:t>Standard- (i.e. landings, bycatch, survey abundance/biomass; maybe size/age structure)</a:t>
            </a:r>
          </a:p>
        </p:txBody>
      </p:sp>
      <p:sp>
        <p:nvSpPr>
          <p:cNvPr id="55300" name="Line 4"/>
          <p:cNvSpPr>
            <a:spLocks noChangeShapeType="1"/>
          </p:cNvSpPr>
          <p:nvPr/>
        </p:nvSpPr>
        <p:spPr bwMode="auto">
          <a:xfrm>
            <a:off x="0" y="1538288"/>
            <a:ext cx="86868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5301" name="Picture 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2794000"/>
            <a:ext cx="4267200" cy="3309938"/>
          </a:xfrm>
          <a:noFill/>
          <a:ln/>
        </p:spPr>
      </p:pic>
      <p:sp>
        <p:nvSpPr>
          <p:cNvPr id="55302" name="Text Box 6"/>
          <p:cNvSpPr txBox="1">
            <a:spLocks noChangeArrowheads="1"/>
          </p:cNvSpPr>
          <p:nvPr/>
        </p:nvSpPr>
        <p:spPr bwMode="auto">
          <a:xfrm>
            <a:off x="4800600" y="6019800"/>
            <a:ext cx="3810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Cowcod (</a:t>
            </a:r>
            <a:r>
              <a:rPr lang="en-US" altLang="en-US" i="1"/>
              <a:t>Sebastes levis</a:t>
            </a:r>
            <a:r>
              <a:rPr lang="en-US" altLang="en-US"/>
              <a:t>) stock assessment- a very data poor stock</a:t>
            </a:r>
          </a:p>
        </p:txBody>
      </p:sp>
      <p:pic>
        <p:nvPicPr>
          <p:cNvPr id="553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00213"/>
            <a:ext cx="2847975"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0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solidFill>
                  <a:srgbClr val="000066"/>
                </a:solidFill>
              </a:rPr>
              <a:t>Single Species Models in Fisheries</a:t>
            </a:r>
          </a:p>
        </p:txBody>
      </p:sp>
      <p:sp>
        <p:nvSpPr>
          <p:cNvPr id="16387" name="Rectangle 3"/>
          <p:cNvSpPr>
            <a:spLocks noGrp="1" noChangeArrowheads="1"/>
          </p:cNvSpPr>
          <p:nvPr>
            <p:ph type="body" sz="half" idx="1"/>
          </p:nvPr>
        </p:nvSpPr>
        <p:spPr>
          <a:xfrm>
            <a:off x="228600" y="1600200"/>
            <a:ext cx="4267200" cy="4876800"/>
          </a:xfrm>
        </p:spPr>
        <p:txBody>
          <a:bodyPr/>
          <a:lstStyle/>
          <a:p>
            <a:pPr>
              <a:lnSpc>
                <a:spcPct val="90000"/>
              </a:lnSpc>
              <a:buClr>
                <a:srgbClr val="CC3300"/>
              </a:buClr>
            </a:pPr>
            <a:r>
              <a:rPr lang="en-US" altLang="en-US" sz="2000" b="1">
                <a:solidFill>
                  <a:srgbClr val="000066"/>
                </a:solidFill>
              </a:rPr>
              <a:t>Intended Purpose:</a:t>
            </a:r>
          </a:p>
          <a:p>
            <a:pPr lvl="1">
              <a:lnSpc>
                <a:spcPct val="90000"/>
              </a:lnSpc>
              <a:buClr>
                <a:srgbClr val="CC3300"/>
              </a:buClr>
            </a:pPr>
            <a:r>
              <a:rPr lang="en-US" altLang="en-US" sz="1800">
                <a:solidFill>
                  <a:srgbClr val="000066"/>
                </a:solidFill>
              </a:rPr>
              <a:t>Assess the status of fishery stocks</a:t>
            </a:r>
          </a:p>
          <a:p>
            <a:pPr>
              <a:lnSpc>
                <a:spcPct val="90000"/>
              </a:lnSpc>
              <a:buClr>
                <a:srgbClr val="CC3300"/>
              </a:buClr>
            </a:pPr>
            <a:r>
              <a:rPr lang="en-US" altLang="en-US" sz="2000" b="1">
                <a:solidFill>
                  <a:srgbClr val="000066"/>
                </a:solidFill>
              </a:rPr>
              <a:t>Pros:</a:t>
            </a:r>
          </a:p>
          <a:p>
            <a:pPr lvl="1">
              <a:lnSpc>
                <a:spcPct val="90000"/>
              </a:lnSpc>
              <a:buClr>
                <a:srgbClr val="CC3300"/>
              </a:buClr>
            </a:pPr>
            <a:r>
              <a:rPr lang="en-US" altLang="en-US" sz="1800">
                <a:solidFill>
                  <a:srgbClr val="000066"/>
                </a:solidFill>
              </a:rPr>
              <a:t>Classical approach in fisheries</a:t>
            </a:r>
          </a:p>
          <a:p>
            <a:pPr lvl="1">
              <a:lnSpc>
                <a:spcPct val="90000"/>
              </a:lnSpc>
              <a:buClr>
                <a:srgbClr val="CC3300"/>
              </a:buClr>
            </a:pPr>
            <a:r>
              <a:rPr lang="en-US" altLang="en-US" sz="1800">
                <a:solidFill>
                  <a:srgbClr val="000066"/>
                </a:solidFill>
              </a:rPr>
              <a:t>Well established models &amp; approaches</a:t>
            </a:r>
          </a:p>
          <a:p>
            <a:pPr>
              <a:lnSpc>
                <a:spcPct val="90000"/>
              </a:lnSpc>
              <a:buClr>
                <a:srgbClr val="CC3300"/>
              </a:buClr>
            </a:pPr>
            <a:r>
              <a:rPr lang="en-US" altLang="en-US" sz="2000" b="1">
                <a:solidFill>
                  <a:srgbClr val="000066"/>
                </a:solidFill>
              </a:rPr>
              <a:t>Cons:</a:t>
            </a:r>
          </a:p>
          <a:p>
            <a:pPr lvl="1">
              <a:lnSpc>
                <a:spcPct val="90000"/>
              </a:lnSpc>
              <a:buClr>
                <a:srgbClr val="CC3300"/>
              </a:buClr>
            </a:pPr>
            <a:r>
              <a:rPr lang="en-US" altLang="en-US" sz="1800">
                <a:solidFill>
                  <a:srgbClr val="000066"/>
                </a:solidFill>
              </a:rPr>
              <a:t>“Precision v. Accuracy” issue- may miss other influencers on stocks</a:t>
            </a:r>
          </a:p>
          <a:p>
            <a:pPr>
              <a:lnSpc>
                <a:spcPct val="90000"/>
              </a:lnSpc>
              <a:buClr>
                <a:srgbClr val="CC3300"/>
              </a:buClr>
            </a:pPr>
            <a:r>
              <a:rPr lang="en-US" altLang="en-US" sz="2000" b="1">
                <a:solidFill>
                  <a:srgbClr val="000066"/>
                </a:solidFill>
              </a:rPr>
              <a:t>Data Needs:</a:t>
            </a:r>
          </a:p>
          <a:p>
            <a:pPr lvl="1">
              <a:lnSpc>
                <a:spcPct val="90000"/>
              </a:lnSpc>
              <a:buClr>
                <a:srgbClr val="CC3300"/>
              </a:buClr>
            </a:pPr>
            <a:r>
              <a:rPr lang="en-US" altLang="en-US" sz="1800">
                <a:solidFill>
                  <a:srgbClr val="000066"/>
                </a:solidFill>
              </a:rPr>
              <a:t>Standard- (i.e. landings, bycatch, survey abundance/biomass; maybe size/age structure)</a:t>
            </a:r>
          </a:p>
        </p:txBody>
      </p:sp>
      <p:sp>
        <p:nvSpPr>
          <p:cNvPr id="16388"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6390"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35163"/>
            <a:ext cx="4038600" cy="3856037"/>
          </a:xfrm>
          <a:solidFill>
            <a:srgbClr val="EAEAEA"/>
          </a:solidFill>
          <a:ln/>
          <a:extLst>
            <a:ext uri="{91240B29-F687-4F45-9708-019B960494DF}">
              <a14:hiddenLine xmlns:a14="http://schemas.microsoft.com/office/drawing/2010/main" w="12700">
                <a:solidFill>
                  <a:srgbClr val="FF0000"/>
                </a:solidFill>
                <a:miter lim="800000"/>
                <a:headEnd type="none" w="sm" len="sm"/>
                <a:tailEnd type="none" w="sm" len="sm"/>
              </a14:hiddenLine>
            </a:ext>
          </a:extLst>
        </p:spPr>
      </p:pic>
    </p:spTree>
    <p:extLst>
      <p:ext uri="{BB962C8B-B14F-4D97-AF65-F5344CB8AC3E}">
        <p14:creationId xmlns:p14="http://schemas.microsoft.com/office/powerpoint/2010/main" val="18718736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altLang="en-US" sz="4000">
                <a:solidFill>
                  <a:srgbClr val="000066"/>
                </a:solidFill>
              </a:rPr>
              <a:t>Single Species with Add-ons Models in Fisheries</a:t>
            </a:r>
          </a:p>
        </p:txBody>
      </p:sp>
      <p:sp>
        <p:nvSpPr>
          <p:cNvPr id="17411" name="Rectangle 3"/>
          <p:cNvSpPr>
            <a:spLocks noGrp="1" noChangeArrowheads="1"/>
          </p:cNvSpPr>
          <p:nvPr>
            <p:ph type="body" sz="half" idx="1"/>
          </p:nvPr>
        </p:nvSpPr>
        <p:spPr>
          <a:xfrm>
            <a:off x="228600" y="1600200"/>
            <a:ext cx="4267200" cy="4800600"/>
          </a:xfrm>
        </p:spPr>
        <p:txBody>
          <a:bodyPr/>
          <a:lstStyle/>
          <a:p>
            <a:pPr>
              <a:lnSpc>
                <a:spcPct val="90000"/>
              </a:lnSpc>
              <a:buClr>
                <a:srgbClr val="CC3300"/>
              </a:buClr>
            </a:pPr>
            <a:r>
              <a:rPr lang="en-US" altLang="en-US" sz="2000" b="1">
                <a:solidFill>
                  <a:srgbClr val="000066"/>
                </a:solidFill>
              </a:rPr>
              <a:t>Intended Purpose:</a:t>
            </a:r>
          </a:p>
          <a:p>
            <a:pPr lvl="1">
              <a:lnSpc>
                <a:spcPct val="90000"/>
              </a:lnSpc>
              <a:buClr>
                <a:srgbClr val="CC3300"/>
              </a:buClr>
            </a:pPr>
            <a:r>
              <a:rPr lang="en-US" altLang="en-US" sz="1800">
                <a:solidFill>
                  <a:srgbClr val="000066"/>
                </a:solidFill>
              </a:rPr>
              <a:t>Assess the status of fish stocks with additional factors added in</a:t>
            </a:r>
          </a:p>
          <a:p>
            <a:pPr lvl="1">
              <a:lnSpc>
                <a:spcPct val="90000"/>
              </a:lnSpc>
              <a:buClr>
                <a:srgbClr val="CC3300"/>
              </a:buClr>
            </a:pPr>
            <a:r>
              <a:rPr lang="en-US" altLang="en-US" sz="1800">
                <a:solidFill>
                  <a:srgbClr val="000066"/>
                </a:solidFill>
              </a:rPr>
              <a:t>Aka MRMs</a:t>
            </a:r>
          </a:p>
          <a:p>
            <a:pPr>
              <a:lnSpc>
                <a:spcPct val="90000"/>
              </a:lnSpc>
              <a:buClr>
                <a:srgbClr val="CC3300"/>
              </a:buClr>
            </a:pPr>
            <a:r>
              <a:rPr lang="en-US" altLang="en-US" sz="2000" b="1">
                <a:solidFill>
                  <a:srgbClr val="000066"/>
                </a:solidFill>
              </a:rPr>
              <a:t>Pros:</a:t>
            </a:r>
          </a:p>
          <a:p>
            <a:pPr lvl="1">
              <a:lnSpc>
                <a:spcPct val="90000"/>
              </a:lnSpc>
              <a:buClr>
                <a:srgbClr val="CC3300"/>
              </a:buClr>
            </a:pPr>
            <a:r>
              <a:rPr lang="en-US" altLang="en-US" sz="1800">
                <a:solidFill>
                  <a:srgbClr val="000066"/>
                </a:solidFill>
              </a:rPr>
              <a:t>Enhanced biological/ecological/ environmental realism</a:t>
            </a:r>
          </a:p>
          <a:p>
            <a:pPr lvl="1">
              <a:lnSpc>
                <a:spcPct val="90000"/>
              </a:lnSpc>
              <a:buClr>
                <a:srgbClr val="CC3300"/>
              </a:buClr>
            </a:pPr>
            <a:r>
              <a:rPr lang="en-US" altLang="en-US" sz="1800">
                <a:solidFill>
                  <a:srgbClr val="000066"/>
                </a:solidFill>
              </a:rPr>
              <a:t>Same model outputs as std fisheries models</a:t>
            </a:r>
          </a:p>
          <a:p>
            <a:pPr>
              <a:lnSpc>
                <a:spcPct val="90000"/>
              </a:lnSpc>
              <a:buClr>
                <a:srgbClr val="CC3300"/>
              </a:buClr>
            </a:pPr>
            <a:r>
              <a:rPr lang="en-US" altLang="en-US" sz="2000" b="1">
                <a:solidFill>
                  <a:srgbClr val="000066"/>
                </a:solidFill>
              </a:rPr>
              <a:t>Cons:</a:t>
            </a:r>
          </a:p>
          <a:p>
            <a:pPr lvl="1">
              <a:lnSpc>
                <a:spcPct val="90000"/>
              </a:lnSpc>
              <a:buClr>
                <a:srgbClr val="CC3300"/>
              </a:buClr>
            </a:pPr>
            <a:r>
              <a:rPr lang="en-US" altLang="en-US" sz="1800">
                <a:solidFill>
                  <a:srgbClr val="000066"/>
                </a:solidFill>
              </a:rPr>
              <a:t>Extra data requirements</a:t>
            </a:r>
          </a:p>
          <a:p>
            <a:pPr lvl="1">
              <a:lnSpc>
                <a:spcPct val="90000"/>
              </a:lnSpc>
              <a:buClr>
                <a:srgbClr val="CC3300"/>
              </a:buClr>
            </a:pPr>
            <a:r>
              <a:rPr lang="en-US" altLang="en-US" sz="1800">
                <a:solidFill>
                  <a:srgbClr val="000066"/>
                </a:solidFill>
              </a:rPr>
              <a:t>Harder to insert into mgt process</a:t>
            </a:r>
          </a:p>
          <a:p>
            <a:pPr>
              <a:lnSpc>
                <a:spcPct val="90000"/>
              </a:lnSpc>
              <a:buClr>
                <a:srgbClr val="CC3300"/>
              </a:buClr>
            </a:pPr>
            <a:r>
              <a:rPr lang="en-US" altLang="en-US" sz="2000" b="1">
                <a:solidFill>
                  <a:srgbClr val="000066"/>
                </a:solidFill>
              </a:rPr>
              <a:t>Data Needs:</a:t>
            </a:r>
          </a:p>
          <a:p>
            <a:pPr lvl="1">
              <a:lnSpc>
                <a:spcPct val="90000"/>
              </a:lnSpc>
              <a:buClr>
                <a:srgbClr val="CC3300"/>
              </a:buClr>
            </a:pPr>
            <a:r>
              <a:rPr lang="en-US" altLang="en-US" sz="1800">
                <a:solidFill>
                  <a:srgbClr val="000066"/>
                </a:solidFill>
              </a:rPr>
              <a:t>Standard plus stomach or environmental</a:t>
            </a:r>
          </a:p>
        </p:txBody>
      </p:sp>
      <p:sp>
        <p:nvSpPr>
          <p:cNvPr id="17412"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7414" name="Object 6"/>
          <p:cNvGraphicFramePr>
            <a:graphicFrameLocks noChangeAspect="1"/>
          </p:cNvGraphicFramePr>
          <p:nvPr>
            <p:ph sz="half" idx="2"/>
          </p:nvPr>
        </p:nvGraphicFramePr>
        <p:xfrm>
          <a:off x="4343400" y="2532063"/>
          <a:ext cx="4572000" cy="2617787"/>
        </p:xfrm>
        <a:graphic>
          <a:graphicData uri="http://schemas.openxmlformats.org/presentationml/2006/ole">
            <mc:AlternateContent xmlns:mc="http://schemas.openxmlformats.org/markup-compatibility/2006">
              <mc:Choice xmlns:v="urn:schemas-microsoft-com:vml" Requires="v">
                <p:oleObj spid="_x0000_s3090" name="Chart" r:id="rId3" imgW="5553135" imgH="3181380" progId="Excel.Chart.8">
                  <p:embed/>
                </p:oleObj>
              </mc:Choice>
              <mc:Fallback>
                <p:oleObj name="Chart" r:id="rId3" imgW="5553135" imgH="3181380" progId="Excel.Chart.8">
                  <p:embed/>
                  <p:pic>
                    <p:nvPicPr>
                      <p:cNvPr id="1741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532063"/>
                        <a:ext cx="45720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585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z="4000">
                <a:solidFill>
                  <a:srgbClr val="000066"/>
                </a:solidFill>
              </a:rPr>
              <a:t>Multi-Species Models in Fisheries</a:t>
            </a:r>
          </a:p>
        </p:txBody>
      </p:sp>
      <p:sp>
        <p:nvSpPr>
          <p:cNvPr id="18435" name="Rectangle 3"/>
          <p:cNvSpPr>
            <a:spLocks noGrp="1" noChangeArrowheads="1"/>
          </p:cNvSpPr>
          <p:nvPr>
            <p:ph type="body" sz="half" idx="1"/>
          </p:nvPr>
        </p:nvSpPr>
        <p:spPr>
          <a:xfrm>
            <a:off x="228600" y="1600200"/>
            <a:ext cx="4267200" cy="4876800"/>
          </a:xfrm>
        </p:spPr>
        <p:txBody>
          <a:bodyPr/>
          <a:lstStyle/>
          <a:p>
            <a:pPr>
              <a:lnSpc>
                <a:spcPct val="80000"/>
              </a:lnSpc>
              <a:buClr>
                <a:srgbClr val="CC3300"/>
              </a:buClr>
            </a:pPr>
            <a:r>
              <a:rPr lang="en-US" altLang="en-US" sz="1800" b="1">
                <a:solidFill>
                  <a:srgbClr val="000066"/>
                </a:solidFill>
              </a:rPr>
              <a:t>Intended Purpose:</a:t>
            </a:r>
          </a:p>
          <a:p>
            <a:pPr lvl="1">
              <a:lnSpc>
                <a:spcPct val="80000"/>
              </a:lnSpc>
              <a:buClr>
                <a:srgbClr val="CC3300"/>
              </a:buClr>
            </a:pPr>
            <a:r>
              <a:rPr lang="en-US" altLang="en-US" sz="1600">
                <a:solidFill>
                  <a:srgbClr val="000066"/>
                </a:solidFill>
              </a:rPr>
              <a:t>Assess the status of stocks simultaneously, usually with some form of interactions among spp, gear, etc.</a:t>
            </a:r>
          </a:p>
          <a:p>
            <a:pPr>
              <a:lnSpc>
                <a:spcPct val="80000"/>
              </a:lnSpc>
              <a:buClr>
                <a:srgbClr val="CC3300"/>
              </a:buClr>
            </a:pPr>
            <a:r>
              <a:rPr lang="en-US" altLang="en-US" sz="1800" b="1">
                <a:solidFill>
                  <a:srgbClr val="000066"/>
                </a:solidFill>
              </a:rPr>
              <a:t>Pros:</a:t>
            </a:r>
          </a:p>
          <a:p>
            <a:pPr lvl="1">
              <a:lnSpc>
                <a:spcPct val="80000"/>
              </a:lnSpc>
              <a:buClr>
                <a:srgbClr val="CC3300"/>
              </a:buClr>
            </a:pPr>
            <a:r>
              <a:rPr lang="en-US" altLang="en-US" sz="1600">
                <a:solidFill>
                  <a:srgbClr val="000066"/>
                </a:solidFill>
              </a:rPr>
              <a:t>Improvement over MRMs as additional factors are modeled concurrently</a:t>
            </a:r>
          </a:p>
          <a:p>
            <a:pPr lvl="1">
              <a:lnSpc>
                <a:spcPct val="80000"/>
              </a:lnSpc>
              <a:buClr>
                <a:srgbClr val="CC3300"/>
              </a:buClr>
            </a:pPr>
            <a:r>
              <a:rPr lang="en-US" altLang="en-US" sz="1600">
                <a:solidFill>
                  <a:srgbClr val="000066"/>
                </a:solidFill>
              </a:rPr>
              <a:t>Model outputs are still in familiar form</a:t>
            </a:r>
          </a:p>
          <a:p>
            <a:pPr>
              <a:lnSpc>
                <a:spcPct val="80000"/>
              </a:lnSpc>
              <a:buClr>
                <a:srgbClr val="CC3300"/>
              </a:buClr>
            </a:pPr>
            <a:r>
              <a:rPr lang="en-US" altLang="en-US" sz="1800" b="1">
                <a:solidFill>
                  <a:srgbClr val="000066"/>
                </a:solidFill>
              </a:rPr>
              <a:t>Cons:</a:t>
            </a:r>
          </a:p>
          <a:p>
            <a:pPr lvl="1">
              <a:lnSpc>
                <a:spcPct val="80000"/>
              </a:lnSpc>
              <a:buClr>
                <a:srgbClr val="CC3300"/>
              </a:buClr>
            </a:pPr>
            <a:r>
              <a:rPr lang="en-US" altLang="en-US" sz="1600">
                <a:solidFill>
                  <a:srgbClr val="000066"/>
                </a:solidFill>
              </a:rPr>
              <a:t>Functional form of several interactions debated</a:t>
            </a:r>
          </a:p>
          <a:p>
            <a:pPr lvl="1">
              <a:lnSpc>
                <a:spcPct val="80000"/>
              </a:lnSpc>
              <a:buClr>
                <a:srgbClr val="CC3300"/>
              </a:buClr>
            </a:pPr>
            <a:r>
              <a:rPr lang="en-US" altLang="en-US" sz="1600">
                <a:solidFill>
                  <a:srgbClr val="000066"/>
                </a:solidFill>
              </a:rPr>
              <a:t>Even additional data requirements</a:t>
            </a:r>
          </a:p>
          <a:p>
            <a:pPr lvl="1">
              <a:lnSpc>
                <a:spcPct val="80000"/>
              </a:lnSpc>
              <a:buClr>
                <a:srgbClr val="CC3300"/>
              </a:buClr>
            </a:pPr>
            <a:r>
              <a:rPr lang="en-US" altLang="en-US" sz="1600">
                <a:solidFill>
                  <a:srgbClr val="000066"/>
                </a:solidFill>
              </a:rPr>
              <a:t>May still miss other key factors</a:t>
            </a:r>
          </a:p>
          <a:p>
            <a:pPr>
              <a:lnSpc>
                <a:spcPct val="80000"/>
              </a:lnSpc>
              <a:buClr>
                <a:srgbClr val="CC3300"/>
              </a:buClr>
            </a:pPr>
            <a:r>
              <a:rPr lang="en-US" altLang="en-US" sz="1800" b="1">
                <a:solidFill>
                  <a:srgbClr val="000066"/>
                </a:solidFill>
              </a:rPr>
              <a:t>Data Needs:</a:t>
            </a:r>
          </a:p>
          <a:p>
            <a:pPr lvl="1">
              <a:lnSpc>
                <a:spcPct val="80000"/>
              </a:lnSpc>
              <a:buClr>
                <a:srgbClr val="CC3300"/>
              </a:buClr>
            </a:pPr>
            <a:r>
              <a:rPr lang="en-US" altLang="en-US" sz="1600">
                <a:solidFill>
                  <a:srgbClr val="000066"/>
                </a:solidFill>
              </a:rPr>
              <a:t>Standard plus stomach</a:t>
            </a:r>
          </a:p>
        </p:txBody>
      </p:sp>
      <p:sp>
        <p:nvSpPr>
          <p:cNvPr id="18436"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440" name="Picture 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2057400"/>
            <a:ext cx="4800600" cy="3600450"/>
          </a:xfrm>
          <a:noFill/>
          <a:ln/>
        </p:spPr>
      </p:pic>
    </p:spTree>
    <p:extLst>
      <p:ext uri="{BB962C8B-B14F-4D97-AF65-F5344CB8AC3E}">
        <p14:creationId xmlns:p14="http://schemas.microsoft.com/office/powerpoint/2010/main" val="2288249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solidFill>
                  <a:srgbClr val="000066"/>
                </a:solidFill>
              </a:rPr>
              <a:t>Biophysical Models in Fisheries</a:t>
            </a:r>
          </a:p>
        </p:txBody>
      </p:sp>
      <p:sp>
        <p:nvSpPr>
          <p:cNvPr id="19459" name="Rectangle 3"/>
          <p:cNvSpPr>
            <a:spLocks noGrp="1" noChangeArrowheads="1"/>
          </p:cNvSpPr>
          <p:nvPr>
            <p:ph type="body" sz="half" idx="1"/>
          </p:nvPr>
        </p:nvSpPr>
        <p:spPr>
          <a:xfrm>
            <a:off x="228600" y="1600200"/>
            <a:ext cx="4267200" cy="4876800"/>
          </a:xfrm>
        </p:spPr>
        <p:txBody>
          <a:bodyPr/>
          <a:lstStyle/>
          <a:p>
            <a:pPr>
              <a:lnSpc>
                <a:spcPct val="90000"/>
              </a:lnSpc>
              <a:buClr>
                <a:srgbClr val="CC3300"/>
              </a:buClr>
            </a:pPr>
            <a:r>
              <a:rPr lang="en-US" altLang="en-US" sz="2000" b="1">
                <a:solidFill>
                  <a:srgbClr val="000066"/>
                </a:solidFill>
              </a:rPr>
              <a:t>Intended Purpose:</a:t>
            </a:r>
          </a:p>
          <a:p>
            <a:pPr lvl="1">
              <a:lnSpc>
                <a:spcPct val="90000"/>
              </a:lnSpc>
              <a:buClr>
                <a:srgbClr val="CC3300"/>
              </a:buClr>
            </a:pPr>
            <a:r>
              <a:rPr lang="en-US" altLang="en-US" sz="1800">
                <a:solidFill>
                  <a:srgbClr val="000066"/>
                </a:solidFill>
              </a:rPr>
              <a:t>Evaluate how physical conditions alter stocks (more than SS add-ons)</a:t>
            </a:r>
          </a:p>
          <a:p>
            <a:pPr>
              <a:lnSpc>
                <a:spcPct val="90000"/>
              </a:lnSpc>
              <a:buClr>
                <a:srgbClr val="CC3300"/>
              </a:buClr>
            </a:pPr>
            <a:r>
              <a:rPr lang="en-US" altLang="en-US" sz="2000" b="1">
                <a:solidFill>
                  <a:srgbClr val="000066"/>
                </a:solidFill>
              </a:rPr>
              <a:t>Pros:</a:t>
            </a:r>
          </a:p>
          <a:p>
            <a:pPr lvl="1">
              <a:lnSpc>
                <a:spcPct val="90000"/>
              </a:lnSpc>
              <a:buClr>
                <a:srgbClr val="CC3300"/>
              </a:buClr>
            </a:pPr>
            <a:r>
              <a:rPr lang="en-US" altLang="en-US" sz="1800">
                <a:solidFill>
                  <a:srgbClr val="000066"/>
                </a:solidFill>
              </a:rPr>
              <a:t>Enhanced environmental realism</a:t>
            </a:r>
          </a:p>
          <a:p>
            <a:pPr>
              <a:lnSpc>
                <a:spcPct val="90000"/>
              </a:lnSpc>
              <a:buClr>
                <a:srgbClr val="CC3300"/>
              </a:buClr>
            </a:pPr>
            <a:r>
              <a:rPr lang="en-US" altLang="en-US" sz="2000" b="1">
                <a:solidFill>
                  <a:srgbClr val="000066"/>
                </a:solidFill>
              </a:rPr>
              <a:t>Cons:</a:t>
            </a:r>
          </a:p>
          <a:p>
            <a:pPr lvl="1">
              <a:lnSpc>
                <a:spcPct val="90000"/>
              </a:lnSpc>
              <a:buClr>
                <a:srgbClr val="CC3300"/>
              </a:buClr>
            </a:pPr>
            <a:r>
              <a:rPr lang="en-US" altLang="en-US" sz="1800">
                <a:solidFill>
                  <a:srgbClr val="000066"/>
                </a:solidFill>
              </a:rPr>
              <a:t>Often uncertain or solely correlative relationship between env. and stocks</a:t>
            </a:r>
          </a:p>
          <a:p>
            <a:pPr lvl="1">
              <a:lnSpc>
                <a:spcPct val="90000"/>
              </a:lnSpc>
              <a:buClr>
                <a:srgbClr val="CC3300"/>
              </a:buClr>
            </a:pPr>
            <a:r>
              <a:rPr lang="en-US" altLang="en-US" sz="1800">
                <a:solidFill>
                  <a:srgbClr val="000066"/>
                </a:solidFill>
              </a:rPr>
              <a:t>How to handle model outputs</a:t>
            </a:r>
          </a:p>
          <a:p>
            <a:pPr>
              <a:lnSpc>
                <a:spcPct val="90000"/>
              </a:lnSpc>
              <a:buClr>
                <a:srgbClr val="CC3300"/>
              </a:buClr>
            </a:pPr>
            <a:r>
              <a:rPr lang="en-US" altLang="en-US" sz="2000" b="1">
                <a:solidFill>
                  <a:srgbClr val="000066"/>
                </a:solidFill>
              </a:rPr>
              <a:t>Data Needs:</a:t>
            </a:r>
          </a:p>
          <a:p>
            <a:pPr lvl="1">
              <a:lnSpc>
                <a:spcPct val="90000"/>
              </a:lnSpc>
              <a:buClr>
                <a:srgbClr val="CC3300"/>
              </a:buClr>
            </a:pPr>
            <a:r>
              <a:rPr lang="en-US" altLang="en-US" sz="1800">
                <a:solidFill>
                  <a:srgbClr val="000066"/>
                </a:solidFill>
              </a:rPr>
              <a:t>Physical oceanographic or limnological conditions</a:t>
            </a:r>
          </a:p>
          <a:p>
            <a:pPr lvl="1">
              <a:lnSpc>
                <a:spcPct val="90000"/>
              </a:lnSpc>
              <a:buClr>
                <a:srgbClr val="CC3300"/>
              </a:buClr>
            </a:pPr>
            <a:r>
              <a:rPr lang="en-US" altLang="en-US" sz="1800">
                <a:solidFill>
                  <a:srgbClr val="000066"/>
                </a:solidFill>
              </a:rPr>
              <a:t>Known or estimated responses of fish to env. conditions</a:t>
            </a:r>
          </a:p>
        </p:txBody>
      </p:sp>
      <p:sp>
        <p:nvSpPr>
          <p:cNvPr id="19460"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64" name="Group 8"/>
          <p:cNvGrpSpPr>
            <a:grpSpLocks/>
          </p:cNvGrpSpPr>
          <p:nvPr/>
        </p:nvGrpSpPr>
        <p:grpSpPr bwMode="auto">
          <a:xfrm>
            <a:off x="4495800" y="1600200"/>
            <a:ext cx="4533900" cy="4903788"/>
            <a:chOff x="2832" y="1008"/>
            <a:chExt cx="2856" cy="3089"/>
          </a:xfrm>
        </p:grpSpPr>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l="22498" t="28128" r="22498" b="23441"/>
            <a:stretch>
              <a:fillRect/>
            </a:stretch>
          </p:blipFill>
          <p:spPr bwMode="auto">
            <a:xfrm>
              <a:off x="3024" y="2304"/>
              <a:ext cx="2544" cy="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2" y="1008"/>
              <a:ext cx="2856" cy="1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7" name="Text Box 11"/>
            <p:cNvSpPr txBox="1">
              <a:spLocks noChangeArrowheads="1"/>
            </p:cNvSpPr>
            <p:nvPr/>
          </p:nvSpPr>
          <p:spPr bwMode="auto">
            <a:xfrm rot="16200000">
              <a:off x="2367" y="3153"/>
              <a:ext cx="1392" cy="1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Scripps Pier, La Jolla SST</a:t>
              </a:r>
            </a:p>
          </p:txBody>
        </p:sp>
        <p:pic>
          <p:nvPicPr>
            <p:cNvPr id="1946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3888"/>
              <a:ext cx="245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99868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3" name="Picture 13" descr="Full_EBSweb_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492250"/>
            <a:ext cx="4800600" cy="2620963"/>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p:txBody>
          <a:bodyPr/>
          <a:lstStyle/>
          <a:p>
            <a:r>
              <a:rPr lang="en-US" altLang="en-US">
                <a:solidFill>
                  <a:srgbClr val="000066"/>
                </a:solidFill>
              </a:rPr>
              <a:t>Food Web Models in Fisheries</a:t>
            </a:r>
          </a:p>
        </p:txBody>
      </p:sp>
      <p:sp>
        <p:nvSpPr>
          <p:cNvPr id="20483" name="Rectangle 3"/>
          <p:cNvSpPr>
            <a:spLocks noGrp="1" noChangeArrowheads="1"/>
          </p:cNvSpPr>
          <p:nvPr>
            <p:ph type="body" sz="half" idx="1"/>
          </p:nvPr>
        </p:nvSpPr>
        <p:spPr>
          <a:xfrm>
            <a:off x="152400" y="1600200"/>
            <a:ext cx="4343400" cy="4953000"/>
          </a:xfrm>
        </p:spPr>
        <p:txBody>
          <a:bodyPr/>
          <a:lstStyle/>
          <a:p>
            <a:pPr>
              <a:lnSpc>
                <a:spcPct val="80000"/>
              </a:lnSpc>
              <a:buClr>
                <a:srgbClr val="CC3300"/>
              </a:buClr>
            </a:pPr>
            <a:r>
              <a:rPr lang="en-US" altLang="en-US" sz="1800" b="1">
                <a:solidFill>
                  <a:srgbClr val="000066"/>
                </a:solidFill>
              </a:rPr>
              <a:t>Intended Purpose:</a:t>
            </a:r>
          </a:p>
          <a:p>
            <a:pPr lvl="1">
              <a:lnSpc>
                <a:spcPct val="80000"/>
              </a:lnSpc>
              <a:buClr>
                <a:srgbClr val="CC3300"/>
              </a:buClr>
            </a:pPr>
            <a:r>
              <a:rPr lang="en-US" altLang="en-US" sz="1600">
                <a:solidFill>
                  <a:srgbClr val="000066"/>
                </a:solidFill>
              </a:rPr>
              <a:t>Evaluate species interactions, energy flows, and network structure of system surrounding fishery stocks</a:t>
            </a:r>
          </a:p>
          <a:p>
            <a:pPr>
              <a:lnSpc>
                <a:spcPct val="80000"/>
              </a:lnSpc>
              <a:buClr>
                <a:srgbClr val="CC3300"/>
              </a:buClr>
            </a:pPr>
            <a:r>
              <a:rPr lang="en-US" altLang="en-US" sz="1800" b="1">
                <a:solidFill>
                  <a:srgbClr val="000066"/>
                </a:solidFill>
              </a:rPr>
              <a:t>Pros:</a:t>
            </a:r>
          </a:p>
          <a:p>
            <a:pPr lvl="1">
              <a:lnSpc>
                <a:spcPct val="80000"/>
              </a:lnSpc>
              <a:buClr>
                <a:srgbClr val="CC3300"/>
              </a:buClr>
            </a:pPr>
            <a:r>
              <a:rPr lang="en-US" altLang="en-US" sz="1600">
                <a:solidFill>
                  <a:srgbClr val="000066"/>
                </a:solidFill>
              </a:rPr>
              <a:t>Enhanced ecological realism</a:t>
            </a:r>
          </a:p>
          <a:p>
            <a:pPr lvl="1">
              <a:lnSpc>
                <a:spcPct val="80000"/>
              </a:lnSpc>
              <a:buClr>
                <a:srgbClr val="CC3300"/>
              </a:buClr>
            </a:pPr>
            <a:r>
              <a:rPr lang="en-US" altLang="en-US" sz="1600">
                <a:solidFill>
                  <a:srgbClr val="000066"/>
                </a:solidFill>
              </a:rPr>
              <a:t>Establishes ability to address trade-offs among fisheries</a:t>
            </a:r>
          </a:p>
          <a:p>
            <a:pPr lvl="1">
              <a:lnSpc>
                <a:spcPct val="80000"/>
              </a:lnSpc>
              <a:buClr>
                <a:srgbClr val="CC3300"/>
              </a:buClr>
            </a:pPr>
            <a:r>
              <a:rPr lang="en-US" altLang="en-US" sz="1600">
                <a:solidFill>
                  <a:srgbClr val="000066"/>
                </a:solidFill>
              </a:rPr>
              <a:t>Often serves as a catalog for future work</a:t>
            </a:r>
          </a:p>
          <a:p>
            <a:pPr>
              <a:lnSpc>
                <a:spcPct val="80000"/>
              </a:lnSpc>
              <a:buClr>
                <a:srgbClr val="CC3300"/>
              </a:buClr>
            </a:pPr>
            <a:r>
              <a:rPr lang="en-US" altLang="en-US" sz="1800" b="1">
                <a:solidFill>
                  <a:srgbClr val="000066"/>
                </a:solidFill>
              </a:rPr>
              <a:t>Cons:</a:t>
            </a:r>
          </a:p>
          <a:p>
            <a:pPr lvl="1">
              <a:lnSpc>
                <a:spcPct val="80000"/>
              </a:lnSpc>
              <a:buClr>
                <a:srgbClr val="CC3300"/>
              </a:buClr>
            </a:pPr>
            <a:r>
              <a:rPr lang="en-US" altLang="en-US" sz="1600">
                <a:solidFill>
                  <a:srgbClr val="000066"/>
                </a:solidFill>
              </a:rPr>
              <a:t>Transparency of models</a:t>
            </a:r>
          </a:p>
          <a:p>
            <a:pPr lvl="1">
              <a:lnSpc>
                <a:spcPct val="80000"/>
              </a:lnSpc>
              <a:buClr>
                <a:srgbClr val="CC3300"/>
              </a:buClr>
            </a:pPr>
            <a:r>
              <a:rPr lang="en-US" altLang="en-US" sz="1600">
                <a:solidFill>
                  <a:srgbClr val="000066"/>
                </a:solidFill>
              </a:rPr>
              <a:t>Assumptions of functional forms</a:t>
            </a:r>
          </a:p>
          <a:p>
            <a:pPr lvl="1">
              <a:lnSpc>
                <a:spcPct val="80000"/>
              </a:lnSpc>
              <a:buClr>
                <a:srgbClr val="CC3300"/>
              </a:buClr>
            </a:pPr>
            <a:r>
              <a:rPr lang="en-US" altLang="en-US" sz="1600">
                <a:solidFill>
                  <a:srgbClr val="000066"/>
                </a:solidFill>
              </a:rPr>
              <a:t>Model outputs atypical for historical fisheries context</a:t>
            </a:r>
          </a:p>
          <a:p>
            <a:pPr>
              <a:lnSpc>
                <a:spcPct val="80000"/>
              </a:lnSpc>
              <a:buClr>
                <a:srgbClr val="CC3300"/>
              </a:buClr>
            </a:pPr>
            <a:r>
              <a:rPr lang="en-US" altLang="en-US" sz="1800" b="1">
                <a:solidFill>
                  <a:srgbClr val="000066"/>
                </a:solidFill>
              </a:rPr>
              <a:t>Data Needs:</a:t>
            </a:r>
          </a:p>
          <a:p>
            <a:pPr lvl="1">
              <a:lnSpc>
                <a:spcPct val="80000"/>
              </a:lnSpc>
              <a:buClr>
                <a:srgbClr val="CC3300"/>
              </a:buClr>
            </a:pPr>
            <a:r>
              <a:rPr lang="en-US" altLang="en-US" sz="1600">
                <a:solidFill>
                  <a:srgbClr val="000066"/>
                </a:solidFill>
              </a:rPr>
              <a:t>Std plus stomach, many vital rates, many more taxa groups than just targeted spp</a:t>
            </a:r>
          </a:p>
          <a:p>
            <a:pPr lvl="1">
              <a:lnSpc>
                <a:spcPct val="80000"/>
              </a:lnSpc>
              <a:buClr>
                <a:srgbClr val="CC3300"/>
              </a:buClr>
            </a:pPr>
            <a:r>
              <a:rPr lang="en-US" altLang="en-US" sz="1600">
                <a:solidFill>
                  <a:srgbClr val="000066"/>
                </a:solidFill>
              </a:rPr>
              <a:t>Flows among compartments and rates within compartments</a:t>
            </a:r>
          </a:p>
        </p:txBody>
      </p:sp>
      <p:sp>
        <p:nvSpPr>
          <p:cNvPr id="20484"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4" name="Picture 14" descr="Polladjjuv_EBS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037013"/>
            <a:ext cx="4403725" cy="266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94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solidFill>
                  <a:srgbClr val="000066"/>
                </a:solidFill>
              </a:rPr>
              <a:t>Aggregate Biomass Models in Fisheries</a:t>
            </a:r>
          </a:p>
        </p:txBody>
      </p:sp>
      <p:sp>
        <p:nvSpPr>
          <p:cNvPr id="21507" name="Rectangle 3"/>
          <p:cNvSpPr>
            <a:spLocks noGrp="1" noChangeArrowheads="1"/>
          </p:cNvSpPr>
          <p:nvPr>
            <p:ph type="body" sz="half" idx="1"/>
          </p:nvPr>
        </p:nvSpPr>
        <p:spPr>
          <a:xfrm>
            <a:off x="152400" y="1600200"/>
            <a:ext cx="4267200" cy="4953000"/>
          </a:xfrm>
        </p:spPr>
        <p:txBody>
          <a:bodyPr/>
          <a:lstStyle/>
          <a:p>
            <a:pPr>
              <a:lnSpc>
                <a:spcPct val="80000"/>
              </a:lnSpc>
              <a:buClr>
                <a:srgbClr val="CC3300"/>
              </a:buClr>
            </a:pPr>
            <a:r>
              <a:rPr lang="en-US" altLang="en-US" sz="1800" b="1">
                <a:solidFill>
                  <a:srgbClr val="000066"/>
                </a:solidFill>
              </a:rPr>
              <a:t>Intended Purpose:</a:t>
            </a:r>
          </a:p>
          <a:p>
            <a:pPr lvl="1">
              <a:lnSpc>
                <a:spcPct val="80000"/>
              </a:lnSpc>
              <a:buClr>
                <a:srgbClr val="CC3300"/>
              </a:buClr>
            </a:pPr>
            <a:r>
              <a:rPr lang="en-US" altLang="en-US" sz="1600">
                <a:solidFill>
                  <a:srgbClr val="000066"/>
                </a:solidFill>
              </a:rPr>
              <a:t>Assess the status of resources as major groups or clusters (e.g. guilds, taxa, etc.), not as individual stocks</a:t>
            </a:r>
          </a:p>
          <a:p>
            <a:pPr>
              <a:lnSpc>
                <a:spcPct val="80000"/>
              </a:lnSpc>
              <a:buClr>
                <a:srgbClr val="CC3300"/>
              </a:buClr>
            </a:pPr>
            <a:r>
              <a:rPr lang="en-US" altLang="en-US" sz="1800" b="1">
                <a:solidFill>
                  <a:srgbClr val="000066"/>
                </a:solidFill>
              </a:rPr>
              <a:t>Pros:</a:t>
            </a:r>
          </a:p>
          <a:p>
            <a:pPr lvl="1">
              <a:lnSpc>
                <a:spcPct val="80000"/>
              </a:lnSpc>
              <a:buClr>
                <a:srgbClr val="CC3300"/>
              </a:buClr>
            </a:pPr>
            <a:r>
              <a:rPr lang="en-US" altLang="en-US" sz="1600">
                <a:solidFill>
                  <a:srgbClr val="000066"/>
                </a:solidFill>
              </a:rPr>
              <a:t>Establishes ability to address trade-offs among fisheries</a:t>
            </a:r>
          </a:p>
          <a:p>
            <a:pPr lvl="1">
              <a:lnSpc>
                <a:spcPct val="80000"/>
              </a:lnSpc>
              <a:buClr>
                <a:srgbClr val="CC3300"/>
              </a:buClr>
            </a:pPr>
            <a:r>
              <a:rPr lang="en-US" altLang="en-US" sz="1600">
                <a:solidFill>
                  <a:srgbClr val="000066"/>
                </a:solidFill>
              </a:rPr>
              <a:t>Built in precautionary approach</a:t>
            </a:r>
          </a:p>
          <a:p>
            <a:pPr lvl="1">
              <a:lnSpc>
                <a:spcPct val="80000"/>
              </a:lnSpc>
              <a:buClr>
                <a:srgbClr val="CC3300"/>
              </a:buClr>
            </a:pPr>
            <a:r>
              <a:rPr lang="en-US" altLang="en-US" sz="1600">
                <a:solidFill>
                  <a:srgbClr val="000066"/>
                </a:solidFill>
              </a:rPr>
              <a:t>Model outputs are still in familiar, albeit aggregated, form</a:t>
            </a:r>
          </a:p>
          <a:p>
            <a:pPr>
              <a:lnSpc>
                <a:spcPct val="80000"/>
              </a:lnSpc>
              <a:buClr>
                <a:srgbClr val="CC3300"/>
              </a:buClr>
            </a:pPr>
            <a:r>
              <a:rPr lang="en-US" altLang="en-US" sz="1800" b="1">
                <a:solidFill>
                  <a:srgbClr val="000066"/>
                </a:solidFill>
              </a:rPr>
              <a:t>Cons:</a:t>
            </a:r>
          </a:p>
          <a:p>
            <a:pPr lvl="1">
              <a:lnSpc>
                <a:spcPct val="80000"/>
              </a:lnSpc>
              <a:buClr>
                <a:srgbClr val="CC3300"/>
              </a:buClr>
            </a:pPr>
            <a:r>
              <a:rPr lang="en-US" altLang="en-US" sz="1600">
                <a:solidFill>
                  <a:srgbClr val="000066"/>
                </a:solidFill>
              </a:rPr>
              <a:t>Minimizes stock specific information</a:t>
            </a:r>
          </a:p>
          <a:p>
            <a:pPr lvl="1">
              <a:lnSpc>
                <a:spcPct val="80000"/>
              </a:lnSpc>
              <a:buClr>
                <a:srgbClr val="CC3300"/>
              </a:buClr>
            </a:pPr>
            <a:r>
              <a:rPr lang="en-US" altLang="en-US" sz="1600">
                <a:solidFill>
                  <a:srgbClr val="000066"/>
                </a:solidFill>
              </a:rPr>
              <a:t>Assumptions of amalgamated vital rate parameters across groups of diverse spp &amp; life histories</a:t>
            </a:r>
          </a:p>
          <a:p>
            <a:pPr>
              <a:lnSpc>
                <a:spcPct val="80000"/>
              </a:lnSpc>
              <a:buClr>
                <a:srgbClr val="CC3300"/>
              </a:buClr>
            </a:pPr>
            <a:r>
              <a:rPr lang="en-US" altLang="en-US" sz="1800" b="1">
                <a:solidFill>
                  <a:srgbClr val="000066"/>
                </a:solidFill>
              </a:rPr>
              <a:t>Data Needs:</a:t>
            </a:r>
          </a:p>
          <a:p>
            <a:pPr lvl="1">
              <a:lnSpc>
                <a:spcPct val="80000"/>
              </a:lnSpc>
              <a:buClr>
                <a:srgbClr val="CC3300"/>
              </a:buClr>
            </a:pPr>
            <a:r>
              <a:rPr lang="en-US" altLang="en-US" sz="1600">
                <a:solidFill>
                  <a:srgbClr val="000066"/>
                </a:solidFill>
              </a:rPr>
              <a:t>Std, maybe some stomach, but clustered</a:t>
            </a:r>
          </a:p>
          <a:p>
            <a:pPr lvl="1">
              <a:lnSpc>
                <a:spcPct val="80000"/>
              </a:lnSpc>
              <a:buClr>
                <a:srgbClr val="CC3300"/>
              </a:buClr>
            </a:pPr>
            <a:r>
              <a:rPr lang="en-US" altLang="en-US" sz="1600">
                <a:solidFill>
                  <a:srgbClr val="000066"/>
                </a:solidFill>
              </a:rPr>
              <a:t>Some flows among groups</a:t>
            </a:r>
          </a:p>
        </p:txBody>
      </p:sp>
      <p:sp>
        <p:nvSpPr>
          <p:cNvPr id="21508"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685" name="Group 181"/>
          <p:cNvGrpSpPr>
            <a:grpSpLocks noChangeAspect="1"/>
          </p:cNvGrpSpPr>
          <p:nvPr/>
        </p:nvGrpSpPr>
        <p:grpSpPr bwMode="auto">
          <a:xfrm>
            <a:off x="4495800" y="2438400"/>
            <a:ext cx="4368800" cy="2841625"/>
            <a:chOff x="1506" y="1253"/>
            <a:chExt cx="2743" cy="1785"/>
          </a:xfrm>
        </p:grpSpPr>
        <p:sp>
          <p:nvSpPr>
            <p:cNvPr id="21686" name="Rectangle 182"/>
            <p:cNvSpPr>
              <a:spLocks noChangeAspect="1" noChangeArrowheads="1"/>
            </p:cNvSpPr>
            <p:nvPr/>
          </p:nvSpPr>
          <p:spPr bwMode="auto">
            <a:xfrm>
              <a:off x="1692" y="1301"/>
              <a:ext cx="2520"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687" name="Rectangle 183"/>
            <p:cNvSpPr>
              <a:spLocks noChangeAspect="1" noChangeArrowheads="1"/>
            </p:cNvSpPr>
            <p:nvPr/>
          </p:nvSpPr>
          <p:spPr bwMode="auto">
            <a:xfrm>
              <a:off x="1692" y="1301"/>
              <a:ext cx="2520" cy="1242"/>
            </a:xfrm>
            <a:prstGeom prst="rect">
              <a:avLst/>
            </a:prstGeom>
            <a:noFill/>
            <a:ln w="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sz="2000"/>
            </a:p>
          </p:txBody>
        </p:sp>
        <p:sp>
          <p:nvSpPr>
            <p:cNvPr id="21688" name="Freeform 184"/>
            <p:cNvSpPr>
              <a:spLocks noChangeAspect="1"/>
            </p:cNvSpPr>
            <p:nvPr/>
          </p:nvSpPr>
          <p:spPr bwMode="auto">
            <a:xfrm>
              <a:off x="1692" y="2207"/>
              <a:ext cx="2520" cy="336"/>
            </a:xfrm>
            <a:custGeom>
              <a:avLst/>
              <a:gdLst>
                <a:gd name="T0" fmla="*/ 0 w 2520"/>
                <a:gd name="T1" fmla="*/ 336 h 336"/>
                <a:gd name="T2" fmla="*/ 0 w 2520"/>
                <a:gd name="T3" fmla="*/ 90 h 336"/>
                <a:gd name="T4" fmla="*/ 84 w 2520"/>
                <a:gd name="T5" fmla="*/ 84 h 336"/>
                <a:gd name="T6" fmla="*/ 168 w 2520"/>
                <a:gd name="T7" fmla="*/ 84 h 336"/>
                <a:gd name="T8" fmla="*/ 252 w 2520"/>
                <a:gd name="T9" fmla="*/ 84 h 336"/>
                <a:gd name="T10" fmla="*/ 336 w 2520"/>
                <a:gd name="T11" fmla="*/ 78 h 336"/>
                <a:gd name="T12" fmla="*/ 420 w 2520"/>
                <a:gd name="T13" fmla="*/ 78 h 336"/>
                <a:gd name="T14" fmla="*/ 504 w 2520"/>
                <a:gd name="T15" fmla="*/ 72 h 336"/>
                <a:gd name="T16" fmla="*/ 588 w 2520"/>
                <a:gd name="T17" fmla="*/ 72 h 336"/>
                <a:gd name="T18" fmla="*/ 672 w 2520"/>
                <a:gd name="T19" fmla="*/ 66 h 336"/>
                <a:gd name="T20" fmla="*/ 756 w 2520"/>
                <a:gd name="T21" fmla="*/ 66 h 336"/>
                <a:gd name="T22" fmla="*/ 840 w 2520"/>
                <a:gd name="T23" fmla="*/ 60 h 336"/>
                <a:gd name="T24" fmla="*/ 924 w 2520"/>
                <a:gd name="T25" fmla="*/ 60 h 336"/>
                <a:gd name="T26" fmla="*/ 1008 w 2520"/>
                <a:gd name="T27" fmla="*/ 54 h 336"/>
                <a:gd name="T28" fmla="*/ 1092 w 2520"/>
                <a:gd name="T29" fmla="*/ 54 h 336"/>
                <a:gd name="T30" fmla="*/ 1176 w 2520"/>
                <a:gd name="T31" fmla="*/ 48 h 336"/>
                <a:gd name="T32" fmla="*/ 1260 w 2520"/>
                <a:gd name="T33" fmla="*/ 42 h 336"/>
                <a:gd name="T34" fmla="*/ 1344 w 2520"/>
                <a:gd name="T35" fmla="*/ 42 h 336"/>
                <a:gd name="T36" fmla="*/ 1428 w 2520"/>
                <a:gd name="T37" fmla="*/ 36 h 336"/>
                <a:gd name="T38" fmla="*/ 1512 w 2520"/>
                <a:gd name="T39" fmla="*/ 36 h 336"/>
                <a:gd name="T40" fmla="*/ 1596 w 2520"/>
                <a:gd name="T41" fmla="*/ 30 h 336"/>
                <a:gd name="T42" fmla="*/ 1680 w 2520"/>
                <a:gd name="T43" fmla="*/ 30 h 336"/>
                <a:gd name="T44" fmla="*/ 1764 w 2520"/>
                <a:gd name="T45" fmla="*/ 24 h 336"/>
                <a:gd name="T46" fmla="*/ 1848 w 2520"/>
                <a:gd name="T47" fmla="*/ 24 h 336"/>
                <a:gd name="T48" fmla="*/ 1932 w 2520"/>
                <a:gd name="T49" fmla="*/ 18 h 336"/>
                <a:gd name="T50" fmla="*/ 2016 w 2520"/>
                <a:gd name="T51" fmla="*/ 18 h 336"/>
                <a:gd name="T52" fmla="*/ 2100 w 2520"/>
                <a:gd name="T53" fmla="*/ 12 h 336"/>
                <a:gd name="T54" fmla="*/ 2184 w 2520"/>
                <a:gd name="T55" fmla="*/ 12 h 336"/>
                <a:gd name="T56" fmla="*/ 2268 w 2520"/>
                <a:gd name="T57" fmla="*/ 6 h 336"/>
                <a:gd name="T58" fmla="*/ 2352 w 2520"/>
                <a:gd name="T59" fmla="*/ 6 h 336"/>
                <a:gd name="T60" fmla="*/ 2436 w 2520"/>
                <a:gd name="T61" fmla="*/ 0 h 336"/>
                <a:gd name="T62" fmla="*/ 2520 w 2520"/>
                <a:gd name="T63" fmla="*/ 0 h 336"/>
                <a:gd name="T64" fmla="*/ 2520 w 2520"/>
                <a:gd name="T65" fmla="*/ 336 h 336"/>
                <a:gd name="T66" fmla="*/ 2436 w 2520"/>
                <a:gd name="T67" fmla="*/ 336 h 336"/>
                <a:gd name="T68" fmla="*/ 2352 w 2520"/>
                <a:gd name="T69" fmla="*/ 336 h 336"/>
                <a:gd name="T70" fmla="*/ 2268 w 2520"/>
                <a:gd name="T71" fmla="*/ 336 h 336"/>
                <a:gd name="T72" fmla="*/ 2184 w 2520"/>
                <a:gd name="T73" fmla="*/ 336 h 336"/>
                <a:gd name="T74" fmla="*/ 2100 w 2520"/>
                <a:gd name="T75" fmla="*/ 336 h 336"/>
                <a:gd name="T76" fmla="*/ 2016 w 2520"/>
                <a:gd name="T77" fmla="*/ 336 h 336"/>
                <a:gd name="T78" fmla="*/ 1932 w 2520"/>
                <a:gd name="T79" fmla="*/ 336 h 336"/>
                <a:gd name="T80" fmla="*/ 1848 w 2520"/>
                <a:gd name="T81" fmla="*/ 336 h 336"/>
                <a:gd name="T82" fmla="*/ 1764 w 2520"/>
                <a:gd name="T83" fmla="*/ 336 h 336"/>
                <a:gd name="T84" fmla="*/ 1680 w 2520"/>
                <a:gd name="T85" fmla="*/ 336 h 336"/>
                <a:gd name="T86" fmla="*/ 1596 w 2520"/>
                <a:gd name="T87" fmla="*/ 336 h 336"/>
                <a:gd name="T88" fmla="*/ 1512 w 2520"/>
                <a:gd name="T89" fmla="*/ 336 h 336"/>
                <a:gd name="T90" fmla="*/ 1428 w 2520"/>
                <a:gd name="T91" fmla="*/ 336 h 336"/>
                <a:gd name="T92" fmla="*/ 1344 w 2520"/>
                <a:gd name="T93" fmla="*/ 336 h 336"/>
                <a:gd name="T94" fmla="*/ 1260 w 2520"/>
                <a:gd name="T95" fmla="*/ 336 h 336"/>
                <a:gd name="T96" fmla="*/ 1176 w 2520"/>
                <a:gd name="T97" fmla="*/ 336 h 336"/>
                <a:gd name="T98" fmla="*/ 1092 w 2520"/>
                <a:gd name="T99" fmla="*/ 336 h 336"/>
                <a:gd name="T100" fmla="*/ 1008 w 2520"/>
                <a:gd name="T101" fmla="*/ 336 h 336"/>
                <a:gd name="T102" fmla="*/ 924 w 2520"/>
                <a:gd name="T103" fmla="*/ 336 h 336"/>
                <a:gd name="T104" fmla="*/ 840 w 2520"/>
                <a:gd name="T105" fmla="*/ 336 h 336"/>
                <a:gd name="T106" fmla="*/ 756 w 2520"/>
                <a:gd name="T107" fmla="*/ 336 h 336"/>
                <a:gd name="T108" fmla="*/ 672 w 2520"/>
                <a:gd name="T109" fmla="*/ 336 h 336"/>
                <a:gd name="T110" fmla="*/ 588 w 2520"/>
                <a:gd name="T111" fmla="*/ 336 h 336"/>
                <a:gd name="T112" fmla="*/ 504 w 2520"/>
                <a:gd name="T113" fmla="*/ 336 h 336"/>
                <a:gd name="T114" fmla="*/ 420 w 2520"/>
                <a:gd name="T115" fmla="*/ 336 h 336"/>
                <a:gd name="T116" fmla="*/ 336 w 2520"/>
                <a:gd name="T117" fmla="*/ 336 h 336"/>
                <a:gd name="T118" fmla="*/ 252 w 2520"/>
                <a:gd name="T119" fmla="*/ 336 h 336"/>
                <a:gd name="T120" fmla="*/ 168 w 2520"/>
                <a:gd name="T121" fmla="*/ 336 h 336"/>
                <a:gd name="T122" fmla="*/ 84 w 2520"/>
                <a:gd name="T123" fmla="*/ 336 h 336"/>
                <a:gd name="T124" fmla="*/ 0 w 2520"/>
                <a:gd name="T125"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36">
                  <a:moveTo>
                    <a:pt x="0" y="336"/>
                  </a:moveTo>
                  <a:lnTo>
                    <a:pt x="0" y="90"/>
                  </a:lnTo>
                  <a:lnTo>
                    <a:pt x="84" y="84"/>
                  </a:lnTo>
                  <a:lnTo>
                    <a:pt x="168" y="84"/>
                  </a:lnTo>
                  <a:lnTo>
                    <a:pt x="252" y="84"/>
                  </a:lnTo>
                  <a:lnTo>
                    <a:pt x="336" y="78"/>
                  </a:lnTo>
                  <a:lnTo>
                    <a:pt x="420" y="78"/>
                  </a:lnTo>
                  <a:lnTo>
                    <a:pt x="504" y="72"/>
                  </a:lnTo>
                  <a:lnTo>
                    <a:pt x="588" y="72"/>
                  </a:lnTo>
                  <a:lnTo>
                    <a:pt x="672" y="66"/>
                  </a:lnTo>
                  <a:lnTo>
                    <a:pt x="756" y="66"/>
                  </a:lnTo>
                  <a:lnTo>
                    <a:pt x="840" y="60"/>
                  </a:lnTo>
                  <a:lnTo>
                    <a:pt x="924" y="60"/>
                  </a:lnTo>
                  <a:lnTo>
                    <a:pt x="1008" y="54"/>
                  </a:lnTo>
                  <a:lnTo>
                    <a:pt x="1092" y="54"/>
                  </a:lnTo>
                  <a:lnTo>
                    <a:pt x="1176" y="48"/>
                  </a:lnTo>
                  <a:lnTo>
                    <a:pt x="1260" y="42"/>
                  </a:lnTo>
                  <a:lnTo>
                    <a:pt x="1344" y="42"/>
                  </a:lnTo>
                  <a:lnTo>
                    <a:pt x="1428" y="36"/>
                  </a:lnTo>
                  <a:lnTo>
                    <a:pt x="1512" y="36"/>
                  </a:lnTo>
                  <a:lnTo>
                    <a:pt x="1596" y="30"/>
                  </a:lnTo>
                  <a:lnTo>
                    <a:pt x="1680" y="30"/>
                  </a:lnTo>
                  <a:lnTo>
                    <a:pt x="1764" y="24"/>
                  </a:lnTo>
                  <a:lnTo>
                    <a:pt x="1848" y="24"/>
                  </a:lnTo>
                  <a:lnTo>
                    <a:pt x="1932" y="18"/>
                  </a:lnTo>
                  <a:lnTo>
                    <a:pt x="2016" y="18"/>
                  </a:lnTo>
                  <a:lnTo>
                    <a:pt x="2100" y="12"/>
                  </a:lnTo>
                  <a:lnTo>
                    <a:pt x="2184" y="12"/>
                  </a:lnTo>
                  <a:lnTo>
                    <a:pt x="2268" y="6"/>
                  </a:lnTo>
                  <a:lnTo>
                    <a:pt x="2352" y="6"/>
                  </a:lnTo>
                  <a:lnTo>
                    <a:pt x="2436" y="0"/>
                  </a:lnTo>
                  <a:lnTo>
                    <a:pt x="2520" y="0"/>
                  </a:lnTo>
                  <a:lnTo>
                    <a:pt x="2520" y="336"/>
                  </a:lnTo>
                  <a:lnTo>
                    <a:pt x="2436" y="336"/>
                  </a:lnTo>
                  <a:lnTo>
                    <a:pt x="2352" y="336"/>
                  </a:lnTo>
                  <a:lnTo>
                    <a:pt x="2268" y="336"/>
                  </a:lnTo>
                  <a:lnTo>
                    <a:pt x="2184" y="336"/>
                  </a:lnTo>
                  <a:lnTo>
                    <a:pt x="2100" y="336"/>
                  </a:lnTo>
                  <a:lnTo>
                    <a:pt x="2016" y="336"/>
                  </a:lnTo>
                  <a:lnTo>
                    <a:pt x="1932" y="336"/>
                  </a:lnTo>
                  <a:lnTo>
                    <a:pt x="1848" y="336"/>
                  </a:lnTo>
                  <a:lnTo>
                    <a:pt x="1764" y="336"/>
                  </a:lnTo>
                  <a:lnTo>
                    <a:pt x="1680" y="336"/>
                  </a:lnTo>
                  <a:lnTo>
                    <a:pt x="1596" y="336"/>
                  </a:lnTo>
                  <a:lnTo>
                    <a:pt x="1512" y="336"/>
                  </a:lnTo>
                  <a:lnTo>
                    <a:pt x="1428" y="336"/>
                  </a:lnTo>
                  <a:lnTo>
                    <a:pt x="1344" y="336"/>
                  </a:lnTo>
                  <a:lnTo>
                    <a:pt x="1260" y="336"/>
                  </a:lnTo>
                  <a:lnTo>
                    <a:pt x="1176" y="336"/>
                  </a:lnTo>
                  <a:lnTo>
                    <a:pt x="1092" y="336"/>
                  </a:lnTo>
                  <a:lnTo>
                    <a:pt x="1008" y="336"/>
                  </a:lnTo>
                  <a:lnTo>
                    <a:pt x="924" y="336"/>
                  </a:lnTo>
                  <a:lnTo>
                    <a:pt x="840" y="336"/>
                  </a:lnTo>
                  <a:lnTo>
                    <a:pt x="756" y="336"/>
                  </a:lnTo>
                  <a:lnTo>
                    <a:pt x="672" y="336"/>
                  </a:lnTo>
                  <a:lnTo>
                    <a:pt x="588" y="336"/>
                  </a:lnTo>
                  <a:lnTo>
                    <a:pt x="504" y="336"/>
                  </a:lnTo>
                  <a:lnTo>
                    <a:pt x="420" y="336"/>
                  </a:lnTo>
                  <a:lnTo>
                    <a:pt x="336" y="336"/>
                  </a:lnTo>
                  <a:lnTo>
                    <a:pt x="252" y="336"/>
                  </a:lnTo>
                  <a:lnTo>
                    <a:pt x="168" y="336"/>
                  </a:lnTo>
                  <a:lnTo>
                    <a:pt x="84" y="336"/>
                  </a:lnTo>
                  <a:lnTo>
                    <a:pt x="0" y="336"/>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89" name="Freeform 185"/>
            <p:cNvSpPr>
              <a:spLocks noChangeAspect="1"/>
            </p:cNvSpPr>
            <p:nvPr/>
          </p:nvSpPr>
          <p:spPr bwMode="auto">
            <a:xfrm>
              <a:off x="1692" y="2045"/>
              <a:ext cx="2520" cy="252"/>
            </a:xfrm>
            <a:custGeom>
              <a:avLst/>
              <a:gdLst>
                <a:gd name="T0" fmla="*/ 0 w 2520"/>
                <a:gd name="T1" fmla="*/ 252 h 252"/>
                <a:gd name="T2" fmla="*/ 0 w 2520"/>
                <a:gd name="T3" fmla="*/ 0 h 252"/>
                <a:gd name="T4" fmla="*/ 84 w 2520"/>
                <a:gd name="T5" fmla="*/ 48 h 252"/>
                <a:gd name="T6" fmla="*/ 168 w 2520"/>
                <a:gd name="T7" fmla="*/ 90 h 252"/>
                <a:gd name="T8" fmla="*/ 252 w 2520"/>
                <a:gd name="T9" fmla="*/ 114 h 252"/>
                <a:gd name="T10" fmla="*/ 336 w 2520"/>
                <a:gd name="T11" fmla="*/ 138 h 252"/>
                <a:gd name="T12" fmla="*/ 420 w 2520"/>
                <a:gd name="T13" fmla="*/ 156 h 252"/>
                <a:gd name="T14" fmla="*/ 504 w 2520"/>
                <a:gd name="T15" fmla="*/ 168 h 252"/>
                <a:gd name="T16" fmla="*/ 588 w 2520"/>
                <a:gd name="T17" fmla="*/ 174 h 252"/>
                <a:gd name="T18" fmla="*/ 672 w 2520"/>
                <a:gd name="T19" fmla="*/ 180 h 252"/>
                <a:gd name="T20" fmla="*/ 756 w 2520"/>
                <a:gd name="T21" fmla="*/ 186 h 252"/>
                <a:gd name="T22" fmla="*/ 840 w 2520"/>
                <a:gd name="T23" fmla="*/ 192 h 252"/>
                <a:gd name="T24" fmla="*/ 924 w 2520"/>
                <a:gd name="T25" fmla="*/ 192 h 252"/>
                <a:gd name="T26" fmla="*/ 1008 w 2520"/>
                <a:gd name="T27" fmla="*/ 192 h 252"/>
                <a:gd name="T28" fmla="*/ 1092 w 2520"/>
                <a:gd name="T29" fmla="*/ 192 h 252"/>
                <a:gd name="T30" fmla="*/ 1176 w 2520"/>
                <a:gd name="T31" fmla="*/ 192 h 252"/>
                <a:gd name="T32" fmla="*/ 1260 w 2520"/>
                <a:gd name="T33" fmla="*/ 192 h 252"/>
                <a:gd name="T34" fmla="*/ 1344 w 2520"/>
                <a:gd name="T35" fmla="*/ 192 h 252"/>
                <a:gd name="T36" fmla="*/ 1428 w 2520"/>
                <a:gd name="T37" fmla="*/ 192 h 252"/>
                <a:gd name="T38" fmla="*/ 1512 w 2520"/>
                <a:gd name="T39" fmla="*/ 192 h 252"/>
                <a:gd name="T40" fmla="*/ 1596 w 2520"/>
                <a:gd name="T41" fmla="*/ 186 h 252"/>
                <a:gd name="T42" fmla="*/ 1680 w 2520"/>
                <a:gd name="T43" fmla="*/ 186 h 252"/>
                <a:gd name="T44" fmla="*/ 1764 w 2520"/>
                <a:gd name="T45" fmla="*/ 180 h 252"/>
                <a:gd name="T46" fmla="*/ 1848 w 2520"/>
                <a:gd name="T47" fmla="*/ 180 h 252"/>
                <a:gd name="T48" fmla="*/ 1932 w 2520"/>
                <a:gd name="T49" fmla="*/ 180 h 252"/>
                <a:gd name="T50" fmla="*/ 2016 w 2520"/>
                <a:gd name="T51" fmla="*/ 174 h 252"/>
                <a:gd name="T52" fmla="*/ 2100 w 2520"/>
                <a:gd name="T53" fmla="*/ 174 h 252"/>
                <a:gd name="T54" fmla="*/ 2184 w 2520"/>
                <a:gd name="T55" fmla="*/ 168 h 252"/>
                <a:gd name="T56" fmla="*/ 2268 w 2520"/>
                <a:gd name="T57" fmla="*/ 168 h 252"/>
                <a:gd name="T58" fmla="*/ 2352 w 2520"/>
                <a:gd name="T59" fmla="*/ 168 h 252"/>
                <a:gd name="T60" fmla="*/ 2436 w 2520"/>
                <a:gd name="T61" fmla="*/ 162 h 252"/>
                <a:gd name="T62" fmla="*/ 2520 w 2520"/>
                <a:gd name="T63" fmla="*/ 162 h 252"/>
                <a:gd name="T64" fmla="*/ 2520 w 2520"/>
                <a:gd name="T65" fmla="*/ 162 h 252"/>
                <a:gd name="T66" fmla="*/ 2436 w 2520"/>
                <a:gd name="T67" fmla="*/ 162 h 252"/>
                <a:gd name="T68" fmla="*/ 2352 w 2520"/>
                <a:gd name="T69" fmla="*/ 168 h 252"/>
                <a:gd name="T70" fmla="*/ 2268 w 2520"/>
                <a:gd name="T71" fmla="*/ 168 h 252"/>
                <a:gd name="T72" fmla="*/ 2184 w 2520"/>
                <a:gd name="T73" fmla="*/ 174 h 252"/>
                <a:gd name="T74" fmla="*/ 2100 w 2520"/>
                <a:gd name="T75" fmla="*/ 174 h 252"/>
                <a:gd name="T76" fmla="*/ 2016 w 2520"/>
                <a:gd name="T77" fmla="*/ 180 h 252"/>
                <a:gd name="T78" fmla="*/ 1932 w 2520"/>
                <a:gd name="T79" fmla="*/ 180 h 252"/>
                <a:gd name="T80" fmla="*/ 1848 w 2520"/>
                <a:gd name="T81" fmla="*/ 186 h 252"/>
                <a:gd name="T82" fmla="*/ 1764 w 2520"/>
                <a:gd name="T83" fmla="*/ 186 h 252"/>
                <a:gd name="T84" fmla="*/ 1680 w 2520"/>
                <a:gd name="T85" fmla="*/ 192 h 252"/>
                <a:gd name="T86" fmla="*/ 1596 w 2520"/>
                <a:gd name="T87" fmla="*/ 192 h 252"/>
                <a:gd name="T88" fmla="*/ 1512 w 2520"/>
                <a:gd name="T89" fmla="*/ 198 h 252"/>
                <a:gd name="T90" fmla="*/ 1428 w 2520"/>
                <a:gd name="T91" fmla="*/ 198 h 252"/>
                <a:gd name="T92" fmla="*/ 1344 w 2520"/>
                <a:gd name="T93" fmla="*/ 204 h 252"/>
                <a:gd name="T94" fmla="*/ 1260 w 2520"/>
                <a:gd name="T95" fmla="*/ 204 h 252"/>
                <a:gd name="T96" fmla="*/ 1176 w 2520"/>
                <a:gd name="T97" fmla="*/ 210 h 252"/>
                <a:gd name="T98" fmla="*/ 1092 w 2520"/>
                <a:gd name="T99" fmla="*/ 216 h 252"/>
                <a:gd name="T100" fmla="*/ 1008 w 2520"/>
                <a:gd name="T101" fmla="*/ 216 h 252"/>
                <a:gd name="T102" fmla="*/ 924 w 2520"/>
                <a:gd name="T103" fmla="*/ 222 h 252"/>
                <a:gd name="T104" fmla="*/ 840 w 2520"/>
                <a:gd name="T105" fmla="*/ 222 h 252"/>
                <a:gd name="T106" fmla="*/ 756 w 2520"/>
                <a:gd name="T107" fmla="*/ 228 h 252"/>
                <a:gd name="T108" fmla="*/ 672 w 2520"/>
                <a:gd name="T109" fmla="*/ 228 h 252"/>
                <a:gd name="T110" fmla="*/ 588 w 2520"/>
                <a:gd name="T111" fmla="*/ 234 h 252"/>
                <a:gd name="T112" fmla="*/ 504 w 2520"/>
                <a:gd name="T113" fmla="*/ 234 h 252"/>
                <a:gd name="T114" fmla="*/ 420 w 2520"/>
                <a:gd name="T115" fmla="*/ 240 h 252"/>
                <a:gd name="T116" fmla="*/ 336 w 2520"/>
                <a:gd name="T117" fmla="*/ 240 h 252"/>
                <a:gd name="T118" fmla="*/ 252 w 2520"/>
                <a:gd name="T119" fmla="*/ 246 h 252"/>
                <a:gd name="T120" fmla="*/ 168 w 2520"/>
                <a:gd name="T121" fmla="*/ 246 h 252"/>
                <a:gd name="T122" fmla="*/ 84 w 2520"/>
                <a:gd name="T123" fmla="*/ 246 h 252"/>
                <a:gd name="T124" fmla="*/ 0 w 2520"/>
                <a:gd name="T1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252">
                  <a:moveTo>
                    <a:pt x="0" y="252"/>
                  </a:moveTo>
                  <a:lnTo>
                    <a:pt x="0" y="0"/>
                  </a:lnTo>
                  <a:lnTo>
                    <a:pt x="84" y="48"/>
                  </a:lnTo>
                  <a:lnTo>
                    <a:pt x="168" y="90"/>
                  </a:lnTo>
                  <a:lnTo>
                    <a:pt x="252" y="114"/>
                  </a:lnTo>
                  <a:lnTo>
                    <a:pt x="336" y="138"/>
                  </a:lnTo>
                  <a:lnTo>
                    <a:pt x="420" y="156"/>
                  </a:lnTo>
                  <a:lnTo>
                    <a:pt x="504" y="168"/>
                  </a:lnTo>
                  <a:lnTo>
                    <a:pt x="588" y="174"/>
                  </a:lnTo>
                  <a:lnTo>
                    <a:pt x="672" y="180"/>
                  </a:lnTo>
                  <a:lnTo>
                    <a:pt x="756" y="186"/>
                  </a:lnTo>
                  <a:lnTo>
                    <a:pt x="840" y="192"/>
                  </a:lnTo>
                  <a:lnTo>
                    <a:pt x="924" y="192"/>
                  </a:lnTo>
                  <a:lnTo>
                    <a:pt x="1008" y="192"/>
                  </a:lnTo>
                  <a:lnTo>
                    <a:pt x="1092" y="192"/>
                  </a:lnTo>
                  <a:lnTo>
                    <a:pt x="1176" y="192"/>
                  </a:lnTo>
                  <a:lnTo>
                    <a:pt x="1260" y="192"/>
                  </a:lnTo>
                  <a:lnTo>
                    <a:pt x="1344" y="192"/>
                  </a:lnTo>
                  <a:lnTo>
                    <a:pt x="1428" y="192"/>
                  </a:lnTo>
                  <a:lnTo>
                    <a:pt x="1512" y="192"/>
                  </a:lnTo>
                  <a:lnTo>
                    <a:pt x="1596" y="186"/>
                  </a:lnTo>
                  <a:lnTo>
                    <a:pt x="1680" y="186"/>
                  </a:lnTo>
                  <a:lnTo>
                    <a:pt x="1764" y="180"/>
                  </a:lnTo>
                  <a:lnTo>
                    <a:pt x="1848" y="180"/>
                  </a:lnTo>
                  <a:lnTo>
                    <a:pt x="1932" y="180"/>
                  </a:lnTo>
                  <a:lnTo>
                    <a:pt x="2016" y="174"/>
                  </a:lnTo>
                  <a:lnTo>
                    <a:pt x="2100" y="174"/>
                  </a:lnTo>
                  <a:lnTo>
                    <a:pt x="2184" y="168"/>
                  </a:lnTo>
                  <a:lnTo>
                    <a:pt x="2268" y="168"/>
                  </a:lnTo>
                  <a:lnTo>
                    <a:pt x="2352" y="168"/>
                  </a:lnTo>
                  <a:lnTo>
                    <a:pt x="2436" y="162"/>
                  </a:lnTo>
                  <a:lnTo>
                    <a:pt x="2520" y="162"/>
                  </a:lnTo>
                  <a:lnTo>
                    <a:pt x="2520" y="162"/>
                  </a:lnTo>
                  <a:lnTo>
                    <a:pt x="2436" y="162"/>
                  </a:lnTo>
                  <a:lnTo>
                    <a:pt x="2352" y="168"/>
                  </a:lnTo>
                  <a:lnTo>
                    <a:pt x="2268" y="168"/>
                  </a:lnTo>
                  <a:lnTo>
                    <a:pt x="2184" y="174"/>
                  </a:lnTo>
                  <a:lnTo>
                    <a:pt x="2100" y="174"/>
                  </a:lnTo>
                  <a:lnTo>
                    <a:pt x="2016" y="180"/>
                  </a:lnTo>
                  <a:lnTo>
                    <a:pt x="1932" y="180"/>
                  </a:lnTo>
                  <a:lnTo>
                    <a:pt x="1848" y="186"/>
                  </a:lnTo>
                  <a:lnTo>
                    <a:pt x="1764" y="186"/>
                  </a:lnTo>
                  <a:lnTo>
                    <a:pt x="1680" y="192"/>
                  </a:lnTo>
                  <a:lnTo>
                    <a:pt x="1596" y="192"/>
                  </a:lnTo>
                  <a:lnTo>
                    <a:pt x="1512" y="198"/>
                  </a:lnTo>
                  <a:lnTo>
                    <a:pt x="1428" y="198"/>
                  </a:lnTo>
                  <a:lnTo>
                    <a:pt x="1344" y="204"/>
                  </a:lnTo>
                  <a:lnTo>
                    <a:pt x="1260" y="204"/>
                  </a:lnTo>
                  <a:lnTo>
                    <a:pt x="1176" y="210"/>
                  </a:lnTo>
                  <a:lnTo>
                    <a:pt x="1092" y="216"/>
                  </a:lnTo>
                  <a:lnTo>
                    <a:pt x="1008" y="216"/>
                  </a:lnTo>
                  <a:lnTo>
                    <a:pt x="924" y="222"/>
                  </a:lnTo>
                  <a:lnTo>
                    <a:pt x="840" y="222"/>
                  </a:lnTo>
                  <a:lnTo>
                    <a:pt x="756" y="228"/>
                  </a:lnTo>
                  <a:lnTo>
                    <a:pt x="672" y="228"/>
                  </a:lnTo>
                  <a:lnTo>
                    <a:pt x="588" y="234"/>
                  </a:lnTo>
                  <a:lnTo>
                    <a:pt x="504" y="234"/>
                  </a:lnTo>
                  <a:lnTo>
                    <a:pt x="420" y="240"/>
                  </a:lnTo>
                  <a:lnTo>
                    <a:pt x="336" y="240"/>
                  </a:lnTo>
                  <a:lnTo>
                    <a:pt x="252" y="246"/>
                  </a:lnTo>
                  <a:lnTo>
                    <a:pt x="168" y="246"/>
                  </a:lnTo>
                  <a:lnTo>
                    <a:pt x="84" y="246"/>
                  </a:lnTo>
                  <a:lnTo>
                    <a:pt x="0" y="25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0" name="Freeform 186"/>
            <p:cNvSpPr>
              <a:spLocks noChangeAspect="1"/>
            </p:cNvSpPr>
            <p:nvPr/>
          </p:nvSpPr>
          <p:spPr bwMode="auto">
            <a:xfrm>
              <a:off x="1692" y="1847"/>
              <a:ext cx="2520" cy="390"/>
            </a:xfrm>
            <a:custGeom>
              <a:avLst/>
              <a:gdLst>
                <a:gd name="T0" fmla="*/ 0 w 2520"/>
                <a:gd name="T1" fmla="*/ 198 h 390"/>
                <a:gd name="T2" fmla="*/ 0 w 2520"/>
                <a:gd name="T3" fmla="*/ 0 h 390"/>
                <a:gd name="T4" fmla="*/ 84 w 2520"/>
                <a:gd name="T5" fmla="*/ 60 h 390"/>
                <a:gd name="T6" fmla="*/ 168 w 2520"/>
                <a:gd name="T7" fmla="*/ 108 h 390"/>
                <a:gd name="T8" fmla="*/ 252 w 2520"/>
                <a:gd name="T9" fmla="*/ 138 h 390"/>
                <a:gd name="T10" fmla="*/ 336 w 2520"/>
                <a:gd name="T11" fmla="*/ 168 h 390"/>
                <a:gd name="T12" fmla="*/ 420 w 2520"/>
                <a:gd name="T13" fmla="*/ 186 h 390"/>
                <a:gd name="T14" fmla="*/ 504 w 2520"/>
                <a:gd name="T15" fmla="*/ 204 h 390"/>
                <a:gd name="T16" fmla="*/ 588 w 2520"/>
                <a:gd name="T17" fmla="*/ 216 h 390"/>
                <a:gd name="T18" fmla="*/ 672 w 2520"/>
                <a:gd name="T19" fmla="*/ 222 h 390"/>
                <a:gd name="T20" fmla="*/ 756 w 2520"/>
                <a:gd name="T21" fmla="*/ 228 h 390"/>
                <a:gd name="T22" fmla="*/ 840 w 2520"/>
                <a:gd name="T23" fmla="*/ 234 h 390"/>
                <a:gd name="T24" fmla="*/ 924 w 2520"/>
                <a:gd name="T25" fmla="*/ 240 h 390"/>
                <a:gd name="T26" fmla="*/ 1008 w 2520"/>
                <a:gd name="T27" fmla="*/ 240 h 390"/>
                <a:gd name="T28" fmla="*/ 1092 w 2520"/>
                <a:gd name="T29" fmla="*/ 240 h 390"/>
                <a:gd name="T30" fmla="*/ 1176 w 2520"/>
                <a:gd name="T31" fmla="*/ 240 h 390"/>
                <a:gd name="T32" fmla="*/ 1260 w 2520"/>
                <a:gd name="T33" fmla="*/ 240 h 390"/>
                <a:gd name="T34" fmla="*/ 1344 w 2520"/>
                <a:gd name="T35" fmla="*/ 240 h 390"/>
                <a:gd name="T36" fmla="*/ 1428 w 2520"/>
                <a:gd name="T37" fmla="*/ 240 h 390"/>
                <a:gd name="T38" fmla="*/ 1512 w 2520"/>
                <a:gd name="T39" fmla="*/ 234 h 390"/>
                <a:gd name="T40" fmla="*/ 1596 w 2520"/>
                <a:gd name="T41" fmla="*/ 234 h 390"/>
                <a:gd name="T42" fmla="*/ 1680 w 2520"/>
                <a:gd name="T43" fmla="*/ 228 h 390"/>
                <a:gd name="T44" fmla="*/ 1764 w 2520"/>
                <a:gd name="T45" fmla="*/ 228 h 390"/>
                <a:gd name="T46" fmla="*/ 1848 w 2520"/>
                <a:gd name="T47" fmla="*/ 222 h 390"/>
                <a:gd name="T48" fmla="*/ 1932 w 2520"/>
                <a:gd name="T49" fmla="*/ 222 h 390"/>
                <a:gd name="T50" fmla="*/ 2016 w 2520"/>
                <a:gd name="T51" fmla="*/ 216 h 390"/>
                <a:gd name="T52" fmla="*/ 2100 w 2520"/>
                <a:gd name="T53" fmla="*/ 216 h 390"/>
                <a:gd name="T54" fmla="*/ 2184 w 2520"/>
                <a:gd name="T55" fmla="*/ 210 h 390"/>
                <a:gd name="T56" fmla="*/ 2268 w 2520"/>
                <a:gd name="T57" fmla="*/ 210 h 390"/>
                <a:gd name="T58" fmla="*/ 2352 w 2520"/>
                <a:gd name="T59" fmla="*/ 204 h 390"/>
                <a:gd name="T60" fmla="*/ 2436 w 2520"/>
                <a:gd name="T61" fmla="*/ 204 h 390"/>
                <a:gd name="T62" fmla="*/ 2520 w 2520"/>
                <a:gd name="T63" fmla="*/ 198 h 390"/>
                <a:gd name="T64" fmla="*/ 2520 w 2520"/>
                <a:gd name="T65" fmla="*/ 360 h 390"/>
                <a:gd name="T66" fmla="*/ 2436 w 2520"/>
                <a:gd name="T67" fmla="*/ 360 h 390"/>
                <a:gd name="T68" fmla="*/ 2352 w 2520"/>
                <a:gd name="T69" fmla="*/ 366 h 390"/>
                <a:gd name="T70" fmla="*/ 2268 w 2520"/>
                <a:gd name="T71" fmla="*/ 366 h 390"/>
                <a:gd name="T72" fmla="*/ 2184 w 2520"/>
                <a:gd name="T73" fmla="*/ 366 h 390"/>
                <a:gd name="T74" fmla="*/ 2100 w 2520"/>
                <a:gd name="T75" fmla="*/ 372 h 390"/>
                <a:gd name="T76" fmla="*/ 2016 w 2520"/>
                <a:gd name="T77" fmla="*/ 372 h 390"/>
                <a:gd name="T78" fmla="*/ 1932 w 2520"/>
                <a:gd name="T79" fmla="*/ 378 h 390"/>
                <a:gd name="T80" fmla="*/ 1848 w 2520"/>
                <a:gd name="T81" fmla="*/ 378 h 390"/>
                <a:gd name="T82" fmla="*/ 1764 w 2520"/>
                <a:gd name="T83" fmla="*/ 378 h 390"/>
                <a:gd name="T84" fmla="*/ 1680 w 2520"/>
                <a:gd name="T85" fmla="*/ 384 h 390"/>
                <a:gd name="T86" fmla="*/ 1596 w 2520"/>
                <a:gd name="T87" fmla="*/ 384 h 390"/>
                <a:gd name="T88" fmla="*/ 1512 w 2520"/>
                <a:gd name="T89" fmla="*/ 390 h 390"/>
                <a:gd name="T90" fmla="*/ 1428 w 2520"/>
                <a:gd name="T91" fmla="*/ 390 h 390"/>
                <a:gd name="T92" fmla="*/ 1344 w 2520"/>
                <a:gd name="T93" fmla="*/ 390 h 390"/>
                <a:gd name="T94" fmla="*/ 1260 w 2520"/>
                <a:gd name="T95" fmla="*/ 390 h 390"/>
                <a:gd name="T96" fmla="*/ 1176 w 2520"/>
                <a:gd name="T97" fmla="*/ 390 h 390"/>
                <a:gd name="T98" fmla="*/ 1092 w 2520"/>
                <a:gd name="T99" fmla="*/ 390 h 390"/>
                <a:gd name="T100" fmla="*/ 1008 w 2520"/>
                <a:gd name="T101" fmla="*/ 390 h 390"/>
                <a:gd name="T102" fmla="*/ 924 w 2520"/>
                <a:gd name="T103" fmla="*/ 390 h 390"/>
                <a:gd name="T104" fmla="*/ 840 w 2520"/>
                <a:gd name="T105" fmla="*/ 390 h 390"/>
                <a:gd name="T106" fmla="*/ 756 w 2520"/>
                <a:gd name="T107" fmla="*/ 384 h 390"/>
                <a:gd name="T108" fmla="*/ 672 w 2520"/>
                <a:gd name="T109" fmla="*/ 378 h 390"/>
                <a:gd name="T110" fmla="*/ 588 w 2520"/>
                <a:gd name="T111" fmla="*/ 372 h 390"/>
                <a:gd name="T112" fmla="*/ 504 w 2520"/>
                <a:gd name="T113" fmla="*/ 366 h 390"/>
                <a:gd name="T114" fmla="*/ 420 w 2520"/>
                <a:gd name="T115" fmla="*/ 354 h 390"/>
                <a:gd name="T116" fmla="*/ 336 w 2520"/>
                <a:gd name="T117" fmla="*/ 336 h 390"/>
                <a:gd name="T118" fmla="*/ 252 w 2520"/>
                <a:gd name="T119" fmla="*/ 312 h 390"/>
                <a:gd name="T120" fmla="*/ 168 w 2520"/>
                <a:gd name="T121" fmla="*/ 288 h 390"/>
                <a:gd name="T122" fmla="*/ 84 w 2520"/>
                <a:gd name="T123" fmla="*/ 246 h 390"/>
                <a:gd name="T124" fmla="*/ 0 w 2520"/>
                <a:gd name="T125" fmla="*/ 19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90">
                  <a:moveTo>
                    <a:pt x="0" y="198"/>
                  </a:moveTo>
                  <a:lnTo>
                    <a:pt x="0" y="0"/>
                  </a:lnTo>
                  <a:lnTo>
                    <a:pt x="84" y="60"/>
                  </a:lnTo>
                  <a:lnTo>
                    <a:pt x="168" y="108"/>
                  </a:lnTo>
                  <a:lnTo>
                    <a:pt x="252" y="138"/>
                  </a:lnTo>
                  <a:lnTo>
                    <a:pt x="336" y="168"/>
                  </a:lnTo>
                  <a:lnTo>
                    <a:pt x="420" y="186"/>
                  </a:lnTo>
                  <a:lnTo>
                    <a:pt x="504" y="204"/>
                  </a:lnTo>
                  <a:lnTo>
                    <a:pt x="588" y="216"/>
                  </a:lnTo>
                  <a:lnTo>
                    <a:pt x="672" y="222"/>
                  </a:lnTo>
                  <a:lnTo>
                    <a:pt x="756" y="228"/>
                  </a:lnTo>
                  <a:lnTo>
                    <a:pt x="840" y="234"/>
                  </a:lnTo>
                  <a:lnTo>
                    <a:pt x="924" y="240"/>
                  </a:lnTo>
                  <a:lnTo>
                    <a:pt x="1008" y="240"/>
                  </a:lnTo>
                  <a:lnTo>
                    <a:pt x="1092" y="240"/>
                  </a:lnTo>
                  <a:lnTo>
                    <a:pt x="1176" y="240"/>
                  </a:lnTo>
                  <a:lnTo>
                    <a:pt x="1260" y="240"/>
                  </a:lnTo>
                  <a:lnTo>
                    <a:pt x="1344" y="240"/>
                  </a:lnTo>
                  <a:lnTo>
                    <a:pt x="1428" y="240"/>
                  </a:lnTo>
                  <a:lnTo>
                    <a:pt x="1512" y="234"/>
                  </a:lnTo>
                  <a:lnTo>
                    <a:pt x="1596" y="234"/>
                  </a:lnTo>
                  <a:lnTo>
                    <a:pt x="1680" y="228"/>
                  </a:lnTo>
                  <a:lnTo>
                    <a:pt x="1764" y="228"/>
                  </a:lnTo>
                  <a:lnTo>
                    <a:pt x="1848" y="222"/>
                  </a:lnTo>
                  <a:lnTo>
                    <a:pt x="1932" y="222"/>
                  </a:lnTo>
                  <a:lnTo>
                    <a:pt x="2016" y="216"/>
                  </a:lnTo>
                  <a:lnTo>
                    <a:pt x="2100" y="216"/>
                  </a:lnTo>
                  <a:lnTo>
                    <a:pt x="2184" y="210"/>
                  </a:lnTo>
                  <a:lnTo>
                    <a:pt x="2268" y="210"/>
                  </a:lnTo>
                  <a:lnTo>
                    <a:pt x="2352" y="204"/>
                  </a:lnTo>
                  <a:lnTo>
                    <a:pt x="2436" y="204"/>
                  </a:lnTo>
                  <a:lnTo>
                    <a:pt x="2520" y="198"/>
                  </a:lnTo>
                  <a:lnTo>
                    <a:pt x="2520" y="360"/>
                  </a:lnTo>
                  <a:lnTo>
                    <a:pt x="2436" y="360"/>
                  </a:lnTo>
                  <a:lnTo>
                    <a:pt x="2352" y="366"/>
                  </a:lnTo>
                  <a:lnTo>
                    <a:pt x="2268" y="366"/>
                  </a:lnTo>
                  <a:lnTo>
                    <a:pt x="2184" y="366"/>
                  </a:lnTo>
                  <a:lnTo>
                    <a:pt x="2100" y="372"/>
                  </a:lnTo>
                  <a:lnTo>
                    <a:pt x="2016" y="372"/>
                  </a:lnTo>
                  <a:lnTo>
                    <a:pt x="1932" y="378"/>
                  </a:lnTo>
                  <a:lnTo>
                    <a:pt x="1848" y="378"/>
                  </a:lnTo>
                  <a:lnTo>
                    <a:pt x="1764" y="378"/>
                  </a:lnTo>
                  <a:lnTo>
                    <a:pt x="1680" y="384"/>
                  </a:lnTo>
                  <a:lnTo>
                    <a:pt x="1596" y="384"/>
                  </a:lnTo>
                  <a:lnTo>
                    <a:pt x="1512" y="390"/>
                  </a:lnTo>
                  <a:lnTo>
                    <a:pt x="1428" y="390"/>
                  </a:lnTo>
                  <a:lnTo>
                    <a:pt x="1344" y="390"/>
                  </a:lnTo>
                  <a:lnTo>
                    <a:pt x="1260" y="390"/>
                  </a:lnTo>
                  <a:lnTo>
                    <a:pt x="1176" y="390"/>
                  </a:lnTo>
                  <a:lnTo>
                    <a:pt x="1092" y="390"/>
                  </a:lnTo>
                  <a:lnTo>
                    <a:pt x="1008" y="390"/>
                  </a:lnTo>
                  <a:lnTo>
                    <a:pt x="924" y="390"/>
                  </a:lnTo>
                  <a:lnTo>
                    <a:pt x="840" y="390"/>
                  </a:lnTo>
                  <a:lnTo>
                    <a:pt x="756" y="384"/>
                  </a:lnTo>
                  <a:lnTo>
                    <a:pt x="672" y="378"/>
                  </a:lnTo>
                  <a:lnTo>
                    <a:pt x="588" y="372"/>
                  </a:lnTo>
                  <a:lnTo>
                    <a:pt x="504" y="366"/>
                  </a:lnTo>
                  <a:lnTo>
                    <a:pt x="420" y="354"/>
                  </a:lnTo>
                  <a:lnTo>
                    <a:pt x="336" y="336"/>
                  </a:lnTo>
                  <a:lnTo>
                    <a:pt x="252" y="312"/>
                  </a:lnTo>
                  <a:lnTo>
                    <a:pt x="168" y="288"/>
                  </a:lnTo>
                  <a:lnTo>
                    <a:pt x="84" y="246"/>
                  </a:lnTo>
                  <a:lnTo>
                    <a:pt x="0" y="198"/>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1" name="Freeform 187"/>
            <p:cNvSpPr>
              <a:spLocks noChangeAspect="1"/>
            </p:cNvSpPr>
            <p:nvPr/>
          </p:nvSpPr>
          <p:spPr bwMode="auto">
            <a:xfrm>
              <a:off x="1692" y="1649"/>
              <a:ext cx="2520" cy="438"/>
            </a:xfrm>
            <a:custGeom>
              <a:avLst/>
              <a:gdLst>
                <a:gd name="T0" fmla="*/ 0 w 2520"/>
                <a:gd name="T1" fmla="*/ 198 h 438"/>
                <a:gd name="T2" fmla="*/ 0 w 2520"/>
                <a:gd name="T3" fmla="*/ 0 h 438"/>
                <a:gd name="T4" fmla="*/ 84 w 2520"/>
                <a:gd name="T5" fmla="*/ 72 h 438"/>
                <a:gd name="T6" fmla="*/ 168 w 2520"/>
                <a:gd name="T7" fmla="*/ 120 h 438"/>
                <a:gd name="T8" fmla="*/ 252 w 2520"/>
                <a:gd name="T9" fmla="*/ 162 h 438"/>
                <a:gd name="T10" fmla="*/ 336 w 2520"/>
                <a:gd name="T11" fmla="*/ 192 h 438"/>
                <a:gd name="T12" fmla="*/ 420 w 2520"/>
                <a:gd name="T13" fmla="*/ 216 h 438"/>
                <a:gd name="T14" fmla="*/ 504 w 2520"/>
                <a:gd name="T15" fmla="*/ 234 h 438"/>
                <a:gd name="T16" fmla="*/ 588 w 2520"/>
                <a:gd name="T17" fmla="*/ 252 h 438"/>
                <a:gd name="T18" fmla="*/ 672 w 2520"/>
                <a:gd name="T19" fmla="*/ 264 h 438"/>
                <a:gd name="T20" fmla="*/ 756 w 2520"/>
                <a:gd name="T21" fmla="*/ 270 h 438"/>
                <a:gd name="T22" fmla="*/ 840 w 2520"/>
                <a:gd name="T23" fmla="*/ 276 h 438"/>
                <a:gd name="T24" fmla="*/ 924 w 2520"/>
                <a:gd name="T25" fmla="*/ 282 h 438"/>
                <a:gd name="T26" fmla="*/ 1008 w 2520"/>
                <a:gd name="T27" fmla="*/ 282 h 438"/>
                <a:gd name="T28" fmla="*/ 1092 w 2520"/>
                <a:gd name="T29" fmla="*/ 282 h 438"/>
                <a:gd name="T30" fmla="*/ 1176 w 2520"/>
                <a:gd name="T31" fmla="*/ 282 h 438"/>
                <a:gd name="T32" fmla="*/ 1260 w 2520"/>
                <a:gd name="T33" fmla="*/ 282 h 438"/>
                <a:gd name="T34" fmla="*/ 1344 w 2520"/>
                <a:gd name="T35" fmla="*/ 282 h 438"/>
                <a:gd name="T36" fmla="*/ 1428 w 2520"/>
                <a:gd name="T37" fmla="*/ 282 h 438"/>
                <a:gd name="T38" fmla="*/ 1512 w 2520"/>
                <a:gd name="T39" fmla="*/ 276 h 438"/>
                <a:gd name="T40" fmla="*/ 1596 w 2520"/>
                <a:gd name="T41" fmla="*/ 276 h 438"/>
                <a:gd name="T42" fmla="*/ 1680 w 2520"/>
                <a:gd name="T43" fmla="*/ 270 h 438"/>
                <a:gd name="T44" fmla="*/ 1764 w 2520"/>
                <a:gd name="T45" fmla="*/ 264 h 438"/>
                <a:gd name="T46" fmla="*/ 1848 w 2520"/>
                <a:gd name="T47" fmla="*/ 264 h 438"/>
                <a:gd name="T48" fmla="*/ 1932 w 2520"/>
                <a:gd name="T49" fmla="*/ 258 h 438"/>
                <a:gd name="T50" fmla="*/ 2016 w 2520"/>
                <a:gd name="T51" fmla="*/ 252 h 438"/>
                <a:gd name="T52" fmla="*/ 2100 w 2520"/>
                <a:gd name="T53" fmla="*/ 252 h 438"/>
                <a:gd name="T54" fmla="*/ 2184 w 2520"/>
                <a:gd name="T55" fmla="*/ 246 h 438"/>
                <a:gd name="T56" fmla="*/ 2268 w 2520"/>
                <a:gd name="T57" fmla="*/ 240 h 438"/>
                <a:gd name="T58" fmla="*/ 2352 w 2520"/>
                <a:gd name="T59" fmla="*/ 234 h 438"/>
                <a:gd name="T60" fmla="*/ 2436 w 2520"/>
                <a:gd name="T61" fmla="*/ 234 h 438"/>
                <a:gd name="T62" fmla="*/ 2520 w 2520"/>
                <a:gd name="T63" fmla="*/ 228 h 438"/>
                <a:gd name="T64" fmla="*/ 2520 w 2520"/>
                <a:gd name="T65" fmla="*/ 396 h 438"/>
                <a:gd name="T66" fmla="*/ 2436 w 2520"/>
                <a:gd name="T67" fmla="*/ 402 h 438"/>
                <a:gd name="T68" fmla="*/ 2352 w 2520"/>
                <a:gd name="T69" fmla="*/ 402 h 438"/>
                <a:gd name="T70" fmla="*/ 2268 w 2520"/>
                <a:gd name="T71" fmla="*/ 408 h 438"/>
                <a:gd name="T72" fmla="*/ 2184 w 2520"/>
                <a:gd name="T73" fmla="*/ 408 h 438"/>
                <a:gd name="T74" fmla="*/ 2100 w 2520"/>
                <a:gd name="T75" fmla="*/ 414 h 438"/>
                <a:gd name="T76" fmla="*/ 2016 w 2520"/>
                <a:gd name="T77" fmla="*/ 414 h 438"/>
                <a:gd name="T78" fmla="*/ 1932 w 2520"/>
                <a:gd name="T79" fmla="*/ 420 h 438"/>
                <a:gd name="T80" fmla="*/ 1848 w 2520"/>
                <a:gd name="T81" fmla="*/ 420 h 438"/>
                <a:gd name="T82" fmla="*/ 1764 w 2520"/>
                <a:gd name="T83" fmla="*/ 426 h 438"/>
                <a:gd name="T84" fmla="*/ 1680 w 2520"/>
                <a:gd name="T85" fmla="*/ 426 h 438"/>
                <a:gd name="T86" fmla="*/ 1596 w 2520"/>
                <a:gd name="T87" fmla="*/ 432 h 438"/>
                <a:gd name="T88" fmla="*/ 1512 w 2520"/>
                <a:gd name="T89" fmla="*/ 432 h 438"/>
                <a:gd name="T90" fmla="*/ 1428 w 2520"/>
                <a:gd name="T91" fmla="*/ 438 h 438"/>
                <a:gd name="T92" fmla="*/ 1344 w 2520"/>
                <a:gd name="T93" fmla="*/ 438 h 438"/>
                <a:gd name="T94" fmla="*/ 1260 w 2520"/>
                <a:gd name="T95" fmla="*/ 438 h 438"/>
                <a:gd name="T96" fmla="*/ 1176 w 2520"/>
                <a:gd name="T97" fmla="*/ 438 h 438"/>
                <a:gd name="T98" fmla="*/ 1092 w 2520"/>
                <a:gd name="T99" fmla="*/ 438 h 438"/>
                <a:gd name="T100" fmla="*/ 1008 w 2520"/>
                <a:gd name="T101" fmla="*/ 438 h 438"/>
                <a:gd name="T102" fmla="*/ 924 w 2520"/>
                <a:gd name="T103" fmla="*/ 438 h 438"/>
                <a:gd name="T104" fmla="*/ 840 w 2520"/>
                <a:gd name="T105" fmla="*/ 432 h 438"/>
                <a:gd name="T106" fmla="*/ 756 w 2520"/>
                <a:gd name="T107" fmla="*/ 426 h 438"/>
                <a:gd name="T108" fmla="*/ 672 w 2520"/>
                <a:gd name="T109" fmla="*/ 420 h 438"/>
                <a:gd name="T110" fmla="*/ 588 w 2520"/>
                <a:gd name="T111" fmla="*/ 414 h 438"/>
                <a:gd name="T112" fmla="*/ 504 w 2520"/>
                <a:gd name="T113" fmla="*/ 402 h 438"/>
                <a:gd name="T114" fmla="*/ 420 w 2520"/>
                <a:gd name="T115" fmla="*/ 384 h 438"/>
                <a:gd name="T116" fmla="*/ 336 w 2520"/>
                <a:gd name="T117" fmla="*/ 366 h 438"/>
                <a:gd name="T118" fmla="*/ 252 w 2520"/>
                <a:gd name="T119" fmla="*/ 336 h 438"/>
                <a:gd name="T120" fmla="*/ 168 w 2520"/>
                <a:gd name="T121" fmla="*/ 306 h 438"/>
                <a:gd name="T122" fmla="*/ 84 w 2520"/>
                <a:gd name="T123" fmla="*/ 258 h 438"/>
                <a:gd name="T124" fmla="*/ 0 w 2520"/>
                <a:gd name="T125" fmla="*/ 19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438">
                  <a:moveTo>
                    <a:pt x="0" y="198"/>
                  </a:moveTo>
                  <a:lnTo>
                    <a:pt x="0" y="0"/>
                  </a:lnTo>
                  <a:lnTo>
                    <a:pt x="84" y="72"/>
                  </a:lnTo>
                  <a:lnTo>
                    <a:pt x="168" y="120"/>
                  </a:lnTo>
                  <a:lnTo>
                    <a:pt x="252" y="162"/>
                  </a:lnTo>
                  <a:lnTo>
                    <a:pt x="336" y="192"/>
                  </a:lnTo>
                  <a:lnTo>
                    <a:pt x="420" y="216"/>
                  </a:lnTo>
                  <a:lnTo>
                    <a:pt x="504" y="234"/>
                  </a:lnTo>
                  <a:lnTo>
                    <a:pt x="588" y="252"/>
                  </a:lnTo>
                  <a:lnTo>
                    <a:pt x="672" y="264"/>
                  </a:lnTo>
                  <a:lnTo>
                    <a:pt x="756" y="270"/>
                  </a:lnTo>
                  <a:lnTo>
                    <a:pt x="840" y="276"/>
                  </a:lnTo>
                  <a:lnTo>
                    <a:pt x="924" y="282"/>
                  </a:lnTo>
                  <a:lnTo>
                    <a:pt x="1008" y="282"/>
                  </a:lnTo>
                  <a:lnTo>
                    <a:pt x="1092" y="282"/>
                  </a:lnTo>
                  <a:lnTo>
                    <a:pt x="1176" y="282"/>
                  </a:lnTo>
                  <a:lnTo>
                    <a:pt x="1260" y="282"/>
                  </a:lnTo>
                  <a:lnTo>
                    <a:pt x="1344" y="282"/>
                  </a:lnTo>
                  <a:lnTo>
                    <a:pt x="1428" y="282"/>
                  </a:lnTo>
                  <a:lnTo>
                    <a:pt x="1512" y="276"/>
                  </a:lnTo>
                  <a:lnTo>
                    <a:pt x="1596" y="276"/>
                  </a:lnTo>
                  <a:lnTo>
                    <a:pt x="1680" y="270"/>
                  </a:lnTo>
                  <a:lnTo>
                    <a:pt x="1764" y="264"/>
                  </a:lnTo>
                  <a:lnTo>
                    <a:pt x="1848" y="264"/>
                  </a:lnTo>
                  <a:lnTo>
                    <a:pt x="1932" y="258"/>
                  </a:lnTo>
                  <a:lnTo>
                    <a:pt x="2016" y="252"/>
                  </a:lnTo>
                  <a:lnTo>
                    <a:pt x="2100" y="252"/>
                  </a:lnTo>
                  <a:lnTo>
                    <a:pt x="2184" y="246"/>
                  </a:lnTo>
                  <a:lnTo>
                    <a:pt x="2268" y="240"/>
                  </a:lnTo>
                  <a:lnTo>
                    <a:pt x="2352" y="234"/>
                  </a:lnTo>
                  <a:lnTo>
                    <a:pt x="2436" y="234"/>
                  </a:lnTo>
                  <a:lnTo>
                    <a:pt x="2520" y="228"/>
                  </a:lnTo>
                  <a:lnTo>
                    <a:pt x="2520" y="396"/>
                  </a:lnTo>
                  <a:lnTo>
                    <a:pt x="2436" y="402"/>
                  </a:lnTo>
                  <a:lnTo>
                    <a:pt x="2352" y="402"/>
                  </a:lnTo>
                  <a:lnTo>
                    <a:pt x="2268" y="408"/>
                  </a:lnTo>
                  <a:lnTo>
                    <a:pt x="2184" y="408"/>
                  </a:lnTo>
                  <a:lnTo>
                    <a:pt x="2100" y="414"/>
                  </a:lnTo>
                  <a:lnTo>
                    <a:pt x="2016" y="414"/>
                  </a:lnTo>
                  <a:lnTo>
                    <a:pt x="1932" y="420"/>
                  </a:lnTo>
                  <a:lnTo>
                    <a:pt x="1848" y="420"/>
                  </a:lnTo>
                  <a:lnTo>
                    <a:pt x="1764" y="426"/>
                  </a:lnTo>
                  <a:lnTo>
                    <a:pt x="1680" y="426"/>
                  </a:lnTo>
                  <a:lnTo>
                    <a:pt x="1596" y="432"/>
                  </a:lnTo>
                  <a:lnTo>
                    <a:pt x="1512" y="432"/>
                  </a:lnTo>
                  <a:lnTo>
                    <a:pt x="1428" y="438"/>
                  </a:lnTo>
                  <a:lnTo>
                    <a:pt x="1344" y="438"/>
                  </a:lnTo>
                  <a:lnTo>
                    <a:pt x="1260" y="438"/>
                  </a:lnTo>
                  <a:lnTo>
                    <a:pt x="1176" y="438"/>
                  </a:lnTo>
                  <a:lnTo>
                    <a:pt x="1092" y="438"/>
                  </a:lnTo>
                  <a:lnTo>
                    <a:pt x="1008" y="438"/>
                  </a:lnTo>
                  <a:lnTo>
                    <a:pt x="924" y="438"/>
                  </a:lnTo>
                  <a:lnTo>
                    <a:pt x="840" y="432"/>
                  </a:lnTo>
                  <a:lnTo>
                    <a:pt x="756" y="426"/>
                  </a:lnTo>
                  <a:lnTo>
                    <a:pt x="672" y="420"/>
                  </a:lnTo>
                  <a:lnTo>
                    <a:pt x="588" y="414"/>
                  </a:lnTo>
                  <a:lnTo>
                    <a:pt x="504" y="402"/>
                  </a:lnTo>
                  <a:lnTo>
                    <a:pt x="420" y="384"/>
                  </a:lnTo>
                  <a:lnTo>
                    <a:pt x="336" y="366"/>
                  </a:lnTo>
                  <a:lnTo>
                    <a:pt x="252" y="336"/>
                  </a:lnTo>
                  <a:lnTo>
                    <a:pt x="168" y="306"/>
                  </a:lnTo>
                  <a:lnTo>
                    <a:pt x="84" y="258"/>
                  </a:lnTo>
                  <a:lnTo>
                    <a:pt x="0" y="198"/>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2" name="Freeform 188"/>
            <p:cNvSpPr>
              <a:spLocks noChangeAspect="1"/>
            </p:cNvSpPr>
            <p:nvPr/>
          </p:nvSpPr>
          <p:spPr bwMode="auto">
            <a:xfrm>
              <a:off x="1692" y="1547"/>
              <a:ext cx="2520" cy="384"/>
            </a:xfrm>
            <a:custGeom>
              <a:avLst/>
              <a:gdLst>
                <a:gd name="T0" fmla="*/ 0 w 2520"/>
                <a:gd name="T1" fmla="*/ 102 h 384"/>
                <a:gd name="T2" fmla="*/ 0 w 2520"/>
                <a:gd name="T3" fmla="*/ 0 h 384"/>
                <a:gd name="T4" fmla="*/ 84 w 2520"/>
                <a:gd name="T5" fmla="*/ 90 h 384"/>
                <a:gd name="T6" fmla="*/ 168 w 2520"/>
                <a:gd name="T7" fmla="*/ 150 h 384"/>
                <a:gd name="T8" fmla="*/ 252 w 2520"/>
                <a:gd name="T9" fmla="*/ 198 h 384"/>
                <a:gd name="T10" fmla="*/ 336 w 2520"/>
                <a:gd name="T11" fmla="*/ 234 h 384"/>
                <a:gd name="T12" fmla="*/ 420 w 2520"/>
                <a:gd name="T13" fmla="*/ 264 h 384"/>
                <a:gd name="T14" fmla="*/ 504 w 2520"/>
                <a:gd name="T15" fmla="*/ 288 h 384"/>
                <a:gd name="T16" fmla="*/ 588 w 2520"/>
                <a:gd name="T17" fmla="*/ 306 h 384"/>
                <a:gd name="T18" fmla="*/ 672 w 2520"/>
                <a:gd name="T19" fmla="*/ 318 h 384"/>
                <a:gd name="T20" fmla="*/ 756 w 2520"/>
                <a:gd name="T21" fmla="*/ 324 h 384"/>
                <a:gd name="T22" fmla="*/ 840 w 2520"/>
                <a:gd name="T23" fmla="*/ 336 h 384"/>
                <a:gd name="T24" fmla="*/ 924 w 2520"/>
                <a:gd name="T25" fmla="*/ 336 h 384"/>
                <a:gd name="T26" fmla="*/ 1008 w 2520"/>
                <a:gd name="T27" fmla="*/ 342 h 384"/>
                <a:gd name="T28" fmla="*/ 1092 w 2520"/>
                <a:gd name="T29" fmla="*/ 342 h 384"/>
                <a:gd name="T30" fmla="*/ 1176 w 2520"/>
                <a:gd name="T31" fmla="*/ 342 h 384"/>
                <a:gd name="T32" fmla="*/ 1260 w 2520"/>
                <a:gd name="T33" fmla="*/ 342 h 384"/>
                <a:gd name="T34" fmla="*/ 1344 w 2520"/>
                <a:gd name="T35" fmla="*/ 342 h 384"/>
                <a:gd name="T36" fmla="*/ 1428 w 2520"/>
                <a:gd name="T37" fmla="*/ 336 h 384"/>
                <a:gd name="T38" fmla="*/ 1512 w 2520"/>
                <a:gd name="T39" fmla="*/ 336 h 384"/>
                <a:gd name="T40" fmla="*/ 1596 w 2520"/>
                <a:gd name="T41" fmla="*/ 330 h 384"/>
                <a:gd name="T42" fmla="*/ 1680 w 2520"/>
                <a:gd name="T43" fmla="*/ 330 h 384"/>
                <a:gd name="T44" fmla="*/ 1764 w 2520"/>
                <a:gd name="T45" fmla="*/ 324 h 384"/>
                <a:gd name="T46" fmla="*/ 1848 w 2520"/>
                <a:gd name="T47" fmla="*/ 318 h 384"/>
                <a:gd name="T48" fmla="*/ 1932 w 2520"/>
                <a:gd name="T49" fmla="*/ 318 h 384"/>
                <a:gd name="T50" fmla="*/ 2016 w 2520"/>
                <a:gd name="T51" fmla="*/ 312 h 384"/>
                <a:gd name="T52" fmla="*/ 2100 w 2520"/>
                <a:gd name="T53" fmla="*/ 306 h 384"/>
                <a:gd name="T54" fmla="*/ 2184 w 2520"/>
                <a:gd name="T55" fmla="*/ 300 h 384"/>
                <a:gd name="T56" fmla="*/ 2268 w 2520"/>
                <a:gd name="T57" fmla="*/ 294 h 384"/>
                <a:gd name="T58" fmla="*/ 2352 w 2520"/>
                <a:gd name="T59" fmla="*/ 294 h 384"/>
                <a:gd name="T60" fmla="*/ 2436 w 2520"/>
                <a:gd name="T61" fmla="*/ 288 h 384"/>
                <a:gd name="T62" fmla="*/ 2520 w 2520"/>
                <a:gd name="T63" fmla="*/ 282 h 384"/>
                <a:gd name="T64" fmla="*/ 2520 w 2520"/>
                <a:gd name="T65" fmla="*/ 330 h 384"/>
                <a:gd name="T66" fmla="*/ 2436 w 2520"/>
                <a:gd name="T67" fmla="*/ 336 h 384"/>
                <a:gd name="T68" fmla="*/ 2352 w 2520"/>
                <a:gd name="T69" fmla="*/ 336 h 384"/>
                <a:gd name="T70" fmla="*/ 2268 w 2520"/>
                <a:gd name="T71" fmla="*/ 342 h 384"/>
                <a:gd name="T72" fmla="*/ 2184 w 2520"/>
                <a:gd name="T73" fmla="*/ 348 h 384"/>
                <a:gd name="T74" fmla="*/ 2100 w 2520"/>
                <a:gd name="T75" fmla="*/ 354 h 384"/>
                <a:gd name="T76" fmla="*/ 2016 w 2520"/>
                <a:gd name="T77" fmla="*/ 354 h 384"/>
                <a:gd name="T78" fmla="*/ 1932 w 2520"/>
                <a:gd name="T79" fmla="*/ 360 h 384"/>
                <a:gd name="T80" fmla="*/ 1848 w 2520"/>
                <a:gd name="T81" fmla="*/ 366 h 384"/>
                <a:gd name="T82" fmla="*/ 1764 w 2520"/>
                <a:gd name="T83" fmla="*/ 366 h 384"/>
                <a:gd name="T84" fmla="*/ 1680 w 2520"/>
                <a:gd name="T85" fmla="*/ 372 h 384"/>
                <a:gd name="T86" fmla="*/ 1596 w 2520"/>
                <a:gd name="T87" fmla="*/ 378 h 384"/>
                <a:gd name="T88" fmla="*/ 1512 w 2520"/>
                <a:gd name="T89" fmla="*/ 378 h 384"/>
                <a:gd name="T90" fmla="*/ 1428 w 2520"/>
                <a:gd name="T91" fmla="*/ 384 h 384"/>
                <a:gd name="T92" fmla="*/ 1344 w 2520"/>
                <a:gd name="T93" fmla="*/ 384 h 384"/>
                <a:gd name="T94" fmla="*/ 1260 w 2520"/>
                <a:gd name="T95" fmla="*/ 384 h 384"/>
                <a:gd name="T96" fmla="*/ 1176 w 2520"/>
                <a:gd name="T97" fmla="*/ 384 h 384"/>
                <a:gd name="T98" fmla="*/ 1092 w 2520"/>
                <a:gd name="T99" fmla="*/ 384 h 384"/>
                <a:gd name="T100" fmla="*/ 1008 w 2520"/>
                <a:gd name="T101" fmla="*/ 384 h 384"/>
                <a:gd name="T102" fmla="*/ 924 w 2520"/>
                <a:gd name="T103" fmla="*/ 384 h 384"/>
                <a:gd name="T104" fmla="*/ 840 w 2520"/>
                <a:gd name="T105" fmla="*/ 378 h 384"/>
                <a:gd name="T106" fmla="*/ 756 w 2520"/>
                <a:gd name="T107" fmla="*/ 372 h 384"/>
                <a:gd name="T108" fmla="*/ 672 w 2520"/>
                <a:gd name="T109" fmla="*/ 366 h 384"/>
                <a:gd name="T110" fmla="*/ 588 w 2520"/>
                <a:gd name="T111" fmla="*/ 354 h 384"/>
                <a:gd name="T112" fmla="*/ 504 w 2520"/>
                <a:gd name="T113" fmla="*/ 336 h 384"/>
                <a:gd name="T114" fmla="*/ 420 w 2520"/>
                <a:gd name="T115" fmla="*/ 318 h 384"/>
                <a:gd name="T116" fmla="*/ 336 w 2520"/>
                <a:gd name="T117" fmla="*/ 294 h 384"/>
                <a:gd name="T118" fmla="*/ 252 w 2520"/>
                <a:gd name="T119" fmla="*/ 264 h 384"/>
                <a:gd name="T120" fmla="*/ 168 w 2520"/>
                <a:gd name="T121" fmla="*/ 222 h 384"/>
                <a:gd name="T122" fmla="*/ 84 w 2520"/>
                <a:gd name="T123" fmla="*/ 174 h 384"/>
                <a:gd name="T124" fmla="*/ 0 w 2520"/>
                <a:gd name="T125" fmla="*/ 1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84">
                  <a:moveTo>
                    <a:pt x="0" y="102"/>
                  </a:moveTo>
                  <a:lnTo>
                    <a:pt x="0" y="0"/>
                  </a:lnTo>
                  <a:lnTo>
                    <a:pt x="84" y="90"/>
                  </a:lnTo>
                  <a:lnTo>
                    <a:pt x="168" y="150"/>
                  </a:lnTo>
                  <a:lnTo>
                    <a:pt x="252" y="198"/>
                  </a:lnTo>
                  <a:lnTo>
                    <a:pt x="336" y="234"/>
                  </a:lnTo>
                  <a:lnTo>
                    <a:pt x="420" y="264"/>
                  </a:lnTo>
                  <a:lnTo>
                    <a:pt x="504" y="288"/>
                  </a:lnTo>
                  <a:lnTo>
                    <a:pt x="588" y="306"/>
                  </a:lnTo>
                  <a:lnTo>
                    <a:pt x="672" y="318"/>
                  </a:lnTo>
                  <a:lnTo>
                    <a:pt x="756" y="324"/>
                  </a:lnTo>
                  <a:lnTo>
                    <a:pt x="840" y="336"/>
                  </a:lnTo>
                  <a:lnTo>
                    <a:pt x="924" y="336"/>
                  </a:lnTo>
                  <a:lnTo>
                    <a:pt x="1008" y="342"/>
                  </a:lnTo>
                  <a:lnTo>
                    <a:pt x="1092" y="342"/>
                  </a:lnTo>
                  <a:lnTo>
                    <a:pt x="1176" y="342"/>
                  </a:lnTo>
                  <a:lnTo>
                    <a:pt x="1260" y="342"/>
                  </a:lnTo>
                  <a:lnTo>
                    <a:pt x="1344" y="342"/>
                  </a:lnTo>
                  <a:lnTo>
                    <a:pt x="1428" y="336"/>
                  </a:lnTo>
                  <a:lnTo>
                    <a:pt x="1512" y="336"/>
                  </a:lnTo>
                  <a:lnTo>
                    <a:pt x="1596" y="330"/>
                  </a:lnTo>
                  <a:lnTo>
                    <a:pt x="1680" y="330"/>
                  </a:lnTo>
                  <a:lnTo>
                    <a:pt x="1764" y="324"/>
                  </a:lnTo>
                  <a:lnTo>
                    <a:pt x="1848" y="318"/>
                  </a:lnTo>
                  <a:lnTo>
                    <a:pt x="1932" y="318"/>
                  </a:lnTo>
                  <a:lnTo>
                    <a:pt x="2016" y="312"/>
                  </a:lnTo>
                  <a:lnTo>
                    <a:pt x="2100" y="306"/>
                  </a:lnTo>
                  <a:lnTo>
                    <a:pt x="2184" y="300"/>
                  </a:lnTo>
                  <a:lnTo>
                    <a:pt x="2268" y="294"/>
                  </a:lnTo>
                  <a:lnTo>
                    <a:pt x="2352" y="294"/>
                  </a:lnTo>
                  <a:lnTo>
                    <a:pt x="2436" y="288"/>
                  </a:lnTo>
                  <a:lnTo>
                    <a:pt x="2520" y="282"/>
                  </a:lnTo>
                  <a:lnTo>
                    <a:pt x="2520" y="330"/>
                  </a:lnTo>
                  <a:lnTo>
                    <a:pt x="2436" y="336"/>
                  </a:lnTo>
                  <a:lnTo>
                    <a:pt x="2352" y="336"/>
                  </a:lnTo>
                  <a:lnTo>
                    <a:pt x="2268" y="342"/>
                  </a:lnTo>
                  <a:lnTo>
                    <a:pt x="2184" y="348"/>
                  </a:lnTo>
                  <a:lnTo>
                    <a:pt x="2100" y="354"/>
                  </a:lnTo>
                  <a:lnTo>
                    <a:pt x="2016" y="354"/>
                  </a:lnTo>
                  <a:lnTo>
                    <a:pt x="1932" y="360"/>
                  </a:lnTo>
                  <a:lnTo>
                    <a:pt x="1848" y="366"/>
                  </a:lnTo>
                  <a:lnTo>
                    <a:pt x="1764" y="366"/>
                  </a:lnTo>
                  <a:lnTo>
                    <a:pt x="1680" y="372"/>
                  </a:lnTo>
                  <a:lnTo>
                    <a:pt x="1596" y="378"/>
                  </a:lnTo>
                  <a:lnTo>
                    <a:pt x="1512" y="378"/>
                  </a:lnTo>
                  <a:lnTo>
                    <a:pt x="1428" y="384"/>
                  </a:lnTo>
                  <a:lnTo>
                    <a:pt x="1344" y="384"/>
                  </a:lnTo>
                  <a:lnTo>
                    <a:pt x="1260" y="384"/>
                  </a:lnTo>
                  <a:lnTo>
                    <a:pt x="1176" y="384"/>
                  </a:lnTo>
                  <a:lnTo>
                    <a:pt x="1092" y="384"/>
                  </a:lnTo>
                  <a:lnTo>
                    <a:pt x="1008" y="384"/>
                  </a:lnTo>
                  <a:lnTo>
                    <a:pt x="924" y="384"/>
                  </a:lnTo>
                  <a:lnTo>
                    <a:pt x="840" y="378"/>
                  </a:lnTo>
                  <a:lnTo>
                    <a:pt x="756" y="372"/>
                  </a:lnTo>
                  <a:lnTo>
                    <a:pt x="672" y="366"/>
                  </a:lnTo>
                  <a:lnTo>
                    <a:pt x="588" y="354"/>
                  </a:lnTo>
                  <a:lnTo>
                    <a:pt x="504" y="336"/>
                  </a:lnTo>
                  <a:lnTo>
                    <a:pt x="420" y="318"/>
                  </a:lnTo>
                  <a:lnTo>
                    <a:pt x="336" y="294"/>
                  </a:lnTo>
                  <a:lnTo>
                    <a:pt x="252" y="264"/>
                  </a:lnTo>
                  <a:lnTo>
                    <a:pt x="168" y="222"/>
                  </a:lnTo>
                  <a:lnTo>
                    <a:pt x="84" y="174"/>
                  </a:lnTo>
                  <a:lnTo>
                    <a:pt x="0" y="10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693" name="Freeform 189"/>
            <p:cNvSpPr>
              <a:spLocks noChangeAspect="1"/>
            </p:cNvSpPr>
            <p:nvPr/>
          </p:nvSpPr>
          <p:spPr bwMode="auto">
            <a:xfrm>
              <a:off x="1692" y="2207"/>
              <a:ext cx="2520" cy="336"/>
            </a:xfrm>
            <a:custGeom>
              <a:avLst/>
              <a:gdLst>
                <a:gd name="T0" fmla="*/ 0 w 2520"/>
                <a:gd name="T1" fmla="*/ 336 h 336"/>
                <a:gd name="T2" fmla="*/ 0 w 2520"/>
                <a:gd name="T3" fmla="*/ 90 h 336"/>
                <a:gd name="T4" fmla="*/ 84 w 2520"/>
                <a:gd name="T5" fmla="*/ 84 h 336"/>
                <a:gd name="T6" fmla="*/ 168 w 2520"/>
                <a:gd name="T7" fmla="*/ 84 h 336"/>
                <a:gd name="T8" fmla="*/ 252 w 2520"/>
                <a:gd name="T9" fmla="*/ 84 h 336"/>
                <a:gd name="T10" fmla="*/ 336 w 2520"/>
                <a:gd name="T11" fmla="*/ 78 h 336"/>
                <a:gd name="T12" fmla="*/ 420 w 2520"/>
                <a:gd name="T13" fmla="*/ 78 h 336"/>
                <a:gd name="T14" fmla="*/ 504 w 2520"/>
                <a:gd name="T15" fmla="*/ 72 h 336"/>
                <a:gd name="T16" fmla="*/ 588 w 2520"/>
                <a:gd name="T17" fmla="*/ 72 h 336"/>
                <a:gd name="T18" fmla="*/ 672 w 2520"/>
                <a:gd name="T19" fmla="*/ 66 h 336"/>
                <a:gd name="T20" fmla="*/ 756 w 2520"/>
                <a:gd name="T21" fmla="*/ 66 h 336"/>
                <a:gd name="T22" fmla="*/ 840 w 2520"/>
                <a:gd name="T23" fmla="*/ 60 h 336"/>
                <a:gd name="T24" fmla="*/ 924 w 2520"/>
                <a:gd name="T25" fmla="*/ 60 h 336"/>
                <a:gd name="T26" fmla="*/ 1008 w 2520"/>
                <a:gd name="T27" fmla="*/ 54 h 336"/>
                <a:gd name="T28" fmla="*/ 1092 w 2520"/>
                <a:gd name="T29" fmla="*/ 54 h 336"/>
                <a:gd name="T30" fmla="*/ 1176 w 2520"/>
                <a:gd name="T31" fmla="*/ 48 h 336"/>
                <a:gd name="T32" fmla="*/ 1260 w 2520"/>
                <a:gd name="T33" fmla="*/ 42 h 336"/>
                <a:gd name="T34" fmla="*/ 1344 w 2520"/>
                <a:gd name="T35" fmla="*/ 42 h 336"/>
                <a:gd name="T36" fmla="*/ 1428 w 2520"/>
                <a:gd name="T37" fmla="*/ 36 h 336"/>
                <a:gd name="T38" fmla="*/ 1512 w 2520"/>
                <a:gd name="T39" fmla="*/ 36 h 336"/>
                <a:gd name="T40" fmla="*/ 1596 w 2520"/>
                <a:gd name="T41" fmla="*/ 30 h 336"/>
                <a:gd name="T42" fmla="*/ 1680 w 2520"/>
                <a:gd name="T43" fmla="*/ 30 h 336"/>
                <a:gd name="T44" fmla="*/ 1764 w 2520"/>
                <a:gd name="T45" fmla="*/ 24 h 336"/>
                <a:gd name="T46" fmla="*/ 1848 w 2520"/>
                <a:gd name="T47" fmla="*/ 24 h 336"/>
                <a:gd name="T48" fmla="*/ 1932 w 2520"/>
                <a:gd name="T49" fmla="*/ 18 h 336"/>
                <a:gd name="T50" fmla="*/ 2016 w 2520"/>
                <a:gd name="T51" fmla="*/ 18 h 336"/>
                <a:gd name="T52" fmla="*/ 2100 w 2520"/>
                <a:gd name="T53" fmla="*/ 12 h 336"/>
                <a:gd name="T54" fmla="*/ 2184 w 2520"/>
                <a:gd name="T55" fmla="*/ 12 h 336"/>
                <a:gd name="T56" fmla="*/ 2268 w 2520"/>
                <a:gd name="T57" fmla="*/ 6 h 336"/>
                <a:gd name="T58" fmla="*/ 2352 w 2520"/>
                <a:gd name="T59" fmla="*/ 6 h 336"/>
                <a:gd name="T60" fmla="*/ 2436 w 2520"/>
                <a:gd name="T61" fmla="*/ 0 h 336"/>
                <a:gd name="T62" fmla="*/ 2520 w 2520"/>
                <a:gd name="T63" fmla="*/ 0 h 336"/>
                <a:gd name="T64" fmla="*/ 2520 w 2520"/>
                <a:gd name="T65" fmla="*/ 336 h 336"/>
                <a:gd name="T66" fmla="*/ 2436 w 2520"/>
                <a:gd name="T67" fmla="*/ 336 h 336"/>
                <a:gd name="T68" fmla="*/ 2352 w 2520"/>
                <a:gd name="T69" fmla="*/ 336 h 336"/>
                <a:gd name="T70" fmla="*/ 2268 w 2520"/>
                <a:gd name="T71" fmla="*/ 336 h 336"/>
                <a:gd name="T72" fmla="*/ 2184 w 2520"/>
                <a:gd name="T73" fmla="*/ 336 h 336"/>
                <a:gd name="T74" fmla="*/ 2100 w 2520"/>
                <a:gd name="T75" fmla="*/ 336 h 336"/>
                <a:gd name="T76" fmla="*/ 2016 w 2520"/>
                <a:gd name="T77" fmla="*/ 336 h 336"/>
                <a:gd name="T78" fmla="*/ 1932 w 2520"/>
                <a:gd name="T79" fmla="*/ 336 h 336"/>
                <a:gd name="T80" fmla="*/ 1848 w 2520"/>
                <a:gd name="T81" fmla="*/ 336 h 336"/>
                <a:gd name="T82" fmla="*/ 1764 w 2520"/>
                <a:gd name="T83" fmla="*/ 336 h 336"/>
                <a:gd name="T84" fmla="*/ 1680 w 2520"/>
                <a:gd name="T85" fmla="*/ 336 h 336"/>
                <a:gd name="T86" fmla="*/ 1596 w 2520"/>
                <a:gd name="T87" fmla="*/ 336 h 336"/>
                <a:gd name="T88" fmla="*/ 1512 w 2520"/>
                <a:gd name="T89" fmla="*/ 336 h 336"/>
                <a:gd name="T90" fmla="*/ 1428 w 2520"/>
                <a:gd name="T91" fmla="*/ 336 h 336"/>
                <a:gd name="T92" fmla="*/ 1344 w 2520"/>
                <a:gd name="T93" fmla="*/ 336 h 336"/>
                <a:gd name="T94" fmla="*/ 1260 w 2520"/>
                <a:gd name="T95" fmla="*/ 336 h 336"/>
                <a:gd name="T96" fmla="*/ 1176 w 2520"/>
                <a:gd name="T97" fmla="*/ 336 h 336"/>
                <a:gd name="T98" fmla="*/ 1092 w 2520"/>
                <a:gd name="T99" fmla="*/ 336 h 336"/>
                <a:gd name="T100" fmla="*/ 1008 w 2520"/>
                <a:gd name="T101" fmla="*/ 336 h 336"/>
                <a:gd name="T102" fmla="*/ 924 w 2520"/>
                <a:gd name="T103" fmla="*/ 336 h 336"/>
                <a:gd name="T104" fmla="*/ 840 w 2520"/>
                <a:gd name="T105" fmla="*/ 336 h 336"/>
                <a:gd name="T106" fmla="*/ 756 w 2520"/>
                <a:gd name="T107" fmla="*/ 336 h 336"/>
                <a:gd name="T108" fmla="*/ 672 w 2520"/>
                <a:gd name="T109" fmla="*/ 336 h 336"/>
                <a:gd name="T110" fmla="*/ 588 w 2520"/>
                <a:gd name="T111" fmla="*/ 336 h 336"/>
                <a:gd name="T112" fmla="*/ 504 w 2520"/>
                <a:gd name="T113" fmla="*/ 336 h 336"/>
                <a:gd name="T114" fmla="*/ 420 w 2520"/>
                <a:gd name="T115" fmla="*/ 336 h 336"/>
                <a:gd name="T116" fmla="*/ 336 w 2520"/>
                <a:gd name="T117" fmla="*/ 336 h 336"/>
                <a:gd name="T118" fmla="*/ 252 w 2520"/>
                <a:gd name="T119" fmla="*/ 336 h 336"/>
                <a:gd name="T120" fmla="*/ 168 w 2520"/>
                <a:gd name="T121" fmla="*/ 336 h 336"/>
                <a:gd name="T122" fmla="*/ 84 w 2520"/>
                <a:gd name="T123" fmla="*/ 336 h 336"/>
                <a:gd name="T124" fmla="*/ 0 w 2520"/>
                <a:gd name="T125" fmla="*/ 33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36">
                  <a:moveTo>
                    <a:pt x="0" y="336"/>
                  </a:moveTo>
                  <a:lnTo>
                    <a:pt x="0" y="90"/>
                  </a:lnTo>
                  <a:lnTo>
                    <a:pt x="84" y="84"/>
                  </a:lnTo>
                  <a:lnTo>
                    <a:pt x="168" y="84"/>
                  </a:lnTo>
                  <a:lnTo>
                    <a:pt x="252" y="84"/>
                  </a:lnTo>
                  <a:lnTo>
                    <a:pt x="336" y="78"/>
                  </a:lnTo>
                  <a:lnTo>
                    <a:pt x="420" y="78"/>
                  </a:lnTo>
                  <a:lnTo>
                    <a:pt x="504" y="72"/>
                  </a:lnTo>
                  <a:lnTo>
                    <a:pt x="588" y="72"/>
                  </a:lnTo>
                  <a:lnTo>
                    <a:pt x="672" y="66"/>
                  </a:lnTo>
                  <a:lnTo>
                    <a:pt x="756" y="66"/>
                  </a:lnTo>
                  <a:lnTo>
                    <a:pt x="840" y="60"/>
                  </a:lnTo>
                  <a:lnTo>
                    <a:pt x="924" y="60"/>
                  </a:lnTo>
                  <a:lnTo>
                    <a:pt x="1008" y="54"/>
                  </a:lnTo>
                  <a:lnTo>
                    <a:pt x="1092" y="54"/>
                  </a:lnTo>
                  <a:lnTo>
                    <a:pt x="1176" y="48"/>
                  </a:lnTo>
                  <a:lnTo>
                    <a:pt x="1260" y="42"/>
                  </a:lnTo>
                  <a:lnTo>
                    <a:pt x="1344" y="42"/>
                  </a:lnTo>
                  <a:lnTo>
                    <a:pt x="1428" y="36"/>
                  </a:lnTo>
                  <a:lnTo>
                    <a:pt x="1512" y="36"/>
                  </a:lnTo>
                  <a:lnTo>
                    <a:pt x="1596" y="30"/>
                  </a:lnTo>
                  <a:lnTo>
                    <a:pt x="1680" y="30"/>
                  </a:lnTo>
                  <a:lnTo>
                    <a:pt x="1764" y="24"/>
                  </a:lnTo>
                  <a:lnTo>
                    <a:pt x="1848" y="24"/>
                  </a:lnTo>
                  <a:lnTo>
                    <a:pt x="1932" y="18"/>
                  </a:lnTo>
                  <a:lnTo>
                    <a:pt x="2016" y="18"/>
                  </a:lnTo>
                  <a:lnTo>
                    <a:pt x="2100" y="12"/>
                  </a:lnTo>
                  <a:lnTo>
                    <a:pt x="2184" y="12"/>
                  </a:lnTo>
                  <a:lnTo>
                    <a:pt x="2268" y="6"/>
                  </a:lnTo>
                  <a:lnTo>
                    <a:pt x="2352" y="6"/>
                  </a:lnTo>
                  <a:lnTo>
                    <a:pt x="2436" y="0"/>
                  </a:lnTo>
                  <a:lnTo>
                    <a:pt x="2520" y="0"/>
                  </a:lnTo>
                  <a:lnTo>
                    <a:pt x="2520" y="336"/>
                  </a:lnTo>
                  <a:lnTo>
                    <a:pt x="2436" y="336"/>
                  </a:lnTo>
                  <a:lnTo>
                    <a:pt x="2352" y="336"/>
                  </a:lnTo>
                  <a:lnTo>
                    <a:pt x="2268" y="336"/>
                  </a:lnTo>
                  <a:lnTo>
                    <a:pt x="2184" y="336"/>
                  </a:lnTo>
                  <a:lnTo>
                    <a:pt x="2100" y="336"/>
                  </a:lnTo>
                  <a:lnTo>
                    <a:pt x="2016" y="336"/>
                  </a:lnTo>
                  <a:lnTo>
                    <a:pt x="1932" y="336"/>
                  </a:lnTo>
                  <a:lnTo>
                    <a:pt x="1848" y="336"/>
                  </a:lnTo>
                  <a:lnTo>
                    <a:pt x="1764" y="336"/>
                  </a:lnTo>
                  <a:lnTo>
                    <a:pt x="1680" y="336"/>
                  </a:lnTo>
                  <a:lnTo>
                    <a:pt x="1596" y="336"/>
                  </a:lnTo>
                  <a:lnTo>
                    <a:pt x="1512" y="336"/>
                  </a:lnTo>
                  <a:lnTo>
                    <a:pt x="1428" y="336"/>
                  </a:lnTo>
                  <a:lnTo>
                    <a:pt x="1344" y="336"/>
                  </a:lnTo>
                  <a:lnTo>
                    <a:pt x="1260" y="336"/>
                  </a:lnTo>
                  <a:lnTo>
                    <a:pt x="1176" y="336"/>
                  </a:lnTo>
                  <a:lnTo>
                    <a:pt x="1092" y="336"/>
                  </a:lnTo>
                  <a:lnTo>
                    <a:pt x="1008" y="336"/>
                  </a:lnTo>
                  <a:lnTo>
                    <a:pt x="924" y="336"/>
                  </a:lnTo>
                  <a:lnTo>
                    <a:pt x="840" y="336"/>
                  </a:lnTo>
                  <a:lnTo>
                    <a:pt x="756" y="336"/>
                  </a:lnTo>
                  <a:lnTo>
                    <a:pt x="672" y="336"/>
                  </a:lnTo>
                  <a:lnTo>
                    <a:pt x="588" y="336"/>
                  </a:lnTo>
                  <a:lnTo>
                    <a:pt x="504" y="336"/>
                  </a:lnTo>
                  <a:lnTo>
                    <a:pt x="420" y="336"/>
                  </a:lnTo>
                  <a:lnTo>
                    <a:pt x="336" y="336"/>
                  </a:lnTo>
                  <a:lnTo>
                    <a:pt x="252" y="336"/>
                  </a:lnTo>
                  <a:lnTo>
                    <a:pt x="168" y="336"/>
                  </a:lnTo>
                  <a:lnTo>
                    <a:pt x="84" y="336"/>
                  </a:lnTo>
                  <a:lnTo>
                    <a:pt x="0" y="33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4" name="Freeform 190"/>
            <p:cNvSpPr>
              <a:spLocks noChangeAspect="1"/>
            </p:cNvSpPr>
            <p:nvPr/>
          </p:nvSpPr>
          <p:spPr bwMode="auto">
            <a:xfrm>
              <a:off x="1692" y="2045"/>
              <a:ext cx="2520" cy="252"/>
            </a:xfrm>
            <a:custGeom>
              <a:avLst/>
              <a:gdLst>
                <a:gd name="T0" fmla="*/ 0 w 2520"/>
                <a:gd name="T1" fmla="*/ 252 h 252"/>
                <a:gd name="T2" fmla="*/ 0 w 2520"/>
                <a:gd name="T3" fmla="*/ 0 h 252"/>
                <a:gd name="T4" fmla="*/ 84 w 2520"/>
                <a:gd name="T5" fmla="*/ 48 h 252"/>
                <a:gd name="T6" fmla="*/ 168 w 2520"/>
                <a:gd name="T7" fmla="*/ 90 h 252"/>
                <a:gd name="T8" fmla="*/ 252 w 2520"/>
                <a:gd name="T9" fmla="*/ 114 h 252"/>
                <a:gd name="T10" fmla="*/ 336 w 2520"/>
                <a:gd name="T11" fmla="*/ 138 h 252"/>
                <a:gd name="T12" fmla="*/ 420 w 2520"/>
                <a:gd name="T13" fmla="*/ 156 h 252"/>
                <a:gd name="T14" fmla="*/ 504 w 2520"/>
                <a:gd name="T15" fmla="*/ 168 h 252"/>
                <a:gd name="T16" fmla="*/ 588 w 2520"/>
                <a:gd name="T17" fmla="*/ 174 h 252"/>
                <a:gd name="T18" fmla="*/ 672 w 2520"/>
                <a:gd name="T19" fmla="*/ 180 h 252"/>
                <a:gd name="T20" fmla="*/ 756 w 2520"/>
                <a:gd name="T21" fmla="*/ 186 h 252"/>
                <a:gd name="T22" fmla="*/ 840 w 2520"/>
                <a:gd name="T23" fmla="*/ 192 h 252"/>
                <a:gd name="T24" fmla="*/ 924 w 2520"/>
                <a:gd name="T25" fmla="*/ 192 h 252"/>
                <a:gd name="T26" fmla="*/ 1008 w 2520"/>
                <a:gd name="T27" fmla="*/ 192 h 252"/>
                <a:gd name="T28" fmla="*/ 1092 w 2520"/>
                <a:gd name="T29" fmla="*/ 192 h 252"/>
                <a:gd name="T30" fmla="*/ 1176 w 2520"/>
                <a:gd name="T31" fmla="*/ 192 h 252"/>
                <a:gd name="T32" fmla="*/ 1260 w 2520"/>
                <a:gd name="T33" fmla="*/ 192 h 252"/>
                <a:gd name="T34" fmla="*/ 1344 w 2520"/>
                <a:gd name="T35" fmla="*/ 192 h 252"/>
                <a:gd name="T36" fmla="*/ 1428 w 2520"/>
                <a:gd name="T37" fmla="*/ 192 h 252"/>
                <a:gd name="T38" fmla="*/ 1512 w 2520"/>
                <a:gd name="T39" fmla="*/ 192 h 252"/>
                <a:gd name="T40" fmla="*/ 1596 w 2520"/>
                <a:gd name="T41" fmla="*/ 186 h 252"/>
                <a:gd name="T42" fmla="*/ 1680 w 2520"/>
                <a:gd name="T43" fmla="*/ 186 h 252"/>
                <a:gd name="T44" fmla="*/ 1764 w 2520"/>
                <a:gd name="T45" fmla="*/ 180 h 252"/>
                <a:gd name="T46" fmla="*/ 1848 w 2520"/>
                <a:gd name="T47" fmla="*/ 180 h 252"/>
                <a:gd name="T48" fmla="*/ 1932 w 2520"/>
                <a:gd name="T49" fmla="*/ 180 h 252"/>
                <a:gd name="T50" fmla="*/ 2016 w 2520"/>
                <a:gd name="T51" fmla="*/ 174 h 252"/>
                <a:gd name="T52" fmla="*/ 2100 w 2520"/>
                <a:gd name="T53" fmla="*/ 174 h 252"/>
                <a:gd name="T54" fmla="*/ 2184 w 2520"/>
                <a:gd name="T55" fmla="*/ 168 h 252"/>
                <a:gd name="T56" fmla="*/ 2268 w 2520"/>
                <a:gd name="T57" fmla="*/ 168 h 252"/>
                <a:gd name="T58" fmla="*/ 2352 w 2520"/>
                <a:gd name="T59" fmla="*/ 168 h 252"/>
                <a:gd name="T60" fmla="*/ 2436 w 2520"/>
                <a:gd name="T61" fmla="*/ 162 h 252"/>
                <a:gd name="T62" fmla="*/ 2520 w 2520"/>
                <a:gd name="T63" fmla="*/ 162 h 252"/>
                <a:gd name="T64" fmla="*/ 2520 w 2520"/>
                <a:gd name="T65" fmla="*/ 162 h 252"/>
                <a:gd name="T66" fmla="*/ 2436 w 2520"/>
                <a:gd name="T67" fmla="*/ 162 h 252"/>
                <a:gd name="T68" fmla="*/ 2352 w 2520"/>
                <a:gd name="T69" fmla="*/ 168 h 252"/>
                <a:gd name="T70" fmla="*/ 2268 w 2520"/>
                <a:gd name="T71" fmla="*/ 168 h 252"/>
                <a:gd name="T72" fmla="*/ 2184 w 2520"/>
                <a:gd name="T73" fmla="*/ 174 h 252"/>
                <a:gd name="T74" fmla="*/ 2100 w 2520"/>
                <a:gd name="T75" fmla="*/ 174 h 252"/>
                <a:gd name="T76" fmla="*/ 2016 w 2520"/>
                <a:gd name="T77" fmla="*/ 180 h 252"/>
                <a:gd name="T78" fmla="*/ 1932 w 2520"/>
                <a:gd name="T79" fmla="*/ 180 h 252"/>
                <a:gd name="T80" fmla="*/ 1848 w 2520"/>
                <a:gd name="T81" fmla="*/ 186 h 252"/>
                <a:gd name="T82" fmla="*/ 1764 w 2520"/>
                <a:gd name="T83" fmla="*/ 186 h 252"/>
                <a:gd name="T84" fmla="*/ 1680 w 2520"/>
                <a:gd name="T85" fmla="*/ 192 h 252"/>
                <a:gd name="T86" fmla="*/ 1596 w 2520"/>
                <a:gd name="T87" fmla="*/ 192 h 252"/>
                <a:gd name="T88" fmla="*/ 1512 w 2520"/>
                <a:gd name="T89" fmla="*/ 198 h 252"/>
                <a:gd name="T90" fmla="*/ 1428 w 2520"/>
                <a:gd name="T91" fmla="*/ 198 h 252"/>
                <a:gd name="T92" fmla="*/ 1344 w 2520"/>
                <a:gd name="T93" fmla="*/ 204 h 252"/>
                <a:gd name="T94" fmla="*/ 1260 w 2520"/>
                <a:gd name="T95" fmla="*/ 204 h 252"/>
                <a:gd name="T96" fmla="*/ 1176 w 2520"/>
                <a:gd name="T97" fmla="*/ 210 h 252"/>
                <a:gd name="T98" fmla="*/ 1092 w 2520"/>
                <a:gd name="T99" fmla="*/ 216 h 252"/>
                <a:gd name="T100" fmla="*/ 1008 w 2520"/>
                <a:gd name="T101" fmla="*/ 216 h 252"/>
                <a:gd name="T102" fmla="*/ 924 w 2520"/>
                <a:gd name="T103" fmla="*/ 222 h 252"/>
                <a:gd name="T104" fmla="*/ 840 w 2520"/>
                <a:gd name="T105" fmla="*/ 222 h 252"/>
                <a:gd name="T106" fmla="*/ 756 w 2520"/>
                <a:gd name="T107" fmla="*/ 228 h 252"/>
                <a:gd name="T108" fmla="*/ 672 w 2520"/>
                <a:gd name="T109" fmla="*/ 228 h 252"/>
                <a:gd name="T110" fmla="*/ 588 w 2520"/>
                <a:gd name="T111" fmla="*/ 234 h 252"/>
                <a:gd name="T112" fmla="*/ 504 w 2520"/>
                <a:gd name="T113" fmla="*/ 234 h 252"/>
                <a:gd name="T114" fmla="*/ 420 w 2520"/>
                <a:gd name="T115" fmla="*/ 240 h 252"/>
                <a:gd name="T116" fmla="*/ 336 w 2520"/>
                <a:gd name="T117" fmla="*/ 240 h 252"/>
                <a:gd name="T118" fmla="*/ 252 w 2520"/>
                <a:gd name="T119" fmla="*/ 246 h 252"/>
                <a:gd name="T120" fmla="*/ 168 w 2520"/>
                <a:gd name="T121" fmla="*/ 246 h 252"/>
                <a:gd name="T122" fmla="*/ 84 w 2520"/>
                <a:gd name="T123" fmla="*/ 246 h 252"/>
                <a:gd name="T124" fmla="*/ 0 w 2520"/>
                <a:gd name="T125"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252">
                  <a:moveTo>
                    <a:pt x="0" y="252"/>
                  </a:moveTo>
                  <a:lnTo>
                    <a:pt x="0" y="0"/>
                  </a:lnTo>
                  <a:lnTo>
                    <a:pt x="84" y="48"/>
                  </a:lnTo>
                  <a:lnTo>
                    <a:pt x="168" y="90"/>
                  </a:lnTo>
                  <a:lnTo>
                    <a:pt x="252" y="114"/>
                  </a:lnTo>
                  <a:lnTo>
                    <a:pt x="336" y="138"/>
                  </a:lnTo>
                  <a:lnTo>
                    <a:pt x="420" y="156"/>
                  </a:lnTo>
                  <a:lnTo>
                    <a:pt x="504" y="168"/>
                  </a:lnTo>
                  <a:lnTo>
                    <a:pt x="588" y="174"/>
                  </a:lnTo>
                  <a:lnTo>
                    <a:pt x="672" y="180"/>
                  </a:lnTo>
                  <a:lnTo>
                    <a:pt x="756" y="186"/>
                  </a:lnTo>
                  <a:lnTo>
                    <a:pt x="840" y="192"/>
                  </a:lnTo>
                  <a:lnTo>
                    <a:pt x="924" y="192"/>
                  </a:lnTo>
                  <a:lnTo>
                    <a:pt x="1008" y="192"/>
                  </a:lnTo>
                  <a:lnTo>
                    <a:pt x="1092" y="192"/>
                  </a:lnTo>
                  <a:lnTo>
                    <a:pt x="1176" y="192"/>
                  </a:lnTo>
                  <a:lnTo>
                    <a:pt x="1260" y="192"/>
                  </a:lnTo>
                  <a:lnTo>
                    <a:pt x="1344" y="192"/>
                  </a:lnTo>
                  <a:lnTo>
                    <a:pt x="1428" y="192"/>
                  </a:lnTo>
                  <a:lnTo>
                    <a:pt x="1512" y="192"/>
                  </a:lnTo>
                  <a:lnTo>
                    <a:pt x="1596" y="186"/>
                  </a:lnTo>
                  <a:lnTo>
                    <a:pt x="1680" y="186"/>
                  </a:lnTo>
                  <a:lnTo>
                    <a:pt x="1764" y="180"/>
                  </a:lnTo>
                  <a:lnTo>
                    <a:pt x="1848" y="180"/>
                  </a:lnTo>
                  <a:lnTo>
                    <a:pt x="1932" y="180"/>
                  </a:lnTo>
                  <a:lnTo>
                    <a:pt x="2016" y="174"/>
                  </a:lnTo>
                  <a:lnTo>
                    <a:pt x="2100" y="174"/>
                  </a:lnTo>
                  <a:lnTo>
                    <a:pt x="2184" y="168"/>
                  </a:lnTo>
                  <a:lnTo>
                    <a:pt x="2268" y="168"/>
                  </a:lnTo>
                  <a:lnTo>
                    <a:pt x="2352" y="168"/>
                  </a:lnTo>
                  <a:lnTo>
                    <a:pt x="2436" y="162"/>
                  </a:lnTo>
                  <a:lnTo>
                    <a:pt x="2520" y="162"/>
                  </a:lnTo>
                  <a:lnTo>
                    <a:pt x="2520" y="162"/>
                  </a:lnTo>
                  <a:lnTo>
                    <a:pt x="2436" y="162"/>
                  </a:lnTo>
                  <a:lnTo>
                    <a:pt x="2352" y="168"/>
                  </a:lnTo>
                  <a:lnTo>
                    <a:pt x="2268" y="168"/>
                  </a:lnTo>
                  <a:lnTo>
                    <a:pt x="2184" y="174"/>
                  </a:lnTo>
                  <a:lnTo>
                    <a:pt x="2100" y="174"/>
                  </a:lnTo>
                  <a:lnTo>
                    <a:pt x="2016" y="180"/>
                  </a:lnTo>
                  <a:lnTo>
                    <a:pt x="1932" y="180"/>
                  </a:lnTo>
                  <a:lnTo>
                    <a:pt x="1848" y="186"/>
                  </a:lnTo>
                  <a:lnTo>
                    <a:pt x="1764" y="186"/>
                  </a:lnTo>
                  <a:lnTo>
                    <a:pt x="1680" y="192"/>
                  </a:lnTo>
                  <a:lnTo>
                    <a:pt x="1596" y="192"/>
                  </a:lnTo>
                  <a:lnTo>
                    <a:pt x="1512" y="198"/>
                  </a:lnTo>
                  <a:lnTo>
                    <a:pt x="1428" y="198"/>
                  </a:lnTo>
                  <a:lnTo>
                    <a:pt x="1344" y="204"/>
                  </a:lnTo>
                  <a:lnTo>
                    <a:pt x="1260" y="204"/>
                  </a:lnTo>
                  <a:lnTo>
                    <a:pt x="1176" y="210"/>
                  </a:lnTo>
                  <a:lnTo>
                    <a:pt x="1092" y="216"/>
                  </a:lnTo>
                  <a:lnTo>
                    <a:pt x="1008" y="216"/>
                  </a:lnTo>
                  <a:lnTo>
                    <a:pt x="924" y="222"/>
                  </a:lnTo>
                  <a:lnTo>
                    <a:pt x="840" y="222"/>
                  </a:lnTo>
                  <a:lnTo>
                    <a:pt x="756" y="228"/>
                  </a:lnTo>
                  <a:lnTo>
                    <a:pt x="672" y="228"/>
                  </a:lnTo>
                  <a:lnTo>
                    <a:pt x="588" y="234"/>
                  </a:lnTo>
                  <a:lnTo>
                    <a:pt x="504" y="234"/>
                  </a:lnTo>
                  <a:lnTo>
                    <a:pt x="420" y="240"/>
                  </a:lnTo>
                  <a:lnTo>
                    <a:pt x="336" y="240"/>
                  </a:lnTo>
                  <a:lnTo>
                    <a:pt x="252" y="246"/>
                  </a:lnTo>
                  <a:lnTo>
                    <a:pt x="168" y="246"/>
                  </a:lnTo>
                  <a:lnTo>
                    <a:pt x="84" y="246"/>
                  </a:lnTo>
                  <a:lnTo>
                    <a:pt x="0" y="25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5" name="Freeform 191"/>
            <p:cNvSpPr>
              <a:spLocks noChangeAspect="1"/>
            </p:cNvSpPr>
            <p:nvPr/>
          </p:nvSpPr>
          <p:spPr bwMode="auto">
            <a:xfrm>
              <a:off x="1692" y="1847"/>
              <a:ext cx="2520" cy="390"/>
            </a:xfrm>
            <a:custGeom>
              <a:avLst/>
              <a:gdLst>
                <a:gd name="T0" fmla="*/ 0 w 2520"/>
                <a:gd name="T1" fmla="*/ 198 h 390"/>
                <a:gd name="T2" fmla="*/ 0 w 2520"/>
                <a:gd name="T3" fmla="*/ 0 h 390"/>
                <a:gd name="T4" fmla="*/ 84 w 2520"/>
                <a:gd name="T5" fmla="*/ 60 h 390"/>
                <a:gd name="T6" fmla="*/ 168 w 2520"/>
                <a:gd name="T7" fmla="*/ 108 h 390"/>
                <a:gd name="T8" fmla="*/ 252 w 2520"/>
                <a:gd name="T9" fmla="*/ 138 h 390"/>
                <a:gd name="T10" fmla="*/ 336 w 2520"/>
                <a:gd name="T11" fmla="*/ 168 h 390"/>
                <a:gd name="T12" fmla="*/ 420 w 2520"/>
                <a:gd name="T13" fmla="*/ 186 h 390"/>
                <a:gd name="T14" fmla="*/ 504 w 2520"/>
                <a:gd name="T15" fmla="*/ 204 h 390"/>
                <a:gd name="T16" fmla="*/ 588 w 2520"/>
                <a:gd name="T17" fmla="*/ 216 h 390"/>
                <a:gd name="T18" fmla="*/ 672 w 2520"/>
                <a:gd name="T19" fmla="*/ 222 h 390"/>
                <a:gd name="T20" fmla="*/ 756 w 2520"/>
                <a:gd name="T21" fmla="*/ 228 h 390"/>
                <a:gd name="T22" fmla="*/ 840 w 2520"/>
                <a:gd name="T23" fmla="*/ 234 h 390"/>
                <a:gd name="T24" fmla="*/ 924 w 2520"/>
                <a:gd name="T25" fmla="*/ 240 h 390"/>
                <a:gd name="T26" fmla="*/ 1008 w 2520"/>
                <a:gd name="T27" fmla="*/ 240 h 390"/>
                <a:gd name="T28" fmla="*/ 1092 w 2520"/>
                <a:gd name="T29" fmla="*/ 240 h 390"/>
                <a:gd name="T30" fmla="*/ 1176 w 2520"/>
                <a:gd name="T31" fmla="*/ 240 h 390"/>
                <a:gd name="T32" fmla="*/ 1260 w 2520"/>
                <a:gd name="T33" fmla="*/ 240 h 390"/>
                <a:gd name="T34" fmla="*/ 1344 w 2520"/>
                <a:gd name="T35" fmla="*/ 240 h 390"/>
                <a:gd name="T36" fmla="*/ 1428 w 2520"/>
                <a:gd name="T37" fmla="*/ 240 h 390"/>
                <a:gd name="T38" fmla="*/ 1512 w 2520"/>
                <a:gd name="T39" fmla="*/ 234 h 390"/>
                <a:gd name="T40" fmla="*/ 1596 w 2520"/>
                <a:gd name="T41" fmla="*/ 234 h 390"/>
                <a:gd name="T42" fmla="*/ 1680 w 2520"/>
                <a:gd name="T43" fmla="*/ 228 h 390"/>
                <a:gd name="T44" fmla="*/ 1764 w 2520"/>
                <a:gd name="T45" fmla="*/ 228 h 390"/>
                <a:gd name="T46" fmla="*/ 1848 w 2520"/>
                <a:gd name="T47" fmla="*/ 222 h 390"/>
                <a:gd name="T48" fmla="*/ 1932 w 2520"/>
                <a:gd name="T49" fmla="*/ 222 h 390"/>
                <a:gd name="T50" fmla="*/ 2016 w 2520"/>
                <a:gd name="T51" fmla="*/ 216 h 390"/>
                <a:gd name="T52" fmla="*/ 2100 w 2520"/>
                <a:gd name="T53" fmla="*/ 216 h 390"/>
                <a:gd name="T54" fmla="*/ 2184 w 2520"/>
                <a:gd name="T55" fmla="*/ 210 h 390"/>
                <a:gd name="T56" fmla="*/ 2268 w 2520"/>
                <a:gd name="T57" fmla="*/ 210 h 390"/>
                <a:gd name="T58" fmla="*/ 2352 w 2520"/>
                <a:gd name="T59" fmla="*/ 204 h 390"/>
                <a:gd name="T60" fmla="*/ 2436 w 2520"/>
                <a:gd name="T61" fmla="*/ 204 h 390"/>
                <a:gd name="T62" fmla="*/ 2520 w 2520"/>
                <a:gd name="T63" fmla="*/ 198 h 390"/>
                <a:gd name="T64" fmla="*/ 2520 w 2520"/>
                <a:gd name="T65" fmla="*/ 360 h 390"/>
                <a:gd name="T66" fmla="*/ 2436 w 2520"/>
                <a:gd name="T67" fmla="*/ 360 h 390"/>
                <a:gd name="T68" fmla="*/ 2352 w 2520"/>
                <a:gd name="T69" fmla="*/ 366 h 390"/>
                <a:gd name="T70" fmla="*/ 2268 w 2520"/>
                <a:gd name="T71" fmla="*/ 366 h 390"/>
                <a:gd name="T72" fmla="*/ 2184 w 2520"/>
                <a:gd name="T73" fmla="*/ 366 h 390"/>
                <a:gd name="T74" fmla="*/ 2100 w 2520"/>
                <a:gd name="T75" fmla="*/ 372 h 390"/>
                <a:gd name="T76" fmla="*/ 2016 w 2520"/>
                <a:gd name="T77" fmla="*/ 372 h 390"/>
                <a:gd name="T78" fmla="*/ 1932 w 2520"/>
                <a:gd name="T79" fmla="*/ 378 h 390"/>
                <a:gd name="T80" fmla="*/ 1848 w 2520"/>
                <a:gd name="T81" fmla="*/ 378 h 390"/>
                <a:gd name="T82" fmla="*/ 1764 w 2520"/>
                <a:gd name="T83" fmla="*/ 378 h 390"/>
                <a:gd name="T84" fmla="*/ 1680 w 2520"/>
                <a:gd name="T85" fmla="*/ 384 h 390"/>
                <a:gd name="T86" fmla="*/ 1596 w 2520"/>
                <a:gd name="T87" fmla="*/ 384 h 390"/>
                <a:gd name="T88" fmla="*/ 1512 w 2520"/>
                <a:gd name="T89" fmla="*/ 390 h 390"/>
                <a:gd name="T90" fmla="*/ 1428 w 2520"/>
                <a:gd name="T91" fmla="*/ 390 h 390"/>
                <a:gd name="T92" fmla="*/ 1344 w 2520"/>
                <a:gd name="T93" fmla="*/ 390 h 390"/>
                <a:gd name="T94" fmla="*/ 1260 w 2520"/>
                <a:gd name="T95" fmla="*/ 390 h 390"/>
                <a:gd name="T96" fmla="*/ 1176 w 2520"/>
                <a:gd name="T97" fmla="*/ 390 h 390"/>
                <a:gd name="T98" fmla="*/ 1092 w 2520"/>
                <a:gd name="T99" fmla="*/ 390 h 390"/>
                <a:gd name="T100" fmla="*/ 1008 w 2520"/>
                <a:gd name="T101" fmla="*/ 390 h 390"/>
                <a:gd name="T102" fmla="*/ 924 w 2520"/>
                <a:gd name="T103" fmla="*/ 390 h 390"/>
                <a:gd name="T104" fmla="*/ 840 w 2520"/>
                <a:gd name="T105" fmla="*/ 390 h 390"/>
                <a:gd name="T106" fmla="*/ 756 w 2520"/>
                <a:gd name="T107" fmla="*/ 384 h 390"/>
                <a:gd name="T108" fmla="*/ 672 w 2520"/>
                <a:gd name="T109" fmla="*/ 378 h 390"/>
                <a:gd name="T110" fmla="*/ 588 w 2520"/>
                <a:gd name="T111" fmla="*/ 372 h 390"/>
                <a:gd name="T112" fmla="*/ 504 w 2520"/>
                <a:gd name="T113" fmla="*/ 366 h 390"/>
                <a:gd name="T114" fmla="*/ 420 w 2520"/>
                <a:gd name="T115" fmla="*/ 354 h 390"/>
                <a:gd name="T116" fmla="*/ 336 w 2520"/>
                <a:gd name="T117" fmla="*/ 336 h 390"/>
                <a:gd name="T118" fmla="*/ 252 w 2520"/>
                <a:gd name="T119" fmla="*/ 312 h 390"/>
                <a:gd name="T120" fmla="*/ 168 w 2520"/>
                <a:gd name="T121" fmla="*/ 288 h 390"/>
                <a:gd name="T122" fmla="*/ 84 w 2520"/>
                <a:gd name="T123" fmla="*/ 246 h 390"/>
                <a:gd name="T124" fmla="*/ 0 w 2520"/>
                <a:gd name="T125" fmla="*/ 198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90">
                  <a:moveTo>
                    <a:pt x="0" y="198"/>
                  </a:moveTo>
                  <a:lnTo>
                    <a:pt x="0" y="0"/>
                  </a:lnTo>
                  <a:lnTo>
                    <a:pt x="84" y="60"/>
                  </a:lnTo>
                  <a:lnTo>
                    <a:pt x="168" y="108"/>
                  </a:lnTo>
                  <a:lnTo>
                    <a:pt x="252" y="138"/>
                  </a:lnTo>
                  <a:lnTo>
                    <a:pt x="336" y="168"/>
                  </a:lnTo>
                  <a:lnTo>
                    <a:pt x="420" y="186"/>
                  </a:lnTo>
                  <a:lnTo>
                    <a:pt x="504" y="204"/>
                  </a:lnTo>
                  <a:lnTo>
                    <a:pt x="588" y="216"/>
                  </a:lnTo>
                  <a:lnTo>
                    <a:pt x="672" y="222"/>
                  </a:lnTo>
                  <a:lnTo>
                    <a:pt x="756" y="228"/>
                  </a:lnTo>
                  <a:lnTo>
                    <a:pt x="840" y="234"/>
                  </a:lnTo>
                  <a:lnTo>
                    <a:pt x="924" y="240"/>
                  </a:lnTo>
                  <a:lnTo>
                    <a:pt x="1008" y="240"/>
                  </a:lnTo>
                  <a:lnTo>
                    <a:pt x="1092" y="240"/>
                  </a:lnTo>
                  <a:lnTo>
                    <a:pt x="1176" y="240"/>
                  </a:lnTo>
                  <a:lnTo>
                    <a:pt x="1260" y="240"/>
                  </a:lnTo>
                  <a:lnTo>
                    <a:pt x="1344" y="240"/>
                  </a:lnTo>
                  <a:lnTo>
                    <a:pt x="1428" y="240"/>
                  </a:lnTo>
                  <a:lnTo>
                    <a:pt x="1512" y="234"/>
                  </a:lnTo>
                  <a:lnTo>
                    <a:pt x="1596" y="234"/>
                  </a:lnTo>
                  <a:lnTo>
                    <a:pt x="1680" y="228"/>
                  </a:lnTo>
                  <a:lnTo>
                    <a:pt x="1764" y="228"/>
                  </a:lnTo>
                  <a:lnTo>
                    <a:pt x="1848" y="222"/>
                  </a:lnTo>
                  <a:lnTo>
                    <a:pt x="1932" y="222"/>
                  </a:lnTo>
                  <a:lnTo>
                    <a:pt x="2016" y="216"/>
                  </a:lnTo>
                  <a:lnTo>
                    <a:pt x="2100" y="216"/>
                  </a:lnTo>
                  <a:lnTo>
                    <a:pt x="2184" y="210"/>
                  </a:lnTo>
                  <a:lnTo>
                    <a:pt x="2268" y="210"/>
                  </a:lnTo>
                  <a:lnTo>
                    <a:pt x="2352" y="204"/>
                  </a:lnTo>
                  <a:lnTo>
                    <a:pt x="2436" y="204"/>
                  </a:lnTo>
                  <a:lnTo>
                    <a:pt x="2520" y="198"/>
                  </a:lnTo>
                  <a:lnTo>
                    <a:pt x="2520" y="360"/>
                  </a:lnTo>
                  <a:lnTo>
                    <a:pt x="2436" y="360"/>
                  </a:lnTo>
                  <a:lnTo>
                    <a:pt x="2352" y="366"/>
                  </a:lnTo>
                  <a:lnTo>
                    <a:pt x="2268" y="366"/>
                  </a:lnTo>
                  <a:lnTo>
                    <a:pt x="2184" y="366"/>
                  </a:lnTo>
                  <a:lnTo>
                    <a:pt x="2100" y="372"/>
                  </a:lnTo>
                  <a:lnTo>
                    <a:pt x="2016" y="372"/>
                  </a:lnTo>
                  <a:lnTo>
                    <a:pt x="1932" y="378"/>
                  </a:lnTo>
                  <a:lnTo>
                    <a:pt x="1848" y="378"/>
                  </a:lnTo>
                  <a:lnTo>
                    <a:pt x="1764" y="378"/>
                  </a:lnTo>
                  <a:lnTo>
                    <a:pt x="1680" y="384"/>
                  </a:lnTo>
                  <a:lnTo>
                    <a:pt x="1596" y="384"/>
                  </a:lnTo>
                  <a:lnTo>
                    <a:pt x="1512" y="390"/>
                  </a:lnTo>
                  <a:lnTo>
                    <a:pt x="1428" y="390"/>
                  </a:lnTo>
                  <a:lnTo>
                    <a:pt x="1344" y="390"/>
                  </a:lnTo>
                  <a:lnTo>
                    <a:pt x="1260" y="390"/>
                  </a:lnTo>
                  <a:lnTo>
                    <a:pt x="1176" y="390"/>
                  </a:lnTo>
                  <a:lnTo>
                    <a:pt x="1092" y="390"/>
                  </a:lnTo>
                  <a:lnTo>
                    <a:pt x="1008" y="390"/>
                  </a:lnTo>
                  <a:lnTo>
                    <a:pt x="924" y="390"/>
                  </a:lnTo>
                  <a:lnTo>
                    <a:pt x="840" y="390"/>
                  </a:lnTo>
                  <a:lnTo>
                    <a:pt x="756" y="384"/>
                  </a:lnTo>
                  <a:lnTo>
                    <a:pt x="672" y="378"/>
                  </a:lnTo>
                  <a:lnTo>
                    <a:pt x="588" y="372"/>
                  </a:lnTo>
                  <a:lnTo>
                    <a:pt x="504" y="366"/>
                  </a:lnTo>
                  <a:lnTo>
                    <a:pt x="420" y="354"/>
                  </a:lnTo>
                  <a:lnTo>
                    <a:pt x="336" y="336"/>
                  </a:lnTo>
                  <a:lnTo>
                    <a:pt x="252" y="312"/>
                  </a:lnTo>
                  <a:lnTo>
                    <a:pt x="168" y="288"/>
                  </a:lnTo>
                  <a:lnTo>
                    <a:pt x="84" y="246"/>
                  </a:lnTo>
                  <a:lnTo>
                    <a:pt x="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6" name="Freeform 192"/>
            <p:cNvSpPr>
              <a:spLocks noChangeAspect="1"/>
            </p:cNvSpPr>
            <p:nvPr/>
          </p:nvSpPr>
          <p:spPr bwMode="auto">
            <a:xfrm>
              <a:off x="1692" y="1649"/>
              <a:ext cx="2520" cy="438"/>
            </a:xfrm>
            <a:custGeom>
              <a:avLst/>
              <a:gdLst>
                <a:gd name="T0" fmla="*/ 0 w 2520"/>
                <a:gd name="T1" fmla="*/ 198 h 438"/>
                <a:gd name="T2" fmla="*/ 0 w 2520"/>
                <a:gd name="T3" fmla="*/ 0 h 438"/>
                <a:gd name="T4" fmla="*/ 84 w 2520"/>
                <a:gd name="T5" fmla="*/ 72 h 438"/>
                <a:gd name="T6" fmla="*/ 168 w 2520"/>
                <a:gd name="T7" fmla="*/ 120 h 438"/>
                <a:gd name="T8" fmla="*/ 252 w 2520"/>
                <a:gd name="T9" fmla="*/ 162 h 438"/>
                <a:gd name="T10" fmla="*/ 336 w 2520"/>
                <a:gd name="T11" fmla="*/ 192 h 438"/>
                <a:gd name="T12" fmla="*/ 420 w 2520"/>
                <a:gd name="T13" fmla="*/ 216 h 438"/>
                <a:gd name="T14" fmla="*/ 504 w 2520"/>
                <a:gd name="T15" fmla="*/ 234 h 438"/>
                <a:gd name="T16" fmla="*/ 588 w 2520"/>
                <a:gd name="T17" fmla="*/ 252 h 438"/>
                <a:gd name="T18" fmla="*/ 672 w 2520"/>
                <a:gd name="T19" fmla="*/ 264 h 438"/>
                <a:gd name="T20" fmla="*/ 756 w 2520"/>
                <a:gd name="T21" fmla="*/ 270 h 438"/>
                <a:gd name="T22" fmla="*/ 840 w 2520"/>
                <a:gd name="T23" fmla="*/ 276 h 438"/>
                <a:gd name="T24" fmla="*/ 924 w 2520"/>
                <a:gd name="T25" fmla="*/ 282 h 438"/>
                <a:gd name="T26" fmla="*/ 1008 w 2520"/>
                <a:gd name="T27" fmla="*/ 282 h 438"/>
                <a:gd name="T28" fmla="*/ 1092 w 2520"/>
                <a:gd name="T29" fmla="*/ 282 h 438"/>
                <a:gd name="T30" fmla="*/ 1176 w 2520"/>
                <a:gd name="T31" fmla="*/ 282 h 438"/>
                <a:gd name="T32" fmla="*/ 1260 w 2520"/>
                <a:gd name="T33" fmla="*/ 282 h 438"/>
                <a:gd name="T34" fmla="*/ 1344 w 2520"/>
                <a:gd name="T35" fmla="*/ 282 h 438"/>
                <a:gd name="T36" fmla="*/ 1428 w 2520"/>
                <a:gd name="T37" fmla="*/ 282 h 438"/>
                <a:gd name="T38" fmla="*/ 1512 w 2520"/>
                <a:gd name="T39" fmla="*/ 276 h 438"/>
                <a:gd name="T40" fmla="*/ 1596 w 2520"/>
                <a:gd name="T41" fmla="*/ 276 h 438"/>
                <a:gd name="T42" fmla="*/ 1680 w 2520"/>
                <a:gd name="T43" fmla="*/ 270 h 438"/>
                <a:gd name="T44" fmla="*/ 1764 w 2520"/>
                <a:gd name="T45" fmla="*/ 264 h 438"/>
                <a:gd name="T46" fmla="*/ 1848 w 2520"/>
                <a:gd name="T47" fmla="*/ 264 h 438"/>
                <a:gd name="T48" fmla="*/ 1932 w 2520"/>
                <a:gd name="T49" fmla="*/ 258 h 438"/>
                <a:gd name="T50" fmla="*/ 2016 w 2520"/>
                <a:gd name="T51" fmla="*/ 252 h 438"/>
                <a:gd name="T52" fmla="*/ 2100 w 2520"/>
                <a:gd name="T53" fmla="*/ 252 h 438"/>
                <a:gd name="T54" fmla="*/ 2184 w 2520"/>
                <a:gd name="T55" fmla="*/ 246 h 438"/>
                <a:gd name="T56" fmla="*/ 2268 w 2520"/>
                <a:gd name="T57" fmla="*/ 240 h 438"/>
                <a:gd name="T58" fmla="*/ 2352 w 2520"/>
                <a:gd name="T59" fmla="*/ 234 h 438"/>
                <a:gd name="T60" fmla="*/ 2436 w 2520"/>
                <a:gd name="T61" fmla="*/ 234 h 438"/>
                <a:gd name="T62" fmla="*/ 2520 w 2520"/>
                <a:gd name="T63" fmla="*/ 228 h 438"/>
                <a:gd name="T64" fmla="*/ 2520 w 2520"/>
                <a:gd name="T65" fmla="*/ 396 h 438"/>
                <a:gd name="T66" fmla="*/ 2436 w 2520"/>
                <a:gd name="T67" fmla="*/ 402 h 438"/>
                <a:gd name="T68" fmla="*/ 2352 w 2520"/>
                <a:gd name="T69" fmla="*/ 402 h 438"/>
                <a:gd name="T70" fmla="*/ 2268 w 2520"/>
                <a:gd name="T71" fmla="*/ 408 h 438"/>
                <a:gd name="T72" fmla="*/ 2184 w 2520"/>
                <a:gd name="T73" fmla="*/ 408 h 438"/>
                <a:gd name="T74" fmla="*/ 2100 w 2520"/>
                <a:gd name="T75" fmla="*/ 414 h 438"/>
                <a:gd name="T76" fmla="*/ 2016 w 2520"/>
                <a:gd name="T77" fmla="*/ 414 h 438"/>
                <a:gd name="T78" fmla="*/ 1932 w 2520"/>
                <a:gd name="T79" fmla="*/ 420 h 438"/>
                <a:gd name="T80" fmla="*/ 1848 w 2520"/>
                <a:gd name="T81" fmla="*/ 420 h 438"/>
                <a:gd name="T82" fmla="*/ 1764 w 2520"/>
                <a:gd name="T83" fmla="*/ 426 h 438"/>
                <a:gd name="T84" fmla="*/ 1680 w 2520"/>
                <a:gd name="T85" fmla="*/ 426 h 438"/>
                <a:gd name="T86" fmla="*/ 1596 w 2520"/>
                <a:gd name="T87" fmla="*/ 432 h 438"/>
                <a:gd name="T88" fmla="*/ 1512 w 2520"/>
                <a:gd name="T89" fmla="*/ 432 h 438"/>
                <a:gd name="T90" fmla="*/ 1428 w 2520"/>
                <a:gd name="T91" fmla="*/ 438 h 438"/>
                <a:gd name="T92" fmla="*/ 1344 w 2520"/>
                <a:gd name="T93" fmla="*/ 438 h 438"/>
                <a:gd name="T94" fmla="*/ 1260 w 2520"/>
                <a:gd name="T95" fmla="*/ 438 h 438"/>
                <a:gd name="T96" fmla="*/ 1176 w 2520"/>
                <a:gd name="T97" fmla="*/ 438 h 438"/>
                <a:gd name="T98" fmla="*/ 1092 w 2520"/>
                <a:gd name="T99" fmla="*/ 438 h 438"/>
                <a:gd name="T100" fmla="*/ 1008 w 2520"/>
                <a:gd name="T101" fmla="*/ 438 h 438"/>
                <a:gd name="T102" fmla="*/ 924 w 2520"/>
                <a:gd name="T103" fmla="*/ 438 h 438"/>
                <a:gd name="T104" fmla="*/ 840 w 2520"/>
                <a:gd name="T105" fmla="*/ 432 h 438"/>
                <a:gd name="T106" fmla="*/ 756 w 2520"/>
                <a:gd name="T107" fmla="*/ 426 h 438"/>
                <a:gd name="T108" fmla="*/ 672 w 2520"/>
                <a:gd name="T109" fmla="*/ 420 h 438"/>
                <a:gd name="T110" fmla="*/ 588 w 2520"/>
                <a:gd name="T111" fmla="*/ 414 h 438"/>
                <a:gd name="T112" fmla="*/ 504 w 2520"/>
                <a:gd name="T113" fmla="*/ 402 h 438"/>
                <a:gd name="T114" fmla="*/ 420 w 2520"/>
                <a:gd name="T115" fmla="*/ 384 h 438"/>
                <a:gd name="T116" fmla="*/ 336 w 2520"/>
                <a:gd name="T117" fmla="*/ 366 h 438"/>
                <a:gd name="T118" fmla="*/ 252 w 2520"/>
                <a:gd name="T119" fmla="*/ 336 h 438"/>
                <a:gd name="T120" fmla="*/ 168 w 2520"/>
                <a:gd name="T121" fmla="*/ 306 h 438"/>
                <a:gd name="T122" fmla="*/ 84 w 2520"/>
                <a:gd name="T123" fmla="*/ 258 h 438"/>
                <a:gd name="T124" fmla="*/ 0 w 2520"/>
                <a:gd name="T125" fmla="*/ 19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438">
                  <a:moveTo>
                    <a:pt x="0" y="198"/>
                  </a:moveTo>
                  <a:lnTo>
                    <a:pt x="0" y="0"/>
                  </a:lnTo>
                  <a:lnTo>
                    <a:pt x="84" y="72"/>
                  </a:lnTo>
                  <a:lnTo>
                    <a:pt x="168" y="120"/>
                  </a:lnTo>
                  <a:lnTo>
                    <a:pt x="252" y="162"/>
                  </a:lnTo>
                  <a:lnTo>
                    <a:pt x="336" y="192"/>
                  </a:lnTo>
                  <a:lnTo>
                    <a:pt x="420" y="216"/>
                  </a:lnTo>
                  <a:lnTo>
                    <a:pt x="504" y="234"/>
                  </a:lnTo>
                  <a:lnTo>
                    <a:pt x="588" y="252"/>
                  </a:lnTo>
                  <a:lnTo>
                    <a:pt x="672" y="264"/>
                  </a:lnTo>
                  <a:lnTo>
                    <a:pt x="756" y="270"/>
                  </a:lnTo>
                  <a:lnTo>
                    <a:pt x="840" y="276"/>
                  </a:lnTo>
                  <a:lnTo>
                    <a:pt x="924" y="282"/>
                  </a:lnTo>
                  <a:lnTo>
                    <a:pt x="1008" y="282"/>
                  </a:lnTo>
                  <a:lnTo>
                    <a:pt x="1092" y="282"/>
                  </a:lnTo>
                  <a:lnTo>
                    <a:pt x="1176" y="282"/>
                  </a:lnTo>
                  <a:lnTo>
                    <a:pt x="1260" y="282"/>
                  </a:lnTo>
                  <a:lnTo>
                    <a:pt x="1344" y="282"/>
                  </a:lnTo>
                  <a:lnTo>
                    <a:pt x="1428" y="282"/>
                  </a:lnTo>
                  <a:lnTo>
                    <a:pt x="1512" y="276"/>
                  </a:lnTo>
                  <a:lnTo>
                    <a:pt x="1596" y="276"/>
                  </a:lnTo>
                  <a:lnTo>
                    <a:pt x="1680" y="270"/>
                  </a:lnTo>
                  <a:lnTo>
                    <a:pt x="1764" y="264"/>
                  </a:lnTo>
                  <a:lnTo>
                    <a:pt x="1848" y="264"/>
                  </a:lnTo>
                  <a:lnTo>
                    <a:pt x="1932" y="258"/>
                  </a:lnTo>
                  <a:lnTo>
                    <a:pt x="2016" y="252"/>
                  </a:lnTo>
                  <a:lnTo>
                    <a:pt x="2100" y="252"/>
                  </a:lnTo>
                  <a:lnTo>
                    <a:pt x="2184" y="246"/>
                  </a:lnTo>
                  <a:lnTo>
                    <a:pt x="2268" y="240"/>
                  </a:lnTo>
                  <a:lnTo>
                    <a:pt x="2352" y="234"/>
                  </a:lnTo>
                  <a:lnTo>
                    <a:pt x="2436" y="234"/>
                  </a:lnTo>
                  <a:lnTo>
                    <a:pt x="2520" y="228"/>
                  </a:lnTo>
                  <a:lnTo>
                    <a:pt x="2520" y="396"/>
                  </a:lnTo>
                  <a:lnTo>
                    <a:pt x="2436" y="402"/>
                  </a:lnTo>
                  <a:lnTo>
                    <a:pt x="2352" y="402"/>
                  </a:lnTo>
                  <a:lnTo>
                    <a:pt x="2268" y="408"/>
                  </a:lnTo>
                  <a:lnTo>
                    <a:pt x="2184" y="408"/>
                  </a:lnTo>
                  <a:lnTo>
                    <a:pt x="2100" y="414"/>
                  </a:lnTo>
                  <a:lnTo>
                    <a:pt x="2016" y="414"/>
                  </a:lnTo>
                  <a:lnTo>
                    <a:pt x="1932" y="420"/>
                  </a:lnTo>
                  <a:lnTo>
                    <a:pt x="1848" y="420"/>
                  </a:lnTo>
                  <a:lnTo>
                    <a:pt x="1764" y="426"/>
                  </a:lnTo>
                  <a:lnTo>
                    <a:pt x="1680" y="426"/>
                  </a:lnTo>
                  <a:lnTo>
                    <a:pt x="1596" y="432"/>
                  </a:lnTo>
                  <a:lnTo>
                    <a:pt x="1512" y="432"/>
                  </a:lnTo>
                  <a:lnTo>
                    <a:pt x="1428" y="438"/>
                  </a:lnTo>
                  <a:lnTo>
                    <a:pt x="1344" y="438"/>
                  </a:lnTo>
                  <a:lnTo>
                    <a:pt x="1260" y="438"/>
                  </a:lnTo>
                  <a:lnTo>
                    <a:pt x="1176" y="438"/>
                  </a:lnTo>
                  <a:lnTo>
                    <a:pt x="1092" y="438"/>
                  </a:lnTo>
                  <a:lnTo>
                    <a:pt x="1008" y="438"/>
                  </a:lnTo>
                  <a:lnTo>
                    <a:pt x="924" y="438"/>
                  </a:lnTo>
                  <a:lnTo>
                    <a:pt x="840" y="432"/>
                  </a:lnTo>
                  <a:lnTo>
                    <a:pt x="756" y="426"/>
                  </a:lnTo>
                  <a:lnTo>
                    <a:pt x="672" y="420"/>
                  </a:lnTo>
                  <a:lnTo>
                    <a:pt x="588" y="414"/>
                  </a:lnTo>
                  <a:lnTo>
                    <a:pt x="504" y="402"/>
                  </a:lnTo>
                  <a:lnTo>
                    <a:pt x="420" y="384"/>
                  </a:lnTo>
                  <a:lnTo>
                    <a:pt x="336" y="366"/>
                  </a:lnTo>
                  <a:lnTo>
                    <a:pt x="252" y="336"/>
                  </a:lnTo>
                  <a:lnTo>
                    <a:pt x="168" y="306"/>
                  </a:lnTo>
                  <a:lnTo>
                    <a:pt x="84" y="258"/>
                  </a:lnTo>
                  <a:lnTo>
                    <a:pt x="0" y="198"/>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7" name="Freeform 193"/>
            <p:cNvSpPr>
              <a:spLocks noChangeAspect="1"/>
            </p:cNvSpPr>
            <p:nvPr/>
          </p:nvSpPr>
          <p:spPr bwMode="auto">
            <a:xfrm>
              <a:off x="1692" y="1547"/>
              <a:ext cx="2520" cy="384"/>
            </a:xfrm>
            <a:custGeom>
              <a:avLst/>
              <a:gdLst>
                <a:gd name="T0" fmla="*/ 0 w 2520"/>
                <a:gd name="T1" fmla="*/ 102 h 384"/>
                <a:gd name="T2" fmla="*/ 0 w 2520"/>
                <a:gd name="T3" fmla="*/ 0 h 384"/>
                <a:gd name="T4" fmla="*/ 84 w 2520"/>
                <a:gd name="T5" fmla="*/ 90 h 384"/>
                <a:gd name="T6" fmla="*/ 168 w 2520"/>
                <a:gd name="T7" fmla="*/ 150 h 384"/>
                <a:gd name="T8" fmla="*/ 252 w 2520"/>
                <a:gd name="T9" fmla="*/ 198 h 384"/>
                <a:gd name="T10" fmla="*/ 336 w 2520"/>
                <a:gd name="T11" fmla="*/ 234 h 384"/>
                <a:gd name="T12" fmla="*/ 420 w 2520"/>
                <a:gd name="T13" fmla="*/ 264 h 384"/>
                <a:gd name="T14" fmla="*/ 504 w 2520"/>
                <a:gd name="T15" fmla="*/ 288 h 384"/>
                <a:gd name="T16" fmla="*/ 588 w 2520"/>
                <a:gd name="T17" fmla="*/ 306 h 384"/>
                <a:gd name="T18" fmla="*/ 672 w 2520"/>
                <a:gd name="T19" fmla="*/ 318 h 384"/>
                <a:gd name="T20" fmla="*/ 756 w 2520"/>
                <a:gd name="T21" fmla="*/ 324 h 384"/>
                <a:gd name="T22" fmla="*/ 840 w 2520"/>
                <a:gd name="T23" fmla="*/ 336 h 384"/>
                <a:gd name="T24" fmla="*/ 924 w 2520"/>
                <a:gd name="T25" fmla="*/ 336 h 384"/>
                <a:gd name="T26" fmla="*/ 1008 w 2520"/>
                <a:gd name="T27" fmla="*/ 342 h 384"/>
                <a:gd name="T28" fmla="*/ 1092 w 2520"/>
                <a:gd name="T29" fmla="*/ 342 h 384"/>
                <a:gd name="T30" fmla="*/ 1176 w 2520"/>
                <a:gd name="T31" fmla="*/ 342 h 384"/>
                <a:gd name="T32" fmla="*/ 1260 w 2520"/>
                <a:gd name="T33" fmla="*/ 342 h 384"/>
                <a:gd name="T34" fmla="*/ 1344 w 2520"/>
                <a:gd name="T35" fmla="*/ 342 h 384"/>
                <a:gd name="T36" fmla="*/ 1428 w 2520"/>
                <a:gd name="T37" fmla="*/ 336 h 384"/>
                <a:gd name="T38" fmla="*/ 1512 w 2520"/>
                <a:gd name="T39" fmla="*/ 336 h 384"/>
                <a:gd name="T40" fmla="*/ 1596 w 2520"/>
                <a:gd name="T41" fmla="*/ 330 h 384"/>
                <a:gd name="T42" fmla="*/ 1680 w 2520"/>
                <a:gd name="T43" fmla="*/ 330 h 384"/>
                <a:gd name="T44" fmla="*/ 1764 w 2520"/>
                <a:gd name="T45" fmla="*/ 324 h 384"/>
                <a:gd name="T46" fmla="*/ 1848 w 2520"/>
                <a:gd name="T47" fmla="*/ 318 h 384"/>
                <a:gd name="T48" fmla="*/ 1932 w 2520"/>
                <a:gd name="T49" fmla="*/ 318 h 384"/>
                <a:gd name="T50" fmla="*/ 2016 w 2520"/>
                <a:gd name="T51" fmla="*/ 312 h 384"/>
                <a:gd name="T52" fmla="*/ 2100 w 2520"/>
                <a:gd name="T53" fmla="*/ 306 h 384"/>
                <a:gd name="T54" fmla="*/ 2184 w 2520"/>
                <a:gd name="T55" fmla="*/ 300 h 384"/>
                <a:gd name="T56" fmla="*/ 2268 w 2520"/>
                <a:gd name="T57" fmla="*/ 294 h 384"/>
                <a:gd name="T58" fmla="*/ 2352 w 2520"/>
                <a:gd name="T59" fmla="*/ 294 h 384"/>
                <a:gd name="T60" fmla="*/ 2436 w 2520"/>
                <a:gd name="T61" fmla="*/ 288 h 384"/>
                <a:gd name="T62" fmla="*/ 2520 w 2520"/>
                <a:gd name="T63" fmla="*/ 282 h 384"/>
                <a:gd name="T64" fmla="*/ 2520 w 2520"/>
                <a:gd name="T65" fmla="*/ 330 h 384"/>
                <a:gd name="T66" fmla="*/ 2436 w 2520"/>
                <a:gd name="T67" fmla="*/ 336 h 384"/>
                <a:gd name="T68" fmla="*/ 2352 w 2520"/>
                <a:gd name="T69" fmla="*/ 336 h 384"/>
                <a:gd name="T70" fmla="*/ 2268 w 2520"/>
                <a:gd name="T71" fmla="*/ 342 h 384"/>
                <a:gd name="T72" fmla="*/ 2184 w 2520"/>
                <a:gd name="T73" fmla="*/ 348 h 384"/>
                <a:gd name="T74" fmla="*/ 2100 w 2520"/>
                <a:gd name="T75" fmla="*/ 354 h 384"/>
                <a:gd name="T76" fmla="*/ 2016 w 2520"/>
                <a:gd name="T77" fmla="*/ 354 h 384"/>
                <a:gd name="T78" fmla="*/ 1932 w 2520"/>
                <a:gd name="T79" fmla="*/ 360 h 384"/>
                <a:gd name="T80" fmla="*/ 1848 w 2520"/>
                <a:gd name="T81" fmla="*/ 366 h 384"/>
                <a:gd name="T82" fmla="*/ 1764 w 2520"/>
                <a:gd name="T83" fmla="*/ 366 h 384"/>
                <a:gd name="T84" fmla="*/ 1680 w 2520"/>
                <a:gd name="T85" fmla="*/ 372 h 384"/>
                <a:gd name="T86" fmla="*/ 1596 w 2520"/>
                <a:gd name="T87" fmla="*/ 378 h 384"/>
                <a:gd name="T88" fmla="*/ 1512 w 2520"/>
                <a:gd name="T89" fmla="*/ 378 h 384"/>
                <a:gd name="T90" fmla="*/ 1428 w 2520"/>
                <a:gd name="T91" fmla="*/ 384 h 384"/>
                <a:gd name="T92" fmla="*/ 1344 w 2520"/>
                <a:gd name="T93" fmla="*/ 384 h 384"/>
                <a:gd name="T94" fmla="*/ 1260 w 2520"/>
                <a:gd name="T95" fmla="*/ 384 h 384"/>
                <a:gd name="T96" fmla="*/ 1176 w 2520"/>
                <a:gd name="T97" fmla="*/ 384 h 384"/>
                <a:gd name="T98" fmla="*/ 1092 w 2520"/>
                <a:gd name="T99" fmla="*/ 384 h 384"/>
                <a:gd name="T100" fmla="*/ 1008 w 2520"/>
                <a:gd name="T101" fmla="*/ 384 h 384"/>
                <a:gd name="T102" fmla="*/ 924 w 2520"/>
                <a:gd name="T103" fmla="*/ 384 h 384"/>
                <a:gd name="T104" fmla="*/ 840 w 2520"/>
                <a:gd name="T105" fmla="*/ 378 h 384"/>
                <a:gd name="T106" fmla="*/ 756 w 2520"/>
                <a:gd name="T107" fmla="*/ 372 h 384"/>
                <a:gd name="T108" fmla="*/ 672 w 2520"/>
                <a:gd name="T109" fmla="*/ 366 h 384"/>
                <a:gd name="T110" fmla="*/ 588 w 2520"/>
                <a:gd name="T111" fmla="*/ 354 h 384"/>
                <a:gd name="T112" fmla="*/ 504 w 2520"/>
                <a:gd name="T113" fmla="*/ 336 h 384"/>
                <a:gd name="T114" fmla="*/ 420 w 2520"/>
                <a:gd name="T115" fmla="*/ 318 h 384"/>
                <a:gd name="T116" fmla="*/ 336 w 2520"/>
                <a:gd name="T117" fmla="*/ 294 h 384"/>
                <a:gd name="T118" fmla="*/ 252 w 2520"/>
                <a:gd name="T119" fmla="*/ 264 h 384"/>
                <a:gd name="T120" fmla="*/ 168 w 2520"/>
                <a:gd name="T121" fmla="*/ 222 h 384"/>
                <a:gd name="T122" fmla="*/ 84 w 2520"/>
                <a:gd name="T123" fmla="*/ 174 h 384"/>
                <a:gd name="T124" fmla="*/ 0 w 2520"/>
                <a:gd name="T125" fmla="*/ 10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0" h="384">
                  <a:moveTo>
                    <a:pt x="0" y="102"/>
                  </a:moveTo>
                  <a:lnTo>
                    <a:pt x="0" y="0"/>
                  </a:lnTo>
                  <a:lnTo>
                    <a:pt x="84" y="90"/>
                  </a:lnTo>
                  <a:lnTo>
                    <a:pt x="168" y="150"/>
                  </a:lnTo>
                  <a:lnTo>
                    <a:pt x="252" y="198"/>
                  </a:lnTo>
                  <a:lnTo>
                    <a:pt x="336" y="234"/>
                  </a:lnTo>
                  <a:lnTo>
                    <a:pt x="420" y="264"/>
                  </a:lnTo>
                  <a:lnTo>
                    <a:pt x="504" y="288"/>
                  </a:lnTo>
                  <a:lnTo>
                    <a:pt x="588" y="306"/>
                  </a:lnTo>
                  <a:lnTo>
                    <a:pt x="672" y="318"/>
                  </a:lnTo>
                  <a:lnTo>
                    <a:pt x="756" y="324"/>
                  </a:lnTo>
                  <a:lnTo>
                    <a:pt x="840" y="336"/>
                  </a:lnTo>
                  <a:lnTo>
                    <a:pt x="924" y="336"/>
                  </a:lnTo>
                  <a:lnTo>
                    <a:pt x="1008" y="342"/>
                  </a:lnTo>
                  <a:lnTo>
                    <a:pt x="1092" y="342"/>
                  </a:lnTo>
                  <a:lnTo>
                    <a:pt x="1176" y="342"/>
                  </a:lnTo>
                  <a:lnTo>
                    <a:pt x="1260" y="342"/>
                  </a:lnTo>
                  <a:lnTo>
                    <a:pt x="1344" y="342"/>
                  </a:lnTo>
                  <a:lnTo>
                    <a:pt x="1428" y="336"/>
                  </a:lnTo>
                  <a:lnTo>
                    <a:pt x="1512" y="336"/>
                  </a:lnTo>
                  <a:lnTo>
                    <a:pt x="1596" y="330"/>
                  </a:lnTo>
                  <a:lnTo>
                    <a:pt x="1680" y="330"/>
                  </a:lnTo>
                  <a:lnTo>
                    <a:pt x="1764" y="324"/>
                  </a:lnTo>
                  <a:lnTo>
                    <a:pt x="1848" y="318"/>
                  </a:lnTo>
                  <a:lnTo>
                    <a:pt x="1932" y="318"/>
                  </a:lnTo>
                  <a:lnTo>
                    <a:pt x="2016" y="312"/>
                  </a:lnTo>
                  <a:lnTo>
                    <a:pt x="2100" y="306"/>
                  </a:lnTo>
                  <a:lnTo>
                    <a:pt x="2184" y="300"/>
                  </a:lnTo>
                  <a:lnTo>
                    <a:pt x="2268" y="294"/>
                  </a:lnTo>
                  <a:lnTo>
                    <a:pt x="2352" y="294"/>
                  </a:lnTo>
                  <a:lnTo>
                    <a:pt x="2436" y="288"/>
                  </a:lnTo>
                  <a:lnTo>
                    <a:pt x="2520" y="282"/>
                  </a:lnTo>
                  <a:lnTo>
                    <a:pt x="2520" y="330"/>
                  </a:lnTo>
                  <a:lnTo>
                    <a:pt x="2436" y="336"/>
                  </a:lnTo>
                  <a:lnTo>
                    <a:pt x="2352" y="336"/>
                  </a:lnTo>
                  <a:lnTo>
                    <a:pt x="2268" y="342"/>
                  </a:lnTo>
                  <a:lnTo>
                    <a:pt x="2184" y="348"/>
                  </a:lnTo>
                  <a:lnTo>
                    <a:pt x="2100" y="354"/>
                  </a:lnTo>
                  <a:lnTo>
                    <a:pt x="2016" y="354"/>
                  </a:lnTo>
                  <a:lnTo>
                    <a:pt x="1932" y="360"/>
                  </a:lnTo>
                  <a:lnTo>
                    <a:pt x="1848" y="366"/>
                  </a:lnTo>
                  <a:lnTo>
                    <a:pt x="1764" y="366"/>
                  </a:lnTo>
                  <a:lnTo>
                    <a:pt x="1680" y="372"/>
                  </a:lnTo>
                  <a:lnTo>
                    <a:pt x="1596" y="378"/>
                  </a:lnTo>
                  <a:lnTo>
                    <a:pt x="1512" y="378"/>
                  </a:lnTo>
                  <a:lnTo>
                    <a:pt x="1428" y="384"/>
                  </a:lnTo>
                  <a:lnTo>
                    <a:pt x="1344" y="384"/>
                  </a:lnTo>
                  <a:lnTo>
                    <a:pt x="1260" y="384"/>
                  </a:lnTo>
                  <a:lnTo>
                    <a:pt x="1176" y="384"/>
                  </a:lnTo>
                  <a:lnTo>
                    <a:pt x="1092" y="384"/>
                  </a:lnTo>
                  <a:lnTo>
                    <a:pt x="1008" y="384"/>
                  </a:lnTo>
                  <a:lnTo>
                    <a:pt x="924" y="384"/>
                  </a:lnTo>
                  <a:lnTo>
                    <a:pt x="840" y="378"/>
                  </a:lnTo>
                  <a:lnTo>
                    <a:pt x="756" y="372"/>
                  </a:lnTo>
                  <a:lnTo>
                    <a:pt x="672" y="366"/>
                  </a:lnTo>
                  <a:lnTo>
                    <a:pt x="588" y="354"/>
                  </a:lnTo>
                  <a:lnTo>
                    <a:pt x="504" y="336"/>
                  </a:lnTo>
                  <a:lnTo>
                    <a:pt x="420" y="318"/>
                  </a:lnTo>
                  <a:lnTo>
                    <a:pt x="336" y="294"/>
                  </a:lnTo>
                  <a:lnTo>
                    <a:pt x="252" y="264"/>
                  </a:lnTo>
                  <a:lnTo>
                    <a:pt x="168" y="222"/>
                  </a:lnTo>
                  <a:lnTo>
                    <a:pt x="84" y="174"/>
                  </a:lnTo>
                  <a:lnTo>
                    <a:pt x="0" y="10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98" name="Line 194"/>
            <p:cNvSpPr>
              <a:spLocks noChangeAspect="1" noChangeShapeType="1"/>
            </p:cNvSpPr>
            <p:nvPr/>
          </p:nvSpPr>
          <p:spPr bwMode="auto">
            <a:xfrm>
              <a:off x="1692" y="1301"/>
              <a:ext cx="1" cy="1242"/>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99" name="Line 195"/>
            <p:cNvSpPr>
              <a:spLocks noChangeAspect="1" noChangeShapeType="1"/>
            </p:cNvSpPr>
            <p:nvPr/>
          </p:nvSpPr>
          <p:spPr bwMode="auto">
            <a:xfrm>
              <a:off x="1668" y="2543"/>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0" name="Line 196"/>
            <p:cNvSpPr>
              <a:spLocks noChangeAspect="1" noChangeShapeType="1"/>
            </p:cNvSpPr>
            <p:nvPr/>
          </p:nvSpPr>
          <p:spPr bwMode="auto">
            <a:xfrm>
              <a:off x="1668" y="2297"/>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1" name="Line 197"/>
            <p:cNvSpPr>
              <a:spLocks noChangeAspect="1" noChangeShapeType="1"/>
            </p:cNvSpPr>
            <p:nvPr/>
          </p:nvSpPr>
          <p:spPr bwMode="auto">
            <a:xfrm>
              <a:off x="1668" y="2045"/>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2" name="Line 198"/>
            <p:cNvSpPr>
              <a:spLocks noChangeAspect="1" noChangeShapeType="1"/>
            </p:cNvSpPr>
            <p:nvPr/>
          </p:nvSpPr>
          <p:spPr bwMode="auto">
            <a:xfrm>
              <a:off x="1668" y="1799"/>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3" name="Line 199"/>
            <p:cNvSpPr>
              <a:spLocks noChangeAspect="1" noChangeShapeType="1"/>
            </p:cNvSpPr>
            <p:nvPr/>
          </p:nvSpPr>
          <p:spPr bwMode="auto">
            <a:xfrm>
              <a:off x="1668" y="1547"/>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4" name="Line 200"/>
            <p:cNvSpPr>
              <a:spLocks noChangeAspect="1" noChangeShapeType="1"/>
            </p:cNvSpPr>
            <p:nvPr/>
          </p:nvSpPr>
          <p:spPr bwMode="auto">
            <a:xfrm>
              <a:off x="1668" y="1301"/>
              <a:ext cx="24"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5" name="Line 201"/>
            <p:cNvSpPr>
              <a:spLocks noChangeAspect="1" noChangeShapeType="1"/>
            </p:cNvSpPr>
            <p:nvPr/>
          </p:nvSpPr>
          <p:spPr bwMode="auto">
            <a:xfrm>
              <a:off x="1692" y="2543"/>
              <a:ext cx="2520" cy="1"/>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6" name="Line 202"/>
            <p:cNvSpPr>
              <a:spLocks noChangeAspect="1" noChangeShapeType="1"/>
            </p:cNvSpPr>
            <p:nvPr/>
          </p:nvSpPr>
          <p:spPr bwMode="auto">
            <a:xfrm flipV="1">
              <a:off x="169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7" name="Line 203"/>
            <p:cNvSpPr>
              <a:spLocks noChangeAspect="1" noChangeShapeType="1"/>
            </p:cNvSpPr>
            <p:nvPr/>
          </p:nvSpPr>
          <p:spPr bwMode="auto">
            <a:xfrm flipV="1">
              <a:off x="177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8" name="Line 204"/>
            <p:cNvSpPr>
              <a:spLocks noChangeAspect="1" noChangeShapeType="1"/>
            </p:cNvSpPr>
            <p:nvPr/>
          </p:nvSpPr>
          <p:spPr bwMode="auto">
            <a:xfrm flipV="1">
              <a:off x="186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09" name="Line 205"/>
            <p:cNvSpPr>
              <a:spLocks noChangeAspect="1" noChangeShapeType="1"/>
            </p:cNvSpPr>
            <p:nvPr/>
          </p:nvSpPr>
          <p:spPr bwMode="auto">
            <a:xfrm flipV="1">
              <a:off x="194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0" name="Line 206"/>
            <p:cNvSpPr>
              <a:spLocks noChangeAspect="1" noChangeShapeType="1"/>
            </p:cNvSpPr>
            <p:nvPr/>
          </p:nvSpPr>
          <p:spPr bwMode="auto">
            <a:xfrm flipV="1">
              <a:off x="202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1" name="Line 207"/>
            <p:cNvSpPr>
              <a:spLocks noChangeAspect="1" noChangeShapeType="1"/>
            </p:cNvSpPr>
            <p:nvPr/>
          </p:nvSpPr>
          <p:spPr bwMode="auto">
            <a:xfrm flipV="1">
              <a:off x="211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2" name="Line 208"/>
            <p:cNvSpPr>
              <a:spLocks noChangeAspect="1" noChangeShapeType="1"/>
            </p:cNvSpPr>
            <p:nvPr/>
          </p:nvSpPr>
          <p:spPr bwMode="auto">
            <a:xfrm flipV="1">
              <a:off x="219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3" name="Line 209"/>
            <p:cNvSpPr>
              <a:spLocks noChangeAspect="1" noChangeShapeType="1"/>
            </p:cNvSpPr>
            <p:nvPr/>
          </p:nvSpPr>
          <p:spPr bwMode="auto">
            <a:xfrm flipV="1">
              <a:off x="228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4" name="Line 210"/>
            <p:cNvSpPr>
              <a:spLocks noChangeAspect="1" noChangeShapeType="1"/>
            </p:cNvSpPr>
            <p:nvPr/>
          </p:nvSpPr>
          <p:spPr bwMode="auto">
            <a:xfrm flipV="1">
              <a:off x="236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5" name="Line 211"/>
            <p:cNvSpPr>
              <a:spLocks noChangeAspect="1" noChangeShapeType="1"/>
            </p:cNvSpPr>
            <p:nvPr/>
          </p:nvSpPr>
          <p:spPr bwMode="auto">
            <a:xfrm flipV="1">
              <a:off x="244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6" name="Line 212"/>
            <p:cNvSpPr>
              <a:spLocks noChangeAspect="1" noChangeShapeType="1"/>
            </p:cNvSpPr>
            <p:nvPr/>
          </p:nvSpPr>
          <p:spPr bwMode="auto">
            <a:xfrm flipV="1">
              <a:off x="253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7" name="Line 213"/>
            <p:cNvSpPr>
              <a:spLocks noChangeAspect="1" noChangeShapeType="1"/>
            </p:cNvSpPr>
            <p:nvPr/>
          </p:nvSpPr>
          <p:spPr bwMode="auto">
            <a:xfrm flipV="1">
              <a:off x="261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8" name="Line 214"/>
            <p:cNvSpPr>
              <a:spLocks noChangeAspect="1" noChangeShapeType="1"/>
            </p:cNvSpPr>
            <p:nvPr/>
          </p:nvSpPr>
          <p:spPr bwMode="auto">
            <a:xfrm flipV="1">
              <a:off x="270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19" name="Line 215"/>
            <p:cNvSpPr>
              <a:spLocks noChangeAspect="1" noChangeShapeType="1"/>
            </p:cNvSpPr>
            <p:nvPr/>
          </p:nvSpPr>
          <p:spPr bwMode="auto">
            <a:xfrm flipV="1">
              <a:off x="278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0" name="Line 216"/>
            <p:cNvSpPr>
              <a:spLocks noChangeAspect="1" noChangeShapeType="1"/>
            </p:cNvSpPr>
            <p:nvPr/>
          </p:nvSpPr>
          <p:spPr bwMode="auto">
            <a:xfrm flipV="1">
              <a:off x="286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1" name="Line 217"/>
            <p:cNvSpPr>
              <a:spLocks noChangeAspect="1" noChangeShapeType="1"/>
            </p:cNvSpPr>
            <p:nvPr/>
          </p:nvSpPr>
          <p:spPr bwMode="auto">
            <a:xfrm flipV="1">
              <a:off x="295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2" name="Line 218"/>
            <p:cNvSpPr>
              <a:spLocks noChangeAspect="1" noChangeShapeType="1"/>
            </p:cNvSpPr>
            <p:nvPr/>
          </p:nvSpPr>
          <p:spPr bwMode="auto">
            <a:xfrm flipV="1">
              <a:off x="303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3" name="Line 219"/>
            <p:cNvSpPr>
              <a:spLocks noChangeAspect="1" noChangeShapeType="1"/>
            </p:cNvSpPr>
            <p:nvPr/>
          </p:nvSpPr>
          <p:spPr bwMode="auto">
            <a:xfrm flipV="1">
              <a:off x="312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4" name="Line 220"/>
            <p:cNvSpPr>
              <a:spLocks noChangeAspect="1" noChangeShapeType="1"/>
            </p:cNvSpPr>
            <p:nvPr/>
          </p:nvSpPr>
          <p:spPr bwMode="auto">
            <a:xfrm flipV="1">
              <a:off x="320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5" name="Line 221"/>
            <p:cNvSpPr>
              <a:spLocks noChangeAspect="1" noChangeShapeType="1"/>
            </p:cNvSpPr>
            <p:nvPr/>
          </p:nvSpPr>
          <p:spPr bwMode="auto">
            <a:xfrm flipV="1">
              <a:off x="328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6" name="Line 222"/>
            <p:cNvSpPr>
              <a:spLocks noChangeAspect="1" noChangeShapeType="1"/>
            </p:cNvSpPr>
            <p:nvPr/>
          </p:nvSpPr>
          <p:spPr bwMode="auto">
            <a:xfrm flipV="1">
              <a:off x="337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7" name="Line 223"/>
            <p:cNvSpPr>
              <a:spLocks noChangeAspect="1" noChangeShapeType="1"/>
            </p:cNvSpPr>
            <p:nvPr/>
          </p:nvSpPr>
          <p:spPr bwMode="auto">
            <a:xfrm flipV="1">
              <a:off x="345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8" name="Line 224"/>
            <p:cNvSpPr>
              <a:spLocks noChangeAspect="1" noChangeShapeType="1"/>
            </p:cNvSpPr>
            <p:nvPr/>
          </p:nvSpPr>
          <p:spPr bwMode="auto">
            <a:xfrm flipV="1">
              <a:off x="354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29" name="Line 225"/>
            <p:cNvSpPr>
              <a:spLocks noChangeAspect="1" noChangeShapeType="1"/>
            </p:cNvSpPr>
            <p:nvPr/>
          </p:nvSpPr>
          <p:spPr bwMode="auto">
            <a:xfrm flipV="1">
              <a:off x="362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0" name="Line 226"/>
            <p:cNvSpPr>
              <a:spLocks noChangeAspect="1" noChangeShapeType="1"/>
            </p:cNvSpPr>
            <p:nvPr/>
          </p:nvSpPr>
          <p:spPr bwMode="auto">
            <a:xfrm flipV="1">
              <a:off x="370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1" name="Line 227"/>
            <p:cNvSpPr>
              <a:spLocks noChangeAspect="1" noChangeShapeType="1"/>
            </p:cNvSpPr>
            <p:nvPr/>
          </p:nvSpPr>
          <p:spPr bwMode="auto">
            <a:xfrm flipV="1">
              <a:off x="379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2" name="Line 228"/>
            <p:cNvSpPr>
              <a:spLocks noChangeAspect="1" noChangeShapeType="1"/>
            </p:cNvSpPr>
            <p:nvPr/>
          </p:nvSpPr>
          <p:spPr bwMode="auto">
            <a:xfrm flipV="1">
              <a:off x="3876"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3" name="Line 229"/>
            <p:cNvSpPr>
              <a:spLocks noChangeAspect="1" noChangeShapeType="1"/>
            </p:cNvSpPr>
            <p:nvPr/>
          </p:nvSpPr>
          <p:spPr bwMode="auto">
            <a:xfrm flipV="1">
              <a:off x="3960"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4" name="Line 230"/>
            <p:cNvSpPr>
              <a:spLocks noChangeAspect="1" noChangeShapeType="1"/>
            </p:cNvSpPr>
            <p:nvPr/>
          </p:nvSpPr>
          <p:spPr bwMode="auto">
            <a:xfrm flipV="1">
              <a:off x="4044"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5" name="Line 231"/>
            <p:cNvSpPr>
              <a:spLocks noChangeAspect="1" noChangeShapeType="1"/>
            </p:cNvSpPr>
            <p:nvPr/>
          </p:nvSpPr>
          <p:spPr bwMode="auto">
            <a:xfrm flipV="1">
              <a:off x="4128"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6" name="Line 232"/>
            <p:cNvSpPr>
              <a:spLocks noChangeAspect="1" noChangeShapeType="1"/>
            </p:cNvSpPr>
            <p:nvPr/>
          </p:nvSpPr>
          <p:spPr bwMode="auto">
            <a:xfrm flipV="1">
              <a:off x="4212" y="2543"/>
              <a:ext cx="1" cy="24"/>
            </a:xfrm>
            <a:prstGeom prst="line">
              <a:avLst/>
            </a:prstGeom>
            <a:noFill/>
            <a:ln w="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737" name="Rectangle 233"/>
            <p:cNvSpPr>
              <a:spLocks noChangeAspect="1" noChangeArrowheads="1"/>
            </p:cNvSpPr>
            <p:nvPr/>
          </p:nvSpPr>
          <p:spPr bwMode="auto">
            <a:xfrm>
              <a:off x="2322" y="1301"/>
              <a:ext cx="100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000" b="1">
                  <a:solidFill>
                    <a:srgbClr val="000066"/>
                  </a:solidFill>
                </a:rPr>
                <a:t>Guild Biomass- Scenario 3</a:t>
              </a:r>
              <a:endParaRPr lang="en-US" altLang="en-US" sz="2000" b="1">
                <a:solidFill>
                  <a:srgbClr val="000066"/>
                </a:solidFill>
                <a:latin typeface="Times New Roman" panose="02020603050405020304" pitchFamily="18" charset="0"/>
              </a:endParaRPr>
            </a:p>
          </p:txBody>
        </p:sp>
        <p:sp>
          <p:nvSpPr>
            <p:cNvPr id="21738" name="Rectangle 234"/>
            <p:cNvSpPr>
              <a:spLocks noChangeAspect="1" noChangeArrowheads="1"/>
            </p:cNvSpPr>
            <p:nvPr/>
          </p:nvSpPr>
          <p:spPr bwMode="auto">
            <a:xfrm>
              <a:off x="1590" y="2496"/>
              <a:ext cx="4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0</a:t>
              </a:r>
              <a:endParaRPr lang="en-US" altLang="en-US" sz="2000" b="1">
                <a:solidFill>
                  <a:srgbClr val="000066"/>
                </a:solidFill>
                <a:latin typeface="Times New Roman" panose="02020603050405020304" pitchFamily="18" charset="0"/>
              </a:endParaRPr>
            </a:p>
          </p:txBody>
        </p:sp>
        <p:sp>
          <p:nvSpPr>
            <p:cNvPr id="21739" name="Rectangle 235"/>
            <p:cNvSpPr>
              <a:spLocks noChangeAspect="1" noChangeArrowheads="1"/>
            </p:cNvSpPr>
            <p:nvPr/>
          </p:nvSpPr>
          <p:spPr bwMode="auto">
            <a:xfrm>
              <a:off x="1548" y="2249"/>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50</a:t>
              </a:r>
              <a:endParaRPr lang="en-US" altLang="en-US" sz="2000" b="1">
                <a:solidFill>
                  <a:srgbClr val="000066"/>
                </a:solidFill>
                <a:latin typeface="Times New Roman" panose="02020603050405020304" pitchFamily="18" charset="0"/>
              </a:endParaRPr>
            </a:p>
          </p:txBody>
        </p:sp>
        <p:sp>
          <p:nvSpPr>
            <p:cNvPr id="21740" name="Rectangle 236"/>
            <p:cNvSpPr>
              <a:spLocks noChangeAspect="1" noChangeArrowheads="1"/>
            </p:cNvSpPr>
            <p:nvPr/>
          </p:nvSpPr>
          <p:spPr bwMode="auto">
            <a:xfrm>
              <a:off x="1506" y="1997"/>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100</a:t>
              </a:r>
              <a:endParaRPr lang="en-US" altLang="en-US" sz="2000" b="1">
                <a:solidFill>
                  <a:srgbClr val="000066"/>
                </a:solidFill>
                <a:latin typeface="Times New Roman" panose="02020603050405020304" pitchFamily="18" charset="0"/>
              </a:endParaRPr>
            </a:p>
          </p:txBody>
        </p:sp>
        <p:sp>
          <p:nvSpPr>
            <p:cNvPr id="21741" name="Rectangle 237"/>
            <p:cNvSpPr>
              <a:spLocks noChangeAspect="1" noChangeArrowheads="1"/>
            </p:cNvSpPr>
            <p:nvPr/>
          </p:nvSpPr>
          <p:spPr bwMode="auto">
            <a:xfrm>
              <a:off x="1506" y="1752"/>
              <a:ext cx="120"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150</a:t>
              </a:r>
              <a:endParaRPr lang="en-US" altLang="en-US" sz="2000" b="1">
                <a:solidFill>
                  <a:srgbClr val="000066"/>
                </a:solidFill>
                <a:latin typeface="Times New Roman" panose="02020603050405020304" pitchFamily="18" charset="0"/>
              </a:endParaRPr>
            </a:p>
          </p:txBody>
        </p:sp>
        <p:sp>
          <p:nvSpPr>
            <p:cNvPr id="21742" name="Rectangle 238"/>
            <p:cNvSpPr>
              <a:spLocks noChangeAspect="1" noChangeArrowheads="1"/>
            </p:cNvSpPr>
            <p:nvPr/>
          </p:nvSpPr>
          <p:spPr bwMode="auto">
            <a:xfrm>
              <a:off x="1506" y="1499"/>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200</a:t>
              </a:r>
              <a:endParaRPr lang="en-US" altLang="en-US" sz="2000" b="1">
                <a:solidFill>
                  <a:srgbClr val="000066"/>
                </a:solidFill>
                <a:latin typeface="Times New Roman" panose="02020603050405020304" pitchFamily="18" charset="0"/>
              </a:endParaRPr>
            </a:p>
          </p:txBody>
        </p:sp>
        <p:sp>
          <p:nvSpPr>
            <p:cNvPr id="21743" name="Rectangle 239"/>
            <p:cNvSpPr>
              <a:spLocks noChangeAspect="1" noChangeArrowheads="1"/>
            </p:cNvSpPr>
            <p:nvPr/>
          </p:nvSpPr>
          <p:spPr bwMode="auto">
            <a:xfrm>
              <a:off x="1506" y="1253"/>
              <a:ext cx="12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250</a:t>
              </a:r>
              <a:endParaRPr lang="en-US" altLang="en-US" sz="2000" b="1">
                <a:solidFill>
                  <a:srgbClr val="000066"/>
                </a:solidFill>
                <a:latin typeface="Times New Roman" panose="02020603050405020304" pitchFamily="18" charset="0"/>
              </a:endParaRPr>
            </a:p>
          </p:txBody>
        </p:sp>
        <p:sp>
          <p:nvSpPr>
            <p:cNvPr id="21744" name="Rectangle 240"/>
            <p:cNvSpPr>
              <a:spLocks noChangeAspect="1" noChangeArrowheads="1"/>
            </p:cNvSpPr>
            <p:nvPr/>
          </p:nvSpPr>
          <p:spPr bwMode="auto">
            <a:xfrm>
              <a:off x="1674" y="261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0</a:t>
              </a:r>
              <a:endParaRPr lang="en-US" altLang="en-US" sz="2000" b="1">
                <a:solidFill>
                  <a:srgbClr val="000066"/>
                </a:solidFill>
                <a:latin typeface="Times New Roman" panose="02020603050405020304" pitchFamily="18" charset="0"/>
              </a:endParaRPr>
            </a:p>
          </p:txBody>
        </p:sp>
        <p:sp>
          <p:nvSpPr>
            <p:cNvPr id="21745" name="Rectangle 241"/>
            <p:cNvSpPr>
              <a:spLocks noChangeAspect="1" noChangeArrowheads="1"/>
            </p:cNvSpPr>
            <p:nvPr/>
          </p:nvSpPr>
          <p:spPr bwMode="auto">
            <a:xfrm>
              <a:off x="1841" y="261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a:t>
              </a:r>
              <a:endParaRPr lang="en-US" altLang="en-US" sz="2000" b="1">
                <a:solidFill>
                  <a:srgbClr val="000066"/>
                </a:solidFill>
                <a:latin typeface="Times New Roman" panose="02020603050405020304" pitchFamily="18" charset="0"/>
              </a:endParaRPr>
            </a:p>
          </p:txBody>
        </p:sp>
        <p:sp>
          <p:nvSpPr>
            <p:cNvPr id="21746" name="Rectangle 242"/>
            <p:cNvSpPr>
              <a:spLocks noChangeAspect="1" noChangeArrowheads="1"/>
            </p:cNvSpPr>
            <p:nvPr/>
          </p:nvSpPr>
          <p:spPr bwMode="auto">
            <a:xfrm>
              <a:off x="2010" y="261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4</a:t>
              </a:r>
              <a:endParaRPr lang="en-US" altLang="en-US" sz="2000" b="1">
                <a:solidFill>
                  <a:srgbClr val="000066"/>
                </a:solidFill>
                <a:latin typeface="Times New Roman" panose="02020603050405020304" pitchFamily="18" charset="0"/>
              </a:endParaRPr>
            </a:p>
          </p:txBody>
        </p:sp>
        <p:sp>
          <p:nvSpPr>
            <p:cNvPr id="21747" name="Rectangle 243"/>
            <p:cNvSpPr>
              <a:spLocks noChangeAspect="1" noChangeArrowheads="1"/>
            </p:cNvSpPr>
            <p:nvPr/>
          </p:nvSpPr>
          <p:spPr bwMode="auto">
            <a:xfrm>
              <a:off x="2178" y="261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6</a:t>
              </a:r>
              <a:endParaRPr lang="en-US" altLang="en-US" sz="2000" b="1">
                <a:solidFill>
                  <a:srgbClr val="000066"/>
                </a:solidFill>
                <a:latin typeface="Times New Roman" panose="02020603050405020304" pitchFamily="18" charset="0"/>
              </a:endParaRPr>
            </a:p>
          </p:txBody>
        </p:sp>
        <p:sp>
          <p:nvSpPr>
            <p:cNvPr id="21748" name="Rectangle 244"/>
            <p:cNvSpPr>
              <a:spLocks noChangeAspect="1" noChangeArrowheads="1"/>
            </p:cNvSpPr>
            <p:nvPr/>
          </p:nvSpPr>
          <p:spPr bwMode="auto">
            <a:xfrm>
              <a:off x="2346" y="2610"/>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8</a:t>
              </a:r>
              <a:endParaRPr lang="en-US" altLang="en-US" sz="2000" b="1">
                <a:solidFill>
                  <a:srgbClr val="000066"/>
                </a:solidFill>
                <a:latin typeface="Times New Roman" panose="02020603050405020304" pitchFamily="18" charset="0"/>
              </a:endParaRPr>
            </a:p>
          </p:txBody>
        </p:sp>
        <p:sp>
          <p:nvSpPr>
            <p:cNvPr id="21749" name="Rectangle 245"/>
            <p:cNvSpPr>
              <a:spLocks noChangeAspect="1" noChangeArrowheads="1"/>
            </p:cNvSpPr>
            <p:nvPr/>
          </p:nvSpPr>
          <p:spPr bwMode="auto">
            <a:xfrm>
              <a:off x="2490"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10</a:t>
              </a:r>
              <a:endParaRPr lang="en-US" altLang="en-US" sz="2000" b="1">
                <a:solidFill>
                  <a:srgbClr val="000066"/>
                </a:solidFill>
                <a:latin typeface="Times New Roman" panose="02020603050405020304" pitchFamily="18" charset="0"/>
              </a:endParaRPr>
            </a:p>
          </p:txBody>
        </p:sp>
        <p:sp>
          <p:nvSpPr>
            <p:cNvPr id="21750" name="Rectangle 246"/>
            <p:cNvSpPr>
              <a:spLocks noChangeAspect="1" noChangeArrowheads="1"/>
            </p:cNvSpPr>
            <p:nvPr/>
          </p:nvSpPr>
          <p:spPr bwMode="auto">
            <a:xfrm>
              <a:off x="2658"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12</a:t>
              </a:r>
              <a:endParaRPr lang="en-US" altLang="en-US" sz="2000" b="1">
                <a:solidFill>
                  <a:srgbClr val="000066"/>
                </a:solidFill>
                <a:latin typeface="Times New Roman" panose="02020603050405020304" pitchFamily="18" charset="0"/>
              </a:endParaRPr>
            </a:p>
          </p:txBody>
        </p:sp>
        <p:sp>
          <p:nvSpPr>
            <p:cNvPr id="21751" name="Rectangle 247"/>
            <p:cNvSpPr>
              <a:spLocks noChangeAspect="1" noChangeArrowheads="1"/>
            </p:cNvSpPr>
            <p:nvPr/>
          </p:nvSpPr>
          <p:spPr bwMode="auto">
            <a:xfrm>
              <a:off x="2825" y="2610"/>
              <a:ext cx="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14</a:t>
              </a:r>
              <a:endParaRPr lang="en-US" altLang="en-US" sz="2000" b="1">
                <a:solidFill>
                  <a:srgbClr val="000066"/>
                </a:solidFill>
                <a:latin typeface="Times New Roman" panose="02020603050405020304" pitchFamily="18" charset="0"/>
              </a:endParaRPr>
            </a:p>
          </p:txBody>
        </p:sp>
        <p:sp>
          <p:nvSpPr>
            <p:cNvPr id="21752" name="Rectangle 248"/>
            <p:cNvSpPr>
              <a:spLocks noChangeAspect="1" noChangeArrowheads="1"/>
            </p:cNvSpPr>
            <p:nvPr/>
          </p:nvSpPr>
          <p:spPr bwMode="auto">
            <a:xfrm>
              <a:off x="2993"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16</a:t>
              </a:r>
              <a:endParaRPr lang="en-US" altLang="en-US" sz="2000" b="1">
                <a:solidFill>
                  <a:srgbClr val="000066"/>
                </a:solidFill>
                <a:latin typeface="Times New Roman" panose="02020603050405020304" pitchFamily="18" charset="0"/>
              </a:endParaRPr>
            </a:p>
          </p:txBody>
        </p:sp>
        <p:sp>
          <p:nvSpPr>
            <p:cNvPr id="21753" name="Rectangle 249"/>
            <p:cNvSpPr>
              <a:spLocks noChangeAspect="1" noChangeArrowheads="1"/>
            </p:cNvSpPr>
            <p:nvPr/>
          </p:nvSpPr>
          <p:spPr bwMode="auto">
            <a:xfrm>
              <a:off x="3162" y="2610"/>
              <a:ext cx="7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18</a:t>
              </a:r>
              <a:endParaRPr lang="en-US" altLang="en-US" sz="2000" b="1">
                <a:solidFill>
                  <a:srgbClr val="000066"/>
                </a:solidFill>
                <a:latin typeface="Times New Roman" panose="02020603050405020304" pitchFamily="18" charset="0"/>
              </a:endParaRPr>
            </a:p>
          </p:txBody>
        </p:sp>
        <p:sp>
          <p:nvSpPr>
            <p:cNvPr id="21754" name="Rectangle 250"/>
            <p:cNvSpPr>
              <a:spLocks noChangeAspect="1" noChangeArrowheads="1"/>
            </p:cNvSpPr>
            <p:nvPr/>
          </p:nvSpPr>
          <p:spPr bwMode="auto">
            <a:xfrm>
              <a:off x="3330"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20</a:t>
              </a:r>
              <a:endParaRPr lang="en-US" altLang="en-US" sz="2000" b="1">
                <a:solidFill>
                  <a:srgbClr val="000066"/>
                </a:solidFill>
                <a:latin typeface="Times New Roman" panose="02020603050405020304" pitchFamily="18" charset="0"/>
              </a:endParaRPr>
            </a:p>
          </p:txBody>
        </p:sp>
        <p:sp>
          <p:nvSpPr>
            <p:cNvPr id="21755" name="Rectangle 251"/>
            <p:cNvSpPr>
              <a:spLocks noChangeAspect="1" noChangeArrowheads="1"/>
            </p:cNvSpPr>
            <p:nvPr/>
          </p:nvSpPr>
          <p:spPr bwMode="auto">
            <a:xfrm>
              <a:off x="3497"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22</a:t>
              </a:r>
              <a:endParaRPr lang="en-US" altLang="en-US" sz="2000" b="1">
                <a:solidFill>
                  <a:srgbClr val="000066"/>
                </a:solidFill>
                <a:latin typeface="Times New Roman" panose="02020603050405020304" pitchFamily="18" charset="0"/>
              </a:endParaRPr>
            </a:p>
          </p:txBody>
        </p:sp>
        <p:sp>
          <p:nvSpPr>
            <p:cNvPr id="21756" name="Rectangle 252"/>
            <p:cNvSpPr>
              <a:spLocks noChangeAspect="1" noChangeArrowheads="1"/>
            </p:cNvSpPr>
            <p:nvPr/>
          </p:nvSpPr>
          <p:spPr bwMode="auto">
            <a:xfrm>
              <a:off x="3665"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24</a:t>
              </a:r>
              <a:endParaRPr lang="en-US" altLang="en-US" sz="2000" b="1">
                <a:solidFill>
                  <a:srgbClr val="000066"/>
                </a:solidFill>
                <a:latin typeface="Times New Roman" panose="02020603050405020304" pitchFamily="18" charset="0"/>
              </a:endParaRPr>
            </a:p>
          </p:txBody>
        </p:sp>
        <p:sp>
          <p:nvSpPr>
            <p:cNvPr id="21757" name="Rectangle 253"/>
            <p:cNvSpPr>
              <a:spLocks noChangeAspect="1" noChangeArrowheads="1"/>
            </p:cNvSpPr>
            <p:nvPr/>
          </p:nvSpPr>
          <p:spPr bwMode="auto">
            <a:xfrm>
              <a:off x="3834"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26</a:t>
              </a:r>
              <a:endParaRPr lang="en-US" altLang="en-US" sz="2000" b="1">
                <a:solidFill>
                  <a:srgbClr val="000066"/>
                </a:solidFill>
                <a:latin typeface="Times New Roman" panose="02020603050405020304" pitchFamily="18" charset="0"/>
              </a:endParaRPr>
            </a:p>
          </p:txBody>
        </p:sp>
        <p:sp>
          <p:nvSpPr>
            <p:cNvPr id="21758" name="Rectangle 254"/>
            <p:cNvSpPr>
              <a:spLocks noChangeAspect="1" noChangeArrowheads="1"/>
            </p:cNvSpPr>
            <p:nvPr/>
          </p:nvSpPr>
          <p:spPr bwMode="auto">
            <a:xfrm>
              <a:off x="4001"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28</a:t>
              </a:r>
              <a:endParaRPr lang="en-US" altLang="en-US" sz="2000" b="1">
                <a:solidFill>
                  <a:srgbClr val="000066"/>
                </a:solidFill>
                <a:latin typeface="Times New Roman" panose="02020603050405020304" pitchFamily="18" charset="0"/>
              </a:endParaRPr>
            </a:p>
          </p:txBody>
        </p:sp>
        <p:sp>
          <p:nvSpPr>
            <p:cNvPr id="21759" name="Rectangle 255"/>
            <p:cNvSpPr>
              <a:spLocks noChangeAspect="1" noChangeArrowheads="1"/>
            </p:cNvSpPr>
            <p:nvPr/>
          </p:nvSpPr>
          <p:spPr bwMode="auto">
            <a:xfrm>
              <a:off x="4169" y="2610"/>
              <a:ext cx="8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30</a:t>
              </a:r>
              <a:endParaRPr lang="en-US" altLang="en-US" sz="2000" b="1">
                <a:solidFill>
                  <a:srgbClr val="000066"/>
                </a:solidFill>
                <a:latin typeface="Times New Roman" panose="02020603050405020304" pitchFamily="18" charset="0"/>
              </a:endParaRPr>
            </a:p>
          </p:txBody>
        </p:sp>
        <p:sp>
          <p:nvSpPr>
            <p:cNvPr id="21760" name="Rectangle 256"/>
            <p:cNvSpPr>
              <a:spLocks noChangeAspect="1" noChangeArrowheads="1"/>
            </p:cNvSpPr>
            <p:nvPr/>
          </p:nvSpPr>
          <p:spPr bwMode="auto">
            <a:xfrm>
              <a:off x="2855" y="2748"/>
              <a:ext cx="1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Time</a:t>
              </a:r>
              <a:endParaRPr lang="en-US" altLang="en-US" sz="2000" b="1">
                <a:solidFill>
                  <a:srgbClr val="000066"/>
                </a:solidFill>
                <a:latin typeface="Times New Roman" panose="02020603050405020304" pitchFamily="18" charset="0"/>
              </a:endParaRPr>
            </a:p>
          </p:txBody>
        </p:sp>
        <p:sp>
          <p:nvSpPr>
            <p:cNvPr id="21761" name="Rectangle 257"/>
            <p:cNvSpPr>
              <a:spLocks noChangeAspect="1" noChangeArrowheads="1"/>
            </p:cNvSpPr>
            <p:nvPr/>
          </p:nvSpPr>
          <p:spPr bwMode="auto">
            <a:xfrm>
              <a:off x="1512" y="2981"/>
              <a:ext cx="42" cy="42"/>
            </a:xfrm>
            <a:prstGeom prst="rect">
              <a:avLst/>
            </a:prstGeom>
            <a:solidFill>
              <a:srgbClr val="800000"/>
            </a:solidFill>
            <a:ln w="9525">
              <a:solidFill>
                <a:srgbClr val="000000"/>
              </a:solidFill>
              <a:miter lim="800000"/>
              <a:headEnd/>
              <a:tailEnd/>
            </a:ln>
          </p:spPr>
          <p:txBody>
            <a:bodyPr/>
            <a:lstStyle/>
            <a:p>
              <a:endParaRPr lang="en-US"/>
            </a:p>
          </p:txBody>
        </p:sp>
        <p:sp>
          <p:nvSpPr>
            <p:cNvPr id="21762" name="Rectangle 258"/>
            <p:cNvSpPr>
              <a:spLocks noChangeAspect="1" noChangeArrowheads="1"/>
            </p:cNvSpPr>
            <p:nvPr/>
          </p:nvSpPr>
          <p:spPr bwMode="auto">
            <a:xfrm>
              <a:off x="1578" y="2952"/>
              <a:ext cx="41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Benthivores</a:t>
              </a:r>
              <a:endParaRPr lang="en-US" altLang="en-US" sz="2000" b="1">
                <a:solidFill>
                  <a:srgbClr val="000066"/>
                </a:solidFill>
                <a:latin typeface="Times New Roman" panose="02020603050405020304" pitchFamily="18" charset="0"/>
              </a:endParaRPr>
            </a:p>
          </p:txBody>
        </p:sp>
        <p:sp>
          <p:nvSpPr>
            <p:cNvPr id="21763" name="Rectangle 259"/>
            <p:cNvSpPr>
              <a:spLocks noChangeAspect="1" noChangeArrowheads="1"/>
            </p:cNvSpPr>
            <p:nvPr/>
          </p:nvSpPr>
          <p:spPr bwMode="auto">
            <a:xfrm>
              <a:off x="2016" y="2981"/>
              <a:ext cx="42" cy="42"/>
            </a:xfrm>
            <a:prstGeom prst="rect">
              <a:avLst/>
            </a:prstGeom>
            <a:solidFill>
              <a:srgbClr val="FF6600"/>
            </a:solidFill>
            <a:ln w="9525">
              <a:solidFill>
                <a:srgbClr val="000000"/>
              </a:solidFill>
              <a:miter lim="800000"/>
              <a:headEnd/>
              <a:tailEnd/>
            </a:ln>
          </p:spPr>
          <p:txBody>
            <a:bodyPr/>
            <a:lstStyle/>
            <a:p>
              <a:endParaRPr lang="en-US"/>
            </a:p>
          </p:txBody>
        </p:sp>
        <p:sp>
          <p:nvSpPr>
            <p:cNvPr id="21764" name="Rectangle 260"/>
            <p:cNvSpPr>
              <a:spLocks noChangeAspect="1" noChangeArrowheads="1"/>
            </p:cNvSpPr>
            <p:nvPr/>
          </p:nvSpPr>
          <p:spPr bwMode="auto">
            <a:xfrm>
              <a:off x="2081" y="2952"/>
              <a:ext cx="42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Planktivores</a:t>
              </a:r>
              <a:endParaRPr lang="en-US" altLang="en-US" sz="2000" b="1">
                <a:solidFill>
                  <a:srgbClr val="000066"/>
                </a:solidFill>
                <a:latin typeface="Times New Roman" panose="02020603050405020304" pitchFamily="18" charset="0"/>
              </a:endParaRPr>
            </a:p>
          </p:txBody>
        </p:sp>
        <p:sp>
          <p:nvSpPr>
            <p:cNvPr id="21765" name="Rectangle 261"/>
            <p:cNvSpPr>
              <a:spLocks noChangeAspect="1" noChangeArrowheads="1"/>
            </p:cNvSpPr>
            <p:nvPr/>
          </p:nvSpPr>
          <p:spPr bwMode="auto">
            <a:xfrm>
              <a:off x="2538" y="2981"/>
              <a:ext cx="42" cy="42"/>
            </a:xfrm>
            <a:prstGeom prst="rect">
              <a:avLst/>
            </a:prstGeom>
            <a:solidFill>
              <a:srgbClr val="00FFFF"/>
            </a:solidFill>
            <a:ln w="9525">
              <a:solidFill>
                <a:srgbClr val="000000"/>
              </a:solidFill>
              <a:miter lim="800000"/>
              <a:headEnd/>
              <a:tailEnd/>
            </a:ln>
          </p:spPr>
          <p:txBody>
            <a:bodyPr/>
            <a:lstStyle/>
            <a:p>
              <a:endParaRPr lang="en-US"/>
            </a:p>
          </p:txBody>
        </p:sp>
        <p:sp>
          <p:nvSpPr>
            <p:cNvPr id="21766" name="Rectangle 262"/>
            <p:cNvSpPr>
              <a:spLocks noChangeAspect="1" noChangeArrowheads="1"/>
            </p:cNvSpPr>
            <p:nvPr/>
          </p:nvSpPr>
          <p:spPr bwMode="auto">
            <a:xfrm>
              <a:off x="2603" y="2952"/>
              <a:ext cx="66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Shrimp-Amphipods</a:t>
              </a:r>
              <a:endParaRPr lang="en-US" altLang="en-US" sz="2000" b="1">
                <a:solidFill>
                  <a:srgbClr val="000066"/>
                </a:solidFill>
                <a:latin typeface="Times New Roman" panose="02020603050405020304" pitchFamily="18" charset="0"/>
              </a:endParaRPr>
            </a:p>
          </p:txBody>
        </p:sp>
        <p:sp>
          <p:nvSpPr>
            <p:cNvPr id="21767" name="Rectangle 263"/>
            <p:cNvSpPr>
              <a:spLocks noChangeAspect="1" noChangeArrowheads="1"/>
            </p:cNvSpPr>
            <p:nvPr/>
          </p:nvSpPr>
          <p:spPr bwMode="auto">
            <a:xfrm>
              <a:off x="3300" y="2981"/>
              <a:ext cx="42" cy="42"/>
            </a:xfrm>
            <a:prstGeom prst="rect">
              <a:avLst/>
            </a:prstGeom>
            <a:solidFill>
              <a:srgbClr val="339966"/>
            </a:solidFill>
            <a:ln w="9525">
              <a:solidFill>
                <a:srgbClr val="000000"/>
              </a:solidFill>
              <a:miter lim="800000"/>
              <a:headEnd/>
              <a:tailEnd/>
            </a:ln>
          </p:spPr>
          <p:txBody>
            <a:bodyPr/>
            <a:lstStyle/>
            <a:p>
              <a:endParaRPr lang="en-US"/>
            </a:p>
          </p:txBody>
        </p:sp>
        <p:sp>
          <p:nvSpPr>
            <p:cNvPr id="21768" name="Rectangle 264"/>
            <p:cNvSpPr>
              <a:spLocks noChangeAspect="1" noChangeArrowheads="1"/>
            </p:cNvSpPr>
            <p:nvPr/>
          </p:nvSpPr>
          <p:spPr bwMode="auto">
            <a:xfrm>
              <a:off x="3365" y="2952"/>
              <a:ext cx="41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Shrimp-Fish</a:t>
              </a:r>
              <a:endParaRPr lang="en-US" altLang="en-US" sz="2000" b="1">
                <a:solidFill>
                  <a:srgbClr val="000066"/>
                </a:solidFill>
                <a:latin typeface="Times New Roman" panose="02020603050405020304" pitchFamily="18" charset="0"/>
              </a:endParaRPr>
            </a:p>
          </p:txBody>
        </p:sp>
        <p:sp>
          <p:nvSpPr>
            <p:cNvPr id="21769" name="Rectangle 265"/>
            <p:cNvSpPr>
              <a:spLocks noChangeAspect="1" noChangeArrowheads="1"/>
            </p:cNvSpPr>
            <p:nvPr/>
          </p:nvSpPr>
          <p:spPr bwMode="auto">
            <a:xfrm>
              <a:off x="3822" y="2981"/>
              <a:ext cx="42" cy="42"/>
            </a:xfrm>
            <a:prstGeom prst="rect">
              <a:avLst/>
            </a:prstGeom>
            <a:solidFill>
              <a:srgbClr val="FF0000"/>
            </a:solidFill>
            <a:ln w="9525">
              <a:solidFill>
                <a:srgbClr val="000000"/>
              </a:solidFill>
              <a:miter lim="800000"/>
              <a:headEnd/>
              <a:tailEnd/>
            </a:ln>
          </p:spPr>
          <p:txBody>
            <a:bodyPr/>
            <a:lstStyle/>
            <a:p>
              <a:endParaRPr lang="en-US"/>
            </a:p>
          </p:txBody>
        </p:sp>
        <p:sp>
          <p:nvSpPr>
            <p:cNvPr id="21770" name="Rectangle 266"/>
            <p:cNvSpPr>
              <a:spLocks noChangeAspect="1" noChangeArrowheads="1"/>
            </p:cNvSpPr>
            <p:nvPr/>
          </p:nvSpPr>
          <p:spPr bwMode="auto">
            <a:xfrm>
              <a:off x="3888" y="2952"/>
              <a:ext cx="35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900" b="1">
                  <a:solidFill>
                    <a:srgbClr val="000066"/>
                  </a:solidFill>
                </a:rPr>
                <a:t>Piscivores</a:t>
              </a:r>
              <a:endParaRPr lang="en-US" altLang="en-US" sz="2000" b="1">
                <a:solidFill>
                  <a:srgbClr val="000066"/>
                </a:solidFill>
                <a:latin typeface="Times New Roman" panose="02020603050405020304" pitchFamily="18" charset="0"/>
              </a:endParaRPr>
            </a:p>
          </p:txBody>
        </p:sp>
      </p:grpSp>
    </p:spTree>
    <p:extLst>
      <p:ext uri="{BB962C8B-B14F-4D97-AF65-F5344CB8AC3E}">
        <p14:creationId xmlns:p14="http://schemas.microsoft.com/office/powerpoint/2010/main" val="16799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solidFill>
                  <a:srgbClr val="000066"/>
                </a:solidFill>
              </a:rPr>
              <a:t>Biogeochemical Models in Fisheries</a:t>
            </a:r>
          </a:p>
        </p:txBody>
      </p:sp>
      <p:sp>
        <p:nvSpPr>
          <p:cNvPr id="22531" name="Rectangle 3"/>
          <p:cNvSpPr>
            <a:spLocks noGrp="1" noChangeArrowheads="1"/>
          </p:cNvSpPr>
          <p:nvPr>
            <p:ph type="body" sz="half" idx="1"/>
          </p:nvPr>
        </p:nvSpPr>
        <p:spPr>
          <a:xfrm>
            <a:off x="152400" y="1600200"/>
            <a:ext cx="4267200" cy="4953000"/>
          </a:xfrm>
        </p:spPr>
        <p:txBody>
          <a:bodyPr/>
          <a:lstStyle/>
          <a:p>
            <a:pPr>
              <a:lnSpc>
                <a:spcPct val="90000"/>
              </a:lnSpc>
              <a:buClr>
                <a:srgbClr val="CC3300"/>
              </a:buClr>
            </a:pPr>
            <a:r>
              <a:rPr lang="en-US" altLang="en-US" sz="2000" b="1">
                <a:solidFill>
                  <a:srgbClr val="000066"/>
                </a:solidFill>
              </a:rPr>
              <a:t>Intended Purpose:</a:t>
            </a:r>
          </a:p>
          <a:p>
            <a:pPr lvl="1">
              <a:lnSpc>
                <a:spcPct val="90000"/>
              </a:lnSpc>
              <a:buClr>
                <a:srgbClr val="CC3300"/>
              </a:buClr>
            </a:pPr>
            <a:r>
              <a:rPr lang="en-US" altLang="en-US" sz="1800">
                <a:solidFill>
                  <a:srgbClr val="000066"/>
                </a:solidFill>
              </a:rPr>
              <a:t>Evaluate fish in the context of broader material/elemental fluxes in a system</a:t>
            </a:r>
          </a:p>
          <a:p>
            <a:pPr>
              <a:lnSpc>
                <a:spcPct val="90000"/>
              </a:lnSpc>
              <a:buClr>
                <a:srgbClr val="CC3300"/>
              </a:buClr>
            </a:pPr>
            <a:r>
              <a:rPr lang="en-US" altLang="en-US" sz="2000" b="1">
                <a:solidFill>
                  <a:srgbClr val="000066"/>
                </a:solidFill>
              </a:rPr>
              <a:t>Pros:</a:t>
            </a:r>
          </a:p>
          <a:p>
            <a:pPr lvl="1">
              <a:lnSpc>
                <a:spcPct val="90000"/>
              </a:lnSpc>
              <a:buClr>
                <a:srgbClr val="CC3300"/>
              </a:buClr>
            </a:pPr>
            <a:r>
              <a:rPr lang="en-US" altLang="en-US" sz="1800">
                <a:solidFill>
                  <a:srgbClr val="000066"/>
                </a:solidFill>
              </a:rPr>
              <a:t>Places fish in broader systemic context</a:t>
            </a:r>
          </a:p>
          <a:p>
            <a:pPr lvl="1">
              <a:lnSpc>
                <a:spcPct val="90000"/>
              </a:lnSpc>
              <a:buClr>
                <a:srgbClr val="CC3300"/>
              </a:buClr>
            </a:pPr>
            <a:r>
              <a:rPr lang="en-US" altLang="en-US" sz="1800">
                <a:solidFill>
                  <a:srgbClr val="000066"/>
                </a:solidFill>
              </a:rPr>
              <a:t>Particularly helpful for chemical (heavy metal or organic toxin) accumulation modeling</a:t>
            </a:r>
          </a:p>
          <a:p>
            <a:pPr>
              <a:lnSpc>
                <a:spcPct val="90000"/>
              </a:lnSpc>
              <a:buClr>
                <a:srgbClr val="CC3300"/>
              </a:buClr>
            </a:pPr>
            <a:r>
              <a:rPr lang="en-US" altLang="en-US" sz="2000" b="1">
                <a:solidFill>
                  <a:srgbClr val="000066"/>
                </a:solidFill>
              </a:rPr>
              <a:t>Cons:</a:t>
            </a:r>
          </a:p>
          <a:p>
            <a:pPr lvl="1">
              <a:lnSpc>
                <a:spcPct val="90000"/>
              </a:lnSpc>
              <a:buClr>
                <a:srgbClr val="CC3300"/>
              </a:buClr>
            </a:pPr>
            <a:r>
              <a:rPr lang="en-US" altLang="en-US" sz="1800">
                <a:solidFill>
                  <a:srgbClr val="000066"/>
                </a:solidFill>
              </a:rPr>
              <a:t>Not routinely used in typical fishery modeling contexts</a:t>
            </a:r>
          </a:p>
          <a:p>
            <a:pPr>
              <a:lnSpc>
                <a:spcPct val="90000"/>
              </a:lnSpc>
              <a:buClr>
                <a:srgbClr val="CC3300"/>
              </a:buClr>
            </a:pPr>
            <a:r>
              <a:rPr lang="en-US" altLang="en-US" sz="2000" b="1">
                <a:solidFill>
                  <a:srgbClr val="000066"/>
                </a:solidFill>
              </a:rPr>
              <a:t>Data Needs:</a:t>
            </a:r>
          </a:p>
          <a:p>
            <a:pPr lvl="1">
              <a:lnSpc>
                <a:spcPct val="90000"/>
              </a:lnSpc>
              <a:buClr>
                <a:srgbClr val="CC3300"/>
              </a:buClr>
            </a:pPr>
            <a:r>
              <a:rPr lang="en-US" altLang="en-US" sz="1800">
                <a:solidFill>
                  <a:srgbClr val="000066"/>
                </a:solidFill>
              </a:rPr>
              <a:t>Elemental composition, flows among compartments and rates within compartments</a:t>
            </a:r>
          </a:p>
        </p:txBody>
      </p:sp>
      <p:sp>
        <p:nvSpPr>
          <p:cNvPr id="22532"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37" name="Picture 9" descr="Umd_March0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1905000"/>
            <a:ext cx="4038600" cy="3028950"/>
          </a:xfrm>
          <a:solidFill>
            <a:schemeClr val="accent1"/>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8" name="Picture 10" descr="grid_12985_r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67200"/>
            <a:ext cx="1946275" cy="2514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955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Background on EBFM Road Map and the need for Ecosystem/Multi-species Models</a:t>
            </a:r>
            <a:endParaRPr lang="en-US" dirty="0" smtClean="0"/>
          </a:p>
          <a:p>
            <a:r>
              <a:rPr lang="en-US" dirty="0" smtClean="0"/>
              <a:t>Where we’ve been</a:t>
            </a:r>
          </a:p>
          <a:p>
            <a:pPr lvl="1"/>
            <a:r>
              <a:rPr lang="en-US" dirty="0" smtClean="0"/>
              <a:t>S&amp;T </a:t>
            </a:r>
            <a:r>
              <a:rPr lang="en-US" dirty="0"/>
              <a:t>e</a:t>
            </a:r>
            <a:r>
              <a:rPr lang="en-US" dirty="0" smtClean="0"/>
              <a:t>fforts to coordinate Ecosystem Modeling</a:t>
            </a:r>
          </a:p>
          <a:p>
            <a:pPr lvl="1"/>
            <a:r>
              <a:rPr lang="en-US" dirty="0" smtClean="0"/>
              <a:t>Science Center efforts to apply EM - highlights</a:t>
            </a:r>
            <a:endParaRPr lang="en-US" dirty="0" smtClean="0"/>
          </a:p>
          <a:p>
            <a:r>
              <a:rPr lang="en-US" dirty="0" smtClean="0"/>
              <a:t>What’s next for EM and EBFM</a:t>
            </a:r>
          </a:p>
          <a:p>
            <a:pPr lvl="1"/>
            <a:r>
              <a:rPr lang="en-US" dirty="0" smtClean="0"/>
              <a:t>Broadly across NMFS</a:t>
            </a:r>
            <a:endParaRPr lang="en-US" dirty="0"/>
          </a:p>
          <a:p>
            <a:pPr lvl="1"/>
            <a:r>
              <a:rPr lang="en-US" dirty="0" smtClean="0"/>
              <a:t>How we can help with SAFMC efforts</a:t>
            </a:r>
            <a:endParaRPr lang="en-US" dirty="0" smtClean="0"/>
          </a:p>
        </p:txBody>
      </p:sp>
    </p:spTree>
    <p:extLst>
      <p:ext uri="{BB962C8B-B14F-4D97-AF65-F5344CB8AC3E}">
        <p14:creationId xmlns:p14="http://schemas.microsoft.com/office/powerpoint/2010/main" val="404325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solidFill>
                  <a:srgbClr val="000066"/>
                </a:solidFill>
              </a:rPr>
              <a:t>Full System Models in Fisheries</a:t>
            </a:r>
          </a:p>
        </p:txBody>
      </p:sp>
      <p:sp>
        <p:nvSpPr>
          <p:cNvPr id="23555" name="Rectangle 3"/>
          <p:cNvSpPr>
            <a:spLocks noGrp="1" noChangeArrowheads="1"/>
          </p:cNvSpPr>
          <p:nvPr>
            <p:ph type="body" sz="half" idx="1"/>
          </p:nvPr>
        </p:nvSpPr>
        <p:spPr>
          <a:xfrm>
            <a:off x="152400" y="1600200"/>
            <a:ext cx="4343400" cy="4876800"/>
          </a:xfrm>
        </p:spPr>
        <p:txBody>
          <a:bodyPr/>
          <a:lstStyle/>
          <a:p>
            <a:pPr>
              <a:lnSpc>
                <a:spcPct val="80000"/>
              </a:lnSpc>
              <a:buClr>
                <a:srgbClr val="CC3300"/>
              </a:buClr>
            </a:pPr>
            <a:r>
              <a:rPr lang="en-US" altLang="en-US" sz="1800" b="1">
                <a:solidFill>
                  <a:srgbClr val="000066"/>
                </a:solidFill>
              </a:rPr>
              <a:t>Intended Purpose:</a:t>
            </a:r>
          </a:p>
          <a:p>
            <a:pPr lvl="1">
              <a:lnSpc>
                <a:spcPct val="80000"/>
              </a:lnSpc>
              <a:buClr>
                <a:srgbClr val="CC3300"/>
              </a:buClr>
            </a:pPr>
            <a:r>
              <a:rPr lang="en-US" altLang="en-US" sz="1600">
                <a:solidFill>
                  <a:srgbClr val="000066"/>
                </a:solidFill>
              </a:rPr>
              <a:t>Evaluate fish in context of all the potential uses of an ecosystem</a:t>
            </a:r>
          </a:p>
          <a:p>
            <a:pPr>
              <a:lnSpc>
                <a:spcPct val="80000"/>
              </a:lnSpc>
              <a:buClr>
                <a:srgbClr val="CC3300"/>
              </a:buClr>
            </a:pPr>
            <a:r>
              <a:rPr lang="en-US" altLang="en-US" sz="1800" b="1">
                <a:solidFill>
                  <a:srgbClr val="000066"/>
                </a:solidFill>
              </a:rPr>
              <a:t>Pros:</a:t>
            </a:r>
          </a:p>
          <a:p>
            <a:pPr lvl="1">
              <a:lnSpc>
                <a:spcPct val="80000"/>
              </a:lnSpc>
              <a:buClr>
                <a:srgbClr val="CC3300"/>
              </a:buClr>
            </a:pPr>
            <a:r>
              <a:rPr lang="en-US" altLang="en-US" sz="1600">
                <a:solidFill>
                  <a:srgbClr val="000066"/>
                </a:solidFill>
              </a:rPr>
              <a:t>Inclusive of effectively every possible factor that can influence fish stocks</a:t>
            </a:r>
          </a:p>
          <a:p>
            <a:pPr lvl="1">
              <a:lnSpc>
                <a:spcPct val="80000"/>
              </a:lnSpc>
              <a:buClr>
                <a:srgbClr val="CC3300"/>
              </a:buClr>
            </a:pPr>
            <a:r>
              <a:rPr lang="en-US" altLang="en-US" sz="1600">
                <a:solidFill>
                  <a:srgbClr val="000066"/>
                </a:solidFill>
              </a:rPr>
              <a:t>Excellent for strategic, multiple sector mgt</a:t>
            </a:r>
          </a:p>
          <a:p>
            <a:pPr>
              <a:lnSpc>
                <a:spcPct val="80000"/>
              </a:lnSpc>
              <a:buClr>
                <a:srgbClr val="CC3300"/>
              </a:buClr>
            </a:pPr>
            <a:r>
              <a:rPr lang="en-US" altLang="en-US" sz="1800" b="1">
                <a:solidFill>
                  <a:srgbClr val="000066"/>
                </a:solidFill>
              </a:rPr>
              <a:t>Cons:</a:t>
            </a:r>
          </a:p>
          <a:p>
            <a:pPr lvl="1">
              <a:lnSpc>
                <a:spcPct val="80000"/>
              </a:lnSpc>
              <a:buClr>
                <a:srgbClr val="CC3300"/>
              </a:buClr>
            </a:pPr>
            <a:r>
              <a:rPr lang="en-US" altLang="en-US" sz="1600">
                <a:solidFill>
                  <a:srgbClr val="000066"/>
                </a:solidFill>
              </a:rPr>
              <a:t>Models quickly become unwieldy</a:t>
            </a:r>
          </a:p>
          <a:p>
            <a:pPr lvl="1">
              <a:lnSpc>
                <a:spcPct val="80000"/>
              </a:lnSpc>
              <a:buClr>
                <a:srgbClr val="CC3300"/>
              </a:buClr>
            </a:pPr>
            <a:r>
              <a:rPr lang="en-US" altLang="en-US" sz="1600">
                <a:solidFill>
                  <a:srgbClr val="000066"/>
                </a:solidFill>
              </a:rPr>
              <a:t>Multiple functional forms to choose from</a:t>
            </a:r>
          </a:p>
          <a:p>
            <a:pPr lvl="1">
              <a:lnSpc>
                <a:spcPct val="80000"/>
              </a:lnSpc>
              <a:buClr>
                <a:srgbClr val="CC3300"/>
              </a:buClr>
            </a:pPr>
            <a:r>
              <a:rPr lang="en-US" altLang="en-US" sz="1600">
                <a:solidFill>
                  <a:srgbClr val="000066"/>
                </a:solidFill>
              </a:rPr>
              <a:t>Model outputs may or may not be familiar</a:t>
            </a:r>
          </a:p>
          <a:p>
            <a:pPr>
              <a:lnSpc>
                <a:spcPct val="80000"/>
              </a:lnSpc>
              <a:buClr>
                <a:srgbClr val="CC3300"/>
              </a:buClr>
            </a:pPr>
            <a:r>
              <a:rPr lang="en-US" altLang="en-US" sz="1800" b="1">
                <a:solidFill>
                  <a:srgbClr val="000066"/>
                </a:solidFill>
              </a:rPr>
              <a:t>Data Needs:</a:t>
            </a:r>
          </a:p>
          <a:p>
            <a:pPr lvl="1">
              <a:lnSpc>
                <a:spcPct val="80000"/>
              </a:lnSpc>
              <a:buClr>
                <a:srgbClr val="CC3300"/>
              </a:buClr>
            </a:pPr>
            <a:r>
              <a:rPr lang="en-US" altLang="en-US" sz="1600">
                <a:solidFill>
                  <a:srgbClr val="000066"/>
                </a:solidFill>
              </a:rPr>
              <a:t>Std plus stomach, many vital rates, many more taxa groups than just targeted spp</a:t>
            </a:r>
          </a:p>
          <a:p>
            <a:pPr lvl="1">
              <a:lnSpc>
                <a:spcPct val="80000"/>
              </a:lnSpc>
              <a:buClr>
                <a:srgbClr val="CC3300"/>
              </a:buClr>
            </a:pPr>
            <a:r>
              <a:rPr lang="en-US" altLang="en-US" sz="1600">
                <a:solidFill>
                  <a:srgbClr val="000066"/>
                </a:solidFill>
              </a:rPr>
              <a:t>Flows among compartments and rates within compartments</a:t>
            </a:r>
          </a:p>
          <a:p>
            <a:pPr lvl="1">
              <a:lnSpc>
                <a:spcPct val="80000"/>
              </a:lnSpc>
              <a:buClr>
                <a:srgbClr val="CC3300"/>
              </a:buClr>
            </a:pPr>
            <a:r>
              <a:rPr lang="en-US" altLang="en-US" sz="1600">
                <a:solidFill>
                  <a:srgbClr val="000066"/>
                </a:solidFill>
              </a:rPr>
              <a:t>Economic, socioeconomic and governance drivers</a:t>
            </a:r>
          </a:p>
        </p:txBody>
      </p:sp>
      <p:sp>
        <p:nvSpPr>
          <p:cNvPr id="23556" name="Line 4"/>
          <p:cNvSpPr>
            <a:spLocks noChangeShapeType="1"/>
          </p:cNvSpPr>
          <p:nvPr/>
        </p:nvSpPr>
        <p:spPr bwMode="auto">
          <a:xfrm>
            <a:off x="0" y="1538288"/>
            <a:ext cx="8686800" cy="0"/>
          </a:xfrm>
          <a:prstGeom prst="line">
            <a:avLst/>
          </a:prstGeom>
          <a:noFill/>
          <a:ln w="7620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58" name="Picture 6"/>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347913"/>
            <a:ext cx="4191000" cy="314325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2976501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219" y="2911694"/>
            <a:ext cx="4591181" cy="3443386"/>
          </a:xfrm>
          <a:prstGeom prst="rect">
            <a:avLst/>
          </a:prstGeom>
          <a:noFill/>
          <a:ln w="9525">
            <a:noFill/>
            <a:miter lim="800000"/>
            <a:headEnd/>
            <a:tailEnd/>
          </a:ln>
        </p:spPr>
      </p:pic>
      <p:sp>
        <p:nvSpPr>
          <p:cNvPr id="2" name="Title 1"/>
          <p:cNvSpPr>
            <a:spLocks noGrp="1"/>
          </p:cNvSpPr>
          <p:nvPr>
            <p:ph type="title"/>
          </p:nvPr>
        </p:nvSpPr>
        <p:spPr>
          <a:xfrm>
            <a:off x="457200" y="457200"/>
            <a:ext cx="4221480" cy="1874520"/>
          </a:xfrm>
        </p:spPr>
        <p:txBody>
          <a:bodyPr>
            <a:noAutofit/>
          </a:bodyPr>
          <a:lstStyle/>
          <a:p>
            <a:r>
              <a:rPr lang="en-US" dirty="0">
                <a:solidFill>
                  <a:srgbClr val="002060"/>
                </a:solidFill>
              </a:rPr>
              <a:t>Ecosystem </a:t>
            </a:r>
            <a:r>
              <a:rPr lang="en-US" dirty="0" smtClean="0">
                <a:solidFill>
                  <a:srgbClr val="002060"/>
                </a:solidFill>
              </a:rPr>
              <a:t>Modeling:</a:t>
            </a:r>
            <a:r>
              <a:rPr lang="en-US" dirty="0" smtClean="0">
                <a:solidFill>
                  <a:srgbClr val="92D050"/>
                </a:solidFill>
              </a:rPr>
              <a:t/>
            </a:r>
            <a:br>
              <a:rPr lang="en-US" dirty="0" smtClean="0">
                <a:solidFill>
                  <a:srgbClr val="92D050"/>
                </a:solidFill>
              </a:rPr>
            </a:br>
            <a:r>
              <a:rPr lang="en-US" dirty="0" smtClean="0"/>
              <a:t>Living </a:t>
            </a:r>
            <a:r>
              <a:rPr lang="en-US" dirty="0"/>
              <a:t>Marine Resource </a:t>
            </a:r>
            <a:r>
              <a:rPr lang="en-US" dirty="0" smtClean="0"/>
              <a:t>Management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8263383"/>
              </p:ext>
            </p:extLst>
          </p:nvPr>
        </p:nvGraphicFramePr>
        <p:xfrm>
          <a:off x="3276600" y="1325880"/>
          <a:ext cx="5273040" cy="4785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21</a:t>
            </a:fld>
            <a:endParaRPr lang="en-US" dirty="0"/>
          </a:p>
        </p:txBody>
      </p:sp>
    </p:spTree>
    <p:extLst>
      <p:ext uri="{BB962C8B-B14F-4D97-AF65-F5344CB8AC3E}">
        <p14:creationId xmlns:p14="http://schemas.microsoft.com/office/powerpoint/2010/main" val="2527637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81000"/>
            <a:ext cx="8305800" cy="1143000"/>
          </a:xfrm>
        </p:spPr>
        <p:txBody>
          <a:bodyPr>
            <a:normAutofit fontScale="90000"/>
          </a:bodyPr>
          <a:lstStyle/>
          <a:p>
            <a:r>
              <a:rPr lang="en-US" altLang="en-US" sz="4000" b="1">
                <a:solidFill>
                  <a:srgbClr val="000066"/>
                </a:solidFill>
              </a:rPr>
              <a:t>Levels of Information Use in Fisheries Mgt</a:t>
            </a:r>
          </a:p>
        </p:txBody>
      </p:sp>
      <p:sp>
        <p:nvSpPr>
          <p:cNvPr id="14339" name="Rectangle 3"/>
          <p:cNvSpPr>
            <a:spLocks noGrp="1" noChangeArrowheads="1"/>
          </p:cNvSpPr>
          <p:nvPr>
            <p:ph type="body" idx="1"/>
          </p:nvPr>
        </p:nvSpPr>
        <p:spPr>
          <a:xfrm>
            <a:off x="304800" y="1828800"/>
            <a:ext cx="8610600" cy="2819400"/>
          </a:xfrm>
        </p:spPr>
        <p:txBody>
          <a:bodyPr/>
          <a:lstStyle/>
          <a:p>
            <a:pPr>
              <a:spcBef>
                <a:spcPct val="50000"/>
              </a:spcBef>
              <a:buClr>
                <a:srgbClr val="CC3300"/>
              </a:buClr>
            </a:pPr>
            <a:r>
              <a:rPr lang="en-US" altLang="en-US" b="1">
                <a:solidFill>
                  <a:srgbClr val="000066"/>
                </a:solidFill>
              </a:rPr>
              <a:t>Heurism</a:t>
            </a:r>
          </a:p>
          <a:p>
            <a:pPr>
              <a:spcBef>
                <a:spcPct val="50000"/>
              </a:spcBef>
              <a:buClr>
                <a:srgbClr val="CC3300"/>
              </a:buClr>
            </a:pPr>
            <a:r>
              <a:rPr lang="en-US" altLang="en-US" b="1">
                <a:solidFill>
                  <a:srgbClr val="000066"/>
                </a:solidFill>
              </a:rPr>
              <a:t>Tactical</a:t>
            </a:r>
          </a:p>
          <a:p>
            <a:pPr>
              <a:spcBef>
                <a:spcPct val="50000"/>
              </a:spcBef>
              <a:buClr>
                <a:srgbClr val="CC3300"/>
              </a:buClr>
            </a:pPr>
            <a:r>
              <a:rPr lang="en-US" altLang="en-US" b="1">
                <a:solidFill>
                  <a:srgbClr val="000066"/>
                </a:solidFill>
              </a:rPr>
              <a:t>Strategic</a:t>
            </a:r>
          </a:p>
        </p:txBody>
      </p:sp>
      <p:sp>
        <p:nvSpPr>
          <p:cNvPr id="14340" name="Line 4"/>
          <p:cNvSpPr>
            <a:spLocks noChangeShapeType="1"/>
          </p:cNvSpPr>
          <p:nvPr/>
        </p:nvSpPr>
        <p:spPr bwMode="auto">
          <a:xfrm>
            <a:off x="0" y="1676400"/>
            <a:ext cx="86868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88842677"/>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81000"/>
            <a:ext cx="8305800" cy="1143000"/>
          </a:xfrm>
        </p:spPr>
        <p:txBody>
          <a:bodyPr/>
          <a:lstStyle/>
          <a:p>
            <a:r>
              <a:rPr lang="en-US" altLang="en-US" sz="4000" b="1">
                <a:solidFill>
                  <a:srgbClr val="000066"/>
                </a:solidFill>
              </a:rPr>
              <a:t>Heurism</a:t>
            </a:r>
          </a:p>
        </p:txBody>
      </p:sp>
      <p:sp>
        <p:nvSpPr>
          <p:cNvPr id="10243" name="Rectangle 3"/>
          <p:cNvSpPr>
            <a:spLocks noGrp="1" noChangeArrowheads="1"/>
          </p:cNvSpPr>
          <p:nvPr>
            <p:ph type="body" idx="1"/>
          </p:nvPr>
        </p:nvSpPr>
        <p:spPr>
          <a:xfrm>
            <a:off x="304800" y="1828800"/>
            <a:ext cx="8610600" cy="2819400"/>
          </a:xfrm>
        </p:spPr>
        <p:txBody>
          <a:bodyPr/>
          <a:lstStyle/>
          <a:p>
            <a:pPr>
              <a:spcBef>
                <a:spcPct val="50000"/>
              </a:spcBef>
              <a:buClr>
                <a:srgbClr val="CC3300"/>
              </a:buClr>
            </a:pPr>
            <a:r>
              <a:rPr lang="en-US" altLang="en-US" b="1">
                <a:solidFill>
                  <a:srgbClr val="000066"/>
                </a:solidFill>
              </a:rPr>
              <a:t>Understanding Ecosystem Functioning</a:t>
            </a:r>
          </a:p>
          <a:p>
            <a:pPr>
              <a:spcBef>
                <a:spcPct val="50000"/>
              </a:spcBef>
              <a:buClr>
                <a:srgbClr val="CC3300"/>
              </a:buClr>
            </a:pPr>
            <a:r>
              <a:rPr lang="en-US" altLang="en-US" b="1">
                <a:solidFill>
                  <a:srgbClr val="000066"/>
                </a:solidFill>
              </a:rPr>
              <a:t>Relative Importance of Different Processes</a:t>
            </a:r>
          </a:p>
          <a:p>
            <a:pPr>
              <a:spcBef>
                <a:spcPct val="50000"/>
              </a:spcBef>
              <a:buClr>
                <a:srgbClr val="CC3300"/>
              </a:buClr>
            </a:pPr>
            <a:r>
              <a:rPr lang="en-US" altLang="en-US" b="1">
                <a:solidFill>
                  <a:srgbClr val="000066"/>
                </a:solidFill>
              </a:rPr>
              <a:t>Advancing Scientific Theory</a:t>
            </a:r>
          </a:p>
        </p:txBody>
      </p:sp>
      <p:sp>
        <p:nvSpPr>
          <p:cNvPr id="10244" name="Line 4"/>
          <p:cNvSpPr>
            <a:spLocks noChangeShapeType="1"/>
          </p:cNvSpPr>
          <p:nvPr/>
        </p:nvSpPr>
        <p:spPr bwMode="auto">
          <a:xfrm>
            <a:off x="0" y="1538288"/>
            <a:ext cx="86868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7452758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381000"/>
            <a:ext cx="8305800" cy="1143000"/>
          </a:xfrm>
        </p:spPr>
        <p:txBody>
          <a:bodyPr/>
          <a:lstStyle/>
          <a:p>
            <a:r>
              <a:rPr lang="en-US" altLang="en-US" sz="4000" b="1">
                <a:solidFill>
                  <a:srgbClr val="000066"/>
                </a:solidFill>
              </a:rPr>
              <a:t>Tactical Management</a:t>
            </a:r>
          </a:p>
        </p:txBody>
      </p:sp>
      <p:sp>
        <p:nvSpPr>
          <p:cNvPr id="12291" name="Rectangle 3"/>
          <p:cNvSpPr>
            <a:spLocks noGrp="1" noChangeArrowheads="1"/>
          </p:cNvSpPr>
          <p:nvPr>
            <p:ph type="body" idx="1"/>
          </p:nvPr>
        </p:nvSpPr>
        <p:spPr>
          <a:xfrm>
            <a:off x="533400" y="1676400"/>
            <a:ext cx="8077200" cy="4935538"/>
          </a:xfrm>
        </p:spPr>
        <p:txBody>
          <a:bodyPr/>
          <a:lstStyle/>
          <a:p>
            <a:pPr>
              <a:spcBef>
                <a:spcPct val="50000"/>
              </a:spcBef>
              <a:buClr>
                <a:srgbClr val="CC3300"/>
              </a:buClr>
            </a:pPr>
            <a:r>
              <a:rPr lang="en-US" altLang="en-US" b="1">
                <a:solidFill>
                  <a:srgbClr val="000066"/>
                </a:solidFill>
              </a:rPr>
              <a:t>Revised Stock Assessments</a:t>
            </a:r>
          </a:p>
          <a:p>
            <a:pPr lvl="1">
              <a:buClr>
                <a:srgbClr val="CC3300"/>
              </a:buClr>
            </a:pPr>
            <a:r>
              <a:rPr lang="en-US" altLang="en-US" b="1">
                <a:solidFill>
                  <a:srgbClr val="000066"/>
                </a:solidFill>
              </a:rPr>
              <a:t>Yield Adjustments</a:t>
            </a:r>
          </a:p>
          <a:p>
            <a:pPr lvl="1">
              <a:buClr>
                <a:srgbClr val="CC3300"/>
              </a:buClr>
            </a:pPr>
            <a:r>
              <a:rPr lang="en-US" altLang="en-US" b="1">
                <a:solidFill>
                  <a:srgbClr val="000066"/>
                </a:solidFill>
              </a:rPr>
              <a:t>Altered Biological Reference Points, etc.</a:t>
            </a:r>
          </a:p>
          <a:p>
            <a:pPr>
              <a:spcBef>
                <a:spcPct val="50000"/>
              </a:spcBef>
              <a:buClr>
                <a:srgbClr val="CC3300"/>
              </a:buClr>
            </a:pPr>
            <a:r>
              <a:rPr lang="en-US" altLang="en-US" b="1">
                <a:solidFill>
                  <a:srgbClr val="000066"/>
                </a:solidFill>
              </a:rPr>
              <a:t>Specific Impacts on Non-Target Species, Habitat</a:t>
            </a:r>
          </a:p>
          <a:p>
            <a:pPr>
              <a:spcBef>
                <a:spcPct val="50000"/>
              </a:spcBef>
              <a:buClr>
                <a:srgbClr val="CC3300"/>
              </a:buClr>
            </a:pPr>
            <a:r>
              <a:rPr lang="en-US" altLang="en-US" b="1">
                <a:solidFill>
                  <a:srgbClr val="000066"/>
                </a:solidFill>
              </a:rPr>
              <a:t>Specific “What If” Scenarios and Gaming</a:t>
            </a:r>
          </a:p>
          <a:p>
            <a:pPr>
              <a:spcBef>
                <a:spcPct val="50000"/>
              </a:spcBef>
              <a:buClr>
                <a:srgbClr val="CC3300"/>
              </a:buClr>
            </a:pPr>
            <a:r>
              <a:rPr lang="en-US" altLang="en-US" b="1">
                <a:solidFill>
                  <a:srgbClr val="000066"/>
                </a:solidFill>
              </a:rPr>
              <a:t>BINDING IN SCOPE</a:t>
            </a:r>
          </a:p>
        </p:txBody>
      </p:sp>
      <p:sp>
        <p:nvSpPr>
          <p:cNvPr id="12293" name="Line 5"/>
          <p:cNvSpPr>
            <a:spLocks noChangeShapeType="1"/>
          </p:cNvSpPr>
          <p:nvPr/>
        </p:nvSpPr>
        <p:spPr bwMode="auto">
          <a:xfrm>
            <a:off x="0" y="1538288"/>
            <a:ext cx="86868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94754532"/>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7859713" y="438150"/>
            <a:ext cx="109537" cy="1588"/>
          </a:xfrm>
          <a:prstGeom prst="rect">
            <a:avLst/>
          </a:prstGeom>
          <a:solidFill>
            <a:srgbClr val="95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Rectangle 4"/>
          <p:cNvSpPr>
            <a:spLocks noChangeArrowheads="1"/>
          </p:cNvSpPr>
          <p:nvPr/>
        </p:nvSpPr>
        <p:spPr bwMode="auto">
          <a:xfrm>
            <a:off x="7859713" y="309563"/>
            <a:ext cx="109537" cy="1587"/>
          </a:xfrm>
          <a:prstGeom prst="rect">
            <a:avLst/>
          </a:prstGeom>
          <a:solidFill>
            <a:srgbClr val="67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Rectangle 5"/>
          <p:cNvSpPr>
            <a:spLocks noChangeArrowheads="1"/>
          </p:cNvSpPr>
          <p:nvPr/>
        </p:nvSpPr>
        <p:spPr bwMode="auto">
          <a:xfrm>
            <a:off x="7859713" y="314325"/>
            <a:ext cx="109537" cy="1588"/>
          </a:xfrm>
          <a:prstGeom prst="rect">
            <a:avLst/>
          </a:prstGeom>
          <a:solidFill>
            <a:srgbClr val="6A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2" name="Rectangle 6"/>
          <p:cNvSpPr>
            <a:spLocks noChangeArrowheads="1"/>
          </p:cNvSpPr>
          <p:nvPr/>
        </p:nvSpPr>
        <p:spPr bwMode="auto">
          <a:xfrm>
            <a:off x="7859713" y="323850"/>
            <a:ext cx="109537" cy="3175"/>
          </a:xfrm>
          <a:prstGeom prst="rect">
            <a:avLst/>
          </a:prstGeom>
          <a:solidFill>
            <a:srgbClr val="6E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3" name="Rectangle 7"/>
          <p:cNvSpPr>
            <a:spLocks noChangeArrowheads="1"/>
          </p:cNvSpPr>
          <p:nvPr/>
        </p:nvSpPr>
        <p:spPr bwMode="auto">
          <a:xfrm>
            <a:off x="7859713" y="331788"/>
            <a:ext cx="109537" cy="3175"/>
          </a:xfrm>
          <a:prstGeom prst="rect">
            <a:avLst/>
          </a:prstGeom>
          <a:solidFill>
            <a:srgbClr val="7200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4" name="Rectangle 8"/>
          <p:cNvSpPr>
            <a:spLocks noChangeArrowheads="1"/>
          </p:cNvSpPr>
          <p:nvPr/>
        </p:nvSpPr>
        <p:spPr bwMode="auto">
          <a:xfrm>
            <a:off x="7859713" y="339725"/>
            <a:ext cx="109537" cy="1588"/>
          </a:xfrm>
          <a:prstGeom prst="rect">
            <a:avLst/>
          </a:prstGeom>
          <a:solidFill>
            <a:srgbClr val="75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5" name="Rectangle 9"/>
          <p:cNvSpPr>
            <a:spLocks noChangeArrowheads="1"/>
          </p:cNvSpPr>
          <p:nvPr/>
        </p:nvSpPr>
        <p:spPr bwMode="auto">
          <a:xfrm>
            <a:off x="7859713" y="347663"/>
            <a:ext cx="109537" cy="1587"/>
          </a:xfrm>
          <a:prstGeom prst="rect">
            <a:avLst/>
          </a:prstGeom>
          <a:solidFill>
            <a:srgbClr val="7A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6" name="Rectangle 10"/>
          <p:cNvSpPr>
            <a:spLocks noChangeArrowheads="1"/>
          </p:cNvSpPr>
          <p:nvPr/>
        </p:nvSpPr>
        <p:spPr bwMode="auto">
          <a:xfrm>
            <a:off x="7859713" y="361950"/>
            <a:ext cx="109537" cy="3175"/>
          </a:xfrm>
          <a:prstGeom prst="rect">
            <a:avLst/>
          </a:prstGeom>
          <a:solidFill>
            <a:srgbClr val="7F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7" name="Rectangle 11"/>
          <p:cNvSpPr>
            <a:spLocks noChangeArrowheads="1"/>
          </p:cNvSpPr>
          <p:nvPr/>
        </p:nvSpPr>
        <p:spPr bwMode="auto">
          <a:xfrm>
            <a:off x="7859713" y="369888"/>
            <a:ext cx="109537" cy="3175"/>
          </a:xfrm>
          <a:prstGeom prst="rect">
            <a:avLst/>
          </a:prstGeom>
          <a:solidFill>
            <a:srgbClr val="83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8" name="Rectangle 12"/>
          <p:cNvSpPr>
            <a:spLocks noChangeArrowheads="1"/>
          </p:cNvSpPr>
          <p:nvPr/>
        </p:nvSpPr>
        <p:spPr bwMode="auto">
          <a:xfrm>
            <a:off x="7859713" y="438150"/>
            <a:ext cx="109537" cy="1588"/>
          </a:xfrm>
          <a:prstGeom prst="rect">
            <a:avLst/>
          </a:prstGeom>
          <a:solidFill>
            <a:srgbClr val="95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382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90" name="Picture 14" descr="P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1143000" cy="566738"/>
          </a:xfrm>
          <a:prstGeom prst="rect">
            <a:avLst/>
          </a:prstGeom>
          <a:noFill/>
          <a:extLst>
            <a:ext uri="{909E8E84-426E-40DD-AFC4-6F175D3DCCD1}">
              <a14:hiddenFill xmlns:a14="http://schemas.microsoft.com/office/drawing/2010/main">
                <a:solidFill>
                  <a:srgbClr val="FFFFFF"/>
                </a:solidFill>
              </a14:hiddenFill>
            </a:ext>
          </a:extLst>
        </p:spPr>
      </p:pic>
      <p:pic>
        <p:nvPicPr>
          <p:cNvPr id="24591" name="Picture 15" descr="PC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63888"/>
            <a:ext cx="1066800" cy="555625"/>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Gtur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733800"/>
            <a:ext cx="914400" cy="658813"/>
          </a:xfrm>
          <a:prstGeom prst="rect">
            <a:avLst/>
          </a:prstGeom>
          <a:noFill/>
          <a:extLst>
            <a:ext uri="{909E8E84-426E-40DD-AFC4-6F175D3DCCD1}">
              <a14:hiddenFill xmlns:a14="http://schemas.microsoft.com/office/drawing/2010/main">
                <a:solidFill>
                  <a:srgbClr val="FFFFFF"/>
                </a:solidFill>
              </a14:hiddenFill>
            </a:ext>
          </a:extLst>
        </p:spPr>
      </p:pic>
      <p:pic>
        <p:nvPicPr>
          <p:cNvPr id="24593" name="Picture 17" descr="YF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505200"/>
            <a:ext cx="639763" cy="530225"/>
          </a:xfrm>
          <a:prstGeom prst="rect">
            <a:avLst/>
          </a:prstGeom>
          <a:noFill/>
          <a:extLst>
            <a:ext uri="{909E8E84-426E-40DD-AFC4-6F175D3DCCD1}">
              <a14:hiddenFill xmlns:a14="http://schemas.microsoft.com/office/drawing/2010/main">
                <a:solidFill>
                  <a:srgbClr val="FFFFFF"/>
                </a:solidFill>
              </a14:hiddenFill>
            </a:ext>
          </a:extLst>
        </p:spPr>
      </p:pic>
      <p:pic>
        <p:nvPicPr>
          <p:cNvPr id="24594" name="Picture 18" descr="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4114800"/>
            <a:ext cx="6508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24595" name="Picture 19" descr="Herr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191000"/>
            <a:ext cx="681038" cy="328613"/>
          </a:xfrm>
          <a:prstGeom prst="rect">
            <a:avLst/>
          </a:prstGeom>
          <a:noFill/>
          <a:extLst>
            <a:ext uri="{909E8E84-426E-40DD-AFC4-6F175D3DCCD1}">
              <a14:hiddenFill xmlns:a14="http://schemas.microsoft.com/office/drawing/2010/main">
                <a:solidFill>
                  <a:srgbClr val="FFFFFF"/>
                </a:solidFill>
              </a14:hiddenFill>
            </a:ext>
          </a:extLst>
        </p:spPr>
      </p:pic>
      <p:pic>
        <p:nvPicPr>
          <p:cNvPr id="24596" name="Picture 20" descr="at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4019550"/>
            <a:ext cx="979488" cy="619125"/>
          </a:xfrm>
          <a:prstGeom prst="rect">
            <a:avLst/>
          </a:prstGeom>
          <a:noFill/>
          <a:extLst>
            <a:ext uri="{909E8E84-426E-40DD-AFC4-6F175D3DCCD1}">
              <a14:hiddenFill xmlns:a14="http://schemas.microsoft.com/office/drawing/2010/main">
                <a:solidFill>
                  <a:srgbClr val="FFFFFF"/>
                </a:solidFill>
              </a14:hiddenFill>
            </a:ext>
          </a:extLst>
        </p:spPr>
      </p:pic>
      <p:sp>
        <p:nvSpPr>
          <p:cNvPr id="24597" name="Text Box 21"/>
          <p:cNvSpPr txBox="1">
            <a:spLocks noChangeArrowheads="1"/>
          </p:cNvSpPr>
          <p:nvPr/>
        </p:nvSpPr>
        <p:spPr bwMode="auto">
          <a:xfrm>
            <a:off x="7239000" y="6477000"/>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t>From Aydin et al</a:t>
            </a:r>
          </a:p>
        </p:txBody>
      </p:sp>
      <p:sp>
        <p:nvSpPr>
          <p:cNvPr id="24598" name="Rectangle 22"/>
          <p:cNvSpPr>
            <a:spLocks noGrp="1" noChangeArrowheads="1"/>
          </p:cNvSpPr>
          <p:nvPr>
            <p:ph type="title"/>
          </p:nvPr>
        </p:nvSpPr>
        <p:spPr/>
        <p:txBody>
          <a:bodyPr>
            <a:normAutofit fontScale="90000"/>
          </a:bodyPr>
          <a:lstStyle/>
          <a:p>
            <a:r>
              <a:rPr lang="en-US" altLang="en-US" sz="4000">
                <a:solidFill>
                  <a:srgbClr val="000066"/>
                </a:solidFill>
              </a:rPr>
              <a:t>What difference does it make? Tactically: BRPs</a:t>
            </a:r>
          </a:p>
        </p:txBody>
      </p:sp>
    </p:spTree>
    <p:extLst>
      <p:ext uri="{BB962C8B-B14F-4D97-AF65-F5344CB8AC3E}">
        <p14:creationId xmlns:p14="http://schemas.microsoft.com/office/powerpoint/2010/main" val="4193456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0"/>
            <a:ext cx="8305800" cy="1143000"/>
          </a:xfrm>
        </p:spPr>
        <p:txBody>
          <a:bodyPr/>
          <a:lstStyle/>
          <a:p>
            <a:r>
              <a:rPr lang="en-US" altLang="en-US" sz="4000" b="1">
                <a:solidFill>
                  <a:srgbClr val="000066"/>
                </a:solidFill>
              </a:rPr>
              <a:t>Strategic Management</a:t>
            </a:r>
          </a:p>
        </p:txBody>
      </p:sp>
      <p:sp>
        <p:nvSpPr>
          <p:cNvPr id="13315" name="Rectangle 3"/>
          <p:cNvSpPr>
            <a:spLocks noGrp="1" noChangeArrowheads="1"/>
          </p:cNvSpPr>
          <p:nvPr>
            <p:ph type="body" idx="1"/>
          </p:nvPr>
        </p:nvSpPr>
        <p:spPr>
          <a:xfrm>
            <a:off x="457200" y="1343025"/>
            <a:ext cx="8077200" cy="5297488"/>
          </a:xfrm>
        </p:spPr>
        <p:txBody>
          <a:bodyPr/>
          <a:lstStyle/>
          <a:p>
            <a:pPr>
              <a:spcBef>
                <a:spcPct val="50000"/>
              </a:spcBef>
              <a:buClr>
                <a:srgbClr val="CC3300"/>
              </a:buClr>
            </a:pPr>
            <a:r>
              <a:rPr lang="en-US" altLang="en-US" b="1">
                <a:solidFill>
                  <a:srgbClr val="000066"/>
                </a:solidFill>
              </a:rPr>
              <a:t>Assessing Biomass Tradeoffs</a:t>
            </a:r>
          </a:p>
          <a:p>
            <a:pPr lvl="1">
              <a:spcBef>
                <a:spcPct val="50000"/>
              </a:spcBef>
              <a:buClr>
                <a:srgbClr val="CC3300"/>
              </a:buClr>
            </a:pPr>
            <a:r>
              <a:rPr lang="en-US" altLang="en-US" b="1">
                <a:solidFill>
                  <a:srgbClr val="000066"/>
                </a:solidFill>
              </a:rPr>
              <a:t>System Level Emergent Properties &amp; RPs</a:t>
            </a:r>
          </a:p>
          <a:p>
            <a:pPr lvl="1">
              <a:spcBef>
                <a:spcPct val="50000"/>
              </a:spcBef>
              <a:buClr>
                <a:srgbClr val="CC3300"/>
              </a:buClr>
            </a:pPr>
            <a:r>
              <a:rPr lang="en-US" altLang="en-US" b="1">
                <a:solidFill>
                  <a:srgbClr val="000066"/>
                </a:solidFill>
              </a:rPr>
              <a:t>Evaluating Alternate Stable States</a:t>
            </a:r>
          </a:p>
          <a:p>
            <a:pPr>
              <a:spcBef>
                <a:spcPct val="50000"/>
              </a:spcBef>
              <a:buClr>
                <a:srgbClr val="CC3300"/>
              </a:buClr>
            </a:pPr>
            <a:r>
              <a:rPr lang="en-US" altLang="en-US" b="1">
                <a:solidFill>
                  <a:srgbClr val="000066"/>
                </a:solidFill>
              </a:rPr>
              <a:t>Cumulative Impacts on Non-Target Species, Habitat</a:t>
            </a:r>
          </a:p>
          <a:p>
            <a:pPr>
              <a:spcBef>
                <a:spcPct val="50000"/>
              </a:spcBef>
              <a:buClr>
                <a:srgbClr val="CC3300"/>
              </a:buClr>
            </a:pPr>
            <a:r>
              <a:rPr lang="en-US" altLang="en-US" b="1">
                <a:solidFill>
                  <a:srgbClr val="000066"/>
                </a:solidFill>
              </a:rPr>
              <a:t>General “What If” Scenarios and Gaming, Long Term Trends</a:t>
            </a:r>
          </a:p>
          <a:p>
            <a:pPr>
              <a:spcBef>
                <a:spcPct val="50000"/>
              </a:spcBef>
              <a:buClr>
                <a:srgbClr val="CC3300"/>
              </a:buClr>
            </a:pPr>
            <a:r>
              <a:rPr lang="en-US" altLang="en-US" b="1">
                <a:solidFill>
                  <a:srgbClr val="000066"/>
                </a:solidFill>
              </a:rPr>
              <a:t>BOUNDING IN SCOPE</a:t>
            </a:r>
          </a:p>
        </p:txBody>
      </p:sp>
      <p:sp>
        <p:nvSpPr>
          <p:cNvPr id="13317" name="Line 5"/>
          <p:cNvSpPr>
            <a:spLocks noChangeShapeType="1"/>
          </p:cNvSpPr>
          <p:nvPr/>
        </p:nvSpPr>
        <p:spPr bwMode="auto">
          <a:xfrm>
            <a:off x="0" y="1066800"/>
            <a:ext cx="8686800" cy="0"/>
          </a:xfrm>
          <a:prstGeom prst="line">
            <a:avLst/>
          </a:prstGeom>
          <a:noFill/>
          <a:ln w="762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50251264"/>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859713" y="438150"/>
            <a:ext cx="109537" cy="1588"/>
          </a:xfrm>
          <a:prstGeom prst="rect">
            <a:avLst/>
          </a:prstGeom>
          <a:solidFill>
            <a:srgbClr val="95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7" name="Rectangle 3"/>
          <p:cNvSpPr>
            <a:spLocks noChangeArrowheads="1"/>
          </p:cNvSpPr>
          <p:nvPr/>
        </p:nvSpPr>
        <p:spPr bwMode="auto">
          <a:xfrm>
            <a:off x="7859713" y="309563"/>
            <a:ext cx="109537" cy="1587"/>
          </a:xfrm>
          <a:prstGeom prst="rect">
            <a:avLst/>
          </a:prstGeom>
          <a:solidFill>
            <a:srgbClr val="6700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8" name="Rectangle 4"/>
          <p:cNvSpPr>
            <a:spLocks noChangeArrowheads="1"/>
          </p:cNvSpPr>
          <p:nvPr/>
        </p:nvSpPr>
        <p:spPr bwMode="auto">
          <a:xfrm>
            <a:off x="7859713" y="314325"/>
            <a:ext cx="109537" cy="1588"/>
          </a:xfrm>
          <a:prstGeom prst="rect">
            <a:avLst/>
          </a:prstGeom>
          <a:solidFill>
            <a:srgbClr val="6A00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9" name="Rectangle 5"/>
          <p:cNvSpPr>
            <a:spLocks noChangeArrowheads="1"/>
          </p:cNvSpPr>
          <p:nvPr/>
        </p:nvSpPr>
        <p:spPr bwMode="auto">
          <a:xfrm>
            <a:off x="7859713" y="323850"/>
            <a:ext cx="109537" cy="3175"/>
          </a:xfrm>
          <a:prstGeom prst="rect">
            <a:avLst/>
          </a:prstGeom>
          <a:solidFill>
            <a:srgbClr val="6E00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0" name="Rectangle 6"/>
          <p:cNvSpPr>
            <a:spLocks noChangeArrowheads="1"/>
          </p:cNvSpPr>
          <p:nvPr/>
        </p:nvSpPr>
        <p:spPr bwMode="auto">
          <a:xfrm>
            <a:off x="7859713" y="331788"/>
            <a:ext cx="109537" cy="3175"/>
          </a:xfrm>
          <a:prstGeom prst="rect">
            <a:avLst/>
          </a:prstGeom>
          <a:solidFill>
            <a:srgbClr val="7200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1" name="Rectangle 7"/>
          <p:cNvSpPr>
            <a:spLocks noChangeArrowheads="1"/>
          </p:cNvSpPr>
          <p:nvPr/>
        </p:nvSpPr>
        <p:spPr bwMode="auto">
          <a:xfrm>
            <a:off x="7859713" y="339725"/>
            <a:ext cx="109537" cy="1588"/>
          </a:xfrm>
          <a:prstGeom prst="rect">
            <a:avLst/>
          </a:prstGeom>
          <a:solidFill>
            <a:srgbClr val="7500C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2" name="Rectangle 8"/>
          <p:cNvSpPr>
            <a:spLocks noChangeArrowheads="1"/>
          </p:cNvSpPr>
          <p:nvPr/>
        </p:nvSpPr>
        <p:spPr bwMode="auto">
          <a:xfrm>
            <a:off x="7859713" y="347663"/>
            <a:ext cx="109537" cy="1587"/>
          </a:xfrm>
          <a:prstGeom prst="rect">
            <a:avLst/>
          </a:prstGeom>
          <a:solidFill>
            <a:srgbClr val="7A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3" name="Rectangle 9"/>
          <p:cNvSpPr>
            <a:spLocks noChangeArrowheads="1"/>
          </p:cNvSpPr>
          <p:nvPr/>
        </p:nvSpPr>
        <p:spPr bwMode="auto">
          <a:xfrm>
            <a:off x="7859713" y="361950"/>
            <a:ext cx="109537" cy="3175"/>
          </a:xfrm>
          <a:prstGeom prst="rect">
            <a:avLst/>
          </a:prstGeom>
          <a:solidFill>
            <a:srgbClr val="7F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4" name="Rectangle 10"/>
          <p:cNvSpPr>
            <a:spLocks noChangeArrowheads="1"/>
          </p:cNvSpPr>
          <p:nvPr/>
        </p:nvSpPr>
        <p:spPr bwMode="auto">
          <a:xfrm>
            <a:off x="7859713" y="369888"/>
            <a:ext cx="109537" cy="3175"/>
          </a:xfrm>
          <a:prstGeom prst="rect">
            <a:avLst/>
          </a:prstGeom>
          <a:solidFill>
            <a:srgbClr val="8300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75" name="Rectangle 11"/>
          <p:cNvSpPr>
            <a:spLocks noChangeArrowheads="1"/>
          </p:cNvSpPr>
          <p:nvPr/>
        </p:nvSpPr>
        <p:spPr bwMode="auto">
          <a:xfrm>
            <a:off x="7859713" y="438150"/>
            <a:ext cx="109537" cy="1588"/>
          </a:xfrm>
          <a:prstGeom prst="rect">
            <a:avLst/>
          </a:prstGeom>
          <a:solidFill>
            <a:srgbClr val="9500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85" name="Rectangle 21"/>
          <p:cNvSpPr>
            <a:spLocks noGrp="1" noChangeArrowheads="1"/>
          </p:cNvSpPr>
          <p:nvPr>
            <p:ph type="title"/>
          </p:nvPr>
        </p:nvSpPr>
        <p:spPr/>
        <p:txBody>
          <a:bodyPr>
            <a:normAutofit fontScale="90000"/>
          </a:bodyPr>
          <a:lstStyle/>
          <a:p>
            <a:r>
              <a:rPr lang="en-US" altLang="en-US" sz="4000">
                <a:solidFill>
                  <a:srgbClr val="000066"/>
                </a:solidFill>
              </a:rPr>
              <a:t>What difference does it make? Strategically: Tradeoffs</a:t>
            </a:r>
          </a:p>
        </p:txBody>
      </p:sp>
      <p:graphicFrame>
        <p:nvGraphicFramePr>
          <p:cNvPr id="36888" name="Object 24"/>
          <p:cNvGraphicFramePr>
            <a:graphicFrameLocks noChangeAspect="1"/>
          </p:cNvGraphicFramePr>
          <p:nvPr>
            <p:ph idx="1"/>
          </p:nvPr>
        </p:nvGraphicFramePr>
        <p:xfrm>
          <a:off x="952500" y="1447800"/>
          <a:ext cx="7239000" cy="1447800"/>
        </p:xfrm>
        <a:graphic>
          <a:graphicData uri="http://schemas.openxmlformats.org/presentationml/2006/ole">
            <mc:AlternateContent xmlns:mc="http://schemas.openxmlformats.org/markup-compatibility/2006">
              <mc:Choice xmlns:v="urn:schemas-microsoft-com:vml" Requires="v">
                <p:oleObj spid="_x0000_s2074" name="Equation" r:id="rId3" imgW="1333440" imgH="266400" progId="Equation.COEE2">
                  <p:embed/>
                </p:oleObj>
              </mc:Choice>
              <mc:Fallback>
                <p:oleObj name="Equation" r:id="rId3" imgW="1333440" imgH="266400" progId="Equation.COEE2">
                  <p:embed/>
                  <p:pic>
                    <p:nvPicPr>
                      <p:cNvPr id="36888" name="Object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1447800"/>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6943" name="Group 79"/>
          <p:cNvGrpSpPr>
            <a:grpSpLocks/>
          </p:cNvGrpSpPr>
          <p:nvPr/>
        </p:nvGrpSpPr>
        <p:grpSpPr bwMode="auto">
          <a:xfrm>
            <a:off x="1371600" y="2895600"/>
            <a:ext cx="6175375" cy="3657600"/>
            <a:chOff x="288" y="938"/>
            <a:chExt cx="5232" cy="3382"/>
          </a:xfrm>
        </p:grpSpPr>
        <p:grpSp>
          <p:nvGrpSpPr>
            <p:cNvPr id="36890" name="Group 26"/>
            <p:cNvGrpSpPr>
              <a:grpSpLocks/>
            </p:cNvGrpSpPr>
            <p:nvPr/>
          </p:nvGrpSpPr>
          <p:grpSpPr bwMode="auto">
            <a:xfrm>
              <a:off x="606" y="1460"/>
              <a:ext cx="1152" cy="1152"/>
              <a:chOff x="798" y="648"/>
              <a:chExt cx="1152" cy="1152"/>
            </a:xfrm>
          </p:grpSpPr>
          <p:sp>
            <p:nvSpPr>
              <p:cNvPr id="36891" name="Arc 27"/>
              <p:cNvSpPr>
                <a:spLocks/>
              </p:cNvSpPr>
              <p:nvPr/>
            </p:nvSpPr>
            <p:spPr bwMode="auto">
              <a:xfrm>
                <a:off x="1368" y="648"/>
                <a:ext cx="175" cy="576"/>
              </a:xfrm>
              <a:custGeom>
                <a:avLst/>
                <a:gdLst>
                  <a:gd name="G0" fmla="+- 225 0 0"/>
                  <a:gd name="G1" fmla="+- 21600 0 0"/>
                  <a:gd name="G2" fmla="+- 21600 0 0"/>
                  <a:gd name="T0" fmla="*/ 0 w 6577"/>
                  <a:gd name="T1" fmla="*/ 1 h 21600"/>
                  <a:gd name="T2" fmla="*/ 6577 w 6577"/>
                  <a:gd name="T3" fmla="*/ 955 h 21600"/>
                  <a:gd name="T4" fmla="*/ 225 w 6577"/>
                  <a:gd name="T5" fmla="*/ 21600 h 21600"/>
                </a:gdLst>
                <a:ahLst/>
                <a:cxnLst>
                  <a:cxn ang="0">
                    <a:pos x="T0" y="T1"/>
                  </a:cxn>
                  <a:cxn ang="0">
                    <a:pos x="T2" y="T3"/>
                  </a:cxn>
                  <a:cxn ang="0">
                    <a:pos x="T4" y="T5"/>
                  </a:cxn>
                </a:cxnLst>
                <a:rect l="0" t="0" r="r" b="b"/>
                <a:pathLst>
                  <a:path w="6577" h="21600" fill="none" extrusionOk="0">
                    <a:moveTo>
                      <a:pt x="0" y="1"/>
                    </a:moveTo>
                    <a:cubicBezTo>
                      <a:pt x="74" y="0"/>
                      <a:pt x="149" y="0"/>
                      <a:pt x="225" y="0"/>
                    </a:cubicBezTo>
                    <a:cubicBezTo>
                      <a:pt x="2378" y="0"/>
                      <a:pt x="4519" y="321"/>
                      <a:pt x="6576" y="955"/>
                    </a:cubicBezTo>
                  </a:path>
                  <a:path w="6577" h="21600" stroke="0" extrusionOk="0">
                    <a:moveTo>
                      <a:pt x="0" y="1"/>
                    </a:moveTo>
                    <a:cubicBezTo>
                      <a:pt x="74" y="0"/>
                      <a:pt x="149" y="0"/>
                      <a:pt x="225" y="0"/>
                    </a:cubicBezTo>
                    <a:cubicBezTo>
                      <a:pt x="2378" y="0"/>
                      <a:pt x="4519" y="321"/>
                      <a:pt x="6576" y="955"/>
                    </a:cubicBezTo>
                    <a:lnTo>
                      <a:pt x="225" y="21600"/>
                    </a:lnTo>
                    <a:close/>
                  </a:path>
                </a:pathLst>
              </a:custGeom>
              <a:solidFill>
                <a:srgbClr val="0000FF"/>
              </a:solidFill>
              <a:ln w="9525">
                <a:solidFill>
                  <a:srgbClr val="000000"/>
                </a:solidFill>
                <a:round/>
                <a:headEnd/>
                <a:tailEnd/>
              </a:ln>
            </p:spPr>
            <p:txBody>
              <a:bodyPr/>
              <a:lstStyle/>
              <a:p>
                <a:endParaRPr lang="en-US"/>
              </a:p>
            </p:txBody>
          </p:sp>
          <p:sp>
            <p:nvSpPr>
              <p:cNvPr id="36892" name="Arc 28"/>
              <p:cNvSpPr>
                <a:spLocks/>
              </p:cNvSpPr>
              <p:nvPr/>
            </p:nvSpPr>
            <p:spPr bwMode="auto">
              <a:xfrm>
                <a:off x="1374" y="673"/>
                <a:ext cx="576" cy="551"/>
              </a:xfrm>
              <a:custGeom>
                <a:avLst/>
                <a:gdLst>
                  <a:gd name="G0" fmla="+- 0 0 0"/>
                  <a:gd name="G1" fmla="+- 20645 0 0"/>
                  <a:gd name="G2" fmla="+- 21600 0 0"/>
                  <a:gd name="T0" fmla="*/ 6352 w 21599"/>
                  <a:gd name="T1" fmla="*/ 0 h 20645"/>
                  <a:gd name="T2" fmla="*/ 21599 w 21599"/>
                  <a:gd name="T3" fmla="*/ 20415 h 20645"/>
                  <a:gd name="T4" fmla="*/ 0 w 21599"/>
                  <a:gd name="T5" fmla="*/ 20645 h 20645"/>
                </a:gdLst>
                <a:ahLst/>
                <a:cxnLst>
                  <a:cxn ang="0">
                    <a:pos x="T0" y="T1"/>
                  </a:cxn>
                  <a:cxn ang="0">
                    <a:pos x="T2" y="T3"/>
                  </a:cxn>
                  <a:cxn ang="0">
                    <a:pos x="T4" y="T5"/>
                  </a:cxn>
                </a:cxnLst>
                <a:rect l="0" t="0" r="r" b="b"/>
                <a:pathLst>
                  <a:path w="21599" h="20645" fill="none" extrusionOk="0">
                    <a:moveTo>
                      <a:pt x="6351" y="0"/>
                    </a:moveTo>
                    <a:cubicBezTo>
                      <a:pt x="15334" y="2763"/>
                      <a:pt x="21498" y="11017"/>
                      <a:pt x="21598" y="20415"/>
                    </a:cubicBezTo>
                  </a:path>
                  <a:path w="21599" h="20645" stroke="0" extrusionOk="0">
                    <a:moveTo>
                      <a:pt x="6351" y="0"/>
                    </a:moveTo>
                    <a:cubicBezTo>
                      <a:pt x="15334" y="2763"/>
                      <a:pt x="21498" y="11017"/>
                      <a:pt x="21598" y="20415"/>
                    </a:cubicBezTo>
                    <a:lnTo>
                      <a:pt x="0" y="20645"/>
                    </a:lnTo>
                    <a:close/>
                  </a:path>
                </a:pathLst>
              </a:custGeom>
              <a:solidFill>
                <a:srgbClr val="000000"/>
              </a:solidFill>
              <a:ln w="9525">
                <a:solidFill>
                  <a:srgbClr val="000000"/>
                </a:solidFill>
                <a:round/>
                <a:headEnd/>
                <a:tailEnd/>
              </a:ln>
            </p:spPr>
            <p:txBody>
              <a:bodyPr/>
              <a:lstStyle/>
              <a:p>
                <a:endParaRPr lang="en-US"/>
              </a:p>
            </p:txBody>
          </p:sp>
          <p:sp>
            <p:nvSpPr>
              <p:cNvPr id="36893" name="Arc 29"/>
              <p:cNvSpPr>
                <a:spLocks/>
              </p:cNvSpPr>
              <p:nvPr/>
            </p:nvSpPr>
            <p:spPr bwMode="auto">
              <a:xfrm>
                <a:off x="1374" y="1218"/>
                <a:ext cx="576" cy="556"/>
              </a:xfrm>
              <a:custGeom>
                <a:avLst/>
                <a:gdLst>
                  <a:gd name="G0" fmla="+- 0 0 0"/>
                  <a:gd name="G1" fmla="+- 230 0 0"/>
                  <a:gd name="G2" fmla="+- 21600 0 0"/>
                  <a:gd name="T0" fmla="*/ 21599 w 21600"/>
                  <a:gd name="T1" fmla="*/ 0 h 20834"/>
                  <a:gd name="T2" fmla="*/ 6482 w 21600"/>
                  <a:gd name="T3" fmla="*/ 20834 h 20834"/>
                  <a:gd name="T4" fmla="*/ 0 w 21600"/>
                  <a:gd name="T5" fmla="*/ 230 h 20834"/>
                </a:gdLst>
                <a:ahLst/>
                <a:cxnLst>
                  <a:cxn ang="0">
                    <a:pos x="T0" y="T1"/>
                  </a:cxn>
                  <a:cxn ang="0">
                    <a:pos x="T2" y="T3"/>
                  </a:cxn>
                  <a:cxn ang="0">
                    <a:pos x="T4" y="T5"/>
                  </a:cxn>
                </a:cxnLst>
                <a:rect l="0" t="0" r="r" b="b"/>
                <a:pathLst>
                  <a:path w="21600" h="20834" fill="none" extrusionOk="0">
                    <a:moveTo>
                      <a:pt x="21598" y="0"/>
                    </a:moveTo>
                    <a:cubicBezTo>
                      <a:pt x="21599" y="76"/>
                      <a:pt x="21600" y="153"/>
                      <a:pt x="21600" y="230"/>
                    </a:cubicBezTo>
                    <a:cubicBezTo>
                      <a:pt x="21600" y="9662"/>
                      <a:pt x="15479" y="18003"/>
                      <a:pt x="6482" y="20834"/>
                    </a:cubicBezTo>
                  </a:path>
                  <a:path w="21600" h="20834" stroke="0" extrusionOk="0">
                    <a:moveTo>
                      <a:pt x="21598" y="0"/>
                    </a:moveTo>
                    <a:cubicBezTo>
                      <a:pt x="21599" y="76"/>
                      <a:pt x="21600" y="153"/>
                      <a:pt x="21600" y="230"/>
                    </a:cubicBezTo>
                    <a:cubicBezTo>
                      <a:pt x="21600" y="9662"/>
                      <a:pt x="15479" y="18003"/>
                      <a:pt x="6482" y="20834"/>
                    </a:cubicBezTo>
                    <a:lnTo>
                      <a:pt x="0" y="230"/>
                    </a:lnTo>
                    <a:close/>
                  </a:path>
                </a:pathLst>
              </a:custGeom>
              <a:solidFill>
                <a:srgbClr val="00FF00"/>
              </a:solidFill>
              <a:ln w="9525">
                <a:solidFill>
                  <a:srgbClr val="000000"/>
                </a:solidFill>
                <a:round/>
                <a:headEnd/>
                <a:tailEnd/>
              </a:ln>
            </p:spPr>
            <p:txBody>
              <a:bodyPr/>
              <a:lstStyle/>
              <a:p>
                <a:endParaRPr lang="en-US"/>
              </a:p>
            </p:txBody>
          </p:sp>
          <p:sp>
            <p:nvSpPr>
              <p:cNvPr id="36894" name="Arc 30"/>
              <p:cNvSpPr>
                <a:spLocks/>
              </p:cNvSpPr>
              <p:nvPr/>
            </p:nvSpPr>
            <p:spPr bwMode="auto">
              <a:xfrm>
                <a:off x="903" y="1224"/>
                <a:ext cx="644" cy="576"/>
              </a:xfrm>
              <a:custGeom>
                <a:avLst/>
                <a:gdLst>
                  <a:gd name="G0" fmla="+- 17653 0 0"/>
                  <a:gd name="G1" fmla="+- 0 0 0"/>
                  <a:gd name="G2" fmla="+- 21600 0 0"/>
                  <a:gd name="T0" fmla="*/ 24135 w 24135"/>
                  <a:gd name="T1" fmla="*/ 20604 h 21600"/>
                  <a:gd name="T2" fmla="*/ 0 w 24135"/>
                  <a:gd name="T3" fmla="*/ 12447 h 21600"/>
                  <a:gd name="T4" fmla="*/ 17653 w 24135"/>
                  <a:gd name="T5" fmla="*/ 0 h 21600"/>
                </a:gdLst>
                <a:ahLst/>
                <a:cxnLst>
                  <a:cxn ang="0">
                    <a:pos x="T0" y="T1"/>
                  </a:cxn>
                  <a:cxn ang="0">
                    <a:pos x="T2" y="T3"/>
                  </a:cxn>
                  <a:cxn ang="0">
                    <a:pos x="T4" y="T5"/>
                  </a:cxn>
                </a:cxnLst>
                <a:rect l="0" t="0" r="r" b="b"/>
                <a:pathLst>
                  <a:path w="24135" h="21600" fill="none" extrusionOk="0">
                    <a:moveTo>
                      <a:pt x="24135" y="20604"/>
                    </a:moveTo>
                    <a:cubicBezTo>
                      <a:pt x="22037" y="21264"/>
                      <a:pt x="19851" y="21600"/>
                      <a:pt x="17653" y="21600"/>
                    </a:cubicBezTo>
                    <a:cubicBezTo>
                      <a:pt x="10630" y="21600"/>
                      <a:pt x="4046" y="18186"/>
                      <a:pt x="-1" y="12447"/>
                    </a:cubicBezTo>
                  </a:path>
                  <a:path w="24135" h="21600" stroke="0" extrusionOk="0">
                    <a:moveTo>
                      <a:pt x="24135" y="20604"/>
                    </a:moveTo>
                    <a:cubicBezTo>
                      <a:pt x="22037" y="21264"/>
                      <a:pt x="19851" y="21600"/>
                      <a:pt x="17653" y="21600"/>
                    </a:cubicBezTo>
                    <a:cubicBezTo>
                      <a:pt x="10630" y="21600"/>
                      <a:pt x="4046" y="18186"/>
                      <a:pt x="-1" y="12447"/>
                    </a:cubicBezTo>
                    <a:lnTo>
                      <a:pt x="17653" y="0"/>
                    </a:lnTo>
                    <a:close/>
                  </a:path>
                </a:pathLst>
              </a:custGeom>
              <a:solidFill>
                <a:srgbClr val="00FFFF"/>
              </a:solidFill>
              <a:ln w="9525">
                <a:solidFill>
                  <a:srgbClr val="000000"/>
                </a:solidFill>
                <a:round/>
                <a:headEnd/>
                <a:tailEnd/>
              </a:ln>
            </p:spPr>
            <p:txBody>
              <a:bodyPr/>
              <a:lstStyle/>
              <a:p>
                <a:endParaRPr lang="en-US"/>
              </a:p>
            </p:txBody>
          </p:sp>
          <p:sp>
            <p:nvSpPr>
              <p:cNvPr id="36895" name="Arc 31"/>
              <p:cNvSpPr>
                <a:spLocks/>
              </p:cNvSpPr>
              <p:nvPr/>
            </p:nvSpPr>
            <p:spPr bwMode="auto">
              <a:xfrm>
                <a:off x="798" y="884"/>
                <a:ext cx="576" cy="672"/>
              </a:xfrm>
              <a:custGeom>
                <a:avLst/>
                <a:gdLst>
                  <a:gd name="G0" fmla="+- 21600 0 0"/>
                  <a:gd name="G1" fmla="+- 12744 0 0"/>
                  <a:gd name="G2" fmla="+- 21600 0 0"/>
                  <a:gd name="T0" fmla="*/ 3947 w 21600"/>
                  <a:gd name="T1" fmla="*/ 25191 h 25191"/>
                  <a:gd name="T2" fmla="*/ 4160 w 21600"/>
                  <a:gd name="T3" fmla="*/ 0 h 25191"/>
                  <a:gd name="T4" fmla="*/ 21600 w 21600"/>
                  <a:gd name="T5" fmla="*/ 12744 h 25191"/>
                </a:gdLst>
                <a:ahLst/>
                <a:cxnLst>
                  <a:cxn ang="0">
                    <a:pos x="T0" y="T1"/>
                  </a:cxn>
                  <a:cxn ang="0">
                    <a:pos x="T2" y="T3"/>
                  </a:cxn>
                  <a:cxn ang="0">
                    <a:pos x="T4" y="T5"/>
                  </a:cxn>
                </a:cxnLst>
                <a:rect l="0" t="0" r="r" b="b"/>
                <a:pathLst>
                  <a:path w="21600" h="25191" fill="none" extrusionOk="0">
                    <a:moveTo>
                      <a:pt x="3946" y="25191"/>
                    </a:moveTo>
                    <a:cubicBezTo>
                      <a:pt x="1378" y="21548"/>
                      <a:pt x="0" y="17200"/>
                      <a:pt x="0" y="12744"/>
                    </a:cubicBezTo>
                    <a:cubicBezTo>
                      <a:pt x="0" y="8162"/>
                      <a:pt x="1456" y="3699"/>
                      <a:pt x="4160" y="0"/>
                    </a:cubicBezTo>
                  </a:path>
                  <a:path w="21600" h="25191" stroke="0" extrusionOk="0">
                    <a:moveTo>
                      <a:pt x="3946" y="25191"/>
                    </a:moveTo>
                    <a:cubicBezTo>
                      <a:pt x="1378" y="21548"/>
                      <a:pt x="0" y="17200"/>
                      <a:pt x="0" y="12744"/>
                    </a:cubicBezTo>
                    <a:cubicBezTo>
                      <a:pt x="0" y="8162"/>
                      <a:pt x="1456" y="3699"/>
                      <a:pt x="4160" y="0"/>
                    </a:cubicBezTo>
                    <a:lnTo>
                      <a:pt x="21600" y="12744"/>
                    </a:lnTo>
                    <a:close/>
                  </a:path>
                </a:pathLst>
              </a:custGeom>
              <a:solidFill>
                <a:srgbClr val="FF0000"/>
              </a:solidFill>
              <a:ln w="9525">
                <a:solidFill>
                  <a:srgbClr val="000000"/>
                </a:solidFill>
                <a:round/>
                <a:headEnd/>
                <a:tailEnd/>
              </a:ln>
            </p:spPr>
            <p:txBody>
              <a:bodyPr/>
              <a:lstStyle/>
              <a:p>
                <a:endParaRPr lang="en-US"/>
              </a:p>
            </p:txBody>
          </p:sp>
          <p:sp>
            <p:nvSpPr>
              <p:cNvPr id="36896" name="Arc 32"/>
              <p:cNvSpPr>
                <a:spLocks/>
              </p:cNvSpPr>
              <p:nvPr/>
            </p:nvSpPr>
            <p:spPr bwMode="auto">
              <a:xfrm>
                <a:off x="909" y="648"/>
                <a:ext cx="465" cy="576"/>
              </a:xfrm>
              <a:custGeom>
                <a:avLst/>
                <a:gdLst>
                  <a:gd name="G0" fmla="+- 17440 0 0"/>
                  <a:gd name="G1" fmla="+- 21599 0 0"/>
                  <a:gd name="G2" fmla="+- 21600 0 0"/>
                  <a:gd name="T0" fmla="*/ 0 w 17440"/>
                  <a:gd name="T1" fmla="*/ 8855 h 21599"/>
                  <a:gd name="T2" fmla="*/ 17215 w 17440"/>
                  <a:gd name="T3" fmla="*/ 0 h 21599"/>
                  <a:gd name="T4" fmla="*/ 17440 w 17440"/>
                  <a:gd name="T5" fmla="*/ 21599 h 21599"/>
                </a:gdLst>
                <a:ahLst/>
                <a:cxnLst>
                  <a:cxn ang="0">
                    <a:pos x="T0" y="T1"/>
                  </a:cxn>
                  <a:cxn ang="0">
                    <a:pos x="T2" y="T3"/>
                  </a:cxn>
                  <a:cxn ang="0">
                    <a:pos x="T4" y="T5"/>
                  </a:cxn>
                </a:cxnLst>
                <a:rect l="0" t="0" r="r" b="b"/>
                <a:pathLst>
                  <a:path w="17440" h="21599" fill="none" extrusionOk="0">
                    <a:moveTo>
                      <a:pt x="0" y="8855"/>
                    </a:moveTo>
                    <a:cubicBezTo>
                      <a:pt x="4020" y="3353"/>
                      <a:pt x="10401" y="71"/>
                      <a:pt x="17215" y="0"/>
                    </a:cubicBezTo>
                  </a:path>
                  <a:path w="17440" h="21599" stroke="0" extrusionOk="0">
                    <a:moveTo>
                      <a:pt x="0" y="8855"/>
                    </a:moveTo>
                    <a:cubicBezTo>
                      <a:pt x="4020" y="3353"/>
                      <a:pt x="10401" y="71"/>
                      <a:pt x="17215" y="0"/>
                    </a:cubicBezTo>
                    <a:lnTo>
                      <a:pt x="17440" y="21599"/>
                    </a:lnTo>
                    <a:close/>
                  </a:path>
                </a:pathLst>
              </a:custGeom>
              <a:solidFill>
                <a:srgbClr val="C0C0C0"/>
              </a:solidFill>
              <a:ln w="9525">
                <a:solidFill>
                  <a:srgbClr val="000000"/>
                </a:solidFill>
                <a:round/>
                <a:headEnd/>
                <a:tailEnd/>
              </a:ln>
            </p:spPr>
            <p:txBody>
              <a:bodyPr/>
              <a:lstStyle/>
              <a:p>
                <a:endParaRPr lang="en-US"/>
              </a:p>
            </p:txBody>
          </p:sp>
        </p:grpSp>
        <p:sp>
          <p:nvSpPr>
            <p:cNvPr id="36897" name="Rectangle 33"/>
            <p:cNvSpPr>
              <a:spLocks noChangeArrowheads="1"/>
            </p:cNvSpPr>
            <p:nvPr/>
          </p:nvSpPr>
          <p:spPr bwMode="auto">
            <a:xfrm>
              <a:off x="288" y="1101"/>
              <a:ext cx="569"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b="1">
                  <a:solidFill>
                    <a:srgbClr val="CC3300"/>
                  </a:solidFill>
                </a:rPr>
                <a:t>Option 1-</a:t>
              </a:r>
            </a:p>
            <a:p>
              <a:r>
                <a:rPr lang="en-US" altLang="en-US" sz="1200" b="1">
                  <a:solidFill>
                    <a:srgbClr val="CC3300"/>
                  </a:solidFill>
                </a:rPr>
                <a:t>Balance</a:t>
              </a:r>
              <a:endParaRPr lang="en-US" altLang="en-US" sz="2800" b="1">
                <a:solidFill>
                  <a:srgbClr val="CC3300"/>
                </a:solidFill>
                <a:latin typeface="Times New Roman" panose="02020603050405020304" pitchFamily="18" charset="0"/>
              </a:endParaRPr>
            </a:p>
          </p:txBody>
        </p:sp>
        <p:grpSp>
          <p:nvGrpSpPr>
            <p:cNvPr id="36898" name="Group 34"/>
            <p:cNvGrpSpPr>
              <a:grpSpLocks/>
            </p:cNvGrpSpPr>
            <p:nvPr/>
          </p:nvGrpSpPr>
          <p:grpSpPr bwMode="auto">
            <a:xfrm>
              <a:off x="4137" y="938"/>
              <a:ext cx="1368" cy="1535"/>
              <a:chOff x="4437" y="240"/>
              <a:chExt cx="1368" cy="1535"/>
            </a:xfrm>
          </p:grpSpPr>
          <p:sp>
            <p:nvSpPr>
              <p:cNvPr id="36899" name="Rectangle 35"/>
              <p:cNvSpPr>
                <a:spLocks noChangeArrowheads="1"/>
              </p:cNvSpPr>
              <p:nvPr/>
            </p:nvSpPr>
            <p:spPr bwMode="auto">
              <a:xfrm>
                <a:off x="4437" y="305"/>
                <a:ext cx="96" cy="104"/>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0" name="Rectangle 36"/>
              <p:cNvSpPr>
                <a:spLocks noChangeArrowheads="1"/>
              </p:cNvSpPr>
              <p:nvPr/>
            </p:nvSpPr>
            <p:spPr bwMode="auto">
              <a:xfrm>
                <a:off x="4568" y="240"/>
                <a:ext cx="55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Mammals</a:t>
                </a:r>
                <a:endParaRPr lang="en-US" altLang="en-US" sz="3200">
                  <a:solidFill>
                    <a:srgbClr val="CC3300"/>
                  </a:solidFill>
                  <a:latin typeface="Times New Roman" panose="02020603050405020304" pitchFamily="18" charset="0"/>
                </a:endParaRPr>
              </a:p>
            </p:txBody>
          </p:sp>
          <p:sp>
            <p:nvSpPr>
              <p:cNvPr id="36901" name="Rectangle 37"/>
              <p:cNvSpPr>
                <a:spLocks noChangeArrowheads="1"/>
              </p:cNvSpPr>
              <p:nvPr/>
            </p:nvSpPr>
            <p:spPr bwMode="auto">
              <a:xfrm>
                <a:off x="4437" y="578"/>
                <a:ext cx="96" cy="1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2" name="Rectangle 38"/>
              <p:cNvSpPr>
                <a:spLocks noChangeArrowheads="1"/>
              </p:cNvSpPr>
              <p:nvPr/>
            </p:nvSpPr>
            <p:spPr bwMode="auto">
              <a:xfrm>
                <a:off x="4568" y="512"/>
                <a:ext cx="88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Elasmobranchs</a:t>
                </a:r>
                <a:endParaRPr lang="en-US" altLang="en-US" sz="3200">
                  <a:solidFill>
                    <a:srgbClr val="CC3300"/>
                  </a:solidFill>
                  <a:latin typeface="Times New Roman" panose="02020603050405020304" pitchFamily="18" charset="0"/>
                </a:endParaRPr>
              </a:p>
            </p:txBody>
          </p:sp>
          <p:sp>
            <p:nvSpPr>
              <p:cNvPr id="36903" name="Rectangle 39"/>
              <p:cNvSpPr>
                <a:spLocks noChangeArrowheads="1"/>
              </p:cNvSpPr>
              <p:nvPr/>
            </p:nvSpPr>
            <p:spPr bwMode="auto">
              <a:xfrm>
                <a:off x="4437" y="851"/>
                <a:ext cx="96" cy="10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4" name="Rectangle 40"/>
              <p:cNvSpPr>
                <a:spLocks noChangeArrowheads="1"/>
              </p:cNvSpPr>
              <p:nvPr/>
            </p:nvSpPr>
            <p:spPr bwMode="auto">
              <a:xfrm>
                <a:off x="4568" y="786"/>
                <a:ext cx="62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Groundfish</a:t>
                </a:r>
                <a:endParaRPr lang="en-US" altLang="en-US" sz="3200">
                  <a:solidFill>
                    <a:srgbClr val="CC3300"/>
                  </a:solidFill>
                  <a:latin typeface="Times New Roman" panose="02020603050405020304" pitchFamily="18" charset="0"/>
                </a:endParaRPr>
              </a:p>
            </p:txBody>
          </p:sp>
          <p:sp>
            <p:nvSpPr>
              <p:cNvPr id="36905" name="Rectangle 41"/>
              <p:cNvSpPr>
                <a:spLocks noChangeArrowheads="1"/>
              </p:cNvSpPr>
              <p:nvPr/>
            </p:nvSpPr>
            <p:spPr bwMode="auto">
              <a:xfrm>
                <a:off x="4437" y="1125"/>
                <a:ext cx="96" cy="104"/>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6" name="Rectangle 42"/>
              <p:cNvSpPr>
                <a:spLocks noChangeArrowheads="1"/>
              </p:cNvSpPr>
              <p:nvPr/>
            </p:nvSpPr>
            <p:spPr bwMode="auto">
              <a:xfrm>
                <a:off x="4568" y="1060"/>
                <a:ext cx="485"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Pelagics</a:t>
                </a:r>
                <a:endParaRPr lang="en-US" altLang="en-US" sz="3200">
                  <a:solidFill>
                    <a:srgbClr val="CC3300"/>
                  </a:solidFill>
                  <a:latin typeface="Times New Roman" panose="02020603050405020304" pitchFamily="18" charset="0"/>
                </a:endParaRPr>
              </a:p>
            </p:txBody>
          </p:sp>
          <p:sp>
            <p:nvSpPr>
              <p:cNvPr id="36907" name="Rectangle 43"/>
              <p:cNvSpPr>
                <a:spLocks noChangeArrowheads="1"/>
              </p:cNvSpPr>
              <p:nvPr/>
            </p:nvSpPr>
            <p:spPr bwMode="auto">
              <a:xfrm>
                <a:off x="4437" y="1398"/>
                <a:ext cx="96" cy="104"/>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8" name="Rectangle 44"/>
              <p:cNvSpPr>
                <a:spLocks noChangeArrowheads="1"/>
              </p:cNvSpPr>
              <p:nvPr/>
            </p:nvSpPr>
            <p:spPr bwMode="auto">
              <a:xfrm>
                <a:off x="4568" y="1333"/>
                <a:ext cx="1237"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Decapods &amp; Molluscs</a:t>
                </a:r>
                <a:endParaRPr lang="en-US" altLang="en-US" sz="3200">
                  <a:solidFill>
                    <a:srgbClr val="CC3300"/>
                  </a:solidFill>
                  <a:latin typeface="Times New Roman" panose="02020603050405020304" pitchFamily="18" charset="0"/>
                </a:endParaRPr>
              </a:p>
            </p:txBody>
          </p:sp>
          <p:sp>
            <p:nvSpPr>
              <p:cNvPr id="36909" name="Rectangle 45"/>
              <p:cNvSpPr>
                <a:spLocks noChangeArrowheads="1"/>
              </p:cNvSpPr>
              <p:nvPr/>
            </p:nvSpPr>
            <p:spPr bwMode="auto">
              <a:xfrm>
                <a:off x="4437" y="1671"/>
                <a:ext cx="96" cy="10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10" name="Rectangle 46"/>
              <p:cNvSpPr>
                <a:spLocks noChangeArrowheads="1"/>
              </p:cNvSpPr>
              <p:nvPr/>
            </p:nvSpPr>
            <p:spPr bwMode="auto">
              <a:xfrm>
                <a:off x="4567" y="1606"/>
                <a:ext cx="55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00"/>
                    </a:solidFill>
                    <a:miter lim="800000"/>
                    <a:headEnd/>
                    <a:tailEnd/>
                  </a14:hiddenLine>
                </a:ext>
              </a:extLst>
            </p:spPr>
            <p:txBody>
              <a:bodyPr wrap="none" lIns="0" tIns="0" rIns="0" bIns="0">
                <a:spAutoFit/>
              </a:bodyPr>
              <a:lstStyle/>
              <a:p>
                <a:r>
                  <a:rPr lang="en-US" altLang="en-US" sz="1200">
                    <a:solidFill>
                      <a:srgbClr val="CC3300"/>
                    </a:solidFill>
                  </a:rPr>
                  <a:t>Junk Fish</a:t>
                </a:r>
                <a:endParaRPr lang="en-US" altLang="en-US" sz="3200">
                  <a:solidFill>
                    <a:srgbClr val="CC3300"/>
                  </a:solidFill>
                  <a:latin typeface="Times New Roman" panose="02020603050405020304" pitchFamily="18" charset="0"/>
                </a:endParaRPr>
              </a:p>
            </p:txBody>
          </p:sp>
        </p:grpSp>
        <p:grpSp>
          <p:nvGrpSpPr>
            <p:cNvPr id="36911" name="Group 47"/>
            <p:cNvGrpSpPr>
              <a:grpSpLocks/>
            </p:cNvGrpSpPr>
            <p:nvPr/>
          </p:nvGrpSpPr>
          <p:grpSpPr bwMode="auto">
            <a:xfrm>
              <a:off x="606" y="3162"/>
              <a:ext cx="1158" cy="1158"/>
              <a:chOff x="1224" y="2712"/>
              <a:chExt cx="1158" cy="1158"/>
            </a:xfrm>
          </p:grpSpPr>
          <p:sp>
            <p:nvSpPr>
              <p:cNvPr id="36912" name="Arc 48"/>
              <p:cNvSpPr>
                <a:spLocks/>
              </p:cNvSpPr>
              <p:nvPr/>
            </p:nvSpPr>
            <p:spPr bwMode="auto">
              <a:xfrm>
                <a:off x="1800" y="2712"/>
                <a:ext cx="552" cy="579"/>
              </a:xfrm>
              <a:custGeom>
                <a:avLst/>
                <a:gdLst>
                  <a:gd name="G0" fmla="+- 112 0 0"/>
                  <a:gd name="G1" fmla="+- 21600 0 0"/>
                  <a:gd name="G2" fmla="+- 21600 0 0"/>
                  <a:gd name="T0" fmla="*/ 0 w 20581"/>
                  <a:gd name="T1" fmla="*/ 0 h 21600"/>
                  <a:gd name="T2" fmla="*/ 20581 w 20581"/>
                  <a:gd name="T3" fmla="*/ 14702 h 21600"/>
                  <a:gd name="T4" fmla="*/ 112 w 20581"/>
                  <a:gd name="T5" fmla="*/ 21600 h 21600"/>
                </a:gdLst>
                <a:ahLst/>
                <a:cxnLst>
                  <a:cxn ang="0">
                    <a:pos x="T0" y="T1"/>
                  </a:cxn>
                  <a:cxn ang="0">
                    <a:pos x="T2" y="T3"/>
                  </a:cxn>
                  <a:cxn ang="0">
                    <a:pos x="T4" y="T5"/>
                  </a:cxn>
                </a:cxnLst>
                <a:rect l="0" t="0" r="r" b="b"/>
                <a:pathLst>
                  <a:path w="20581" h="21600" fill="none" extrusionOk="0">
                    <a:moveTo>
                      <a:pt x="0" y="0"/>
                    </a:moveTo>
                    <a:cubicBezTo>
                      <a:pt x="37" y="0"/>
                      <a:pt x="74" y="0"/>
                      <a:pt x="112" y="0"/>
                    </a:cubicBezTo>
                    <a:cubicBezTo>
                      <a:pt x="9383" y="0"/>
                      <a:pt x="17620" y="5916"/>
                      <a:pt x="20580" y="14702"/>
                    </a:cubicBezTo>
                  </a:path>
                  <a:path w="20581" h="21600" stroke="0" extrusionOk="0">
                    <a:moveTo>
                      <a:pt x="0" y="0"/>
                    </a:moveTo>
                    <a:cubicBezTo>
                      <a:pt x="37" y="0"/>
                      <a:pt x="74" y="0"/>
                      <a:pt x="112" y="0"/>
                    </a:cubicBezTo>
                    <a:cubicBezTo>
                      <a:pt x="9383" y="0"/>
                      <a:pt x="17620" y="5916"/>
                      <a:pt x="20580" y="14702"/>
                    </a:cubicBezTo>
                    <a:lnTo>
                      <a:pt x="112" y="21600"/>
                    </a:lnTo>
                    <a:close/>
                  </a:path>
                </a:pathLst>
              </a:custGeom>
              <a:solidFill>
                <a:srgbClr val="0000FF"/>
              </a:solidFill>
              <a:ln w="9525">
                <a:solidFill>
                  <a:srgbClr val="000000"/>
                </a:solidFill>
                <a:round/>
                <a:headEnd/>
                <a:tailEnd/>
              </a:ln>
            </p:spPr>
            <p:txBody>
              <a:bodyPr/>
              <a:lstStyle/>
              <a:p>
                <a:endParaRPr lang="en-US"/>
              </a:p>
            </p:txBody>
          </p:sp>
          <p:sp>
            <p:nvSpPr>
              <p:cNvPr id="36913" name="Arc 49"/>
              <p:cNvSpPr>
                <a:spLocks/>
              </p:cNvSpPr>
              <p:nvPr/>
            </p:nvSpPr>
            <p:spPr bwMode="auto">
              <a:xfrm>
                <a:off x="1803" y="3106"/>
                <a:ext cx="579" cy="291"/>
              </a:xfrm>
              <a:custGeom>
                <a:avLst/>
                <a:gdLst>
                  <a:gd name="G0" fmla="+- 0 0 0"/>
                  <a:gd name="G1" fmla="+- 6898 0 0"/>
                  <a:gd name="G2" fmla="+- 21600 0 0"/>
                  <a:gd name="T0" fmla="*/ 20469 w 21600"/>
                  <a:gd name="T1" fmla="*/ 0 h 10872"/>
                  <a:gd name="T2" fmla="*/ 21231 w 21600"/>
                  <a:gd name="T3" fmla="*/ 10872 h 10872"/>
                  <a:gd name="T4" fmla="*/ 0 w 21600"/>
                  <a:gd name="T5" fmla="*/ 6898 h 10872"/>
                </a:gdLst>
                <a:ahLst/>
                <a:cxnLst>
                  <a:cxn ang="0">
                    <a:pos x="T0" y="T1"/>
                  </a:cxn>
                  <a:cxn ang="0">
                    <a:pos x="T2" y="T3"/>
                  </a:cxn>
                  <a:cxn ang="0">
                    <a:pos x="T4" y="T5"/>
                  </a:cxn>
                </a:cxnLst>
                <a:rect l="0" t="0" r="r" b="b"/>
                <a:pathLst>
                  <a:path w="21600" h="10872" fill="none" extrusionOk="0">
                    <a:moveTo>
                      <a:pt x="20468" y="0"/>
                    </a:moveTo>
                    <a:cubicBezTo>
                      <a:pt x="21217" y="2222"/>
                      <a:pt x="21600" y="4552"/>
                      <a:pt x="21600" y="6898"/>
                    </a:cubicBezTo>
                    <a:cubicBezTo>
                      <a:pt x="21600" y="8231"/>
                      <a:pt x="21476" y="9561"/>
                      <a:pt x="21231" y="10872"/>
                    </a:cubicBezTo>
                  </a:path>
                  <a:path w="21600" h="10872" stroke="0" extrusionOk="0">
                    <a:moveTo>
                      <a:pt x="20468" y="0"/>
                    </a:moveTo>
                    <a:cubicBezTo>
                      <a:pt x="21217" y="2222"/>
                      <a:pt x="21600" y="4552"/>
                      <a:pt x="21600" y="6898"/>
                    </a:cubicBezTo>
                    <a:cubicBezTo>
                      <a:pt x="21600" y="8231"/>
                      <a:pt x="21476" y="9561"/>
                      <a:pt x="21231" y="10872"/>
                    </a:cubicBezTo>
                    <a:lnTo>
                      <a:pt x="0" y="6898"/>
                    </a:lnTo>
                    <a:close/>
                  </a:path>
                </a:pathLst>
              </a:custGeom>
              <a:solidFill>
                <a:srgbClr val="000000"/>
              </a:solidFill>
              <a:ln w="9525">
                <a:solidFill>
                  <a:srgbClr val="000000"/>
                </a:solidFill>
                <a:round/>
                <a:headEnd/>
                <a:tailEnd/>
              </a:ln>
            </p:spPr>
            <p:txBody>
              <a:bodyPr/>
              <a:lstStyle/>
              <a:p>
                <a:endParaRPr lang="en-US"/>
              </a:p>
            </p:txBody>
          </p:sp>
          <p:sp>
            <p:nvSpPr>
              <p:cNvPr id="36914" name="Arc 50"/>
              <p:cNvSpPr>
                <a:spLocks/>
              </p:cNvSpPr>
              <p:nvPr/>
            </p:nvSpPr>
            <p:spPr bwMode="auto">
              <a:xfrm>
                <a:off x="1803" y="3291"/>
                <a:ext cx="569" cy="337"/>
              </a:xfrm>
              <a:custGeom>
                <a:avLst/>
                <a:gdLst>
                  <a:gd name="G0" fmla="+- 0 0 0"/>
                  <a:gd name="G1" fmla="+- 0 0 0"/>
                  <a:gd name="G2" fmla="+- 21600 0 0"/>
                  <a:gd name="T0" fmla="*/ 21231 w 21231"/>
                  <a:gd name="T1" fmla="*/ 3974 h 12576"/>
                  <a:gd name="T2" fmla="*/ 17561 w 21231"/>
                  <a:gd name="T3" fmla="*/ 12576 h 12576"/>
                  <a:gd name="T4" fmla="*/ 0 w 21231"/>
                  <a:gd name="T5" fmla="*/ 0 h 12576"/>
                </a:gdLst>
                <a:ahLst/>
                <a:cxnLst>
                  <a:cxn ang="0">
                    <a:pos x="T0" y="T1"/>
                  </a:cxn>
                  <a:cxn ang="0">
                    <a:pos x="T2" y="T3"/>
                  </a:cxn>
                  <a:cxn ang="0">
                    <a:pos x="T4" y="T5"/>
                  </a:cxn>
                </a:cxnLst>
                <a:rect l="0" t="0" r="r" b="b"/>
                <a:pathLst>
                  <a:path w="21231" h="12576" fill="none" extrusionOk="0">
                    <a:moveTo>
                      <a:pt x="21231" y="3974"/>
                    </a:moveTo>
                    <a:cubicBezTo>
                      <a:pt x="20650" y="7075"/>
                      <a:pt x="19398" y="10011"/>
                      <a:pt x="17561" y="12576"/>
                    </a:cubicBezTo>
                  </a:path>
                  <a:path w="21231" h="12576" stroke="0" extrusionOk="0">
                    <a:moveTo>
                      <a:pt x="21231" y="3974"/>
                    </a:moveTo>
                    <a:cubicBezTo>
                      <a:pt x="20650" y="7075"/>
                      <a:pt x="19398" y="10011"/>
                      <a:pt x="17561" y="12576"/>
                    </a:cubicBezTo>
                    <a:lnTo>
                      <a:pt x="0" y="0"/>
                    </a:lnTo>
                    <a:close/>
                  </a:path>
                </a:pathLst>
              </a:custGeom>
              <a:solidFill>
                <a:srgbClr val="00FF00"/>
              </a:solidFill>
              <a:ln w="9525">
                <a:solidFill>
                  <a:srgbClr val="000000"/>
                </a:solidFill>
                <a:round/>
                <a:headEnd/>
                <a:tailEnd/>
              </a:ln>
            </p:spPr>
            <p:txBody>
              <a:bodyPr/>
              <a:lstStyle/>
              <a:p>
                <a:endParaRPr lang="en-US"/>
              </a:p>
            </p:txBody>
          </p:sp>
          <p:sp>
            <p:nvSpPr>
              <p:cNvPr id="36915" name="Arc 51"/>
              <p:cNvSpPr>
                <a:spLocks/>
              </p:cNvSpPr>
              <p:nvPr/>
            </p:nvSpPr>
            <p:spPr bwMode="auto">
              <a:xfrm>
                <a:off x="1224" y="3108"/>
                <a:ext cx="1050" cy="762"/>
              </a:xfrm>
              <a:custGeom>
                <a:avLst/>
                <a:gdLst>
                  <a:gd name="G0" fmla="+- 21600 0 0"/>
                  <a:gd name="G1" fmla="+- 6831 0 0"/>
                  <a:gd name="G2" fmla="+- 21600 0 0"/>
                  <a:gd name="T0" fmla="*/ 39161 w 39161"/>
                  <a:gd name="T1" fmla="*/ 19407 h 28431"/>
                  <a:gd name="T2" fmla="*/ 1108 w 39161"/>
                  <a:gd name="T3" fmla="*/ 0 h 28431"/>
                  <a:gd name="T4" fmla="*/ 21600 w 39161"/>
                  <a:gd name="T5" fmla="*/ 6831 h 28431"/>
                </a:gdLst>
                <a:ahLst/>
                <a:cxnLst>
                  <a:cxn ang="0">
                    <a:pos x="T0" y="T1"/>
                  </a:cxn>
                  <a:cxn ang="0">
                    <a:pos x="T2" y="T3"/>
                  </a:cxn>
                  <a:cxn ang="0">
                    <a:pos x="T4" y="T5"/>
                  </a:cxn>
                </a:cxnLst>
                <a:rect l="0" t="0" r="r" b="b"/>
                <a:pathLst>
                  <a:path w="39161" h="28431" fill="none" extrusionOk="0">
                    <a:moveTo>
                      <a:pt x="39161" y="19407"/>
                    </a:moveTo>
                    <a:cubicBezTo>
                      <a:pt x="35105" y="25071"/>
                      <a:pt x="28566" y="28431"/>
                      <a:pt x="21600" y="28431"/>
                    </a:cubicBezTo>
                    <a:cubicBezTo>
                      <a:pt x="9670" y="28431"/>
                      <a:pt x="0" y="18760"/>
                      <a:pt x="0" y="6831"/>
                    </a:cubicBezTo>
                    <a:cubicBezTo>
                      <a:pt x="0" y="4509"/>
                      <a:pt x="374" y="2202"/>
                      <a:pt x="1108" y="0"/>
                    </a:cubicBezTo>
                  </a:path>
                  <a:path w="39161" h="28431" stroke="0" extrusionOk="0">
                    <a:moveTo>
                      <a:pt x="39161" y="19407"/>
                    </a:moveTo>
                    <a:cubicBezTo>
                      <a:pt x="35105" y="25071"/>
                      <a:pt x="28566" y="28431"/>
                      <a:pt x="21600" y="28431"/>
                    </a:cubicBezTo>
                    <a:cubicBezTo>
                      <a:pt x="9670" y="28431"/>
                      <a:pt x="0" y="18760"/>
                      <a:pt x="0" y="6831"/>
                    </a:cubicBezTo>
                    <a:cubicBezTo>
                      <a:pt x="0" y="4509"/>
                      <a:pt x="374" y="2202"/>
                      <a:pt x="1108" y="0"/>
                    </a:cubicBezTo>
                    <a:lnTo>
                      <a:pt x="21600" y="6831"/>
                    </a:lnTo>
                    <a:close/>
                  </a:path>
                </a:pathLst>
              </a:custGeom>
              <a:solidFill>
                <a:srgbClr val="00FFFF"/>
              </a:solidFill>
              <a:ln w="9525">
                <a:solidFill>
                  <a:srgbClr val="000000"/>
                </a:solidFill>
                <a:round/>
                <a:headEnd/>
                <a:tailEnd/>
              </a:ln>
            </p:spPr>
            <p:txBody>
              <a:bodyPr/>
              <a:lstStyle/>
              <a:p>
                <a:endParaRPr lang="en-US"/>
              </a:p>
            </p:txBody>
          </p:sp>
          <p:sp>
            <p:nvSpPr>
              <p:cNvPr id="36916" name="Arc 52"/>
              <p:cNvSpPr>
                <a:spLocks/>
              </p:cNvSpPr>
              <p:nvPr/>
            </p:nvSpPr>
            <p:spPr bwMode="auto">
              <a:xfrm>
                <a:off x="1254" y="2897"/>
                <a:ext cx="549" cy="394"/>
              </a:xfrm>
              <a:custGeom>
                <a:avLst/>
                <a:gdLst>
                  <a:gd name="G0" fmla="+- 20492 0 0"/>
                  <a:gd name="G1" fmla="+- 14702 0 0"/>
                  <a:gd name="G2" fmla="+- 21600 0 0"/>
                  <a:gd name="T0" fmla="*/ 0 w 20492"/>
                  <a:gd name="T1" fmla="*/ 7871 h 14702"/>
                  <a:gd name="T2" fmla="*/ 4668 w 20492"/>
                  <a:gd name="T3" fmla="*/ 0 h 14702"/>
                  <a:gd name="T4" fmla="*/ 20492 w 20492"/>
                  <a:gd name="T5" fmla="*/ 14702 h 14702"/>
                </a:gdLst>
                <a:ahLst/>
                <a:cxnLst>
                  <a:cxn ang="0">
                    <a:pos x="T0" y="T1"/>
                  </a:cxn>
                  <a:cxn ang="0">
                    <a:pos x="T2" y="T3"/>
                  </a:cxn>
                  <a:cxn ang="0">
                    <a:pos x="T4" y="T5"/>
                  </a:cxn>
                </a:cxnLst>
                <a:rect l="0" t="0" r="r" b="b"/>
                <a:pathLst>
                  <a:path w="20492" h="14702" fill="none" extrusionOk="0">
                    <a:moveTo>
                      <a:pt x="0" y="7871"/>
                    </a:moveTo>
                    <a:cubicBezTo>
                      <a:pt x="976" y="4944"/>
                      <a:pt x="2567" y="2260"/>
                      <a:pt x="4667" y="-1"/>
                    </a:cubicBezTo>
                  </a:path>
                  <a:path w="20492" h="14702" stroke="0" extrusionOk="0">
                    <a:moveTo>
                      <a:pt x="0" y="7871"/>
                    </a:moveTo>
                    <a:cubicBezTo>
                      <a:pt x="976" y="4944"/>
                      <a:pt x="2567" y="2260"/>
                      <a:pt x="4667" y="-1"/>
                    </a:cubicBezTo>
                    <a:lnTo>
                      <a:pt x="20492" y="14702"/>
                    </a:lnTo>
                    <a:close/>
                  </a:path>
                </a:pathLst>
              </a:custGeom>
              <a:solidFill>
                <a:srgbClr val="FF0000"/>
              </a:solidFill>
              <a:ln w="9525">
                <a:solidFill>
                  <a:srgbClr val="000000"/>
                </a:solidFill>
                <a:round/>
                <a:headEnd/>
                <a:tailEnd/>
              </a:ln>
            </p:spPr>
            <p:txBody>
              <a:bodyPr/>
              <a:lstStyle/>
              <a:p>
                <a:endParaRPr lang="en-US"/>
              </a:p>
            </p:txBody>
          </p:sp>
          <p:sp>
            <p:nvSpPr>
              <p:cNvPr id="36917" name="Arc 53"/>
              <p:cNvSpPr>
                <a:spLocks/>
              </p:cNvSpPr>
              <p:nvPr/>
            </p:nvSpPr>
            <p:spPr bwMode="auto">
              <a:xfrm>
                <a:off x="1379" y="2712"/>
                <a:ext cx="424" cy="579"/>
              </a:xfrm>
              <a:custGeom>
                <a:avLst/>
                <a:gdLst>
                  <a:gd name="G0" fmla="+- 15824 0 0"/>
                  <a:gd name="G1" fmla="+- 21600 0 0"/>
                  <a:gd name="G2" fmla="+- 21600 0 0"/>
                  <a:gd name="T0" fmla="*/ 0 w 15824"/>
                  <a:gd name="T1" fmla="*/ 6898 h 21600"/>
                  <a:gd name="T2" fmla="*/ 15712 w 15824"/>
                  <a:gd name="T3" fmla="*/ 0 h 21600"/>
                  <a:gd name="T4" fmla="*/ 15824 w 15824"/>
                  <a:gd name="T5" fmla="*/ 21600 h 21600"/>
                </a:gdLst>
                <a:ahLst/>
                <a:cxnLst>
                  <a:cxn ang="0">
                    <a:pos x="T0" y="T1"/>
                  </a:cxn>
                  <a:cxn ang="0">
                    <a:pos x="T2" y="T3"/>
                  </a:cxn>
                  <a:cxn ang="0">
                    <a:pos x="T4" y="T5"/>
                  </a:cxn>
                </a:cxnLst>
                <a:rect l="0" t="0" r="r" b="b"/>
                <a:pathLst>
                  <a:path w="15824" h="21600" fill="none" extrusionOk="0">
                    <a:moveTo>
                      <a:pt x="-1" y="6897"/>
                    </a:moveTo>
                    <a:cubicBezTo>
                      <a:pt x="4060" y="2527"/>
                      <a:pt x="9746" y="31"/>
                      <a:pt x="15712" y="0"/>
                    </a:cubicBezTo>
                  </a:path>
                  <a:path w="15824" h="21600" stroke="0" extrusionOk="0">
                    <a:moveTo>
                      <a:pt x="-1" y="6897"/>
                    </a:moveTo>
                    <a:cubicBezTo>
                      <a:pt x="4060" y="2527"/>
                      <a:pt x="9746" y="31"/>
                      <a:pt x="15712" y="0"/>
                    </a:cubicBezTo>
                    <a:lnTo>
                      <a:pt x="15824" y="21600"/>
                    </a:lnTo>
                    <a:close/>
                  </a:path>
                </a:pathLst>
              </a:custGeom>
              <a:solidFill>
                <a:srgbClr val="C0C0C0"/>
              </a:solidFill>
              <a:ln w="9525">
                <a:solidFill>
                  <a:srgbClr val="000000"/>
                </a:solidFill>
                <a:round/>
                <a:headEnd/>
                <a:tailEnd/>
              </a:ln>
            </p:spPr>
            <p:txBody>
              <a:bodyPr/>
              <a:lstStyle/>
              <a:p>
                <a:endParaRPr lang="en-US"/>
              </a:p>
            </p:txBody>
          </p:sp>
        </p:grpSp>
        <p:sp>
          <p:nvSpPr>
            <p:cNvPr id="36918" name="Rectangle 54"/>
            <p:cNvSpPr>
              <a:spLocks noChangeArrowheads="1"/>
            </p:cNvSpPr>
            <p:nvPr/>
          </p:nvSpPr>
          <p:spPr bwMode="auto">
            <a:xfrm>
              <a:off x="288" y="2724"/>
              <a:ext cx="90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CC3300"/>
                  </a:solidFill>
                </a:rPr>
                <a:t>Option 3-</a:t>
              </a:r>
            </a:p>
            <a:p>
              <a:r>
                <a:rPr lang="en-US" altLang="en-US" sz="1200" b="1">
                  <a:solidFill>
                    <a:srgbClr val="CC3300"/>
                  </a:solidFill>
                </a:rPr>
                <a:t> Whale Hugger</a:t>
              </a:r>
              <a:endParaRPr lang="en-US" altLang="en-US" sz="2800" b="1">
                <a:solidFill>
                  <a:srgbClr val="CC3300"/>
                </a:solidFill>
                <a:latin typeface="Times New Roman" panose="02020603050405020304" pitchFamily="18" charset="0"/>
              </a:endParaRPr>
            </a:p>
          </p:txBody>
        </p:sp>
        <p:grpSp>
          <p:nvGrpSpPr>
            <p:cNvPr id="36919" name="Group 55"/>
            <p:cNvGrpSpPr>
              <a:grpSpLocks/>
            </p:cNvGrpSpPr>
            <p:nvPr/>
          </p:nvGrpSpPr>
          <p:grpSpPr bwMode="auto">
            <a:xfrm>
              <a:off x="2496" y="1454"/>
              <a:ext cx="1158" cy="1158"/>
              <a:chOff x="1950" y="1698"/>
              <a:chExt cx="1158" cy="1158"/>
            </a:xfrm>
          </p:grpSpPr>
          <p:sp>
            <p:nvSpPr>
              <p:cNvPr id="36920" name="Arc 56"/>
              <p:cNvSpPr>
                <a:spLocks/>
              </p:cNvSpPr>
              <p:nvPr/>
            </p:nvSpPr>
            <p:spPr bwMode="auto">
              <a:xfrm>
                <a:off x="2526" y="1698"/>
                <a:ext cx="72" cy="579"/>
              </a:xfrm>
              <a:custGeom>
                <a:avLst/>
                <a:gdLst>
                  <a:gd name="G0" fmla="+- 112 0 0"/>
                  <a:gd name="G1" fmla="+- 21600 0 0"/>
                  <a:gd name="G2" fmla="+- 21600 0 0"/>
                  <a:gd name="T0" fmla="*/ 0 w 2694"/>
                  <a:gd name="T1" fmla="*/ 0 h 21600"/>
                  <a:gd name="T2" fmla="*/ 2694 w 2694"/>
                  <a:gd name="T3" fmla="*/ 155 h 21600"/>
                  <a:gd name="T4" fmla="*/ 112 w 2694"/>
                  <a:gd name="T5" fmla="*/ 21600 h 21600"/>
                </a:gdLst>
                <a:ahLst/>
                <a:cxnLst>
                  <a:cxn ang="0">
                    <a:pos x="T0" y="T1"/>
                  </a:cxn>
                  <a:cxn ang="0">
                    <a:pos x="T2" y="T3"/>
                  </a:cxn>
                  <a:cxn ang="0">
                    <a:pos x="T4" y="T5"/>
                  </a:cxn>
                </a:cxnLst>
                <a:rect l="0" t="0" r="r" b="b"/>
                <a:pathLst>
                  <a:path w="2694" h="21600" fill="none" extrusionOk="0">
                    <a:moveTo>
                      <a:pt x="0" y="0"/>
                    </a:moveTo>
                    <a:cubicBezTo>
                      <a:pt x="37" y="0"/>
                      <a:pt x="74" y="0"/>
                      <a:pt x="112" y="0"/>
                    </a:cubicBezTo>
                    <a:cubicBezTo>
                      <a:pt x="974" y="0"/>
                      <a:pt x="1837" y="51"/>
                      <a:pt x="2694" y="154"/>
                    </a:cubicBezTo>
                  </a:path>
                  <a:path w="2694" h="21600" stroke="0" extrusionOk="0">
                    <a:moveTo>
                      <a:pt x="0" y="0"/>
                    </a:moveTo>
                    <a:cubicBezTo>
                      <a:pt x="37" y="0"/>
                      <a:pt x="74" y="0"/>
                      <a:pt x="112" y="0"/>
                    </a:cubicBezTo>
                    <a:cubicBezTo>
                      <a:pt x="974" y="0"/>
                      <a:pt x="1837" y="51"/>
                      <a:pt x="2694" y="154"/>
                    </a:cubicBezTo>
                    <a:lnTo>
                      <a:pt x="112" y="21600"/>
                    </a:lnTo>
                    <a:close/>
                  </a:path>
                </a:pathLst>
              </a:custGeom>
              <a:solidFill>
                <a:srgbClr val="0000FF"/>
              </a:solidFill>
              <a:ln w="9525">
                <a:solidFill>
                  <a:srgbClr val="000000"/>
                </a:solidFill>
                <a:round/>
                <a:headEnd/>
                <a:tailEnd/>
              </a:ln>
            </p:spPr>
            <p:txBody>
              <a:bodyPr/>
              <a:lstStyle/>
              <a:p>
                <a:endParaRPr lang="en-US"/>
              </a:p>
            </p:txBody>
          </p:sp>
          <p:sp>
            <p:nvSpPr>
              <p:cNvPr id="36921" name="Arc 57"/>
              <p:cNvSpPr>
                <a:spLocks/>
              </p:cNvSpPr>
              <p:nvPr/>
            </p:nvSpPr>
            <p:spPr bwMode="auto">
              <a:xfrm>
                <a:off x="2529" y="1702"/>
                <a:ext cx="579" cy="912"/>
              </a:xfrm>
              <a:custGeom>
                <a:avLst/>
                <a:gdLst>
                  <a:gd name="G0" fmla="+- 0 0 0"/>
                  <a:gd name="G1" fmla="+- 21445 0 0"/>
                  <a:gd name="G2" fmla="+- 21600 0 0"/>
                  <a:gd name="T0" fmla="*/ 2582 w 21600"/>
                  <a:gd name="T1" fmla="*/ 0 h 34021"/>
                  <a:gd name="T2" fmla="*/ 17561 w 21600"/>
                  <a:gd name="T3" fmla="*/ 34021 h 34021"/>
                  <a:gd name="T4" fmla="*/ 0 w 21600"/>
                  <a:gd name="T5" fmla="*/ 21445 h 34021"/>
                </a:gdLst>
                <a:ahLst/>
                <a:cxnLst>
                  <a:cxn ang="0">
                    <a:pos x="T0" y="T1"/>
                  </a:cxn>
                  <a:cxn ang="0">
                    <a:pos x="T2" y="T3"/>
                  </a:cxn>
                  <a:cxn ang="0">
                    <a:pos x="T4" y="T5"/>
                  </a:cxn>
                </a:cxnLst>
                <a:rect l="0" t="0" r="r" b="b"/>
                <a:pathLst>
                  <a:path w="21600" h="34021" fill="none" extrusionOk="0">
                    <a:moveTo>
                      <a:pt x="2582" y="-1"/>
                    </a:moveTo>
                    <a:cubicBezTo>
                      <a:pt x="13434" y="1306"/>
                      <a:pt x="21600" y="10514"/>
                      <a:pt x="21600" y="21445"/>
                    </a:cubicBezTo>
                    <a:cubicBezTo>
                      <a:pt x="21600" y="25955"/>
                      <a:pt x="20187" y="30353"/>
                      <a:pt x="17561" y="34021"/>
                    </a:cubicBezTo>
                  </a:path>
                  <a:path w="21600" h="34021" stroke="0" extrusionOk="0">
                    <a:moveTo>
                      <a:pt x="2582" y="-1"/>
                    </a:moveTo>
                    <a:cubicBezTo>
                      <a:pt x="13434" y="1306"/>
                      <a:pt x="21600" y="10514"/>
                      <a:pt x="21600" y="21445"/>
                    </a:cubicBezTo>
                    <a:cubicBezTo>
                      <a:pt x="21600" y="25955"/>
                      <a:pt x="20187" y="30353"/>
                      <a:pt x="17561" y="34021"/>
                    </a:cubicBezTo>
                    <a:lnTo>
                      <a:pt x="0" y="21445"/>
                    </a:lnTo>
                    <a:close/>
                  </a:path>
                </a:pathLst>
              </a:custGeom>
              <a:solidFill>
                <a:srgbClr val="000000"/>
              </a:solidFill>
              <a:ln w="9525">
                <a:solidFill>
                  <a:srgbClr val="000000"/>
                </a:solidFill>
                <a:round/>
                <a:headEnd/>
                <a:tailEnd/>
              </a:ln>
            </p:spPr>
            <p:txBody>
              <a:bodyPr/>
              <a:lstStyle/>
              <a:p>
                <a:endParaRPr lang="en-US"/>
              </a:p>
            </p:txBody>
          </p:sp>
          <p:sp>
            <p:nvSpPr>
              <p:cNvPr id="36922" name="Arc 58"/>
              <p:cNvSpPr>
                <a:spLocks/>
              </p:cNvSpPr>
              <p:nvPr/>
            </p:nvSpPr>
            <p:spPr bwMode="auto">
              <a:xfrm>
                <a:off x="2529" y="2277"/>
                <a:ext cx="471" cy="471"/>
              </a:xfrm>
              <a:custGeom>
                <a:avLst/>
                <a:gdLst>
                  <a:gd name="G0" fmla="+- 0 0 0"/>
                  <a:gd name="G1" fmla="+- 0 0 0"/>
                  <a:gd name="G2" fmla="+- 21600 0 0"/>
                  <a:gd name="T0" fmla="*/ 17561 w 17561"/>
                  <a:gd name="T1" fmla="*/ 12576 h 17561"/>
                  <a:gd name="T2" fmla="*/ 12576 w 17561"/>
                  <a:gd name="T3" fmla="*/ 17561 h 17561"/>
                  <a:gd name="T4" fmla="*/ 0 w 17561"/>
                  <a:gd name="T5" fmla="*/ 0 h 17561"/>
                </a:gdLst>
                <a:ahLst/>
                <a:cxnLst>
                  <a:cxn ang="0">
                    <a:pos x="T0" y="T1"/>
                  </a:cxn>
                  <a:cxn ang="0">
                    <a:pos x="T2" y="T3"/>
                  </a:cxn>
                  <a:cxn ang="0">
                    <a:pos x="T4" y="T5"/>
                  </a:cxn>
                </a:cxnLst>
                <a:rect l="0" t="0" r="r" b="b"/>
                <a:pathLst>
                  <a:path w="17561" h="17561" fill="none" extrusionOk="0">
                    <a:moveTo>
                      <a:pt x="17561" y="12576"/>
                    </a:moveTo>
                    <a:cubicBezTo>
                      <a:pt x="16183" y="14499"/>
                      <a:pt x="14499" y="16183"/>
                      <a:pt x="12576" y="17561"/>
                    </a:cubicBezTo>
                  </a:path>
                  <a:path w="17561" h="17561" stroke="0" extrusionOk="0">
                    <a:moveTo>
                      <a:pt x="17561" y="12576"/>
                    </a:moveTo>
                    <a:cubicBezTo>
                      <a:pt x="16183" y="14499"/>
                      <a:pt x="14499" y="16183"/>
                      <a:pt x="12576" y="17561"/>
                    </a:cubicBezTo>
                    <a:lnTo>
                      <a:pt x="0" y="0"/>
                    </a:lnTo>
                    <a:close/>
                  </a:path>
                </a:pathLst>
              </a:custGeom>
              <a:solidFill>
                <a:srgbClr val="00FF00"/>
              </a:solidFill>
              <a:ln w="9525">
                <a:solidFill>
                  <a:srgbClr val="000000"/>
                </a:solidFill>
                <a:round/>
                <a:headEnd/>
                <a:tailEnd/>
              </a:ln>
            </p:spPr>
            <p:txBody>
              <a:bodyPr/>
              <a:lstStyle/>
              <a:p>
                <a:endParaRPr lang="en-US"/>
              </a:p>
            </p:txBody>
          </p:sp>
          <p:sp>
            <p:nvSpPr>
              <p:cNvPr id="36923" name="Arc 59"/>
              <p:cNvSpPr>
                <a:spLocks/>
              </p:cNvSpPr>
              <p:nvPr/>
            </p:nvSpPr>
            <p:spPr bwMode="auto">
              <a:xfrm>
                <a:off x="1954" y="2277"/>
                <a:ext cx="912" cy="579"/>
              </a:xfrm>
              <a:custGeom>
                <a:avLst/>
                <a:gdLst>
                  <a:gd name="G0" fmla="+- 21445 0 0"/>
                  <a:gd name="G1" fmla="+- 0 0 0"/>
                  <a:gd name="G2" fmla="+- 21600 0 0"/>
                  <a:gd name="T0" fmla="*/ 34021 w 34021"/>
                  <a:gd name="T1" fmla="*/ 17561 h 21600"/>
                  <a:gd name="T2" fmla="*/ 0 w 34021"/>
                  <a:gd name="T3" fmla="*/ 2582 h 21600"/>
                  <a:gd name="T4" fmla="*/ 21445 w 34021"/>
                  <a:gd name="T5" fmla="*/ 0 h 21600"/>
                </a:gdLst>
                <a:ahLst/>
                <a:cxnLst>
                  <a:cxn ang="0">
                    <a:pos x="T0" y="T1"/>
                  </a:cxn>
                  <a:cxn ang="0">
                    <a:pos x="T2" y="T3"/>
                  </a:cxn>
                  <a:cxn ang="0">
                    <a:pos x="T4" y="T5"/>
                  </a:cxn>
                </a:cxnLst>
                <a:rect l="0" t="0" r="r" b="b"/>
                <a:pathLst>
                  <a:path w="34021" h="21600" fill="none" extrusionOk="0">
                    <a:moveTo>
                      <a:pt x="34021" y="17561"/>
                    </a:moveTo>
                    <a:cubicBezTo>
                      <a:pt x="30353" y="20187"/>
                      <a:pt x="25955" y="21600"/>
                      <a:pt x="21445" y="21600"/>
                    </a:cubicBezTo>
                    <a:cubicBezTo>
                      <a:pt x="10514" y="21600"/>
                      <a:pt x="1306" y="13434"/>
                      <a:pt x="-1" y="2582"/>
                    </a:cubicBezTo>
                  </a:path>
                  <a:path w="34021" h="21600" stroke="0" extrusionOk="0">
                    <a:moveTo>
                      <a:pt x="34021" y="17561"/>
                    </a:moveTo>
                    <a:cubicBezTo>
                      <a:pt x="30353" y="20187"/>
                      <a:pt x="25955" y="21600"/>
                      <a:pt x="21445" y="21600"/>
                    </a:cubicBezTo>
                    <a:cubicBezTo>
                      <a:pt x="10514" y="21600"/>
                      <a:pt x="1306" y="13434"/>
                      <a:pt x="-1" y="2582"/>
                    </a:cubicBezTo>
                    <a:lnTo>
                      <a:pt x="21445" y="0"/>
                    </a:lnTo>
                    <a:close/>
                  </a:path>
                </a:pathLst>
              </a:custGeom>
              <a:solidFill>
                <a:srgbClr val="00FFFF"/>
              </a:solidFill>
              <a:ln w="9525">
                <a:solidFill>
                  <a:srgbClr val="000000"/>
                </a:solidFill>
                <a:round/>
                <a:headEnd/>
                <a:tailEnd/>
              </a:ln>
            </p:spPr>
            <p:txBody>
              <a:bodyPr/>
              <a:lstStyle/>
              <a:p>
                <a:endParaRPr lang="en-US"/>
              </a:p>
            </p:txBody>
          </p:sp>
          <p:sp>
            <p:nvSpPr>
              <p:cNvPr id="36924" name="Arc 60"/>
              <p:cNvSpPr>
                <a:spLocks/>
              </p:cNvSpPr>
              <p:nvPr/>
            </p:nvSpPr>
            <p:spPr bwMode="auto">
              <a:xfrm>
                <a:off x="1950" y="2166"/>
                <a:ext cx="579" cy="180"/>
              </a:xfrm>
              <a:custGeom>
                <a:avLst/>
                <a:gdLst>
                  <a:gd name="G0" fmla="+- 21600 0 0"/>
                  <a:gd name="G1" fmla="+- 4150 0 0"/>
                  <a:gd name="G2" fmla="+- 21600 0 0"/>
                  <a:gd name="T0" fmla="*/ 155 w 21600"/>
                  <a:gd name="T1" fmla="*/ 6732 h 6732"/>
                  <a:gd name="T2" fmla="*/ 402 w 21600"/>
                  <a:gd name="T3" fmla="*/ 0 h 6732"/>
                  <a:gd name="T4" fmla="*/ 21600 w 21600"/>
                  <a:gd name="T5" fmla="*/ 4150 h 6732"/>
                </a:gdLst>
                <a:ahLst/>
                <a:cxnLst>
                  <a:cxn ang="0">
                    <a:pos x="T0" y="T1"/>
                  </a:cxn>
                  <a:cxn ang="0">
                    <a:pos x="T2" y="T3"/>
                  </a:cxn>
                  <a:cxn ang="0">
                    <a:pos x="T4" y="T5"/>
                  </a:cxn>
                </a:cxnLst>
                <a:rect l="0" t="0" r="r" b="b"/>
                <a:pathLst>
                  <a:path w="21600" h="6732" fill="none" extrusionOk="0">
                    <a:moveTo>
                      <a:pt x="154" y="6732"/>
                    </a:moveTo>
                    <a:cubicBezTo>
                      <a:pt x="51" y="5875"/>
                      <a:pt x="0" y="5012"/>
                      <a:pt x="0" y="4150"/>
                    </a:cubicBezTo>
                    <a:cubicBezTo>
                      <a:pt x="0" y="2756"/>
                      <a:pt x="134" y="1367"/>
                      <a:pt x="402" y="0"/>
                    </a:cubicBezTo>
                  </a:path>
                  <a:path w="21600" h="6732" stroke="0" extrusionOk="0">
                    <a:moveTo>
                      <a:pt x="154" y="6732"/>
                    </a:moveTo>
                    <a:cubicBezTo>
                      <a:pt x="51" y="5875"/>
                      <a:pt x="0" y="5012"/>
                      <a:pt x="0" y="4150"/>
                    </a:cubicBezTo>
                    <a:cubicBezTo>
                      <a:pt x="0" y="2756"/>
                      <a:pt x="134" y="1367"/>
                      <a:pt x="402" y="0"/>
                    </a:cubicBezTo>
                    <a:lnTo>
                      <a:pt x="21600" y="4150"/>
                    </a:lnTo>
                    <a:close/>
                  </a:path>
                </a:pathLst>
              </a:custGeom>
              <a:solidFill>
                <a:srgbClr val="FF0000"/>
              </a:solidFill>
              <a:ln w="9525">
                <a:solidFill>
                  <a:srgbClr val="000000"/>
                </a:solidFill>
                <a:round/>
                <a:headEnd/>
                <a:tailEnd/>
              </a:ln>
            </p:spPr>
            <p:txBody>
              <a:bodyPr/>
              <a:lstStyle/>
              <a:p>
                <a:endParaRPr lang="en-US"/>
              </a:p>
            </p:txBody>
          </p:sp>
          <p:sp>
            <p:nvSpPr>
              <p:cNvPr id="36925" name="Arc 61"/>
              <p:cNvSpPr>
                <a:spLocks/>
              </p:cNvSpPr>
              <p:nvPr/>
            </p:nvSpPr>
            <p:spPr bwMode="auto">
              <a:xfrm>
                <a:off x="1961" y="1698"/>
                <a:ext cx="568" cy="579"/>
              </a:xfrm>
              <a:custGeom>
                <a:avLst/>
                <a:gdLst>
                  <a:gd name="G0" fmla="+- 21198 0 0"/>
                  <a:gd name="G1" fmla="+- 21600 0 0"/>
                  <a:gd name="G2" fmla="+- 21600 0 0"/>
                  <a:gd name="T0" fmla="*/ 0 w 21198"/>
                  <a:gd name="T1" fmla="*/ 17450 h 21600"/>
                  <a:gd name="T2" fmla="*/ 21086 w 21198"/>
                  <a:gd name="T3" fmla="*/ 0 h 21600"/>
                  <a:gd name="T4" fmla="*/ 21198 w 21198"/>
                  <a:gd name="T5" fmla="*/ 21600 h 21600"/>
                </a:gdLst>
                <a:ahLst/>
                <a:cxnLst>
                  <a:cxn ang="0">
                    <a:pos x="T0" y="T1"/>
                  </a:cxn>
                  <a:cxn ang="0">
                    <a:pos x="T2" y="T3"/>
                  </a:cxn>
                  <a:cxn ang="0">
                    <a:pos x="T4" y="T5"/>
                  </a:cxn>
                </a:cxnLst>
                <a:rect l="0" t="0" r="r" b="b"/>
                <a:pathLst>
                  <a:path w="21198" h="21600" fill="none" extrusionOk="0">
                    <a:moveTo>
                      <a:pt x="0" y="17450"/>
                    </a:moveTo>
                    <a:cubicBezTo>
                      <a:pt x="1976" y="7354"/>
                      <a:pt x="10798" y="53"/>
                      <a:pt x="21086" y="0"/>
                    </a:cubicBezTo>
                  </a:path>
                  <a:path w="21198" h="21600" stroke="0" extrusionOk="0">
                    <a:moveTo>
                      <a:pt x="0" y="17450"/>
                    </a:moveTo>
                    <a:cubicBezTo>
                      <a:pt x="1976" y="7354"/>
                      <a:pt x="10798" y="53"/>
                      <a:pt x="21086" y="0"/>
                    </a:cubicBezTo>
                    <a:lnTo>
                      <a:pt x="21198" y="21600"/>
                    </a:lnTo>
                    <a:close/>
                  </a:path>
                </a:pathLst>
              </a:custGeom>
              <a:solidFill>
                <a:srgbClr val="C0C0C0"/>
              </a:solidFill>
              <a:ln w="9525">
                <a:solidFill>
                  <a:srgbClr val="000000"/>
                </a:solidFill>
                <a:round/>
                <a:headEnd/>
                <a:tailEnd/>
              </a:ln>
            </p:spPr>
            <p:txBody>
              <a:bodyPr/>
              <a:lstStyle/>
              <a:p>
                <a:endParaRPr lang="en-US" altLang="en-US" sz="1000"/>
              </a:p>
            </p:txBody>
          </p:sp>
        </p:grpSp>
        <p:sp>
          <p:nvSpPr>
            <p:cNvPr id="36926" name="Rectangle 62"/>
            <p:cNvSpPr>
              <a:spLocks noChangeArrowheads="1"/>
            </p:cNvSpPr>
            <p:nvPr/>
          </p:nvSpPr>
          <p:spPr bwMode="auto">
            <a:xfrm>
              <a:off x="2304" y="1101"/>
              <a:ext cx="60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CC3300"/>
                  </a:solidFill>
                </a:rPr>
                <a:t>Option 2- </a:t>
              </a:r>
            </a:p>
            <a:p>
              <a:r>
                <a:rPr lang="en-US" altLang="en-US" sz="1200" b="1">
                  <a:solidFill>
                    <a:srgbClr val="CC3300"/>
                  </a:solidFill>
                </a:rPr>
                <a:t>GB Now</a:t>
              </a:r>
              <a:endParaRPr lang="en-US" altLang="en-US" sz="2800" b="1">
                <a:solidFill>
                  <a:srgbClr val="CC3300"/>
                </a:solidFill>
                <a:latin typeface="Times New Roman" panose="02020603050405020304" pitchFamily="18" charset="0"/>
              </a:endParaRPr>
            </a:p>
          </p:txBody>
        </p:sp>
        <p:grpSp>
          <p:nvGrpSpPr>
            <p:cNvPr id="36927" name="Group 63"/>
            <p:cNvGrpSpPr>
              <a:grpSpLocks/>
            </p:cNvGrpSpPr>
            <p:nvPr/>
          </p:nvGrpSpPr>
          <p:grpSpPr bwMode="auto">
            <a:xfrm>
              <a:off x="2496" y="3162"/>
              <a:ext cx="1158" cy="1158"/>
              <a:chOff x="2904" y="2664"/>
              <a:chExt cx="1158" cy="1158"/>
            </a:xfrm>
          </p:grpSpPr>
          <p:sp>
            <p:nvSpPr>
              <p:cNvPr id="36928" name="Arc 64"/>
              <p:cNvSpPr>
                <a:spLocks/>
              </p:cNvSpPr>
              <p:nvPr/>
            </p:nvSpPr>
            <p:spPr bwMode="auto">
              <a:xfrm>
                <a:off x="3480" y="2664"/>
                <a:ext cx="181" cy="579"/>
              </a:xfrm>
              <a:custGeom>
                <a:avLst/>
                <a:gdLst>
                  <a:gd name="G0" fmla="+- 112 0 0"/>
                  <a:gd name="G1" fmla="+- 21600 0 0"/>
                  <a:gd name="G2" fmla="+- 21600 0 0"/>
                  <a:gd name="T0" fmla="*/ 0 w 6740"/>
                  <a:gd name="T1" fmla="*/ 0 h 21600"/>
                  <a:gd name="T2" fmla="*/ 6740 w 6740"/>
                  <a:gd name="T3" fmla="*/ 1042 h 21600"/>
                  <a:gd name="T4" fmla="*/ 112 w 6740"/>
                  <a:gd name="T5" fmla="*/ 21600 h 21600"/>
                </a:gdLst>
                <a:ahLst/>
                <a:cxnLst>
                  <a:cxn ang="0">
                    <a:pos x="T0" y="T1"/>
                  </a:cxn>
                  <a:cxn ang="0">
                    <a:pos x="T2" y="T3"/>
                  </a:cxn>
                  <a:cxn ang="0">
                    <a:pos x="T4" y="T5"/>
                  </a:cxn>
                </a:cxnLst>
                <a:rect l="0" t="0" r="r" b="b"/>
                <a:pathLst>
                  <a:path w="6740" h="21600" fill="none" extrusionOk="0">
                    <a:moveTo>
                      <a:pt x="0" y="0"/>
                    </a:moveTo>
                    <a:cubicBezTo>
                      <a:pt x="37" y="0"/>
                      <a:pt x="74" y="0"/>
                      <a:pt x="112" y="0"/>
                    </a:cubicBezTo>
                    <a:cubicBezTo>
                      <a:pt x="2362" y="0"/>
                      <a:pt x="4598" y="351"/>
                      <a:pt x="6739" y="1042"/>
                    </a:cubicBezTo>
                  </a:path>
                  <a:path w="6740" h="21600" stroke="0" extrusionOk="0">
                    <a:moveTo>
                      <a:pt x="0" y="0"/>
                    </a:moveTo>
                    <a:cubicBezTo>
                      <a:pt x="37" y="0"/>
                      <a:pt x="74" y="0"/>
                      <a:pt x="112" y="0"/>
                    </a:cubicBezTo>
                    <a:cubicBezTo>
                      <a:pt x="2362" y="0"/>
                      <a:pt x="4598" y="351"/>
                      <a:pt x="6739" y="1042"/>
                    </a:cubicBezTo>
                    <a:lnTo>
                      <a:pt x="112" y="21600"/>
                    </a:lnTo>
                    <a:close/>
                  </a:path>
                </a:pathLst>
              </a:custGeom>
              <a:solidFill>
                <a:srgbClr val="0000FF"/>
              </a:solidFill>
              <a:ln w="9525">
                <a:solidFill>
                  <a:srgbClr val="000000"/>
                </a:solidFill>
                <a:round/>
                <a:headEnd/>
                <a:tailEnd/>
              </a:ln>
            </p:spPr>
            <p:txBody>
              <a:bodyPr/>
              <a:lstStyle/>
              <a:p>
                <a:endParaRPr lang="en-US"/>
              </a:p>
            </p:txBody>
          </p:sp>
          <p:sp>
            <p:nvSpPr>
              <p:cNvPr id="36929" name="Arc 65"/>
              <p:cNvSpPr>
                <a:spLocks/>
              </p:cNvSpPr>
              <p:nvPr/>
            </p:nvSpPr>
            <p:spPr bwMode="auto">
              <a:xfrm>
                <a:off x="3483" y="2692"/>
                <a:ext cx="391" cy="551"/>
              </a:xfrm>
              <a:custGeom>
                <a:avLst/>
                <a:gdLst>
                  <a:gd name="G0" fmla="+- 0 0 0"/>
                  <a:gd name="G1" fmla="+- 20558 0 0"/>
                  <a:gd name="G2" fmla="+- 21600 0 0"/>
                  <a:gd name="T0" fmla="*/ 6628 w 14580"/>
                  <a:gd name="T1" fmla="*/ 0 h 20558"/>
                  <a:gd name="T2" fmla="*/ 14580 w 14580"/>
                  <a:gd name="T3" fmla="*/ 4621 h 20558"/>
                  <a:gd name="T4" fmla="*/ 0 w 14580"/>
                  <a:gd name="T5" fmla="*/ 20558 h 20558"/>
                </a:gdLst>
                <a:ahLst/>
                <a:cxnLst>
                  <a:cxn ang="0">
                    <a:pos x="T0" y="T1"/>
                  </a:cxn>
                  <a:cxn ang="0">
                    <a:pos x="T2" y="T3"/>
                  </a:cxn>
                  <a:cxn ang="0">
                    <a:pos x="T4" y="T5"/>
                  </a:cxn>
                </a:cxnLst>
                <a:rect l="0" t="0" r="r" b="b"/>
                <a:pathLst>
                  <a:path w="14580" h="20558" fill="none" extrusionOk="0">
                    <a:moveTo>
                      <a:pt x="6627" y="0"/>
                    </a:moveTo>
                    <a:cubicBezTo>
                      <a:pt x="9579" y="951"/>
                      <a:pt x="12291" y="2527"/>
                      <a:pt x="14579" y="4621"/>
                    </a:cubicBezTo>
                  </a:path>
                  <a:path w="14580" h="20558" stroke="0" extrusionOk="0">
                    <a:moveTo>
                      <a:pt x="6627" y="0"/>
                    </a:moveTo>
                    <a:cubicBezTo>
                      <a:pt x="9579" y="951"/>
                      <a:pt x="12291" y="2527"/>
                      <a:pt x="14579" y="4621"/>
                    </a:cubicBezTo>
                    <a:lnTo>
                      <a:pt x="0" y="20558"/>
                    </a:lnTo>
                    <a:close/>
                  </a:path>
                </a:pathLst>
              </a:custGeom>
              <a:solidFill>
                <a:srgbClr val="000000"/>
              </a:solidFill>
              <a:ln w="9525">
                <a:solidFill>
                  <a:srgbClr val="000000"/>
                </a:solidFill>
                <a:round/>
                <a:headEnd/>
                <a:tailEnd/>
              </a:ln>
            </p:spPr>
            <p:txBody>
              <a:bodyPr/>
              <a:lstStyle/>
              <a:p>
                <a:endParaRPr lang="en-US"/>
              </a:p>
            </p:txBody>
          </p:sp>
          <p:sp>
            <p:nvSpPr>
              <p:cNvPr id="36930" name="Arc 66"/>
              <p:cNvSpPr>
                <a:spLocks/>
              </p:cNvSpPr>
              <p:nvPr/>
            </p:nvSpPr>
            <p:spPr bwMode="auto">
              <a:xfrm>
                <a:off x="3483" y="2816"/>
                <a:ext cx="579" cy="821"/>
              </a:xfrm>
              <a:custGeom>
                <a:avLst/>
                <a:gdLst>
                  <a:gd name="G0" fmla="+- 0 0 0"/>
                  <a:gd name="G1" fmla="+- 15937 0 0"/>
                  <a:gd name="G2" fmla="+- 21600 0 0"/>
                  <a:gd name="T0" fmla="*/ 14580 w 21600"/>
                  <a:gd name="T1" fmla="*/ 0 h 30630"/>
                  <a:gd name="T2" fmla="*/ 15832 w 21600"/>
                  <a:gd name="T3" fmla="*/ 30630 h 30630"/>
                  <a:gd name="T4" fmla="*/ 0 w 21600"/>
                  <a:gd name="T5" fmla="*/ 15937 h 30630"/>
                </a:gdLst>
                <a:ahLst/>
                <a:cxnLst>
                  <a:cxn ang="0">
                    <a:pos x="T0" y="T1"/>
                  </a:cxn>
                  <a:cxn ang="0">
                    <a:pos x="T2" y="T3"/>
                  </a:cxn>
                  <a:cxn ang="0">
                    <a:pos x="T4" y="T5"/>
                  </a:cxn>
                </a:cxnLst>
                <a:rect l="0" t="0" r="r" b="b"/>
                <a:pathLst>
                  <a:path w="21600" h="30630" fill="none" extrusionOk="0">
                    <a:moveTo>
                      <a:pt x="14579" y="0"/>
                    </a:moveTo>
                    <a:cubicBezTo>
                      <a:pt x="19052" y="4091"/>
                      <a:pt x="21600" y="9874"/>
                      <a:pt x="21600" y="15937"/>
                    </a:cubicBezTo>
                    <a:cubicBezTo>
                      <a:pt x="21600" y="21387"/>
                      <a:pt x="19539" y="26635"/>
                      <a:pt x="15832" y="30630"/>
                    </a:cubicBezTo>
                  </a:path>
                  <a:path w="21600" h="30630" stroke="0" extrusionOk="0">
                    <a:moveTo>
                      <a:pt x="14579" y="0"/>
                    </a:moveTo>
                    <a:cubicBezTo>
                      <a:pt x="19052" y="4091"/>
                      <a:pt x="21600" y="9874"/>
                      <a:pt x="21600" y="15937"/>
                    </a:cubicBezTo>
                    <a:cubicBezTo>
                      <a:pt x="21600" y="21387"/>
                      <a:pt x="19539" y="26635"/>
                      <a:pt x="15832" y="30630"/>
                    </a:cubicBezTo>
                    <a:lnTo>
                      <a:pt x="0" y="15937"/>
                    </a:lnTo>
                    <a:close/>
                  </a:path>
                </a:pathLst>
              </a:custGeom>
              <a:solidFill>
                <a:srgbClr val="00FF00"/>
              </a:solidFill>
              <a:ln w="9525">
                <a:solidFill>
                  <a:srgbClr val="000000"/>
                </a:solidFill>
                <a:round/>
                <a:headEnd/>
                <a:tailEnd/>
              </a:ln>
            </p:spPr>
            <p:txBody>
              <a:bodyPr/>
              <a:lstStyle/>
              <a:p>
                <a:endParaRPr lang="en-US"/>
              </a:p>
            </p:txBody>
          </p:sp>
          <p:sp>
            <p:nvSpPr>
              <p:cNvPr id="36931" name="Arc 67"/>
              <p:cNvSpPr>
                <a:spLocks/>
              </p:cNvSpPr>
              <p:nvPr/>
            </p:nvSpPr>
            <p:spPr bwMode="auto">
              <a:xfrm>
                <a:off x="3483" y="3243"/>
                <a:ext cx="424" cy="550"/>
              </a:xfrm>
              <a:custGeom>
                <a:avLst/>
                <a:gdLst>
                  <a:gd name="G0" fmla="+- 0 0 0"/>
                  <a:gd name="G1" fmla="+- 0 0 0"/>
                  <a:gd name="G2" fmla="+- 21600 0 0"/>
                  <a:gd name="T0" fmla="*/ 15832 w 15832"/>
                  <a:gd name="T1" fmla="*/ 14693 h 20536"/>
                  <a:gd name="T2" fmla="*/ 6694 w 15832"/>
                  <a:gd name="T3" fmla="*/ 20536 h 20536"/>
                  <a:gd name="T4" fmla="*/ 0 w 15832"/>
                  <a:gd name="T5" fmla="*/ 0 h 20536"/>
                </a:gdLst>
                <a:ahLst/>
                <a:cxnLst>
                  <a:cxn ang="0">
                    <a:pos x="T0" y="T1"/>
                  </a:cxn>
                  <a:cxn ang="0">
                    <a:pos x="T2" y="T3"/>
                  </a:cxn>
                  <a:cxn ang="0">
                    <a:pos x="T4" y="T5"/>
                  </a:cxn>
                </a:cxnLst>
                <a:rect l="0" t="0" r="r" b="b"/>
                <a:pathLst>
                  <a:path w="15832" h="20536" fill="none" extrusionOk="0">
                    <a:moveTo>
                      <a:pt x="15832" y="14693"/>
                    </a:moveTo>
                    <a:cubicBezTo>
                      <a:pt x="13332" y="17386"/>
                      <a:pt x="10187" y="19397"/>
                      <a:pt x="6694" y="20536"/>
                    </a:cubicBezTo>
                  </a:path>
                  <a:path w="15832" h="20536" stroke="0" extrusionOk="0">
                    <a:moveTo>
                      <a:pt x="15832" y="14693"/>
                    </a:moveTo>
                    <a:cubicBezTo>
                      <a:pt x="13332" y="17386"/>
                      <a:pt x="10187" y="19397"/>
                      <a:pt x="6694" y="20536"/>
                    </a:cubicBezTo>
                    <a:lnTo>
                      <a:pt x="0" y="0"/>
                    </a:lnTo>
                    <a:close/>
                  </a:path>
                </a:pathLst>
              </a:custGeom>
              <a:solidFill>
                <a:srgbClr val="00FFFF"/>
              </a:solidFill>
              <a:ln w="9525">
                <a:solidFill>
                  <a:srgbClr val="000000"/>
                </a:solidFill>
                <a:round/>
                <a:headEnd/>
                <a:tailEnd/>
              </a:ln>
            </p:spPr>
            <p:txBody>
              <a:bodyPr/>
              <a:lstStyle/>
              <a:p>
                <a:endParaRPr lang="en-US"/>
              </a:p>
            </p:txBody>
          </p:sp>
          <p:sp>
            <p:nvSpPr>
              <p:cNvPr id="36932" name="Arc 68"/>
              <p:cNvSpPr>
                <a:spLocks/>
              </p:cNvSpPr>
              <p:nvPr/>
            </p:nvSpPr>
            <p:spPr bwMode="auto">
              <a:xfrm>
                <a:off x="2904" y="3240"/>
                <a:ext cx="758" cy="582"/>
              </a:xfrm>
              <a:custGeom>
                <a:avLst/>
                <a:gdLst>
                  <a:gd name="G0" fmla="+- 21600 0 0"/>
                  <a:gd name="G1" fmla="+- 112 0 0"/>
                  <a:gd name="G2" fmla="+- 21600 0 0"/>
                  <a:gd name="T0" fmla="*/ 28294 w 28294"/>
                  <a:gd name="T1" fmla="*/ 20648 h 21712"/>
                  <a:gd name="T2" fmla="*/ 0 w 28294"/>
                  <a:gd name="T3" fmla="*/ 0 h 21712"/>
                  <a:gd name="T4" fmla="*/ 21600 w 28294"/>
                  <a:gd name="T5" fmla="*/ 112 h 21712"/>
                </a:gdLst>
                <a:ahLst/>
                <a:cxnLst>
                  <a:cxn ang="0">
                    <a:pos x="T0" y="T1"/>
                  </a:cxn>
                  <a:cxn ang="0">
                    <a:pos x="T2" y="T3"/>
                  </a:cxn>
                  <a:cxn ang="0">
                    <a:pos x="T4" y="T5"/>
                  </a:cxn>
                </a:cxnLst>
                <a:rect l="0" t="0" r="r" b="b"/>
                <a:pathLst>
                  <a:path w="28294" h="21712" fill="none" extrusionOk="0">
                    <a:moveTo>
                      <a:pt x="28294" y="20648"/>
                    </a:moveTo>
                    <a:cubicBezTo>
                      <a:pt x="26132" y="21353"/>
                      <a:pt x="23873" y="21712"/>
                      <a:pt x="21600" y="21712"/>
                    </a:cubicBezTo>
                    <a:cubicBezTo>
                      <a:pt x="9670" y="21712"/>
                      <a:pt x="0" y="12041"/>
                      <a:pt x="0" y="112"/>
                    </a:cubicBezTo>
                    <a:cubicBezTo>
                      <a:pt x="0" y="74"/>
                      <a:pt x="0" y="37"/>
                      <a:pt x="0" y="0"/>
                    </a:cubicBezTo>
                  </a:path>
                  <a:path w="28294" h="21712" stroke="0" extrusionOk="0">
                    <a:moveTo>
                      <a:pt x="28294" y="20648"/>
                    </a:moveTo>
                    <a:cubicBezTo>
                      <a:pt x="26132" y="21353"/>
                      <a:pt x="23873" y="21712"/>
                      <a:pt x="21600" y="21712"/>
                    </a:cubicBezTo>
                    <a:cubicBezTo>
                      <a:pt x="9670" y="21712"/>
                      <a:pt x="0" y="12041"/>
                      <a:pt x="0" y="112"/>
                    </a:cubicBezTo>
                    <a:cubicBezTo>
                      <a:pt x="0" y="74"/>
                      <a:pt x="0" y="37"/>
                      <a:pt x="0" y="0"/>
                    </a:cubicBezTo>
                    <a:lnTo>
                      <a:pt x="21600" y="112"/>
                    </a:lnTo>
                    <a:close/>
                  </a:path>
                </a:pathLst>
              </a:custGeom>
              <a:solidFill>
                <a:srgbClr val="FF0000"/>
              </a:solidFill>
              <a:ln w="9525">
                <a:solidFill>
                  <a:srgbClr val="000000"/>
                </a:solidFill>
                <a:round/>
                <a:headEnd/>
                <a:tailEnd/>
              </a:ln>
            </p:spPr>
            <p:txBody>
              <a:bodyPr/>
              <a:lstStyle/>
              <a:p>
                <a:endParaRPr lang="en-US"/>
              </a:p>
            </p:txBody>
          </p:sp>
          <p:sp>
            <p:nvSpPr>
              <p:cNvPr id="36933" name="Arc 69"/>
              <p:cNvSpPr>
                <a:spLocks/>
              </p:cNvSpPr>
              <p:nvPr/>
            </p:nvSpPr>
            <p:spPr bwMode="auto">
              <a:xfrm>
                <a:off x="2904" y="2664"/>
                <a:ext cx="579" cy="579"/>
              </a:xfrm>
              <a:custGeom>
                <a:avLst/>
                <a:gdLst>
                  <a:gd name="G0" fmla="+- 21600 0 0"/>
                  <a:gd name="G1" fmla="+- 21600 0 0"/>
                  <a:gd name="G2" fmla="+- 21600 0 0"/>
                  <a:gd name="T0" fmla="*/ 0 w 21600"/>
                  <a:gd name="T1" fmla="*/ 21488 h 21600"/>
                  <a:gd name="T2" fmla="*/ 2148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88"/>
                    </a:moveTo>
                    <a:cubicBezTo>
                      <a:pt x="61" y="9646"/>
                      <a:pt x="9646" y="61"/>
                      <a:pt x="21488" y="0"/>
                    </a:cubicBezTo>
                  </a:path>
                  <a:path w="21600" h="21600" stroke="0" extrusionOk="0">
                    <a:moveTo>
                      <a:pt x="0" y="21488"/>
                    </a:moveTo>
                    <a:cubicBezTo>
                      <a:pt x="61" y="9646"/>
                      <a:pt x="9646" y="61"/>
                      <a:pt x="21488" y="0"/>
                    </a:cubicBezTo>
                    <a:lnTo>
                      <a:pt x="21600" y="21600"/>
                    </a:lnTo>
                    <a:close/>
                  </a:path>
                </a:pathLst>
              </a:custGeom>
              <a:solidFill>
                <a:srgbClr val="C0C0C0"/>
              </a:solidFill>
              <a:ln w="9525">
                <a:solidFill>
                  <a:srgbClr val="000000"/>
                </a:solidFill>
                <a:round/>
                <a:headEnd/>
                <a:tailEnd/>
              </a:ln>
            </p:spPr>
            <p:txBody>
              <a:bodyPr/>
              <a:lstStyle/>
              <a:p>
                <a:endParaRPr lang="en-US"/>
              </a:p>
            </p:txBody>
          </p:sp>
        </p:grpSp>
        <p:sp>
          <p:nvSpPr>
            <p:cNvPr id="36934" name="Rectangle 70"/>
            <p:cNvSpPr>
              <a:spLocks noChangeArrowheads="1"/>
            </p:cNvSpPr>
            <p:nvPr/>
          </p:nvSpPr>
          <p:spPr bwMode="auto">
            <a:xfrm>
              <a:off x="2304" y="2724"/>
              <a:ext cx="58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CC3300"/>
                  </a:solidFill>
                </a:rPr>
                <a:t>Option 4-</a:t>
              </a:r>
            </a:p>
            <a:p>
              <a:r>
                <a:rPr lang="en-US" altLang="en-US" sz="1200" b="1">
                  <a:solidFill>
                    <a:srgbClr val="CC3300"/>
                  </a:solidFill>
                </a:rPr>
                <a:t>GB 1950s</a:t>
              </a:r>
              <a:endParaRPr lang="en-US" altLang="en-US" sz="2800">
                <a:solidFill>
                  <a:srgbClr val="CC3300"/>
                </a:solidFill>
                <a:latin typeface="Times New Roman" panose="02020603050405020304" pitchFamily="18" charset="0"/>
              </a:endParaRPr>
            </a:p>
          </p:txBody>
        </p:sp>
        <p:grpSp>
          <p:nvGrpSpPr>
            <p:cNvPr id="36935" name="Group 71"/>
            <p:cNvGrpSpPr>
              <a:grpSpLocks/>
            </p:cNvGrpSpPr>
            <p:nvPr/>
          </p:nvGrpSpPr>
          <p:grpSpPr bwMode="auto">
            <a:xfrm>
              <a:off x="4356" y="3156"/>
              <a:ext cx="1164" cy="1164"/>
              <a:chOff x="3576" y="2856"/>
              <a:chExt cx="1164" cy="1164"/>
            </a:xfrm>
          </p:grpSpPr>
          <p:sp>
            <p:nvSpPr>
              <p:cNvPr id="36936" name="Arc 72"/>
              <p:cNvSpPr>
                <a:spLocks/>
              </p:cNvSpPr>
              <p:nvPr/>
            </p:nvSpPr>
            <p:spPr bwMode="auto">
              <a:xfrm>
                <a:off x="4152" y="2856"/>
                <a:ext cx="72" cy="582"/>
              </a:xfrm>
              <a:custGeom>
                <a:avLst/>
                <a:gdLst>
                  <a:gd name="G0" fmla="+- 223 0 0"/>
                  <a:gd name="G1" fmla="+- 21600 0 0"/>
                  <a:gd name="G2" fmla="+- 21600 0 0"/>
                  <a:gd name="T0" fmla="*/ 0 w 2682"/>
                  <a:gd name="T1" fmla="*/ 1 h 21600"/>
                  <a:gd name="T2" fmla="*/ 2682 w 2682"/>
                  <a:gd name="T3" fmla="*/ 140 h 21600"/>
                  <a:gd name="T4" fmla="*/ 223 w 2682"/>
                  <a:gd name="T5" fmla="*/ 21600 h 21600"/>
                </a:gdLst>
                <a:ahLst/>
                <a:cxnLst>
                  <a:cxn ang="0">
                    <a:pos x="T0" y="T1"/>
                  </a:cxn>
                  <a:cxn ang="0">
                    <a:pos x="T2" y="T3"/>
                  </a:cxn>
                  <a:cxn ang="0">
                    <a:pos x="T4" y="T5"/>
                  </a:cxn>
                </a:cxnLst>
                <a:rect l="0" t="0" r="r" b="b"/>
                <a:pathLst>
                  <a:path w="2682" h="21600" fill="none" extrusionOk="0">
                    <a:moveTo>
                      <a:pt x="0" y="1"/>
                    </a:moveTo>
                    <a:cubicBezTo>
                      <a:pt x="74" y="0"/>
                      <a:pt x="148" y="0"/>
                      <a:pt x="223" y="0"/>
                    </a:cubicBezTo>
                    <a:cubicBezTo>
                      <a:pt x="1044" y="0"/>
                      <a:pt x="1865" y="46"/>
                      <a:pt x="2681" y="140"/>
                    </a:cubicBezTo>
                  </a:path>
                  <a:path w="2682" h="21600" stroke="0" extrusionOk="0">
                    <a:moveTo>
                      <a:pt x="0" y="1"/>
                    </a:moveTo>
                    <a:cubicBezTo>
                      <a:pt x="74" y="0"/>
                      <a:pt x="148" y="0"/>
                      <a:pt x="223" y="0"/>
                    </a:cubicBezTo>
                    <a:cubicBezTo>
                      <a:pt x="1044" y="0"/>
                      <a:pt x="1865" y="46"/>
                      <a:pt x="2681" y="140"/>
                    </a:cubicBezTo>
                    <a:lnTo>
                      <a:pt x="223" y="21600"/>
                    </a:lnTo>
                    <a:close/>
                  </a:path>
                </a:pathLst>
              </a:custGeom>
              <a:solidFill>
                <a:srgbClr val="0000FF"/>
              </a:solidFill>
              <a:ln w="9525">
                <a:solidFill>
                  <a:srgbClr val="000000"/>
                </a:solidFill>
                <a:round/>
                <a:headEnd/>
                <a:tailEnd/>
              </a:ln>
            </p:spPr>
            <p:txBody>
              <a:bodyPr/>
              <a:lstStyle/>
              <a:p>
                <a:endParaRPr lang="en-US"/>
              </a:p>
            </p:txBody>
          </p:sp>
          <p:sp>
            <p:nvSpPr>
              <p:cNvPr id="36937" name="Arc 73"/>
              <p:cNvSpPr>
                <a:spLocks/>
              </p:cNvSpPr>
              <p:nvPr/>
            </p:nvSpPr>
            <p:spPr bwMode="auto">
              <a:xfrm>
                <a:off x="4158" y="2860"/>
                <a:ext cx="133" cy="578"/>
              </a:xfrm>
              <a:custGeom>
                <a:avLst/>
                <a:gdLst>
                  <a:gd name="G0" fmla="+- 0 0 0"/>
                  <a:gd name="G1" fmla="+- 21460 0 0"/>
                  <a:gd name="G2" fmla="+- 21600 0 0"/>
                  <a:gd name="T0" fmla="*/ 2459 w 4922"/>
                  <a:gd name="T1" fmla="*/ 0 h 21460"/>
                  <a:gd name="T2" fmla="*/ 4922 w 4922"/>
                  <a:gd name="T3" fmla="*/ 428 h 21460"/>
                  <a:gd name="T4" fmla="*/ 0 w 4922"/>
                  <a:gd name="T5" fmla="*/ 21460 h 21460"/>
                </a:gdLst>
                <a:ahLst/>
                <a:cxnLst>
                  <a:cxn ang="0">
                    <a:pos x="T0" y="T1"/>
                  </a:cxn>
                  <a:cxn ang="0">
                    <a:pos x="T2" y="T3"/>
                  </a:cxn>
                  <a:cxn ang="0">
                    <a:pos x="T4" y="T5"/>
                  </a:cxn>
                </a:cxnLst>
                <a:rect l="0" t="0" r="r" b="b"/>
                <a:pathLst>
                  <a:path w="4922" h="21460" fill="none" extrusionOk="0">
                    <a:moveTo>
                      <a:pt x="2458" y="0"/>
                    </a:moveTo>
                    <a:cubicBezTo>
                      <a:pt x="3287" y="95"/>
                      <a:pt x="4109" y="238"/>
                      <a:pt x="4921" y="428"/>
                    </a:cubicBezTo>
                  </a:path>
                  <a:path w="4922" h="21460" stroke="0" extrusionOk="0">
                    <a:moveTo>
                      <a:pt x="2458" y="0"/>
                    </a:moveTo>
                    <a:cubicBezTo>
                      <a:pt x="3287" y="95"/>
                      <a:pt x="4109" y="238"/>
                      <a:pt x="4921" y="428"/>
                    </a:cubicBezTo>
                    <a:lnTo>
                      <a:pt x="0" y="21460"/>
                    </a:lnTo>
                    <a:close/>
                  </a:path>
                </a:pathLst>
              </a:custGeom>
              <a:solidFill>
                <a:srgbClr val="000000"/>
              </a:solidFill>
              <a:ln w="9525">
                <a:solidFill>
                  <a:srgbClr val="000000"/>
                </a:solidFill>
                <a:round/>
                <a:headEnd/>
                <a:tailEnd/>
              </a:ln>
            </p:spPr>
            <p:txBody>
              <a:bodyPr/>
              <a:lstStyle/>
              <a:p>
                <a:endParaRPr lang="en-US"/>
              </a:p>
            </p:txBody>
          </p:sp>
          <p:sp>
            <p:nvSpPr>
              <p:cNvPr id="36938" name="Arc 74"/>
              <p:cNvSpPr>
                <a:spLocks/>
              </p:cNvSpPr>
              <p:nvPr/>
            </p:nvSpPr>
            <p:spPr bwMode="auto">
              <a:xfrm>
                <a:off x="4158" y="2871"/>
                <a:ext cx="383" cy="567"/>
              </a:xfrm>
              <a:custGeom>
                <a:avLst/>
                <a:gdLst>
                  <a:gd name="G0" fmla="+- 0 0 0"/>
                  <a:gd name="G1" fmla="+- 21032 0 0"/>
                  <a:gd name="G2" fmla="+- 21600 0 0"/>
                  <a:gd name="T0" fmla="*/ 4922 w 14224"/>
                  <a:gd name="T1" fmla="*/ 0 h 21032"/>
                  <a:gd name="T2" fmla="*/ 14224 w 14224"/>
                  <a:gd name="T3" fmla="*/ 4776 h 21032"/>
                  <a:gd name="T4" fmla="*/ 0 w 14224"/>
                  <a:gd name="T5" fmla="*/ 21032 h 21032"/>
                </a:gdLst>
                <a:ahLst/>
                <a:cxnLst>
                  <a:cxn ang="0">
                    <a:pos x="T0" y="T1"/>
                  </a:cxn>
                  <a:cxn ang="0">
                    <a:pos x="T2" y="T3"/>
                  </a:cxn>
                  <a:cxn ang="0">
                    <a:pos x="T4" y="T5"/>
                  </a:cxn>
                </a:cxnLst>
                <a:rect l="0" t="0" r="r" b="b"/>
                <a:pathLst>
                  <a:path w="14224" h="21032" fill="none" extrusionOk="0">
                    <a:moveTo>
                      <a:pt x="4921" y="0"/>
                    </a:moveTo>
                    <a:cubicBezTo>
                      <a:pt x="8366" y="806"/>
                      <a:pt x="11561" y="2446"/>
                      <a:pt x="14223" y="4776"/>
                    </a:cubicBezTo>
                  </a:path>
                  <a:path w="14224" h="21032" stroke="0" extrusionOk="0">
                    <a:moveTo>
                      <a:pt x="4921" y="0"/>
                    </a:moveTo>
                    <a:cubicBezTo>
                      <a:pt x="8366" y="806"/>
                      <a:pt x="11561" y="2446"/>
                      <a:pt x="14223" y="4776"/>
                    </a:cubicBezTo>
                    <a:lnTo>
                      <a:pt x="0" y="21032"/>
                    </a:lnTo>
                    <a:close/>
                  </a:path>
                </a:pathLst>
              </a:custGeom>
              <a:solidFill>
                <a:srgbClr val="00FF00"/>
              </a:solidFill>
              <a:ln w="9525">
                <a:solidFill>
                  <a:srgbClr val="000000"/>
                </a:solidFill>
                <a:round/>
                <a:headEnd/>
                <a:tailEnd/>
              </a:ln>
            </p:spPr>
            <p:txBody>
              <a:bodyPr/>
              <a:lstStyle/>
              <a:p>
                <a:endParaRPr lang="en-US"/>
              </a:p>
            </p:txBody>
          </p:sp>
          <p:sp>
            <p:nvSpPr>
              <p:cNvPr id="36939" name="Arc 75"/>
              <p:cNvSpPr>
                <a:spLocks/>
              </p:cNvSpPr>
              <p:nvPr/>
            </p:nvSpPr>
            <p:spPr bwMode="auto">
              <a:xfrm>
                <a:off x="4158" y="3000"/>
                <a:ext cx="582" cy="666"/>
              </a:xfrm>
              <a:custGeom>
                <a:avLst/>
                <a:gdLst>
                  <a:gd name="G0" fmla="+- 0 0 0"/>
                  <a:gd name="G1" fmla="+- 16256 0 0"/>
                  <a:gd name="G2" fmla="+- 21600 0 0"/>
                  <a:gd name="T0" fmla="*/ 14224 w 21600"/>
                  <a:gd name="T1" fmla="*/ 0 h 24709"/>
                  <a:gd name="T2" fmla="*/ 19877 w 21600"/>
                  <a:gd name="T3" fmla="*/ 24709 h 24709"/>
                  <a:gd name="T4" fmla="*/ 0 w 21600"/>
                  <a:gd name="T5" fmla="*/ 16256 h 24709"/>
                </a:gdLst>
                <a:ahLst/>
                <a:cxnLst>
                  <a:cxn ang="0">
                    <a:pos x="T0" y="T1"/>
                  </a:cxn>
                  <a:cxn ang="0">
                    <a:pos x="T2" y="T3"/>
                  </a:cxn>
                  <a:cxn ang="0">
                    <a:pos x="T4" y="T5"/>
                  </a:cxn>
                </a:cxnLst>
                <a:rect l="0" t="0" r="r" b="b"/>
                <a:pathLst>
                  <a:path w="21600" h="24709" fill="none" extrusionOk="0">
                    <a:moveTo>
                      <a:pt x="14223" y="0"/>
                    </a:moveTo>
                    <a:cubicBezTo>
                      <a:pt x="18911" y="4101"/>
                      <a:pt x="21600" y="10027"/>
                      <a:pt x="21600" y="16256"/>
                    </a:cubicBezTo>
                    <a:cubicBezTo>
                      <a:pt x="21600" y="19160"/>
                      <a:pt x="21014" y="22035"/>
                      <a:pt x="19877" y="24709"/>
                    </a:cubicBezTo>
                  </a:path>
                  <a:path w="21600" h="24709" stroke="0" extrusionOk="0">
                    <a:moveTo>
                      <a:pt x="14223" y="0"/>
                    </a:moveTo>
                    <a:cubicBezTo>
                      <a:pt x="18911" y="4101"/>
                      <a:pt x="21600" y="10027"/>
                      <a:pt x="21600" y="16256"/>
                    </a:cubicBezTo>
                    <a:cubicBezTo>
                      <a:pt x="21600" y="19160"/>
                      <a:pt x="21014" y="22035"/>
                      <a:pt x="19877" y="24709"/>
                    </a:cubicBezTo>
                    <a:lnTo>
                      <a:pt x="0" y="16256"/>
                    </a:lnTo>
                    <a:close/>
                  </a:path>
                </a:pathLst>
              </a:custGeom>
              <a:solidFill>
                <a:srgbClr val="00FFFF"/>
              </a:solidFill>
              <a:ln w="9525">
                <a:solidFill>
                  <a:srgbClr val="000000"/>
                </a:solidFill>
                <a:round/>
                <a:headEnd/>
                <a:tailEnd/>
              </a:ln>
            </p:spPr>
            <p:txBody>
              <a:bodyPr/>
              <a:lstStyle/>
              <a:p>
                <a:endParaRPr lang="en-US"/>
              </a:p>
            </p:txBody>
          </p:sp>
          <p:sp>
            <p:nvSpPr>
              <p:cNvPr id="36940" name="Arc 76"/>
              <p:cNvSpPr>
                <a:spLocks/>
              </p:cNvSpPr>
              <p:nvPr/>
            </p:nvSpPr>
            <p:spPr bwMode="auto">
              <a:xfrm>
                <a:off x="4109" y="3438"/>
                <a:ext cx="584" cy="582"/>
              </a:xfrm>
              <a:custGeom>
                <a:avLst/>
                <a:gdLst>
                  <a:gd name="G0" fmla="+- 1813 0 0"/>
                  <a:gd name="G1" fmla="+- 0 0 0"/>
                  <a:gd name="G2" fmla="+- 21600 0 0"/>
                  <a:gd name="T0" fmla="*/ 21690 w 21690"/>
                  <a:gd name="T1" fmla="*/ 8453 h 21600"/>
                  <a:gd name="T2" fmla="*/ 0 w 21690"/>
                  <a:gd name="T3" fmla="*/ 21524 h 21600"/>
                  <a:gd name="T4" fmla="*/ 1813 w 21690"/>
                  <a:gd name="T5" fmla="*/ 0 h 21600"/>
                </a:gdLst>
                <a:ahLst/>
                <a:cxnLst>
                  <a:cxn ang="0">
                    <a:pos x="T0" y="T1"/>
                  </a:cxn>
                  <a:cxn ang="0">
                    <a:pos x="T2" y="T3"/>
                  </a:cxn>
                  <a:cxn ang="0">
                    <a:pos x="T4" y="T5"/>
                  </a:cxn>
                </a:cxnLst>
                <a:rect l="0" t="0" r="r" b="b"/>
                <a:pathLst>
                  <a:path w="21690" h="21600" fill="none" extrusionOk="0">
                    <a:moveTo>
                      <a:pt x="21690" y="8453"/>
                    </a:moveTo>
                    <a:cubicBezTo>
                      <a:pt x="18300" y="16424"/>
                      <a:pt x="10475" y="21600"/>
                      <a:pt x="1813" y="21600"/>
                    </a:cubicBezTo>
                    <a:cubicBezTo>
                      <a:pt x="1207" y="21600"/>
                      <a:pt x="603" y="21574"/>
                      <a:pt x="0" y="21523"/>
                    </a:cubicBezTo>
                  </a:path>
                  <a:path w="21690" h="21600" stroke="0" extrusionOk="0">
                    <a:moveTo>
                      <a:pt x="21690" y="8453"/>
                    </a:moveTo>
                    <a:cubicBezTo>
                      <a:pt x="18300" y="16424"/>
                      <a:pt x="10475" y="21600"/>
                      <a:pt x="1813" y="21600"/>
                    </a:cubicBezTo>
                    <a:cubicBezTo>
                      <a:pt x="1207" y="21600"/>
                      <a:pt x="603" y="21574"/>
                      <a:pt x="0" y="21523"/>
                    </a:cubicBezTo>
                    <a:lnTo>
                      <a:pt x="1813" y="0"/>
                    </a:lnTo>
                    <a:close/>
                  </a:path>
                </a:pathLst>
              </a:custGeom>
              <a:solidFill>
                <a:srgbClr val="FF0000"/>
              </a:solidFill>
              <a:ln w="9525">
                <a:solidFill>
                  <a:srgbClr val="000000"/>
                </a:solidFill>
                <a:round/>
                <a:headEnd/>
                <a:tailEnd/>
              </a:ln>
            </p:spPr>
            <p:txBody>
              <a:bodyPr/>
              <a:lstStyle/>
              <a:p>
                <a:endParaRPr lang="en-US"/>
              </a:p>
            </p:txBody>
          </p:sp>
          <p:sp>
            <p:nvSpPr>
              <p:cNvPr id="36941" name="Arc 77"/>
              <p:cNvSpPr>
                <a:spLocks/>
              </p:cNvSpPr>
              <p:nvPr/>
            </p:nvSpPr>
            <p:spPr bwMode="auto">
              <a:xfrm>
                <a:off x="3576" y="2856"/>
                <a:ext cx="582" cy="1162"/>
              </a:xfrm>
              <a:custGeom>
                <a:avLst/>
                <a:gdLst>
                  <a:gd name="G0" fmla="+- 21600 0 0"/>
                  <a:gd name="G1" fmla="+- 21599 0 0"/>
                  <a:gd name="G2" fmla="+- 21600 0 0"/>
                  <a:gd name="T0" fmla="*/ 19787 w 21600"/>
                  <a:gd name="T1" fmla="*/ 43123 h 43123"/>
                  <a:gd name="T2" fmla="*/ 21377 w 21600"/>
                  <a:gd name="T3" fmla="*/ 0 h 43123"/>
                  <a:gd name="T4" fmla="*/ 21600 w 21600"/>
                  <a:gd name="T5" fmla="*/ 21599 h 43123"/>
                </a:gdLst>
                <a:ahLst/>
                <a:cxnLst>
                  <a:cxn ang="0">
                    <a:pos x="T0" y="T1"/>
                  </a:cxn>
                  <a:cxn ang="0">
                    <a:pos x="T2" y="T3"/>
                  </a:cxn>
                  <a:cxn ang="0">
                    <a:pos x="T4" y="T5"/>
                  </a:cxn>
                </a:cxnLst>
                <a:rect l="0" t="0" r="r" b="b"/>
                <a:pathLst>
                  <a:path w="21600" h="43123" fill="none" extrusionOk="0">
                    <a:moveTo>
                      <a:pt x="19787" y="43122"/>
                    </a:moveTo>
                    <a:cubicBezTo>
                      <a:pt x="8600" y="42180"/>
                      <a:pt x="0" y="32825"/>
                      <a:pt x="0" y="21599"/>
                    </a:cubicBezTo>
                    <a:cubicBezTo>
                      <a:pt x="0" y="9756"/>
                      <a:pt x="9535" y="122"/>
                      <a:pt x="21377" y="0"/>
                    </a:cubicBezTo>
                  </a:path>
                  <a:path w="21600" h="43123" stroke="0" extrusionOk="0">
                    <a:moveTo>
                      <a:pt x="19787" y="43122"/>
                    </a:moveTo>
                    <a:cubicBezTo>
                      <a:pt x="8600" y="42180"/>
                      <a:pt x="0" y="32825"/>
                      <a:pt x="0" y="21599"/>
                    </a:cubicBezTo>
                    <a:cubicBezTo>
                      <a:pt x="0" y="9756"/>
                      <a:pt x="9535" y="122"/>
                      <a:pt x="21377" y="0"/>
                    </a:cubicBezTo>
                    <a:lnTo>
                      <a:pt x="21600" y="21599"/>
                    </a:lnTo>
                    <a:close/>
                  </a:path>
                </a:pathLst>
              </a:custGeom>
              <a:solidFill>
                <a:srgbClr val="C0C0C0"/>
              </a:solidFill>
              <a:ln w="9525">
                <a:solidFill>
                  <a:srgbClr val="000000"/>
                </a:solidFill>
                <a:round/>
                <a:headEnd/>
                <a:tailEnd/>
              </a:ln>
            </p:spPr>
            <p:txBody>
              <a:bodyPr/>
              <a:lstStyle/>
              <a:p>
                <a:endParaRPr lang="en-US"/>
              </a:p>
            </p:txBody>
          </p:sp>
        </p:grpSp>
        <p:sp>
          <p:nvSpPr>
            <p:cNvPr id="36942" name="Rectangle 78"/>
            <p:cNvSpPr>
              <a:spLocks noChangeArrowheads="1"/>
            </p:cNvSpPr>
            <p:nvPr/>
          </p:nvSpPr>
          <p:spPr bwMode="auto">
            <a:xfrm>
              <a:off x="4057" y="2724"/>
              <a:ext cx="897"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200" b="1">
                  <a:solidFill>
                    <a:srgbClr val="CC3300"/>
                  </a:solidFill>
                </a:rPr>
                <a:t>Option 5-</a:t>
              </a:r>
            </a:p>
            <a:p>
              <a:r>
                <a:rPr lang="en-US" altLang="en-US" sz="1200" b="1">
                  <a:solidFill>
                    <a:srgbClr val="CC3300"/>
                  </a:solidFill>
                </a:rPr>
                <a:t>Rape &amp; Pillage</a:t>
              </a:r>
              <a:endParaRPr lang="en-US" altLang="en-US" sz="2800">
                <a:solidFill>
                  <a:srgbClr val="CC3300"/>
                </a:solidFill>
                <a:latin typeface="Times New Roman" panose="02020603050405020304" pitchFamily="18" charset="0"/>
              </a:endParaRPr>
            </a:p>
          </p:txBody>
        </p:sp>
      </p:grpSp>
    </p:spTree>
    <p:extLst>
      <p:ext uri="{BB962C8B-B14F-4D97-AF65-F5344CB8AC3E}">
        <p14:creationId xmlns:p14="http://schemas.microsoft.com/office/powerpoint/2010/main" val="1678957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Where we’ve been</a:t>
            </a:r>
            <a:br>
              <a:rPr lang="en-US" dirty="0"/>
            </a:br>
            <a:endParaRPr lang="en-US" dirty="0"/>
          </a:p>
        </p:txBody>
      </p:sp>
      <p:sp>
        <p:nvSpPr>
          <p:cNvPr id="9" name="Subtitle 8"/>
          <p:cNvSpPr>
            <a:spLocks noGrp="1"/>
          </p:cNvSpPr>
          <p:nvPr>
            <p:ph type="subTitle" idx="1"/>
          </p:nvPr>
        </p:nvSpPr>
        <p:spPr/>
        <p:txBody>
          <a:bodyPr/>
          <a:lstStyle/>
          <a:p>
            <a:r>
              <a:rPr lang="en-US" dirty="0" smtClean="0"/>
              <a:t>S&amp;T and Science Center Efforts to Apply EM</a:t>
            </a:r>
            <a:endParaRPr lang="en-US" dirty="0"/>
          </a:p>
        </p:txBody>
      </p:sp>
      <p:sp>
        <p:nvSpPr>
          <p:cNvPr id="7" name="Slide Number Placeholder 6"/>
          <p:cNvSpPr>
            <a:spLocks noGrp="1"/>
          </p:cNvSpPr>
          <p:nvPr>
            <p:ph type="sldNum" sz="quarter" idx="4294967295"/>
          </p:nvPr>
        </p:nvSpPr>
        <p:spPr>
          <a:xfrm>
            <a:off x="7010400" y="6245225"/>
            <a:ext cx="2133600" cy="476250"/>
          </a:xfrm>
        </p:spPr>
        <p:txBody>
          <a:bodyPr/>
          <a:lstStyle/>
          <a:p>
            <a:fld id="{FDB79DBE-723E-4BA8-8531-7B074099EBA4}" type="slidenum">
              <a:rPr lang="en-US" altLang="en-US" smtClean="0"/>
              <a:pPr/>
              <a:t>28</a:t>
            </a:fld>
            <a:endParaRPr lang="en-US" altLang="en-US"/>
          </a:p>
        </p:txBody>
      </p:sp>
    </p:spTree>
    <p:extLst>
      <p:ext uri="{BB962C8B-B14F-4D97-AF65-F5344CB8AC3E}">
        <p14:creationId xmlns:p14="http://schemas.microsoft.com/office/powerpoint/2010/main" val="1531225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solidFill>
                  <a:schemeClr val="bg1"/>
                </a:solidFill>
              </a:rPr>
              <a:t>(Finding) </a:t>
            </a:r>
            <a:r>
              <a:rPr lang="en-US" altLang="en-US" dirty="0" err="1">
                <a:solidFill>
                  <a:schemeClr val="bg1"/>
                </a:solidFill>
              </a:rPr>
              <a:t>NEMoW</a:t>
            </a:r>
            <a:endParaRPr lang="en-US" altLang="en-US" dirty="0">
              <a:solidFill>
                <a:schemeClr val="bg1"/>
              </a:solidFill>
            </a:endParaRPr>
          </a:p>
        </p:txBody>
      </p:sp>
      <p:sp>
        <p:nvSpPr>
          <p:cNvPr id="3075" name="Rectangle 3"/>
          <p:cNvSpPr>
            <a:spLocks noGrp="1" noChangeArrowheads="1"/>
          </p:cNvSpPr>
          <p:nvPr>
            <p:ph type="body" idx="1"/>
          </p:nvPr>
        </p:nvSpPr>
        <p:spPr>
          <a:xfrm>
            <a:off x="457200" y="1600200"/>
            <a:ext cx="8229600" cy="4800600"/>
          </a:xfrm>
        </p:spPr>
        <p:txBody>
          <a:bodyPr/>
          <a:lstStyle/>
          <a:p>
            <a:pPr>
              <a:buFontTx/>
              <a:buNone/>
            </a:pPr>
            <a:r>
              <a:rPr lang="en-US" altLang="en-US" dirty="0">
                <a:solidFill>
                  <a:schemeClr val="bg1"/>
                </a:solidFill>
              </a:rPr>
              <a:t>A proposal for a:</a:t>
            </a:r>
          </a:p>
          <a:p>
            <a:pPr>
              <a:buFontTx/>
              <a:buNone/>
            </a:pPr>
            <a:r>
              <a:rPr lang="en-US" altLang="en-US" dirty="0">
                <a:solidFill>
                  <a:schemeClr val="bg1"/>
                </a:solidFill>
              </a:rPr>
              <a:t> </a:t>
            </a:r>
            <a:r>
              <a:rPr lang="en-US" altLang="en-US" u="sng" dirty="0">
                <a:solidFill>
                  <a:schemeClr val="bg1"/>
                </a:solidFill>
              </a:rPr>
              <a:t>N</a:t>
            </a:r>
            <a:r>
              <a:rPr lang="en-US" altLang="en-US" dirty="0">
                <a:solidFill>
                  <a:schemeClr val="bg1"/>
                </a:solidFill>
              </a:rPr>
              <a:t>ational </a:t>
            </a:r>
            <a:r>
              <a:rPr lang="en-US" altLang="en-US" u="sng" dirty="0">
                <a:solidFill>
                  <a:schemeClr val="bg1"/>
                </a:solidFill>
              </a:rPr>
              <a:t>E</a:t>
            </a:r>
            <a:r>
              <a:rPr lang="en-US" altLang="en-US" dirty="0">
                <a:solidFill>
                  <a:schemeClr val="bg1"/>
                </a:solidFill>
              </a:rPr>
              <a:t>cosystem </a:t>
            </a:r>
            <a:r>
              <a:rPr lang="en-US" altLang="en-US" u="sng" dirty="0">
                <a:solidFill>
                  <a:schemeClr val="bg1"/>
                </a:solidFill>
              </a:rPr>
              <a:t>Mo</a:t>
            </a:r>
            <a:r>
              <a:rPr lang="en-US" altLang="en-US" dirty="0">
                <a:solidFill>
                  <a:schemeClr val="bg1"/>
                </a:solidFill>
              </a:rPr>
              <a:t>deling </a:t>
            </a:r>
            <a:r>
              <a:rPr lang="en-US" altLang="en-US" u="sng" dirty="0">
                <a:solidFill>
                  <a:schemeClr val="bg1"/>
                </a:solidFill>
              </a:rPr>
              <a:t>W</a:t>
            </a:r>
            <a:r>
              <a:rPr lang="en-US" altLang="en-US" dirty="0">
                <a:solidFill>
                  <a:schemeClr val="bg1"/>
                </a:solidFill>
              </a:rPr>
              <a:t>orkshop</a:t>
            </a:r>
          </a:p>
          <a:p>
            <a:pPr>
              <a:buFontTx/>
              <a:buNone/>
            </a:pPr>
            <a:endParaRPr lang="en-US" altLang="en-US" dirty="0">
              <a:solidFill>
                <a:schemeClr val="bg1"/>
              </a:solidFill>
            </a:endParaRPr>
          </a:p>
          <a:p>
            <a:pPr>
              <a:buFontTx/>
              <a:buNone/>
            </a:pPr>
            <a:endParaRPr lang="en-US" altLang="en-US" sz="2400" dirty="0">
              <a:solidFill>
                <a:schemeClr val="bg1"/>
              </a:solidFill>
            </a:endParaRPr>
          </a:p>
          <a:p>
            <a:pPr>
              <a:buFontTx/>
              <a:buNone/>
            </a:pPr>
            <a:endParaRPr lang="en-US" altLang="en-US" sz="2400" dirty="0">
              <a:solidFill>
                <a:schemeClr val="bg1"/>
              </a:solidFill>
            </a:endParaRPr>
          </a:p>
          <a:p>
            <a:pPr>
              <a:buFontTx/>
              <a:buNone/>
            </a:pPr>
            <a:endParaRPr lang="en-US" altLang="en-US" sz="2400" dirty="0">
              <a:solidFill>
                <a:schemeClr val="bg1"/>
              </a:solidFill>
            </a:endParaRPr>
          </a:p>
          <a:p>
            <a:pPr>
              <a:buFontTx/>
              <a:buNone/>
            </a:pPr>
            <a:endParaRPr lang="en-US" altLang="en-US" sz="2400" dirty="0">
              <a:solidFill>
                <a:schemeClr val="bg1"/>
              </a:solidFill>
            </a:endParaRPr>
          </a:p>
          <a:p>
            <a:pPr algn="r">
              <a:buFontTx/>
              <a:buNone/>
            </a:pPr>
            <a:endParaRPr lang="en-US" altLang="en-US" sz="2000" dirty="0">
              <a:solidFill>
                <a:schemeClr val="bg1"/>
              </a:solidFill>
            </a:endParaRPr>
          </a:p>
          <a:p>
            <a:pPr algn="r">
              <a:buFontTx/>
              <a:buNone/>
            </a:pPr>
            <a:endParaRPr lang="en-US" altLang="en-US" sz="2000" dirty="0">
              <a:solidFill>
                <a:schemeClr val="bg1"/>
              </a:solidFill>
            </a:endParaRPr>
          </a:p>
          <a:p>
            <a:pPr>
              <a:buFontTx/>
              <a:buNone/>
            </a:pPr>
            <a:r>
              <a:rPr lang="en-US" altLang="en-US" sz="2000" dirty="0">
                <a:solidFill>
                  <a:schemeClr val="bg1"/>
                </a:solidFill>
              </a:rPr>
              <a:t>Jason Link, Howard Townsend, </a:t>
            </a:r>
            <a:r>
              <a:rPr lang="en-US" altLang="en-US" sz="2000" dirty="0" err="1">
                <a:solidFill>
                  <a:schemeClr val="bg1"/>
                </a:solidFill>
              </a:rPr>
              <a:t>Kerim</a:t>
            </a:r>
            <a:r>
              <a:rPr lang="en-US" altLang="en-US" sz="2000" dirty="0">
                <a:solidFill>
                  <a:schemeClr val="bg1"/>
                </a:solidFill>
              </a:rPr>
              <a:t> Aydin</a:t>
            </a:r>
          </a:p>
        </p:txBody>
      </p:sp>
      <p:pic>
        <p:nvPicPr>
          <p:cNvPr id="3076" name="Picture 4" descr="ne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95600"/>
            <a:ext cx="38100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3787775"/>
            <a:ext cx="2882900" cy="2162175"/>
          </a:xfrm>
          <a:prstGeom prst="rect">
            <a:avLst/>
          </a:prstGeom>
        </p:spPr>
      </p:pic>
    </p:spTree>
    <p:extLst>
      <p:ext uri="{BB962C8B-B14F-4D97-AF65-F5344CB8AC3E}">
        <p14:creationId xmlns:p14="http://schemas.microsoft.com/office/powerpoint/2010/main" val="333272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Background</a:t>
            </a:r>
            <a:endParaRPr lang="en-US" dirty="0"/>
          </a:p>
        </p:txBody>
      </p:sp>
      <p:sp>
        <p:nvSpPr>
          <p:cNvPr id="6" name="Subtitle 5"/>
          <p:cNvSpPr>
            <a:spLocks noGrp="1"/>
          </p:cNvSpPr>
          <p:nvPr>
            <p:ph type="subTitle" idx="1"/>
          </p:nvPr>
        </p:nvSpPr>
        <p:spPr/>
        <p:txBody>
          <a:bodyPr/>
          <a:lstStyle/>
          <a:p>
            <a:r>
              <a:rPr lang="en-US" dirty="0" smtClean="0"/>
              <a:t>EBFM Road Map and Ecosystem Modeling</a:t>
            </a:r>
            <a:endParaRPr lang="en-US" dirty="0"/>
          </a:p>
        </p:txBody>
      </p:sp>
      <p:sp>
        <p:nvSpPr>
          <p:cNvPr id="4" name="Slide Number Placeholder 3"/>
          <p:cNvSpPr>
            <a:spLocks noGrp="1"/>
          </p:cNvSpPr>
          <p:nvPr>
            <p:ph type="sldNum" sz="quarter" idx="4294967295"/>
          </p:nvPr>
        </p:nvSpPr>
        <p:spPr>
          <a:xfrm>
            <a:off x="2743200" y="6354763"/>
            <a:ext cx="6400800" cy="503237"/>
          </a:xfrm>
        </p:spPr>
        <p:txBody>
          <a:bodyPr/>
          <a:lstStyle/>
          <a:p>
            <a:fld id="{808F2E37-F7E5-4B02-851B-34FA81E454D5}" type="slidenum">
              <a:rPr lang="en-US" altLang="en-US" smtClean="0"/>
              <a:pPr/>
              <a:t>3</a:t>
            </a:fld>
            <a:endParaRPr lang="en-US" altLang="en-US"/>
          </a:p>
        </p:txBody>
      </p:sp>
    </p:spTree>
    <p:extLst>
      <p:ext uri="{BB962C8B-B14F-4D97-AF65-F5344CB8AC3E}">
        <p14:creationId xmlns:p14="http://schemas.microsoft.com/office/powerpoint/2010/main" val="2844053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9691"/>
            <a:ext cx="9144000" cy="626538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accent3">
                    <a:lumMod val="75000"/>
                  </a:schemeClr>
                </a:solidFill>
              </a:rPr>
              <a:t>EM Coordination Efforts To Date</a:t>
            </a:r>
            <a:endParaRPr lang="en-US"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35608137"/>
              </p:ext>
            </p:extLst>
          </p:nvPr>
        </p:nvGraphicFramePr>
        <p:xfrm>
          <a:off x="514973" y="1304789"/>
          <a:ext cx="3386467" cy="383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30</a:t>
            </a:fld>
            <a:endParaRPr lang="en-US" dirty="0"/>
          </a:p>
        </p:txBody>
      </p:sp>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1345"/>
          <a:stretch/>
        </p:blipFill>
        <p:spPr bwMode="auto">
          <a:xfrm rot="20520267">
            <a:off x="4278062" y="1828611"/>
            <a:ext cx="2206663" cy="2787548"/>
          </a:xfrm>
          <a:prstGeom prst="rect">
            <a:avLst/>
          </a:prstGeom>
          <a:noFill/>
          <a:ln w="5080">
            <a:solidFill>
              <a:schemeClr val="bg1">
                <a:lumMod val="50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a:stretch/>
        </p:blipFill>
        <p:spPr bwMode="auto">
          <a:xfrm rot="1217504">
            <a:off x="6266146" y="1170593"/>
            <a:ext cx="2239399" cy="2879313"/>
          </a:xfrm>
          <a:prstGeom prst="rect">
            <a:avLst/>
          </a:prstGeom>
          <a:noFill/>
          <a:ln w="5080">
            <a:solidFill>
              <a:schemeClr val="bg1">
                <a:lumMod val="50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rotWithShape="1">
          <a:blip r:embed="rId10">
            <a:extLst>
              <a:ext uri="{28A0092B-C50C-407E-A947-70E740481C1C}">
                <a14:useLocalDpi xmlns:a14="http://schemas.microsoft.com/office/drawing/2010/main" val="0"/>
              </a:ext>
            </a:extLst>
          </a:blip>
          <a:srcRect l="3400" t="2173" r="2862" b="1049"/>
          <a:stretch/>
        </p:blipFill>
        <p:spPr bwMode="auto">
          <a:xfrm rot="20146289">
            <a:off x="6215621" y="2932178"/>
            <a:ext cx="2135380" cy="2833385"/>
          </a:xfrm>
          <a:prstGeom prst="rect">
            <a:avLst/>
          </a:prstGeom>
          <a:noFill/>
          <a:ln w="5080">
            <a:solidFill>
              <a:schemeClr val="bg1">
                <a:lumMod val="50000"/>
              </a:schemeClr>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7637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77632" y="3886832"/>
            <a:ext cx="6172008" cy="2338141"/>
            <a:chOff x="807912" y="3119850"/>
            <a:chExt cx="7604568" cy="2880838"/>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07912" y="3278760"/>
              <a:ext cx="7604568" cy="2721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453640" y="3119850"/>
              <a:ext cx="4312920" cy="6759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5" name="Content Placeholder 4"/>
          <p:cNvGraphicFramePr>
            <a:graphicFrameLocks noGrp="1"/>
          </p:cNvGraphicFramePr>
          <p:nvPr>
            <p:ph idx="1"/>
            <p:extLst>
              <p:ext uri="{D42A27DB-BD31-4B8C-83A1-F6EECF244321}">
                <p14:modId xmlns:p14="http://schemas.microsoft.com/office/powerpoint/2010/main" val="4156597657"/>
              </p:ext>
            </p:extLst>
          </p:nvPr>
        </p:nvGraphicFramePr>
        <p:xfrm>
          <a:off x="609600" y="1209415"/>
          <a:ext cx="7833360" cy="400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1</a:t>
            </a:r>
            <a:r>
              <a:rPr lang="en-US" baseline="30000" dirty="0" smtClean="0"/>
              <a:t>st</a:t>
            </a:r>
            <a:r>
              <a:rPr lang="en-US" dirty="0" smtClean="0"/>
              <a:t> National Ecosystem Modeling Workshop</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31</a:t>
            </a:fld>
            <a:endParaRPr lang="en-US" dirty="0"/>
          </a:p>
        </p:txBody>
      </p:sp>
    </p:spTree>
    <p:extLst>
      <p:ext uri="{BB962C8B-B14F-4D97-AF65-F5344CB8AC3E}">
        <p14:creationId xmlns:p14="http://schemas.microsoft.com/office/powerpoint/2010/main" val="1322276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9" y="1986656"/>
            <a:ext cx="6553202" cy="3880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err="1" smtClean="0">
                <a:solidFill>
                  <a:srgbClr val="002060"/>
                </a:solidFill>
              </a:rPr>
              <a:t>NEMoW</a:t>
            </a:r>
            <a:r>
              <a:rPr lang="en-US" dirty="0">
                <a:solidFill>
                  <a:srgbClr val="002060"/>
                </a:solidFill>
              </a:rPr>
              <a:t> 2 </a:t>
            </a:r>
            <a:r>
              <a:rPr lang="en-US" dirty="0" smtClean="0">
                <a:solidFill>
                  <a:srgbClr val="002060"/>
                </a:solidFill>
              </a:rPr>
              <a:t>– </a:t>
            </a:r>
            <a:r>
              <a:rPr lang="en-US" dirty="0">
                <a:solidFill>
                  <a:srgbClr val="ED8545"/>
                </a:solidFill>
              </a:rPr>
              <a:t>Dealing with Uncertainty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59067963"/>
              </p:ext>
            </p:extLst>
          </p:nvPr>
        </p:nvGraphicFramePr>
        <p:xfrm>
          <a:off x="563880" y="1581868"/>
          <a:ext cx="1981200" cy="4285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32</a:t>
            </a:fld>
            <a:endParaRPr lang="en-US" dirty="0"/>
          </a:p>
        </p:txBody>
      </p:sp>
    </p:spTree>
    <p:extLst>
      <p:ext uri="{BB962C8B-B14F-4D97-AF65-F5344CB8AC3E}">
        <p14:creationId xmlns:p14="http://schemas.microsoft.com/office/powerpoint/2010/main" val="838164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9691"/>
            <a:ext cx="9144000" cy="626538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1778000"/>
            <a:ext cx="5969000" cy="4577080"/>
          </a:xfrm>
          <a:prstGeom prst="rect">
            <a:avLst/>
          </a:prstGeom>
          <a:noFill/>
          <a:ln>
            <a:noFill/>
          </a:ln>
          <a:effectLst>
            <a:innerShdw blurRad="63500" dist="50800" dir="162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solidFill>
                  <a:srgbClr val="002060"/>
                </a:solidFill>
              </a:rPr>
              <a:t>NEMoW</a:t>
            </a:r>
            <a:r>
              <a:rPr lang="en-US" dirty="0">
                <a:solidFill>
                  <a:srgbClr val="002060"/>
                </a:solidFill>
              </a:rPr>
              <a:t> 3 - Multiple Model Inference</a:t>
            </a:r>
          </a:p>
        </p:txBody>
      </p:sp>
      <p:grpSp>
        <p:nvGrpSpPr>
          <p:cNvPr id="3" name="Group 2"/>
          <p:cNvGrpSpPr/>
          <p:nvPr/>
        </p:nvGrpSpPr>
        <p:grpSpPr>
          <a:xfrm>
            <a:off x="4876800" y="1456358"/>
            <a:ext cx="3350517" cy="4209208"/>
            <a:chOff x="2537202" y="1320800"/>
            <a:chExt cx="3350517" cy="4209208"/>
          </a:xfrm>
        </p:grpSpPr>
        <p:sp>
          <p:nvSpPr>
            <p:cNvPr id="6" name="Freeform 5"/>
            <p:cNvSpPr/>
            <p:nvPr/>
          </p:nvSpPr>
          <p:spPr>
            <a:xfrm>
              <a:off x="2537202" y="1320800"/>
              <a:ext cx="3350517" cy="2240162"/>
            </a:xfrm>
            <a:custGeom>
              <a:avLst/>
              <a:gdLst>
                <a:gd name="connsiteX0" fmla="*/ 0 w 3350517"/>
                <a:gd name="connsiteY0" fmla="*/ 0 h 2240162"/>
                <a:gd name="connsiteX1" fmla="*/ 3350517 w 3350517"/>
                <a:gd name="connsiteY1" fmla="*/ 0 h 2240162"/>
                <a:gd name="connsiteX2" fmla="*/ 3350517 w 3350517"/>
                <a:gd name="connsiteY2" fmla="*/ 2240162 h 2240162"/>
                <a:gd name="connsiteX3" fmla="*/ 0 w 3350517"/>
                <a:gd name="connsiteY3" fmla="*/ 2240162 h 2240162"/>
                <a:gd name="connsiteX4" fmla="*/ 0 w 3350517"/>
                <a:gd name="connsiteY4" fmla="*/ 0 h 2240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517" h="2240162">
                  <a:moveTo>
                    <a:pt x="0" y="0"/>
                  </a:moveTo>
                  <a:lnTo>
                    <a:pt x="3350517" y="0"/>
                  </a:lnTo>
                  <a:lnTo>
                    <a:pt x="3350517" y="2240162"/>
                  </a:lnTo>
                  <a:lnTo>
                    <a:pt x="0" y="2240162"/>
                  </a:lnTo>
                  <a:lnTo>
                    <a:pt x="0" y="0"/>
                  </a:lnTo>
                  <a:close/>
                </a:path>
              </a:pathLst>
            </a:custGeom>
            <a:effectLst>
              <a:outerShdw blurRad="50800" dist="38100" dir="5400000" algn="t"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Evaluating methods, rationales, and communication methods </a:t>
              </a:r>
              <a:r>
                <a:rPr lang="en-US" sz="1800" kern="1200" dirty="0" smtClean="0"/>
                <a:t>for using MMI in an LMR context in an effort to reduce uncertainty</a:t>
              </a:r>
              <a:endParaRPr lang="en-US" sz="1800" kern="1200" dirty="0"/>
            </a:p>
          </p:txBody>
        </p:sp>
        <p:sp>
          <p:nvSpPr>
            <p:cNvPr id="8" name="Freeform 7"/>
            <p:cNvSpPr/>
            <p:nvPr/>
          </p:nvSpPr>
          <p:spPr>
            <a:xfrm>
              <a:off x="2537202" y="3938173"/>
              <a:ext cx="3350517" cy="1591835"/>
            </a:xfrm>
            <a:custGeom>
              <a:avLst/>
              <a:gdLst>
                <a:gd name="connsiteX0" fmla="*/ 0 w 3350517"/>
                <a:gd name="connsiteY0" fmla="*/ 0 h 1591835"/>
                <a:gd name="connsiteX1" fmla="*/ 3350517 w 3350517"/>
                <a:gd name="connsiteY1" fmla="*/ 0 h 1591835"/>
                <a:gd name="connsiteX2" fmla="*/ 3350517 w 3350517"/>
                <a:gd name="connsiteY2" fmla="*/ 1591835 h 1591835"/>
                <a:gd name="connsiteX3" fmla="*/ 0 w 3350517"/>
                <a:gd name="connsiteY3" fmla="*/ 1591835 h 1591835"/>
                <a:gd name="connsiteX4" fmla="*/ 0 w 3350517"/>
                <a:gd name="connsiteY4" fmla="*/ 0 h 1591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517" h="1591835">
                  <a:moveTo>
                    <a:pt x="0" y="0"/>
                  </a:moveTo>
                  <a:lnTo>
                    <a:pt x="3350517" y="0"/>
                  </a:lnTo>
                  <a:lnTo>
                    <a:pt x="3350517" y="1591835"/>
                  </a:lnTo>
                  <a:lnTo>
                    <a:pt x="0" y="1591835"/>
                  </a:lnTo>
                  <a:lnTo>
                    <a:pt x="0" y="0"/>
                  </a:lnTo>
                  <a:close/>
                </a:path>
              </a:pathLst>
            </a:custGeom>
            <a:effectLst>
              <a:outerShdw blurRad="50800" dist="38100" dir="5400000" algn="t" rotWithShape="0">
                <a:prstClr val="black">
                  <a:alpha val="40000"/>
                </a:prstClr>
              </a:outerShdw>
            </a:effectLst>
          </p:spPr>
          <p:style>
            <a:lnRef idx="2">
              <a:schemeClr val="accent1">
                <a:shade val="80000"/>
                <a:hueOff val="0"/>
                <a:satOff val="0"/>
                <a:lumOff val="0"/>
                <a:alphaOff val="0"/>
              </a:schemeClr>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18288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Drew on expertise</a:t>
              </a:r>
              <a:br>
                <a:rPr lang="en-US" sz="2400" b="1" kern="1200" dirty="0" smtClean="0"/>
              </a:br>
              <a:r>
                <a:rPr lang="en-US" sz="1800" kern="1200" dirty="0" smtClean="0"/>
                <a:t>from other disciplines</a:t>
              </a:r>
              <a:endParaRPr lang="en-US" sz="1800" kern="1200" dirty="0"/>
            </a:p>
          </p:txBody>
        </p:sp>
      </p:gr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33</a:t>
            </a:fld>
            <a:endParaRPr lang="en-US" dirty="0"/>
          </a:p>
        </p:txBody>
      </p:sp>
    </p:spTree>
    <p:extLst>
      <p:ext uri="{BB962C8B-B14F-4D97-AF65-F5344CB8AC3E}">
        <p14:creationId xmlns:p14="http://schemas.microsoft.com/office/powerpoint/2010/main" val="2932510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609600" y="1209415"/>
          <a:ext cx="7833360" cy="4002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National Ecosystem </a:t>
            </a:r>
            <a:r>
              <a:rPr lang="en-US" smtClean="0"/>
              <a:t>Modeling Workshop 4</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34</a:t>
            </a:fld>
            <a:endParaRPr lang="en-US" dirty="0"/>
          </a:p>
        </p:txBody>
      </p:sp>
      <p:pic>
        <p:nvPicPr>
          <p:cNvPr id="3" name="Picture 2"/>
          <p:cNvPicPr>
            <a:picLocks noChangeAspect="1"/>
          </p:cNvPicPr>
          <p:nvPr/>
        </p:nvPicPr>
        <p:blipFill>
          <a:blip r:embed="rId8"/>
          <a:stretch>
            <a:fillRect/>
          </a:stretch>
        </p:blipFill>
        <p:spPr>
          <a:xfrm>
            <a:off x="7046062" y="3685309"/>
            <a:ext cx="2014811" cy="2605116"/>
          </a:xfrm>
          <a:prstGeom prst="rect">
            <a:avLst/>
          </a:prstGeom>
        </p:spPr>
      </p:pic>
    </p:spTree>
    <p:extLst>
      <p:ext uri="{BB962C8B-B14F-4D97-AF65-F5344CB8AC3E}">
        <p14:creationId xmlns:p14="http://schemas.microsoft.com/office/powerpoint/2010/main" val="2213637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Major Recommendations from </a:t>
            </a:r>
            <a:r>
              <a:rPr lang="en-US" dirty="0" err="1" smtClean="0"/>
              <a:t>NEMoWs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60820396"/>
              </p:ext>
            </p:extLst>
          </p:nvPr>
        </p:nvGraphicFramePr>
        <p:xfrm>
          <a:off x="2240278" y="1333501"/>
          <a:ext cx="6400801" cy="4838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35</a:t>
            </a:fld>
            <a:endParaRPr lang="en-US" dirty="0"/>
          </a:p>
        </p:txBody>
      </p:sp>
      <p:pic>
        <p:nvPicPr>
          <p:cNvPr id="2050" name="Picture 2" descr="G:\STALL\AmyB\Organized Photos\Habitat\SeaGrassBed_MS.jpg"/>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0" y="1303021"/>
            <a:ext cx="2072640" cy="5052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0139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9691"/>
            <a:ext cx="9144000" cy="62653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rgbClr val="ED8545"/>
                </a:solidFill>
              </a:rPr>
              <a:t>Major Outcomes from </a:t>
            </a:r>
            <a:r>
              <a:rPr lang="en-US" dirty="0" err="1" smtClean="0">
                <a:solidFill>
                  <a:srgbClr val="ED8545"/>
                </a:solidFill>
              </a:rPr>
              <a:t>NEMoWs</a:t>
            </a:r>
            <a:endParaRPr lang="en-US" dirty="0">
              <a:solidFill>
                <a:srgbClr val="ED8545"/>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2695484"/>
              </p:ext>
            </p:extLst>
          </p:nvPr>
        </p:nvGraphicFramePr>
        <p:xfrm>
          <a:off x="868680" y="1311762"/>
          <a:ext cx="7467600" cy="4600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36</a:t>
            </a:fld>
            <a:endParaRPr lang="en-US" dirty="0"/>
          </a:p>
        </p:txBody>
      </p:sp>
    </p:spTree>
    <p:extLst>
      <p:ext uri="{BB962C8B-B14F-4D97-AF65-F5344CB8AC3E}">
        <p14:creationId xmlns:p14="http://schemas.microsoft.com/office/powerpoint/2010/main" val="36697670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9691"/>
            <a:ext cx="9144000" cy="62653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accent2">
                    <a:lumMod val="75000"/>
                  </a:schemeClr>
                </a:solidFill>
              </a:rPr>
              <a:t>Goals </a:t>
            </a:r>
            <a:r>
              <a:rPr lang="en-US" dirty="0" smtClean="0">
                <a:solidFill>
                  <a:schemeClr val="accent2">
                    <a:lumMod val="75000"/>
                  </a:schemeClr>
                </a:solidFill>
              </a:rPr>
              <a:t>for Ecosystem </a:t>
            </a:r>
            <a:r>
              <a:rPr lang="en-US" dirty="0" smtClean="0">
                <a:solidFill>
                  <a:schemeClr val="accent2">
                    <a:lumMod val="75000"/>
                  </a:schemeClr>
                </a:solidFill>
              </a:rPr>
              <a:t>Modeling Coordination</a:t>
            </a:r>
            <a:endParaRPr lang="en-US" dirty="0">
              <a:solidFill>
                <a:schemeClr val="accent2">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2889809"/>
              </p:ext>
            </p:extLst>
          </p:nvPr>
        </p:nvGraphicFramePr>
        <p:xfrm>
          <a:off x="457200" y="1374933"/>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37</a:t>
            </a:fld>
            <a:endParaRPr lang="en-US" dirty="0"/>
          </a:p>
        </p:txBody>
      </p:sp>
    </p:spTree>
    <p:extLst>
      <p:ext uri="{BB962C8B-B14F-4D97-AF65-F5344CB8AC3E}">
        <p14:creationId xmlns:p14="http://schemas.microsoft.com/office/powerpoint/2010/main" val="20839238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17412"/>
            <a:ext cx="8686800" cy="54102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rgbClr val="ED8545"/>
                </a:solidFill>
              </a:rPr>
              <a:t>Integration </a:t>
            </a:r>
            <a:r>
              <a:rPr lang="en-US" dirty="0" smtClean="0">
                <a:solidFill>
                  <a:srgbClr val="ED8545"/>
                </a:solidFill>
              </a:rPr>
              <a:t>and Addressing Needs</a:t>
            </a:r>
            <a:endParaRPr lang="en-US" dirty="0">
              <a:solidFill>
                <a:srgbClr val="ED8545"/>
              </a:solidFill>
            </a:endParaRPr>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38</a:t>
            </a:fld>
            <a:endParaRPr lang="en-US" dirty="0"/>
          </a:p>
        </p:txBody>
      </p:sp>
      <p:sp>
        <p:nvSpPr>
          <p:cNvPr id="6" name="Content Placeholder 2"/>
          <p:cNvSpPr txBox="1">
            <a:spLocks/>
          </p:cNvSpPr>
          <p:nvPr/>
        </p:nvSpPr>
        <p:spPr>
          <a:xfrm>
            <a:off x="457200" y="1375993"/>
            <a:ext cx="8229600" cy="5703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chemeClr val="accent2">
                    <a:lumMod val="75000"/>
                  </a:schemeClr>
                </a:solidFill>
              </a:rPr>
              <a:t>MAJOR GOALS </a:t>
            </a:r>
            <a:r>
              <a:rPr lang="en-US" sz="2400" dirty="0" smtClean="0">
                <a:solidFill>
                  <a:schemeClr val="accent2">
                    <a:lumMod val="75000"/>
                  </a:schemeClr>
                </a:solidFill>
              </a:rPr>
              <a:t>OF ECOSYSTEM MODELING COORDINATION</a:t>
            </a:r>
            <a:endParaRPr lang="en-US" sz="2000" dirty="0">
              <a:solidFill>
                <a:schemeClr val="accent2">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7241906"/>
              </p:ext>
            </p:extLst>
          </p:nvPr>
        </p:nvGraphicFramePr>
        <p:xfrm>
          <a:off x="594361" y="1980352"/>
          <a:ext cx="1554479" cy="397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p:cNvGrpSpPr/>
          <p:nvPr/>
        </p:nvGrpSpPr>
        <p:grpSpPr>
          <a:xfrm>
            <a:off x="1949872" y="2681816"/>
            <a:ext cx="6584528" cy="3360844"/>
            <a:chOff x="2102272" y="2331296"/>
            <a:chExt cx="6584528" cy="3360844"/>
          </a:xfrm>
        </p:grpSpPr>
        <p:pic>
          <p:nvPicPr>
            <p:cNvPr id="5" name="Picture 2" descr="http://www.nmfs.noaa.gov/sfa/CMS_DEV/Councils/Map_RFMC_750x37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2102272" y="2331296"/>
              <a:ext cx="6584528" cy="3292264"/>
            </a:xfrm>
            <a:prstGeom prst="rect">
              <a:avLst/>
            </a:prstGeom>
            <a:noFill/>
            <a:effectLst/>
          </p:spPr>
        </p:pic>
        <p:sp>
          <p:nvSpPr>
            <p:cNvPr id="9" name="Rectangle 8"/>
            <p:cNvSpPr/>
            <p:nvPr/>
          </p:nvSpPr>
          <p:spPr>
            <a:xfrm>
              <a:off x="2225040" y="5151120"/>
              <a:ext cx="1143000" cy="5410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08419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ool Box clip art"/>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874215" y="3397020"/>
            <a:ext cx="3015049" cy="29937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002060"/>
                </a:solidFill>
              </a:rPr>
              <a:t>Addressing </a:t>
            </a:r>
            <a:r>
              <a:rPr lang="en-US" dirty="0" smtClean="0">
                <a:solidFill>
                  <a:srgbClr val="002060"/>
                </a:solidFill>
              </a:rPr>
              <a:t>Priorities</a:t>
            </a:r>
            <a:endParaRPr lang="en-US" dirty="0">
              <a:solidFill>
                <a:srgbClr val="00206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2824262"/>
              </p:ext>
            </p:extLst>
          </p:nvPr>
        </p:nvGraphicFramePr>
        <p:xfrm>
          <a:off x="-2171453" y="1322684"/>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39</a:t>
            </a:fld>
            <a:endParaRPr lang="en-US" dirty="0"/>
          </a:p>
        </p:txBody>
      </p:sp>
      <p:pic>
        <p:nvPicPr>
          <p:cNvPr id="7" name="Picture 2" descr="https://www.mdpi.com/1660-4601/7/1/291/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9283" y="756034"/>
            <a:ext cx="955995" cy="7928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923872" y="1612159"/>
            <a:ext cx="1355582" cy="838174"/>
            <a:chOff x="7924800" y="4159539"/>
            <a:chExt cx="2057400" cy="954088"/>
          </a:xfrm>
        </p:grpSpPr>
        <p:sp>
          <p:nvSpPr>
            <p:cNvPr id="9" name="Oval 13"/>
            <p:cNvSpPr>
              <a:spLocks noChangeArrowheads="1"/>
            </p:cNvSpPr>
            <p:nvPr/>
          </p:nvSpPr>
          <p:spPr bwMode="auto">
            <a:xfrm>
              <a:off x="8077200" y="4184939"/>
              <a:ext cx="838200" cy="254000"/>
            </a:xfrm>
            <a:prstGeom prst="ellipse">
              <a:avLst/>
            </a:prstGeom>
            <a:solidFill>
              <a:srgbClr val="FF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4"/>
            <p:cNvSpPr>
              <a:spLocks noChangeArrowheads="1"/>
            </p:cNvSpPr>
            <p:nvPr/>
          </p:nvSpPr>
          <p:spPr bwMode="auto">
            <a:xfrm>
              <a:off x="7924800" y="4729452"/>
              <a:ext cx="762000" cy="384175"/>
            </a:xfrm>
            <a:prstGeom prst="ellipse">
              <a:avLst/>
            </a:prstGeom>
            <a:solidFill>
              <a:srgbClr val="339933"/>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5"/>
            <p:cNvSpPr>
              <a:spLocks noChangeArrowheads="1"/>
            </p:cNvSpPr>
            <p:nvPr/>
          </p:nvSpPr>
          <p:spPr bwMode="auto">
            <a:xfrm>
              <a:off x="8839200" y="4438939"/>
              <a:ext cx="914400" cy="674688"/>
            </a:xfrm>
            <a:prstGeom prst="ellipse">
              <a:avLst/>
            </a:prstGeom>
            <a:solidFill>
              <a:srgbClr val="FFFF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6"/>
            <p:cNvSpPr>
              <a:spLocks noChangeShapeType="1"/>
            </p:cNvSpPr>
            <p:nvPr/>
          </p:nvSpPr>
          <p:spPr bwMode="auto">
            <a:xfrm flipV="1">
              <a:off x="8305800" y="4438939"/>
              <a:ext cx="304800" cy="2905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7"/>
            <p:cNvSpPr>
              <a:spLocks noChangeShapeType="1"/>
            </p:cNvSpPr>
            <p:nvPr/>
          </p:nvSpPr>
          <p:spPr bwMode="auto">
            <a:xfrm flipV="1">
              <a:off x="8610600" y="4729452"/>
              <a:ext cx="228600" cy="13017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8"/>
            <p:cNvSpPr>
              <a:spLocks noChangeShapeType="1"/>
            </p:cNvSpPr>
            <p:nvPr/>
          </p:nvSpPr>
          <p:spPr bwMode="auto">
            <a:xfrm flipH="1" flipV="1">
              <a:off x="8610600" y="4438939"/>
              <a:ext cx="304800" cy="29051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19"/>
            <p:cNvSpPr txBox="1">
              <a:spLocks noChangeArrowheads="1"/>
            </p:cNvSpPr>
            <p:nvPr/>
          </p:nvSpPr>
          <p:spPr bwMode="auto">
            <a:xfrm>
              <a:off x="8130381" y="4159539"/>
              <a:ext cx="111283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i="1" dirty="0" err="1"/>
                <a:t>Gadids</a:t>
              </a:r>
              <a:endParaRPr lang="en-US" altLang="en-US" sz="1100" i="1" dirty="0"/>
            </a:p>
          </p:txBody>
        </p:sp>
        <p:sp>
          <p:nvSpPr>
            <p:cNvPr id="16" name="Text Box 20"/>
            <p:cNvSpPr txBox="1">
              <a:spLocks noChangeArrowheads="1"/>
            </p:cNvSpPr>
            <p:nvPr/>
          </p:nvSpPr>
          <p:spPr bwMode="auto">
            <a:xfrm>
              <a:off x="7924800" y="4774794"/>
              <a:ext cx="8382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100" i="1" dirty="0"/>
                <a:t>Flatfish</a:t>
              </a:r>
            </a:p>
          </p:txBody>
        </p:sp>
        <p:sp>
          <p:nvSpPr>
            <p:cNvPr id="17" name="Text Box 21"/>
            <p:cNvSpPr txBox="1">
              <a:spLocks noChangeArrowheads="1"/>
            </p:cNvSpPr>
            <p:nvPr/>
          </p:nvSpPr>
          <p:spPr bwMode="auto">
            <a:xfrm>
              <a:off x="8915400" y="4623883"/>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i="1" dirty="0" err="1">
                  <a:solidFill>
                    <a:srgbClr val="000000"/>
                  </a:solidFill>
                </a:rPr>
                <a:t>Pelagic</a:t>
              </a:r>
              <a:r>
                <a:rPr lang="en-US" altLang="en-US" sz="1400" i="1" dirty="0" err="1">
                  <a:solidFill>
                    <a:srgbClr val="000000"/>
                  </a:solidFill>
                </a:rPr>
                <a:t>s</a:t>
              </a:r>
              <a:endParaRPr lang="en-US" altLang="en-US" sz="1400" i="1" dirty="0">
                <a:solidFill>
                  <a:srgbClr val="000000"/>
                </a:solidFill>
              </a:endParaRPr>
            </a:p>
          </p:txBody>
        </p:sp>
      </p:grpSp>
      <p:pic>
        <p:nvPicPr>
          <p:cNvPr id="18" name="Picture 13" descr="Full_EBSweb_cro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2993" y="4711649"/>
            <a:ext cx="1495348" cy="108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tlantis Summit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9282" y="2963998"/>
            <a:ext cx="1158656" cy="116285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COPAT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1943" y="2418701"/>
            <a:ext cx="946394" cy="777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10378" y="2412797"/>
            <a:ext cx="1023614" cy="369332"/>
          </a:xfrm>
          <a:prstGeom prst="rect">
            <a:avLst/>
          </a:prstGeom>
          <a:solidFill>
            <a:schemeClr val="bg1"/>
          </a:solidFill>
        </p:spPr>
        <p:txBody>
          <a:bodyPr wrap="none">
            <a:spAutoFit/>
          </a:bodyPr>
          <a:lstStyle/>
          <a:p>
            <a:r>
              <a:rPr lang="en-US" dirty="0"/>
              <a:t>MSVPA-X</a:t>
            </a:r>
          </a:p>
        </p:txBody>
      </p:sp>
      <p:sp>
        <p:nvSpPr>
          <p:cNvPr id="19" name="Oval 18"/>
          <p:cNvSpPr/>
          <p:nvPr/>
        </p:nvSpPr>
        <p:spPr>
          <a:xfrm>
            <a:off x="3838648" y="1368635"/>
            <a:ext cx="1393238" cy="1393238"/>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Oval 23"/>
          <p:cNvSpPr/>
          <p:nvPr/>
        </p:nvSpPr>
        <p:spPr>
          <a:xfrm>
            <a:off x="6195838" y="579724"/>
            <a:ext cx="1185901" cy="1185901"/>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3635961" y="4406239"/>
            <a:ext cx="1698040" cy="169804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Oval 25"/>
          <p:cNvSpPr/>
          <p:nvPr/>
        </p:nvSpPr>
        <p:spPr>
          <a:xfrm>
            <a:off x="4119282" y="2963998"/>
            <a:ext cx="1159712" cy="11597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Oval 26"/>
          <p:cNvSpPr/>
          <p:nvPr/>
        </p:nvSpPr>
        <p:spPr>
          <a:xfrm>
            <a:off x="5782894" y="2344444"/>
            <a:ext cx="1151306" cy="1151306"/>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7364728" y="2038588"/>
            <a:ext cx="1093472" cy="109347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1" name="Straight Connector 20"/>
          <p:cNvCxnSpPr>
            <a:stCxn id="25" idx="6"/>
          </p:cNvCxnSpPr>
          <p:nvPr/>
        </p:nvCxnSpPr>
        <p:spPr>
          <a:xfrm flipV="1">
            <a:off x="5334001" y="4600681"/>
            <a:ext cx="2042584" cy="65457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201738" y="3794760"/>
            <a:ext cx="1682303" cy="53170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9" idx="5"/>
          </p:cNvCxnSpPr>
          <p:nvPr/>
        </p:nvCxnSpPr>
        <p:spPr>
          <a:xfrm>
            <a:off x="5027851" y="2557838"/>
            <a:ext cx="1218272" cy="122372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7" idx="5"/>
          </p:cNvCxnSpPr>
          <p:nvPr/>
        </p:nvCxnSpPr>
        <p:spPr>
          <a:xfrm>
            <a:off x="6765595" y="3327145"/>
            <a:ext cx="490338" cy="96545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28" idx="4"/>
          </p:cNvCxnSpPr>
          <p:nvPr/>
        </p:nvCxnSpPr>
        <p:spPr>
          <a:xfrm flipH="1">
            <a:off x="7587156" y="3132060"/>
            <a:ext cx="324308" cy="126555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4" idx="4"/>
          </p:cNvCxnSpPr>
          <p:nvPr/>
        </p:nvCxnSpPr>
        <p:spPr>
          <a:xfrm>
            <a:off x="6788789" y="1765625"/>
            <a:ext cx="347339" cy="1417274"/>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462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Why EBFM</a:t>
            </a:r>
            <a:endParaRPr lang="en-US" dirty="0"/>
          </a:p>
        </p:txBody>
      </p:sp>
      <p:sp>
        <p:nvSpPr>
          <p:cNvPr id="3" name="Content Placeholder 2"/>
          <p:cNvSpPr>
            <a:spLocks noGrp="1"/>
          </p:cNvSpPr>
          <p:nvPr>
            <p:ph idx="1"/>
          </p:nvPr>
        </p:nvSpPr>
        <p:spPr/>
        <p:txBody>
          <a:bodyPr/>
          <a:lstStyle/>
          <a:p>
            <a:r>
              <a:rPr lang="en-US" dirty="0" smtClean="0"/>
              <a:t>Advice could suffer with </a:t>
            </a:r>
          </a:p>
          <a:p>
            <a:pPr marL="457200" lvl="1" indent="0">
              <a:buNone/>
            </a:pPr>
            <a:r>
              <a:rPr lang="en-US" dirty="0" smtClean="0"/>
              <a:t>Climate Change</a:t>
            </a:r>
          </a:p>
          <a:p>
            <a:r>
              <a:rPr lang="en-US" dirty="0" smtClean="0"/>
              <a:t>Triage &amp; Prioritization</a:t>
            </a:r>
          </a:p>
          <a:p>
            <a:r>
              <a:rPr lang="en-US" dirty="0" smtClean="0"/>
              <a:t>Increased Stability</a:t>
            </a:r>
          </a:p>
          <a:p>
            <a:r>
              <a:rPr lang="en-US" dirty="0" smtClean="0"/>
              <a:t>Address Tradeoffs</a:t>
            </a:r>
          </a:p>
        </p:txBody>
      </p:sp>
      <p:grpSp>
        <p:nvGrpSpPr>
          <p:cNvPr id="5" name="Group 4"/>
          <p:cNvGrpSpPr/>
          <p:nvPr/>
        </p:nvGrpSpPr>
        <p:grpSpPr>
          <a:xfrm>
            <a:off x="4572000" y="2438400"/>
            <a:ext cx="3962400" cy="3962400"/>
            <a:chOff x="609600" y="152400"/>
            <a:chExt cx="7543800" cy="6440488"/>
          </a:xfrm>
        </p:grpSpPr>
        <p:pic>
          <p:nvPicPr>
            <p:cNvPr id="6" name="Picture 1" descr="Quit Complaining About Your Job_4.jpg"/>
            <p:cNvPicPr>
              <a:picLocks noChangeAspect="1"/>
            </p:cNvPicPr>
            <p:nvPr/>
          </p:nvPicPr>
          <p:blipFill>
            <a:blip r:embed="rId3" cstate="print"/>
            <a:srcRect/>
            <a:stretch>
              <a:fillRect/>
            </a:stretch>
          </p:blipFill>
          <p:spPr bwMode="auto">
            <a:xfrm>
              <a:off x="609600" y="2286000"/>
              <a:ext cx="3130550" cy="4306888"/>
            </a:xfrm>
            <a:prstGeom prst="rect">
              <a:avLst/>
            </a:prstGeom>
            <a:noFill/>
            <a:ln w="9525">
              <a:noFill/>
              <a:miter lim="800000"/>
              <a:headEnd/>
              <a:tailEnd/>
            </a:ln>
          </p:spPr>
        </p:pic>
        <p:sp>
          <p:nvSpPr>
            <p:cNvPr id="7" name="TextBox 6"/>
            <p:cNvSpPr txBox="1">
              <a:spLocks noChangeArrowheads="1"/>
            </p:cNvSpPr>
            <p:nvPr/>
          </p:nvSpPr>
          <p:spPr bwMode="auto">
            <a:xfrm>
              <a:off x="5257801" y="152400"/>
              <a:ext cx="2895599" cy="463416"/>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a:ea typeface="+mn-ea"/>
                  <a:cs typeface="+mn-cs"/>
                </a:rPr>
                <a:t>Precision important</a:t>
              </a:r>
            </a:p>
          </p:txBody>
        </p:sp>
        <p:sp>
          <p:nvSpPr>
            <p:cNvPr id="8" name="Oval 7"/>
            <p:cNvSpPr/>
            <p:nvPr/>
          </p:nvSpPr>
          <p:spPr>
            <a:xfrm>
              <a:off x="7543800" y="762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9" name="Oval 8"/>
            <p:cNvSpPr/>
            <p:nvPr/>
          </p:nvSpPr>
          <p:spPr>
            <a:xfrm>
              <a:off x="7696200" y="914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0" name="Oval 9"/>
            <p:cNvSpPr/>
            <p:nvPr/>
          </p:nvSpPr>
          <p:spPr>
            <a:xfrm>
              <a:off x="7772400" y="685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1" name="Oval 10"/>
            <p:cNvSpPr/>
            <p:nvPr/>
          </p:nvSpPr>
          <p:spPr>
            <a:xfrm>
              <a:off x="7848600" y="1066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2" name="Oval 11"/>
            <p:cNvSpPr/>
            <p:nvPr/>
          </p:nvSpPr>
          <p:spPr>
            <a:xfrm>
              <a:off x="7467600" y="990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3" name="Oval 12"/>
            <p:cNvSpPr/>
            <p:nvPr/>
          </p:nvSpPr>
          <p:spPr>
            <a:xfrm>
              <a:off x="7620000" y="1143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4" name="Oval 13"/>
            <p:cNvSpPr/>
            <p:nvPr/>
          </p:nvSpPr>
          <p:spPr>
            <a:xfrm>
              <a:off x="7924800" y="838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5" name="TextBox 14"/>
            <p:cNvSpPr txBox="1">
              <a:spLocks noChangeArrowheads="1"/>
            </p:cNvSpPr>
            <p:nvPr/>
          </p:nvSpPr>
          <p:spPr bwMode="auto">
            <a:xfrm>
              <a:off x="5334000" y="1981200"/>
              <a:ext cx="2209800" cy="772361"/>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but Accuracy even more so</a:t>
              </a:r>
            </a:p>
          </p:txBody>
        </p:sp>
        <p:sp>
          <p:nvSpPr>
            <p:cNvPr id="16" name="Oval 15"/>
            <p:cNvSpPr/>
            <p:nvPr/>
          </p:nvSpPr>
          <p:spPr>
            <a:xfrm>
              <a:off x="4648200" y="4267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7" name="Oval 16"/>
            <p:cNvSpPr/>
            <p:nvPr/>
          </p:nvSpPr>
          <p:spPr>
            <a:xfrm>
              <a:off x="4800600" y="4419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8" name="Oval 17"/>
            <p:cNvSpPr/>
            <p:nvPr/>
          </p:nvSpPr>
          <p:spPr>
            <a:xfrm>
              <a:off x="4876800" y="4191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19" name="Oval 18"/>
            <p:cNvSpPr/>
            <p:nvPr/>
          </p:nvSpPr>
          <p:spPr>
            <a:xfrm>
              <a:off x="4953000" y="4572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0" name="Oval 19"/>
            <p:cNvSpPr/>
            <p:nvPr/>
          </p:nvSpPr>
          <p:spPr>
            <a:xfrm>
              <a:off x="4572000" y="4495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1" name="Oval 20"/>
            <p:cNvSpPr/>
            <p:nvPr/>
          </p:nvSpPr>
          <p:spPr>
            <a:xfrm>
              <a:off x="4724400" y="4648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2" name="Oval 21"/>
            <p:cNvSpPr/>
            <p:nvPr/>
          </p:nvSpPr>
          <p:spPr>
            <a:xfrm>
              <a:off x="5029200" y="4343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3" name="Oval 22"/>
            <p:cNvSpPr/>
            <p:nvPr/>
          </p:nvSpPr>
          <p:spPr>
            <a:xfrm>
              <a:off x="7239000" y="3124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4" name="Oval 23"/>
            <p:cNvSpPr/>
            <p:nvPr/>
          </p:nvSpPr>
          <p:spPr>
            <a:xfrm>
              <a:off x="7391400" y="32766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5" name="Oval 24"/>
            <p:cNvSpPr/>
            <p:nvPr/>
          </p:nvSpPr>
          <p:spPr>
            <a:xfrm>
              <a:off x="7467600" y="3048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6" name="Oval 25"/>
            <p:cNvSpPr/>
            <p:nvPr/>
          </p:nvSpPr>
          <p:spPr>
            <a:xfrm>
              <a:off x="7543800" y="3429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7" name="Oval 26"/>
            <p:cNvSpPr/>
            <p:nvPr/>
          </p:nvSpPr>
          <p:spPr>
            <a:xfrm>
              <a:off x="7162800" y="3352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8" name="Oval 27"/>
            <p:cNvSpPr/>
            <p:nvPr/>
          </p:nvSpPr>
          <p:spPr>
            <a:xfrm>
              <a:off x="7315200" y="3505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29" name="Oval 28"/>
            <p:cNvSpPr/>
            <p:nvPr/>
          </p:nvSpPr>
          <p:spPr>
            <a:xfrm>
              <a:off x="7620000" y="3200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0" name="Oval 29"/>
            <p:cNvSpPr/>
            <p:nvPr/>
          </p:nvSpPr>
          <p:spPr>
            <a:xfrm>
              <a:off x="4953000" y="33528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1" name="Oval 30"/>
            <p:cNvSpPr/>
            <p:nvPr/>
          </p:nvSpPr>
          <p:spPr>
            <a:xfrm>
              <a:off x="7239000" y="32766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2" name="Oval 31"/>
            <p:cNvSpPr/>
            <p:nvPr/>
          </p:nvSpPr>
          <p:spPr>
            <a:xfrm>
              <a:off x="4800600" y="32004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3" name="Oval 32"/>
            <p:cNvSpPr/>
            <p:nvPr/>
          </p:nvSpPr>
          <p:spPr>
            <a:xfrm>
              <a:off x="7086600" y="3124200"/>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4" name="Oval 33"/>
            <p:cNvSpPr/>
            <p:nvPr/>
          </p:nvSpPr>
          <p:spPr>
            <a:xfrm>
              <a:off x="4648200" y="30480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5" name="Oval 34"/>
            <p:cNvSpPr/>
            <p:nvPr/>
          </p:nvSpPr>
          <p:spPr>
            <a:xfrm>
              <a:off x="6934200" y="2971800"/>
              <a:ext cx="914400" cy="914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6" name="Oval 35"/>
            <p:cNvSpPr/>
            <p:nvPr/>
          </p:nvSpPr>
          <p:spPr>
            <a:xfrm>
              <a:off x="4419600" y="28194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7" name="Oval 36"/>
            <p:cNvSpPr/>
            <p:nvPr/>
          </p:nvSpPr>
          <p:spPr>
            <a:xfrm>
              <a:off x="6705600" y="2743200"/>
              <a:ext cx="1371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8" name="Oval 37"/>
            <p:cNvSpPr/>
            <p:nvPr/>
          </p:nvSpPr>
          <p:spPr>
            <a:xfrm>
              <a:off x="4724400" y="838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39" name="Oval 38"/>
            <p:cNvSpPr/>
            <p:nvPr/>
          </p:nvSpPr>
          <p:spPr>
            <a:xfrm>
              <a:off x="4953000" y="1219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40" name="Oval 39"/>
            <p:cNvSpPr/>
            <p:nvPr/>
          </p:nvSpPr>
          <p:spPr>
            <a:xfrm>
              <a:off x="5029200" y="533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41" name="Oval 40"/>
            <p:cNvSpPr/>
            <p:nvPr/>
          </p:nvSpPr>
          <p:spPr>
            <a:xfrm>
              <a:off x="5334000" y="8382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42" name="Oval 41"/>
            <p:cNvSpPr/>
            <p:nvPr/>
          </p:nvSpPr>
          <p:spPr>
            <a:xfrm>
              <a:off x="5334000" y="11430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43" name="Oval 42"/>
            <p:cNvSpPr/>
            <p:nvPr/>
          </p:nvSpPr>
          <p:spPr>
            <a:xfrm>
              <a:off x="4495800" y="12954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sp>
          <p:nvSpPr>
            <p:cNvPr id="44" name="Oval 43"/>
            <p:cNvSpPr/>
            <p:nvPr/>
          </p:nvSpPr>
          <p:spPr>
            <a:xfrm>
              <a:off x="5410200" y="1447800"/>
              <a:ext cx="152400" cy="152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Narrow"/>
                <a:ea typeface="+mn-ea"/>
                <a:cs typeface="+mn-cs"/>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7574" y="457200"/>
            <a:ext cx="2271324" cy="170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537" y="4520052"/>
            <a:ext cx="21145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955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08F2E37-F7E5-4B02-851B-34FA81E454D5}" type="slidenum">
              <a:rPr lang="en-US" altLang="en-US" smtClean="0"/>
              <a:pPr/>
              <a:t>40</a:t>
            </a:fld>
            <a:endParaRPr lang="en-US" altLang="en-US"/>
          </a:p>
        </p:txBody>
      </p:sp>
      <p:pic>
        <p:nvPicPr>
          <p:cNvPr id="2050" name="Picture 2" descr="C:\Users\Jason.Link\Documents\EBFM Road Map\EcoJurisdictions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147"/>
            <a:ext cx="9067247" cy="521657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46162" y="1419368"/>
            <a:ext cx="1201003" cy="36849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AkSRG</a:t>
            </a:r>
            <a:endParaRPr lang="en-US" dirty="0">
              <a:solidFill>
                <a:schemeClr val="tx1"/>
              </a:solidFill>
            </a:endParaRPr>
          </a:p>
        </p:txBody>
      </p:sp>
      <p:sp>
        <p:nvSpPr>
          <p:cNvPr id="7" name="Oval 6"/>
          <p:cNvSpPr/>
          <p:nvPr/>
        </p:nvSpPr>
        <p:spPr>
          <a:xfrm>
            <a:off x="7485797" y="4478741"/>
            <a:ext cx="1201003" cy="36849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AtSRG</a:t>
            </a:r>
            <a:endParaRPr lang="en-US" dirty="0">
              <a:solidFill>
                <a:schemeClr val="tx1"/>
              </a:solidFill>
            </a:endParaRPr>
          </a:p>
        </p:txBody>
      </p:sp>
      <p:sp>
        <p:nvSpPr>
          <p:cNvPr id="8" name="Oval 7"/>
          <p:cNvSpPr/>
          <p:nvPr/>
        </p:nvSpPr>
        <p:spPr>
          <a:xfrm>
            <a:off x="2745476" y="3496102"/>
            <a:ext cx="1201003" cy="36849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PaSRG</a:t>
            </a:r>
            <a:endParaRPr lang="en-US" dirty="0">
              <a:solidFill>
                <a:schemeClr val="tx1"/>
              </a:solidFill>
            </a:endParaRPr>
          </a:p>
        </p:txBody>
      </p:sp>
      <p:sp>
        <p:nvSpPr>
          <p:cNvPr id="9" name="Down Arrow 8"/>
          <p:cNvSpPr/>
          <p:nvPr/>
        </p:nvSpPr>
        <p:spPr>
          <a:xfrm rot="1500000">
            <a:off x="3146941" y="4567744"/>
            <a:ext cx="661784" cy="1282343"/>
          </a:xfrm>
          <a:prstGeom prst="down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chemeClr val="tx2"/>
                </a:solidFill>
              </a:rPr>
              <a:t>Antarctica</a:t>
            </a:r>
            <a:endParaRPr lang="en-US" dirty="0">
              <a:solidFill>
                <a:schemeClr val="tx2"/>
              </a:solidFill>
            </a:endParaRPr>
          </a:p>
        </p:txBody>
      </p:sp>
      <p:sp>
        <p:nvSpPr>
          <p:cNvPr id="11" name="Down Arrow 10"/>
          <p:cNvSpPr/>
          <p:nvPr/>
        </p:nvSpPr>
        <p:spPr>
          <a:xfrm rot="4783370">
            <a:off x="541600" y="3172039"/>
            <a:ext cx="602151" cy="1385106"/>
          </a:xfrm>
          <a:prstGeom prst="downArrow">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solidFill>
                  <a:schemeClr val="tx2"/>
                </a:solidFill>
              </a:rPr>
              <a:t>Territories</a:t>
            </a:r>
            <a:endParaRPr lang="en-US" dirty="0">
              <a:solidFill>
                <a:schemeClr val="tx2"/>
              </a:solidFill>
            </a:endParaRPr>
          </a:p>
        </p:txBody>
      </p:sp>
    </p:spTree>
    <p:extLst>
      <p:ext uri="{BB962C8B-B14F-4D97-AF65-F5344CB8AC3E}">
        <p14:creationId xmlns:p14="http://schemas.microsoft.com/office/powerpoint/2010/main" val="2961593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83356" y="138729"/>
            <a:ext cx="7961060" cy="968176"/>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4000" b="0" i="0" u="none" strike="noStrike" cap="none" dirty="0" smtClean="0">
                <a:solidFill>
                  <a:schemeClr val="dk2"/>
                </a:solidFill>
                <a:latin typeface="Tahoma"/>
                <a:ea typeface="Tahoma"/>
                <a:cs typeface="Tahoma"/>
                <a:sym typeface="Tahoma"/>
              </a:rPr>
              <a:t>AKFSC </a:t>
            </a:r>
            <a:br>
              <a:rPr lang="en-US" sz="4000" b="0" i="0" u="none" strike="noStrike" cap="none" dirty="0" smtClean="0">
                <a:solidFill>
                  <a:schemeClr val="dk2"/>
                </a:solidFill>
                <a:latin typeface="Tahoma"/>
                <a:ea typeface="Tahoma"/>
                <a:cs typeface="Tahoma"/>
                <a:sym typeface="Tahoma"/>
              </a:rPr>
            </a:br>
            <a:r>
              <a:rPr lang="en-US" sz="4000" b="0" i="0" u="none" strike="noStrike" cap="none" dirty="0" smtClean="0">
                <a:solidFill>
                  <a:schemeClr val="dk2"/>
                </a:solidFill>
                <a:latin typeface="Tahoma"/>
                <a:ea typeface="Tahoma"/>
                <a:cs typeface="Tahoma"/>
                <a:sym typeface="Tahoma"/>
              </a:rPr>
              <a:t>Ecosystem </a:t>
            </a:r>
            <a:r>
              <a:rPr lang="en-US" sz="4000" b="0" i="0" u="none" strike="noStrike" cap="none" dirty="0">
                <a:solidFill>
                  <a:schemeClr val="dk2"/>
                </a:solidFill>
                <a:latin typeface="Tahoma"/>
                <a:ea typeface="Tahoma"/>
                <a:cs typeface="Tahoma"/>
                <a:sym typeface="Tahoma"/>
              </a:rPr>
              <a:t>models by region</a:t>
            </a:r>
          </a:p>
        </p:txBody>
      </p:sp>
      <p:graphicFrame>
        <p:nvGraphicFramePr>
          <p:cNvPr id="362" name="Shape 362"/>
          <p:cNvGraphicFramePr/>
          <p:nvPr/>
        </p:nvGraphicFramePr>
        <p:xfrm>
          <a:off x="1182191" y="1271516"/>
          <a:ext cx="6831850" cy="2966800"/>
        </p:xfrm>
        <a:graphic>
          <a:graphicData uri="http://schemas.openxmlformats.org/drawingml/2006/table">
            <a:tbl>
              <a:tblPr firstRow="1" bandRow="1">
                <a:noFill/>
              </a:tblPr>
              <a:tblGrid>
                <a:gridCol w="294565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800" b="1"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u="none" strike="noStrike" cap="none">
                          <a:solidFill>
                            <a:schemeClr val="dk1"/>
                          </a:solidFill>
                        </a:rPr>
                        <a:t>EBS</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u="none" strike="noStrike" cap="none">
                          <a:solidFill>
                            <a:schemeClr val="dk1"/>
                          </a:solidFill>
                        </a:rPr>
                        <a:t>GOA</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u="none" strike="noStrike" cap="none">
                          <a:solidFill>
                            <a:schemeClr val="dk1"/>
                          </a:solidFill>
                        </a:rPr>
                        <a:t>AI</a:t>
                      </a:r>
                    </a:p>
                  </a:txBody>
                  <a:tcPr marL="91450" marR="91450" marT="45725" marB="45725"/>
                </a:tc>
                <a:tc>
                  <a:txBody>
                    <a:bodyPr/>
                    <a:lstStyle/>
                    <a:p>
                      <a:pPr marL="0" marR="0" lvl="0" indent="0" algn="ctr" rtl="0">
                        <a:lnSpc>
                          <a:spcPct val="100000"/>
                        </a:lnSpc>
                        <a:spcBef>
                          <a:spcPts val="0"/>
                        </a:spcBef>
                        <a:spcAft>
                          <a:spcPts val="0"/>
                        </a:spcAft>
                        <a:buClr>
                          <a:schemeClr val="dk1"/>
                        </a:buClr>
                        <a:buSzPct val="25000"/>
                        <a:buFont typeface="Arial"/>
                        <a:buNone/>
                      </a:pPr>
                      <a:r>
                        <a:rPr lang="en-US" sz="1800" b="1" u="none" strike="noStrike" cap="none">
                          <a:solidFill>
                            <a:schemeClr val="dk1"/>
                          </a:solidFill>
                        </a:rPr>
                        <a:t>ARCTIC</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ROMS/NPZ</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o</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Enhanced assessment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Food web</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o</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Multispecies statistical</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1"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o</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FEAST-spatial</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b="0" u="none" strike="noStrike" cap="none"/>
                        <a: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Size Spectrum</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u="none" strike="noStrike" cap="none"/>
                        <a:t>o</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800" i="0" u="none" strike="noStrike" cap="none"/>
                        <a:t>Qualitative network</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i="0" u="none" strike="noStrike" cap="none"/>
                        <a:t>o</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US" sz="1800" i="0" u="none" strike="noStrike" cap="none"/>
                        <a:t>o</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endParaRPr sz="1800" i="1" u="none" strike="noStrike" cap="none"/>
                    </a:p>
                  </a:txBody>
                  <a:tcPr marL="91450" marR="91450" marT="45725" marB="45725"/>
                </a:tc>
                <a:extLst>
                  <a:ext uri="{0D108BD9-81ED-4DB2-BD59-A6C34878D82A}">
                    <a16:rowId xmlns:a16="http://schemas.microsoft.com/office/drawing/2014/main" val="10007"/>
                  </a:ext>
                </a:extLst>
              </a:tr>
            </a:tbl>
          </a:graphicData>
        </a:graphic>
      </p:graphicFrame>
      <p:sp>
        <p:nvSpPr>
          <p:cNvPr id="363" name="Shape 363"/>
          <p:cNvSpPr txBox="1"/>
          <p:nvPr/>
        </p:nvSpPr>
        <p:spPr>
          <a:xfrm>
            <a:off x="1182191" y="4537114"/>
            <a:ext cx="7692599" cy="147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a:solidFill>
                  <a:schemeClr val="dk1"/>
                </a:solidFill>
                <a:latin typeface="Tahoma"/>
                <a:ea typeface="Tahoma"/>
                <a:cs typeface="Tahoma"/>
                <a:sym typeface="Tahoma"/>
              </a:rPr>
              <a:t>* Annual or biennial part of assessment, requested or required by Council.</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a:solidFill>
                  <a:schemeClr val="dk1"/>
                </a:solidFill>
                <a:latin typeface="Tahoma"/>
                <a:ea typeface="Tahoma"/>
                <a:cs typeface="Tahoma"/>
                <a:sym typeface="Tahoma"/>
              </a:rPr>
              <a:t>+ Up-to-date for providing issue-specific advice.</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a:solidFill>
                  <a:schemeClr val="dk1"/>
                </a:solidFill>
                <a:latin typeface="Tahoma"/>
                <a:ea typeface="Tahoma"/>
                <a:cs typeface="Tahoma"/>
                <a:sym typeface="Tahoma"/>
              </a:rPr>
              <a:t>O Under active development.</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ct val="25000"/>
              <a:buFont typeface="Tahoma"/>
              <a:buNone/>
            </a:pPr>
            <a:r>
              <a:rPr lang="en-US" sz="1800" b="0" i="0" u="none" strike="noStrike" cap="none">
                <a:solidFill>
                  <a:schemeClr val="dk1"/>
                </a:solidFill>
                <a:latin typeface="Tahoma"/>
                <a:ea typeface="Tahoma"/>
                <a:cs typeface="Tahoma"/>
                <a:sym typeface="Tahoma"/>
              </a:rPr>
              <a:t>? Proposed.</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163153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ctrTitle"/>
          </p:nvPr>
        </p:nvSpPr>
        <p:spPr>
          <a:xfrm>
            <a:off x="397135" y="2871056"/>
            <a:ext cx="5740020" cy="895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Arial Black"/>
              <a:buNone/>
            </a:pPr>
            <a:r>
              <a:rPr lang="en-US" sz="2400" b="0" i="0" u="none" strike="noStrike" cap="none">
                <a:solidFill>
                  <a:schemeClr val="dk2"/>
                </a:solidFill>
                <a:latin typeface="Arial Black"/>
                <a:ea typeface="Arial Black"/>
                <a:cs typeface="Arial Black"/>
                <a:sym typeface="Arial Black"/>
              </a:rPr>
              <a:t>SSC Comments – December 2016</a:t>
            </a:r>
          </a:p>
        </p:txBody>
      </p:sp>
      <p:sp>
        <p:nvSpPr>
          <p:cNvPr id="500" name="Shape 500"/>
          <p:cNvSpPr/>
          <p:nvPr/>
        </p:nvSpPr>
        <p:spPr>
          <a:xfrm>
            <a:off x="397135" y="3706112"/>
            <a:ext cx="6612339" cy="255454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2000" b="0" i="0" u="none" strike="noStrike" cap="none">
                <a:solidFill>
                  <a:srgbClr val="000000"/>
                </a:solidFill>
                <a:latin typeface="Times New Roman"/>
                <a:ea typeface="Times New Roman"/>
                <a:cs typeface="Times New Roman"/>
                <a:sym typeface="Times New Roman"/>
              </a:rPr>
              <a:t>“There are several reasons that justify taking a precautionary approach when setting the ABC […] Our current understanding of pollock early life dynamics suggests that recent survival from age-0 to age-1 may be low due to low availability of suitable prey. </a:t>
            </a:r>
            <a:r>
              <a:rPr lang="en-US" sz="2000" b="1" i="0" u="none" strike="noStrike" cap="none">
                <a:solidFill>
                  <a:srgbClr val="000000"/>
                </a:solidFill>
                <a:latin typeface="Times New Roman"/>
                <a:ea typeface="Times New Roman"/>
                <a:cs typeface="Times New Roman"/>
                <a:sym typeface="Times New Roman"/>
              </a:rPr>
              <a:t>Combined with increased predation, as suggested by the multi-species model CEATTLE</a:t>
            </a:r>
            <a:r>
              <a:rPr lang="en-US" sz="2000" b="0" i="0" u="none" strike="noStrike" cap="none">
                <a:solidFill>
                  <a:srgbClr val="000000"/>
                </a:solidFill>
                <a:latin typeface="Times New Roman"/>
                <a:ea typeface="Times New Roman"/>
                <a:cs typeface="Times New Roman"/>
                <a:sym typeface="Times New Roman"/>
              </a:rPr>
              <a:t> and other evidence, strength of the 2015 and 2016 year classes is expected to be lower than average.”</a:t>
            </a:r>
          </a:p>
        </p:txBody>
      </p:sp>
      <p:pic>
        <p:nvPicPr>
          <p:cNvPr id="501" name="Shape 501"/>
          <p:cNvPicPr preferRelativeResize="0"/>
          <p:nvPr/>
        </p:nvPicPr>
        <p:blipFill rotWithShape="1">
          <a:blip r:embed="rId3">
            <a:alphaModFix/>
          </a:blip>
          <a:srcRect l="23316" t="29016" r="13761" b="15945"/>
          <a:stretch/>
        </p:blipFill>
        <p:spPr>
          <a:xfrm>
            <a:off x="3461755" y="239629"/>
            <a:ext cx="5350799" cy="2631426"/>
          </a:xfrm>
          <a:prstGeom prst="rect">
            <a:avLst/>
          </a:prstGeom>
          <a:noFill/>
          <a:ln>
            <a:noFill/>
          </a:ln>
        </p:spPr>
      </p:pic>
    </p:spTree>
    <p:extLst>
      <p:ext uri="{BB962C8B-B14F-4D97-AF65-F5344CB8AC3E}">
        <p14:creationId xmlns:p14="http://schemas.microsoft.com/office/powerpoint/2010/main" val="305002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Shape 572" descr="CLIMate_Aug2015-01.jpg"/>
          <p:cNvPicPr preferRelativeResize="0"/>
          <p:nvPr/>
        </p:nvPicPr>
        <p:blipFill rotWithShape="1">
          <a:blip r:embed="rId3">
            <a:alphaModFix/>
          </a:blip>
          <a:srcRect b="10135"/>
          <a:stretch/>
        </p:blipFill>
        <p:spPr>
          <a:xfrm>
            <a:off x="0" y="343667"/>
            <a:ext cx="6838799" cy="6163199"/>
          </a:xfrm>
          <a:prstGeom prst="rect">
            <a:avLst/>
          </a:prstGeom>
          <a:noFill/>
          <a:ln>
            <a:noFill/>
          </a:ln>
        </p:spPr>
      </p:pic>
      <p:grpSp>
        <p:nvGrpSpPr>
          <p:cNvPr id="573" name="Shape 573"/>
          <p:cNvGrpSpPr/>
          <p:nvPr/>
        </p:nvGrpSpPr>
        <p:grpSpPr>
          <a:xfrm>
            <a:off x="-128618" y="5152070"/>
            <a:ext cx="9294899" cy="1372535"/>
            <a:chOff x="-128618" y="5053091"/>
            <a:chExt cx="9294899" cy="1372535"/>
          </a:xfrm>
        </p:grpSpPr>
        <p:pic>
          <p:nvPicPr>
            <p:cNvPr id="574" name="Shape 574" descr="Screen Shot 2015-08-25 at 9.55.37 AM.jpg"/>
            <p:cNvPicPr preferRelativeResize="0"/>
            <p:nvPr/>
          </p:nvPicPr>
          <p:blipFill rotWithShape="1">
            <a:blip r:embed="rId4">
              <a:alphaModFix/>
            </a:blip>
            <a:srcRect/>
            <a:stretch/>
          </p:blipFill>
          <p:spPr>
            <a:xfrm>
              <a:off x="7207846" y="5249394"/>
              <a:ext cx="1674000" cy="1149300"/>
            </a:xfrm>
            <a:prstGeom prst="rect">
              <a:avLst/>
            </a:prstGeom>
            <a:noFill/>
            <a:ln>
              <a:noFill/>
            </a:ln>
          </p:spPr>
        </p:pic>
        <p:sp>
          <p:nvSpPr>
            <p:cNvPr id="575" name="Shape 575"/>
            <p:cNvSpPr/>
            <p:nvPr/>
          </p:nvSpPr>
          <p:spPr>
            <a:xfrm>
              <a:off x="-128618" y="5079826"/>
              <a:ext cx="9294899" cy="1345799"/>
            </a:xfrm>
            <a:prstGeom prst="rect">
              <a:avLst/>
            </a:prstGeom>
            <a:gradFill>
              <a:gsLst>
                <a:gs pos="0">
                  <a:srgbClr val="3E7FCD">
                    <a:alpha val="24313"/>
                  </a:srgbClr>
                </a:gs>
                <a:gs pos="23000">
                  <a:srgbClr val="96C0FF">
                    <a:alpha val="0"/>
                  </a:srgbClr>
                </a:gs>
                <a:gs pos="100000">
                  <a:srgbClr val="96C0FF">
                    <a:alpha val="0"/>
                  </a:srgbClr>
                </a:gs>
              </a:gsLst>
              <a:lin ang="10800025"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1859B"/>
                </a:solidFill>
                <a:latin typeface="Calibri"/>
                <a:ea typeface="Calibri"/>
                <a:cs typeface="Calibri"/>
                <a:sym typeface="Calibri"/>
              </a:endParaRPr>
            </a:p>
          </p:txBody>
        </p:sp>
        <p:sp>
          <p:nvSpPr>
            <p:cNvPr id="576" name="Shape 576"/>
            <p:cNvSpPr txBox="1"/>
            <p:nvPr/>
          </p:nvSpPr>
          <p:spPr>
            <a:xfrm>
              <a:off x="7228328" y="5053091"/>
              <a:ext cx="17876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05867"/>
                </a:buClr>
                <a:buSzPct val="25000"/>
                <a:buFont typeface="Calibri"/>
                <a:buNone/>
              </a:pPr>
              <a:r>
                <a:rPr lang="en-US" sz="1800" b="0" i="0" u="none" strike="noStrike" cap="none">
                  <a:solidFill>
                    <a:srgbClr val="205867"/>
                  </a:solidFill>
                  <a:latin typeface="Calibri"/>
                  <a:ea typeface="Calibri"/>
                  <a:cs typeface="Calibri"/>
                  <a:sym typeface="Calibri"/>
                </a:rPr>
                <a:t>Fishing Scenarios</a:t>
              </a:r>
            </a:p>
          </p:txBody>
        </p:sp>
      </p:grpSp>
      <p:grpSp>
        <p:nvGrpSpPr>
          <p:cNvPr id="577" name="Shape 577"/>
          <p:cNvGrpSpPr/>
          <p:nvPr/>
        </p:nvGrpSpPr>
        <p:grpSpPr>
          <a:xfrm>
            <a:off x="-128620" y="3093858"/>
            <a:ext cx="9291218" cy="1994999"/>
            <a:chOff x="18705" y="2952308"/>
            <a:chExt cx="9144000" cy="1995000"/>
          </a:xfrm>
        </p:grpSpPr>
        <p:pic>
          <p:nvPicPr>
            <p:cNvPr id="578" name="Shape 578" descr="Screen Shot 2015-08-25 at 10.42.42 AM.jpg"/>
            <p:cNvPicPr preferRelativeResize="0"/>
            <p:nvPr/>
          </p:nvPicPr>
          <p:blipFill rotWithShape="1">
            <a:blip r:embed="rId5">
              <a:alphaModFix/>
            </a:blip>
            <a:srcRect/>
            <a:stretch/>
          </p:blipFill>
          <p:spPr>
            <a:xfrm>
              <a:off x="7228328" y="3560671"/>
              <a:ext cx="1653599" cy="1317900"/>
            </a:xfrm>
            <a:prstGeom prst="rect">
              <a:avLst/>
            </a:prstGeom>
            <a:noFill/>
            <a:ln>
              <a:noFill/>
            </a:ln>
          </p:spPr>
        </p:pic>
        <p:sp>
          <p:nvSpPr>
            <p:cNvPr id="579" name="Shape 579"/>
            <p:cNvSpPr/>
            <p:nvPr/>
          </p:nvSpPr>
          <p:spPr>
            <a:xfrm>
              <a:off x="18705" y="2952308"/>
              <a:ext cx="9144000" cy="1995000"/>
            </a:xfrm>
            <a:prstGeom prst="rect">
              <a:avLst/>
            </a:prstGeom>
            <a:gradFill>
              <a:gsLst>
                <a:gs pos="0">
                  <a:srgbClr val="9BBB59">
                    <a:alpha val="24313"/>
                  </a:srgbClr>
                </a:gs>
                <a:gs pos="23000">
                  <a:srgbClr val="FFFFFF">
                    <a:alpha val="0"/>
                  </a:srgbClr>
                </a:gs>
                <a:gs pos="100000">
                  <a:srgbClr val="FFFFFF">
                    <a:alpha val="0"/>
                  </a:srgbClr>
                </a:gs>
              </a:gsLst>
              <a:lin ang="10800025"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1859B"/>
                </a:solidFill>
                <a:latin typeface="Calibri"/>
                <a:ea typeface="Calibri"/>
                <a:cs typeface="Calibri"/>
                <a:sym typeface="Calibri"/>
              </a:endParaRPr>
            </a:p>
          </p:txBody>
        </p:sp>
        <p:sp>
          <p:nvSpPr>
            <p:cNvPr id="580" name="Shape 580"/>
            <p:cNvSpPr txBox="1"/>
            <p:nvPr/>
          </p:nvSpPr>
          <p:spPr>
            <a:xfrm>
              <a:off x="7157934" y="2952308"/>
              <a:ext cx="18645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F6128"/>
                </a:buClr>
                <a:buSzPct val="25000"/>
                <a:buFont typeface="Calibri"/>
                <a:buNone/>
              </a:pPr>
              <a:r>
                <a:rPr lang="en-US" sz="1800" b="0" i="0" u="none" strike="noStrike" cap="none">
                  <a:solidFill>
                    <a:srgbClr val="4F6128"/>
                  </a:solidFill>
                  <a:latin typeface="Calibri"/>
                  <a:ea typeface="Calibri"/>
                  <a:cs typeface="Calibri"/>
                  <a:sym typeface="Calibri"/>
                </a:rPr>
                <a:t>Climate-enhanced </a:t>
              </a:r>
            </a:p>
            <a:p>
              <a:pPr marL="0" marR="0" lvl="0" indent="0" algn="l" rtl="0">
                <a:lnSpc>
                  <a:spcPct val="100000"/>
                </a:lnSpc>
                <a:spcBef>
                  <a:spcPts val="0"/>
                </a:spcBef>
                <a:spcAft>
                  <a:spcPts val="0"/>
                </a:spcAft>
                <a:buClr>
                  <a:srgbClr val="4F6128"/>
                </a:buClr>
                <a:buSzPct val="25000"/>
                <a:buFont typeface="Calibri"/>
                <a:buNone/>
              </a:pPr>
              <a:r>
                <a:rPr lang="en-US" sz="1800" b="0" i="0" u="none" strike="noStrike" cap="none">
                  <a:solidFill>
                    <a:srgbClr val="4F6128"/>
                  </a:solidFill>
                  <a:latin typeface="Calibri"/>
                  <a:ea typeface="Calibri"/>
                  <a:cs typeface="Calibri"/>
                  <a:sym typeface="Calibri"/>
                </a:rPr>
                <a:t>Biological Models</a:t>
              </a:r>
            </a:p>
          </p:txBody>
        </p:sp>
      </p:grpSp>
      <p:grpSp>
        <p:nvGrpSpPr>
          <p:cNvPr id="581" name="Shape 581"/>
          <p:cNvGrpSpPr/>
          <p:nvPr/>
        </p:nvGrpSpPr>
        <p:grpSpPr>
          <a:xfrm>
            <a:off x="2623475" y="528400"/>
            <a:ext cx="6537300" cy="2450099"/>
            <a:chOff x="2623475" y="292586"/>
            <a:chExt cx="6537300" cy="2450099"/>
          </a:xfrm>
        </p:grpSpPr>
        <p:sp>
          <p:nvSpPr>
            <p:cNvPr id="582" name="Shape 582"/>
            <p:cNvSpPr/>
            <p:nvPr/>
          </p:nvSpPr>
          <p:spPr>
            <a:xfrm>
              <a:off x="2623475" y="292586"/>
              <a:ext cx="6537300" cy="2450099"/>
            </a:xfrm>
            <a:prstGeom prst="rect">
              <a:avLst/>
            </a:prstGeom>
            <a:gradFill>
              <a:gsLst>
                <a:gs pos="0">
                  <a:srgbClr val="F79646">
                    <a:alpha val="24313"/>
                  </a:srgbClr>
                </a:gs>
                <a:gs pos="38000">
                  <a:srgbClr val="FFFFFF">
                    <a:alpha val="0"/>
                  </a:srgbClr>
                </a:gs>
                <a:gs pos="100000">
                  <a:srgbClr val="FFFFFF">
                    <a:alpha val="0"/>
                  </a:srgbClr>
                </a:gs>
              </a:gsLst>
              <a:lin ang="10800025" scaled="0"/>
            </a:gra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31859B"/>
                </a:solidFill>
                <a:latin typeface="Calibri"/>
                <a:ea typeface="Calibri"/>
                <a:cs typeface="Calibri"/>
                <a:sym typeface="Calibri"/>
              </a:endParaRPr>
            </a:p>
          </p:txBody>
        </p:sp>
        <p:grpSp>
          <p:nvGrpSpPr>
            <p:cNvPr id="583" name="Shape 583"/>
            <p:cNvGrpSpPr/>
            <p:nvPr/>
          </p:nvGrpSpPr>
          <p:grpSpPr>
            <a:xfrm>
              <a:off x="6966496" y="292586"/>
              <a:ext cx="2144400" cy="2002693"/>
              <a:chOff x="6966496" y="292586"/>
              <a:chExt cx="2144400" cy="2002693"/>
            </a:xfrm>
          </p:grpSpPr>
          <p:pic>
            <p:nvPicPr>
              <p:cNvPr id="584" name="Shape 584" descr="Screen Shot 2015-08-25 at 10.45.19 AM.jpg"/>
              <p:cNvPicPr preferRelativeResize="0"/>
              <p:nvPr/>
            </p:nvPicPr>
            <p:blipFill rotWithShape="1">
              <a:blip r:embed="rId6">
                <a:alphaModFix/>
              </a:blip>
              <a:srcRect/>
              <a:stretch/>
            </p:blipFill>
            <p:spPr>
              <a:xfrm>
                <a:off x="7831471" y="1232679"/>
                <a:ext cx="1016400" cy="1062600"/>
              </a:xfrm>
              <a:prstGeom prst="rect">
                <a:avLst/>
              </a:prstGeom>
              <a:noFill/>
              <a:ln>
                <a:noFill/>
              </a:ln>
            </p:spPr>
          </p:pic>
          <p:pic>
            <p:nvPicPr>
              <p:cNvPr id="585" name="Shape 585" descr="Screen Shot 2015-08-25 at 10.45.34 AM.jpg"/>
              <p:cNvPicPr preferRelativeResize="0"/>
              <p:nvPr/>
            </p:nvPicPr>
            <p:blipFill rotWithShape="1">
              <a:blip r:embed="rId7">
                <a:alphaModFix/>
              </a:blip>
              <a:srcRect/>
              <a:stretch/>
            </p:blipFill>
            <p:spPr>
              <a:xfrm>
                <a:off x="7150171" y="850591"/>
                <a:ext cx="915299" cy="1053900"/>
              </a:xfrm>
              <a:prstGeom prst="rect">
                <a:avLst/>
              </a:prstGeom>
              <a:noFill/>
              <a:ln>
                <a:noFill/>
              </a:ln>
            </p:spPr>
          </p:pic>
          <p:sp>
            <p:nvSpPr>
              <p:cNvPr id="586" name="Shape 586"/>
              <p:cNvSpPr txBox="1"/>
              <p:nvPr/>
            </p:nvSpPr>
            <p:spPr>
              <a:xfrm>
                <a:off x="6966496" y="292586"/>
                <a:ext cx="2144400" cy="6461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974806"/>
                  </a:buClr>
                  <a:buSzPct val="25000"/>
                  <a:buFont typeface="Calibri"/>
                  <a:buNone/>
                </a:pPr>
                <a:r>
                  <a:rPr lang="en-US" sz="1800" b="0" i="0" u="none" strike="noStrike" cap="none">
                    <a:solidFill>
                      <a:srgbClr val="974806"/>
                    </a:solidFill>
                    <a:latin typeface="Calibri"/>
                    <a:ea typeface="Calibri"/>
                    <a:cs typeface="Calibri"/>
                    <a:sym typeface="Calibri"/>
                  </a:rPr>
                  <a:t>Future </a:t>
                </a:r>
              </a:p>
              <a:p>
                <a:pPr marL="0" marR="0" lvl="0" indent="0" algn="ctr" rtl="0">
                  <a:lnSpc>
                    <a:spcPct val="100000"/>
                  </a:lnSpc>
                  <a:spcBef>
                    <a:spcPts val="0"/>
                  </a:spcBef>
                  <a:spcAft>
                    <a:spcPts val="0"/>
                  </a:spcAft>
                  <a:buClr>
                    <a:srgbClr val="974806"/>
                  </a:buClr>
                  <a:buSzPct val="25000"/>
                  <a:buFont typeface="Calibri"/>
                  <a:buNone/>
                </a:pPr>
                <a:r>
                  <a:rPr lang="en-US" sz="1800" b="0" i="0" u="none" strike="noStrike" cap="none">
                    <a:solidFill>
                      <a:srgbClr val="974806"/>
                    </a:solidFill>
                    <a:latin typeface="Calibri"/>
                    <a:ea typeface="Calibri"/>
                    <a:cs typeface="Calibri"/>
                    <a:sym typeface="Calibri"/>
                  </a:rPr>
                  <a:t>Climate Scenarios</a:t>
                </a:r>
              </a:p>
            </p:txBody>
          </p:sp>
        </p:grpSp>
      </p:grpSp>
    </p:spTree>
    <p:extLst>
      <p:ext uri="{BB962C8B-B14F-4D97-AF65-F5344CB8AC3E}">
        <p14:creationId xmlns:p14="http://schemas.microsoft.com/office/powerpoint/2010/main" val="794466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sldNum" idx="4294967295"/>
          </p:nvPr>
        </p:nvSpPr>
        <p:spPr>
          <a:xfrm>
            <a:off x="2285999" y="6355080"/>
            <a:ext cx="6400800" cy="502919"/>
          </a:xfrm>
          <a:prstGeom prst="rect">
            <a:avLst/>
          </a:prstGeom>
          <a:noFill/>
          <a:ln>
            <a:noFill/>
          </a:ln>
        </p:spPr>
        <p:txBody>
          <a:bodyPr lIns="0" tIns="45700" rIns="0" bIns="45700" anchor="ctr" anchorCtr="0">
            <a:noAutofit/>
          </a:bodyPr>
          <a:lstStyle/>
          <a:p>
            <a:pPr marL="0" marR="0" lvl="0" indent="0" algn="r" rtl="0">
              <a:spcBef>
                <a:spcPts val="0"/>
              </a:spcBef>
              <a:buSzPct val="25000"/>
              <a:buNone/>
            </a:pPr>
            <a:r>
              <a:rPr lang="en-US" sz="800" b="0" i="0" u="none" strike="noStrike" cap="none">
                <a:solidFill>
                  <a:srgbClr val="000000"/>
                </a:solidFill>
                <a:latin typeface="Arial Narrow"/>
                <a:ea typeface="Arial Narrow"/>
                <a:cs typeface="Arial Narrow"/>
                <a:sym typeface="Arial Narrow"/>
              </a:rPr>
              <a:t>U.S. Department of Commerce | National Oceanic and Atmospheric Administration | NOAA Fisheries | Page </a:t>
            </a:r>
            <a:fld id="{00000000-1234-1234-1234-123412341234}" type="slidenum">
              <a:rPr lang="en-US" sz="800" b="0" i="0" u="none" strike="noStrike" cap="none">
                <a:solidFill>
                  <a:srgbClr val="000000"/>
                </a:solidFill>
                <a:latin typeface="Arial Narrow"/>
                <a:ea typeface="Arial Narrow"/>
                <a:cs typeface="Arial Narrow"/>
                <a:sym typeface="Arial Narrow"/>
              </a:rPr>
              <a:t>44</a:t>
            </a:fld>
            <a:endParaRPr lang="en-US" sz="800" b="0" i="0" u="none" strike="noStrike" cap="none">
              <a:solidFill>
                <a:srgbClr val="000000"/>
              </a:solidFill>
              <a:latin typeface="Arial Narrow"/>
              <a:ea typeface="Arial Narrow"/>
              <a:cs typeface="Arial Narrow"/>
              <a:sym typeface="Arial Narrow"/>
            </a:endParaRPr>
          </a:p>
        </p:txBody>
      </p:sp>
      <p:graphicFrame>
        <p:nvGraphicFramePr>
          <p:cNvPr id="271" name="Shape 271"/>
          <p:cNvGraphicFramePr/>
          <p:nvPr/>
        </p:nvGraphicFramePr>
        <p:xfrm>
          <a:off x="457200" y="743204"/>
          <a:ext cx="8229600" cy="5964030"/>
        </p:xfrm>
        <a:graphic>
          <a:graphicData uri="http://schemas.openxmlformats.org/drawingml/2006/table">
            <a:tbl>
              <a:tblPr firstRow="1" bandRow="1">
                <a:noFil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50">
                <a:tc>
                  <a:txBody>
                    <a:bodyPr/>
                    <a:lstStyle/>
                    <a:p>
                      <a:pPr marL="0" marR="0" lvl="0" indent="0" algn="l" rtl="0">
                        <a:spcBef>
                          <a:spcPts val="0"/>
                        </a:spcBef>
                        <a:buSzPct val="25000"/>
                        <a:buNone/>
                      </a:pPr>
                      <a:r>
                        <a:rPr lang="en-US" sz="1800" u="none" strike="noStrike" cap="none"/>
                        <a:t>Model name</a:t>
                      </a:r>
                    </a:p>
                  </a:txBody>
                  <a:tcPr marL="91450" marR="91450" marT="45725" marB="45725"/>
                </a:tc>
                <a:tc>
                  <a:txBody>
                    <a:bodyPr/>
                    <a:lstStyle/>
                    <a:p>
                      <a:pPr marL="0" marR="0" lvl="0" indent="0" algn="l" rtl="0">
                        <a:spcBef>
                          <a:spcPts val="0"/>
                        </a:spcBef>
                        <a:buSzPct val="25000"/>
                        <a:buNone/>
                      </a:pPr>
                      <a:r>
                        <a:rPr lang="en-US" sz="1800"/>
                        <a:t>Reference</a:t>
                      </a:r>
                    </a:p>
                  </a:txBody>
                  <a:tcPr marL="91450" marR="91450" marT="45725" marB="45725"/>
                </a:tc>
                <a:tc>
                  <a:txBody>
                    <a:bodyPr/>
                    <a:lstStyle/>
                    <a:p>
                      <a:pPr marL="0" marR="0" lvl="0" indent="0" algn="l" rtl="0">
                        <a:spcBef>
                          <a:spcPts val="0"/>
                        </a:spcBef>
                        <a:buSzPct val="25000"/>
                        <a:buNone/>
                      </a:pPr>
                      <a:r>
                        <a:rPr lang="en-US" sz="1800"/>
                        <a:t>Development</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1800"/>
                        <a:t>MS-PROD</a:t>
                      </a:r>
                    </a:p>
                  </a:txBody>
                  <a:tcPr marL="91450" marR="91450" marT="45725" marB="45725"/>
                </a:tc>
                <a:tc>
                  <a:txBody>
                    <a:bodyPr/>
                    <a:lstStyle/>
                    <a:p>
                      <a:pPr marL="0" marR="0" lvl="0" indent="0" algn="l" rtl="0">
                        <a:spcBef>
                          <a:spcPts val="0"/>
                        </a:spcBef>
                        <a:buSzPct val="25000"/>
                        <a:buNone/>
                      </a:pPr>
                      <a:r>
                        <a:rPr lang="en-US" sz="1800"/>
                        <a:t>Gamble and Link 2009, Gaichas et al. 2012</a:t>
                      </a:r>
                    </a:p>
                  </a:txBody>
                  <a:tcPr marL="91450" marR="91450" marT="45725" marB="45725"/>
                </a:tc>
                <a:tc>
                  <a:txBody>
                    <a:bodyPr/>
                    <a:lstStyle/>
                    <a:p>
                      <a:pPr marL="0" marR="0" lvl="0" indent="0" algn="l" rtl="0">
                        <a:spcBef>
                          <a:spcPts val="0"/>
                        </a:spcBef>
                        <a:buSzPct val="25000"/>
                        <a:buNone/>
                      </a:pPr>
                      <a:r>
                        <a:rPr lang="en-US" sz="1800"/>
                        <a:t>Published</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1800"/>
                        <a:t>Kraken</a:t>
                      </a:r>
                    </a:p>
                  </a:txBody>
                  <a:tcPr marL="91450" marR="91450" marT="45725" marB="45725"/>
                </a:tc>
                <a:tc>
                  <a:txBody>
                    <a:bodyPr/>
                    <a:lstStyle/>
                    <a:p>
                      <a:pPr marL="0" marR="0" lvl="0" indent="0" algn="l" rtl="0">
                        <a:spcBef>
                          <a:spcPts val="0"/>
                        </a:spcBef>
                        <a:buSzPct val="25000"/>
                        <a:buNone/>
                      </a:pPr>
                      <a:r>
                        <a:rPr lang="en-US" sz="1800"/>
                        <a:t>Gamble et al. In Prep, based on Gamble and Link 2009</a:t>
                      </a:r>
                    </a:p>
                  </a:txBody>
                  <a:tcPr marL="91450" marR="91450" marT="45725" marB="45725"/>
                </a:tc>
                <a:tc>
                  <a:txBody>
                    <a:bodyPr/>
                    <a:lstStyle/>
                    <a:p>
                      <a:pPr marL="0" marR="0" lvl="0" indent="0" algn="l" rtl="0">
                        <a:spcBef>
                          <a:spcPts val="0"/>
                        </a:spcBef>
                        <a:buSzPct val="25000"/>
                        <a:buNone/>
                      </a:pPr>
                      <a:r>
                        <a:rPr lang="en-US" sz="1800"/>
                        <a:t>Ongoing, Performance testing initiated</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1800"/>
                        <a:t>MS Delay Difference</a:t>
                      </a:r>
                    </a:p>
                  </a:txBody>
                  <a:tcPr marL="91450" marR="91450" marT="45725" marB="45725"/>
                </a:tc>
                <a:tc>
                  <a:txBody>
                    <a:bodyPr/>
                    <a:lstStyle/>
                    <a:p>
                      <a:pPr marL="0" marR="0" lvl="0" indent="0" algn="l" rtl="0">
                        <a:spcBef>
                          <a:spcPts val="0"/>
                        </a:spcBef>
                        <a:buSzPct val="25000"/>
                        <a:buNone/>
                      </a:pPr>
                      <a:r>
                        <a:rPr lang="en-US" sz="1800"/>
                        <a:t>In prep</a:t>
                      </a:r>
                    </a:p>
                  </a:txBody>
                  <a:tcPr marL="91450" marR="91450" marT="45725" marB="45725"/>
                </a:tc>
                <a:tc>
                  <a:txBody>
                    <a:bodyPr/>
                    <a:lstStyle/>
                    <a:p>
                      <a:pPr marL="0" marR="0" lvl="0" indent="0" algn="l" rtl="0">
                        <a:spcBef>
                          <a:spcPts val="0"/>
                        </a:spcBef>
                        <a:buSzPct val="25000"/>
                        <a:buNone/>
                      </a:pPr>
                      <a:r>
                        <a:rPr lang="en-US" sz="1800"/>
                        <a:t>Ongoing, Performance testing initiated</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1800"/>
                        <a:t>MS Statistical Catch-at-age</a:t>
                      </a:r>
                    </a:p>
                  </a:txBody>
                  <a:tcPr marL="91450" marR="91450" marT="45725" marB="45725"/>
                </a:tc>
                <a:tc>
                  <a:txBody>
                    <a:bodyPr/>
                    <a:lstStyle/>
                    <a:p>
                      <a:pPr marL="0" marR="0" lvl="0" indent="0" algn="l" rtl="0">
                        <a:spcBef>
                          <a:spcPts val="0"/>
                        </a:spcBef>
                        <a:buSzPct val="25000"/>
                        <a:buNone/>
                      </a:pPr>
                      <a:r>
                        <a:rPr lang="en-US" sz="1800"/>
                        <a:t>Curti et al. 2013</a:t>
                      </a:r>
                    </a:p>
                  </a:txBody>
                  <a:tcPr marL="91450" marR="91450" marT="45725" marB="45725"/>
                </a:tc>
                <a:tc>
                  <a:txBody>
                    <a:bodyPr/>
                    <a:lstStyle/>
                    <a:p>
                      <a:pPr marL="0" marR="0" lvl="0" indent="0" algn="l" rtl="0">
                        <a:spcBef>
                          <a:spcPts val="0"/>
                        </a:spcBef>
                        <a:buSzPct val="25000"/>
                        <a:buNone/>
                      </a:pPr>
                      <a:r>
                        <a:rPr lang="en-US" sz="1800"/>
                        <a:t>Published</a:t>
                      </a: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buSzPct val="25000"/>
                        <a:buNone/>
                      </a:pPr>
                      <a:r>
                        <a:rPr lang="en-US" sz="1800"/>
                        <a:t>MSVPA-X</a:t>
                      </a:r>
                    </a:p>
                  </a:txBody>
                  <a:tcPr marL="91450" marR="91450" marT="45725" marB="45725"/>
                </a:tc>
                <a:tc>
                  <a:txBody>
                    <a:bodyPr/>
                    <a:lstStyle/>
                    <a:p>
                      <a:pPr marL="0" marR="0" lvl="0" indent="0" algn="l" rtl="0">
                        <a:spcBef>
                          <a:spcPts val="0"/>
                        </a:spcBef>
                        <a:buSzPct val="25000"/>
                        <a:buNone/>
                      </a:pPr>
                      <a:r>
                        <a:rPr lang="en-US" sz="1800"/>
                        <a:t>Tyrell et al. 2008, Garrison et al. 2010</a:t>
                      </a:r>
                    </a:p>
                  </a:txBody>
                  <a:tcPr marL="91450" marR="91450" marT="45725" marB="45725"/>
                </a:tc>
                <a:tc>
                  <a:txBody>
                    <a:bodyPr/>
                    <a:lstStyle/>
                    <a:p>
                      <a:pPr marL="0" marR="0" lvl="0" indent="0" algn="l" rtl="0">
                        <a:spcBef>
                          <a:spcPts val="0"/>
                        </a:spcBef>
                        <a:buSzPct val="25000"/>
                        <a:buNone/>
                      </a:pPr>
                      <a:r>
                        <a:rPr lang="en-US" sz="1800"/>
                        <a:t>Published</a:t>
                      </a: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buSzPct val="25000"/>
                        <a:buNone/>
                      </a:pPr>
                      <a:r>
                        <a:rPr lang="en-US" sz="1800"/>
                        <a:t>Qualitative Network Model</a:t>
                      </a:r>
                    </a:p>
                  </a:txBody>
                  <a:tcPr marL="91450" marR="91450" marT="45725" marB="45725"/>
                </a:tc>
                <a:tc>
                  <a:txBody>
                    <a:bodyPr/>
                    <a:lstStyle/>
                    <a:p>
                      <a:pPr marL="0" marR="0" lvl="0" indent="0" algn="l" rtl="0">
                        <a:spcBef>
                          <a:spcPts val="0"/>
                        </a:spcBef>
                        <a:buSzPct val="25000"/>
                        <a:buNone/>
                      </a:pPr>
                      <a:r>
                        <a:rPr lang="en-US" sz="1800"/>
                        <a:t>DePiper et al accepted</a:t>
                      </a:r>
                    </a:p>
                  </a:txBody>
                  <a:tcPr marL="91450" marR="91450" marT="45725" marB="45725"/>
                </a:tc>
                <a:tc>
                  <a:txBody>
                    <a:bodyPr/>
                    <a:lstStyle/>
                    <a:p>
                      <a:pPr marL="0" marR="0" lvl="0" indent="0" algn="l" rtl="0">
                        <a:spcBef>
                          <a:spcPts val="0"/>
                        </a:spcBef>
                        <a:buSzPct val="25000"/>
                        <a:buNone/>
                      </a:pPr>
                      <a:r>
                        <a:rPr lang="en-US" sz="1800"/>
                        <a:t>Ongoing</a:t>
                      </a: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buSzPct val="25000"/>
                        <a:buNone/>
                      </a:pPr>
                      <a:r>
                        <a:rPr lang="en-US" sz="1800"/>
                        <a:t>EMAX</a:t>
                      </a:r>
                    </a:p>
                  </a:txBody>
                  <a:tcPr marL="91450" marR="91450" marT="45725" marB="45725"/>
                </a:tc>
                <a:tc>
                  <a:txBody>
                    <a:bodyPr/>
                    <a:lstStyle/>
                    <a:p>
                      <a:pPr marL="0" marR="0" lvl="0" indent="0" algn="l" rtl="0">
                        <a:spcBef>
                          <a:spcPts val="0"/>
                        </a:spcBef>
                        <a:buSzPct val="25000"/>
                        <a:buNone/>
                      </a:pPr>
                      <a:r>
                        <a:rPr lang="en-US" sz="1800"/>
                        <a:t>Link et al. 2006, 2007, 2008, 2009</a:t>
                      </a:r>
                    </a:p>
                  </a:txBody>
                  <a:tcPr marL="91450" marR="91450" marT="45725" marB="45725"/>
                </a:tc>
                <a:tc>
                  <a:txBody>
                    <a:bodyPr/>
                    <a:lstStyle/>
                    <a:p>
                      <a:pPr marL="0" marR="0" lvl="0" indent="0" algn="l" rtl="0">
                        <a:spcBef>
                          <a:spcPts val="0"/>
                        </a:spcBef>
                        <a:buSzPct val="25000"/>
                        <a:buNone/>
                      </a:pPr>
                      <a:r>
                        <a:rPr lang="en-US" sz="1800"/>
                        <a:t>Published</a:t>
                      </a: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buSzPct val="25000"/>
                        <a:buNone/>
                      </a:pPr>
                      <a:r>
                        <a:rPr lang="en-US" sz="1800"/>
                        <a:t>Rpath</a:t>
                      </a:r>
                    </a:p>
                  </a:txBody>
                  <a:tcPr marL="91450" marR="91450" marT="45725" marB="45725"/>
                </a:tc>
                <a:tc>
                  <a:txBody>
                    <a:bodyPr/>
                    <a:lstStyle/>
                    <a:p>
                      <a:pPr marL="0" marR="0" lvl="0" indent="0" algn="l" rtl="0">
                        <a:spcBef>
                          <a:spcPts val="0"/>
                        </a:spcBef>
                        <a:buSzPct val="25000"/>
                        <a:buNone/>
                      </a:pPr>
                      <a:r>
                        <a:rPr lang="en-US" sz="1800"/>
                        <a:t>Lucey et al. In Prep</a:t>
                      </a:r>
                    </a:p>
                  </a:txBody>
                  <a:tcPr marL="91450" marR="91450" marT="45725" marB="45725"/>
                </a:tc>
                <a:tc>
                  <a:txBody>
                    <a:bodyPr/>
                    <a:lstStyle/>
                    <a:p>
                      <a:pPr marL="0" marR="0" lvl="0" indent="0" algn="l" rtl="0">
                        <a:spcBef>
                          <a:spcPts val="0"/>
                        </a:spcBef>
                        <a:buSzPct val="25000"/>
                        <a:buNone/>
                      </a:pPr>
                      <a:r>
                        <a:rPr lang="en-US" sz="1800"/>
                        <a:t>Ongoing, Parameterizing GB</a:t>
                      </a: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buSzPct val="25000"/>
                        <a:buNone/>
                      </a:pPr>
                      <a:r>
                        <a:rPr lang="en-US" sz="1800"/>
                        <a:t>Hydra</a:t>
                      </a:r>
                    </a:p>
                  </a:txBody>
                  <a:tcPr marL="91450" marR="91450" marT="45725" marB="45725"/>
                </a:tc>
                <a:tc>
                  <a:txBody>
                    <a:bodyPr/>
                    <a:lstStyle/>
                    <a:p>
                      <a:pPr marL="0" marR="0" lvl="0" indent="0" algn="l" rtl="0">
                        <a:spcBef>
                          <a:spcPts val="0"/>
                        </a:spcBef>
                        <a:buSzPct val="25000"/>
                        <a:buNone/>
                      </a:pPr>
                      <a:r>
                        <a:rPr lang="en-US" sz="1800"/>
                        <a:t>Gaichas et al 2016, based on Hall et al. 2006</a:t>
                      </a:r>
                    </a:p>
                  </a:txBody>
                  <a:tcPr marL="91450" marR="91450" marT="45725" marB="45725"/>
                </a:tc>
                <a:tc>
                  <a:txBody>
                    <a:bodyPr/>
                    <a:lstStyle/>
                    <a:p>
                      <a:pPr marL="0" marR="0" lvl="0" indent="0" algn="l" rtl="0">
                        <a:spcBef>
                          <a:spcPts val="0"/>
                        </a:spcBef>
                        <a:buSzPct val="25000"/>
                        <a:buNone/>
                      </a:pPr>
                      <a:r>
                        <a:rPr lang="en-US" sz="1800"/>
                        <a:t>Ongoing</a:t>
                      </a:r>
                    </a:p>
                  </a:txBody>
                  <a:tcPr marL="91450" marR="91450" marT="45725" marB="45725"/>
                </a:tc>
                <a:extLst>
                  <a:ext uri="{0D108BD9-81ED-4DB2-BD59-A6C34878D82A}">
                    <a16:rowId xmlns:a16="http://schemas.microsoft.com/office/drawing/2014/main" val="10009"/>
                  </a:ext>
                </a:extLst>
              </a:tr>
              <a:tr h="370850">
                <a:tc>
                  <a:txBody>
                    <a:bodyPr/>
                    <a:lstStyle/>
                    <a:p>
                      <a:pPr marL="0" marR="0" lvl="0" indent="0" algn="l" rtl="0">
                        <a:spcBef>
                          <a:spcPts val="0"/>
                        </a:spcBef>
                        <a:buSzPct val="25000"/>
                        <a:buNone/>
                      </a:pPr>
                      <a:r>
                        <a:rPr lang="en-US" sz="1800"/>
                        <a:t>Atlantis</a:t>
                      </a:r>
                    </a:p>
                  </a:txBody>
                  <a:tcPr marL="91450" marR="91450" marT="45725" marB="45725"/>
                </a:tc>
                <a:tc>
                  <a:txBody>
                    <a:bodyPr/>
                    <a:lstStyle/>
                    <a:p>
                      <a:pPr marL="0" marR="0" lvl="0" indent="0" algn="l" rtl="0">
                        <a:spcBef>
                          <a:spcPts val="0"/>
                        </a:spcBef>
                        <a:buSzPct val="25000"/>
                        <a:buNone/>
                      </a:pPr>
                      <a:r>
                        <a:rPr lang="en-US" sz="1800"/>
                        <a:t>Link et al. 2010, 2011</a:t>
                      </a:r>
                    </a:p>
                  </a:txBody>
                  <a:tcPr marL="91450" marR="91450" marT="45725" marB="45725"/>
                </a:tc>
                <a:tc>
                  <a:txBody>
                    <a:bodyPr/>
                    <a:lstStyle/>
                    <a:p>
                      <a:pPr marL="0" marR="0" lvl="0" indent="0" algn="l" rtl="0">
                        <a:spcBef>
                          <a:spcPts val="0"/>
                        </a:spcBef>
                        <a:buSzPct val="25000"/>
                        <a:buNone/>
                      </a:pPr>
                      <a:r>
                        <a:rPr lang="en-US" sz="1800"/>
                        <a:t>V1.0 published, v1.5 in development</a:t>
                      </a:r>
                    </a:p>
                  </a:txBody>
                  <a:tcPr marL="91450" marR="91450" marT="45725" marB="45725"/>
                </a:tc>
                <a:extLst>
                  <a:ext uri="{0D108BD9-81ED-4DB2-BD59-A6C34878D82A}">
                    <a16:rowId xmlns:a16="http://schemas.microsoft.com/office/drawing/2014/main" val="10010"/>
                  </a:ext>
                </a:extLst>
              </a:tr>
            </a:tbl>
          </a:graphicData>
        </a:graphic>
      </p:graphicFrame>
      <p:sp>
        <p:nvSpPr>
          <p:cNvPr id="272" name="Shape 272"/>
          <p:cNvSpPr txBox="1">
            <a:spLocks noGrp="1"/>
          </p:cNvSpPr>
          <p:nvPr>
            <p:ph type="title"/>
          </p:nvPr>
        </p:nvSpPr>
        <p:spPr>
          <a:xfrm>
            <a:off x="457200" y="115823"/>
            <a:ext cx="8229600" cy="676013"/>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Arial Narrow"/>
              <a:buNone/>
            </a:pPr>
            <a:r>
              <a:rPr lang="en-US" sz="3600" b="1" i="0" u="none" strike="noStrike" cap="none" dirty="0" smtClean="0">
                <a:solidFill>
                  <a:schemeClr val="accent1"/>
                </a:solidFill>
                <a:latin typeface="Arial Narrow"/>
                <a:ea typeface="Arial Narrow"/>
                <a:cs typeface="Arial Narrow"/>
                <a:sym typeface="Arial Narrow"/>
              </a:rPr>
              <a:t>NEFSC: Multispecies/Ecosystem </a:t>
            </a:r>
            <a:r>
              <a:rPr lang="en-US" sz="3600" b="1" i="0" u="none" strike="noStrike" cap="none" dirty="0">
                <a:solidFill>
                  <a:schemeClr val="accent1"/>
                </a:solidFill>
                <a:latin typeface="Arial Narrow"/>
                <a:ea typeface="Arial Narrow"/>
                <a:cs typeface="Arial Narrow"/>
                <a:sym typeface="Arial Narrow"/>
              </a:rPr>
              <a:t>Models</a:t>
            </a:r>
          </a:p>
        </p:txBody>
      </p:sp>
    </p:spTree>
    <p:extLst>
      <p:ext uri="{BB962C8B-B14F-4D97-AF65-F5344CB8AC3E}">
        <p14:creationId xmlns:p14="http://schemas.microsoft.com/office/powerpoint/2010/main" val="2322678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pic>
        <p:nvPicPr>
          <p:cNvPr id="761" name="Shape 761" descr="FlukeScupBSB2.png"/>
          <p:cNvPicPr preferRelativeResize="0"/>
          <p:nvPr/>
        </p:nvPicPr>
        <p:blipFill rotWithShape="1">
          <a:blip r:embed="rId3">
            <a:alphaModFix/>
          </a:blip>
          <a:srcRect/>
          <a:stretch/>
        </p:blipFill>
        <p:spPr>
          <a:xfrm>
            <a:off x="0" y="182840"/>
            <a:ext cx="4830785" cy="2712759"/>
          </a:xfrm>
          <a:prstGeom prst="rect">
            <a:avLst/>
          </a:prstGeom>
          <a:noFill/>
          <a:ln>
            <a:noFill/>
          </a:ln>
        </p:spPr>
      </p:pic>
      <p:pic>
        <p:nvPicPr>
          <p:cNvPr id="762" name="Shape 762" descr="MSE.png"/>
          <p:cNvPicPr preferRelativeResize="0"/>
          <p:nvPr/>
        </p:nvPicPr>
        <p:blipFill rotWithShape="1">
          <a:blip r:embed="rId4">
            <a:alphaModFix/>
          </a:blip>
          <a:srcRect l="23955" b="6518"/>
          <a:stretch/>
        </p:blipFill>
        <p:spPr>
          <a:xfrm>
            <a:off x="5417130" y="3041928"/>
            <a:ext cx="3563825" cy="3748678"/>
          </a:xfrm>
          <a:prstGeom prst="rect">
            <a:avLst/>
          </a:prstGeom>
          <a:noFill/>
          <a:ln>
            <a:noFill/>
          </a:ln>
        </p:spPr>
      </p:pic>
      <p:sp>
        <p:nvSpPr>
          <p:cNvPr id="763" name="Shape 763"/>
          <p:cNvSpPr/>
          <p:nvPr/>
        </p:nvSpPr>
        <p:spPr>
          <a:xfrm rot="5400000">
            <a:off x="5042996" y="4207798"/>
            <a:ext cx="383002" cy="807422"/>
          </a:xfrm>
          <a:prstGeom prst="downArrow">
            <a:avLst>
              <a:gd name="adj1" fmla="val 50000"/>
              <a:gd name="adj2" fmla="val 50000"/>
            </a:avLst>
          </a:prstGeom>
          <a:gradFill>
            <a:gsLst>
              <a:gs pos="0">
                <a:srgbClr val="009BAE"/>
              </a:gs>
              <a:gs pos="100000">
                <a:srgbClr val="9AE0F2"/>
              </a:gs>
            </a:gsLst>
            <a:lin ang="16200000" scaled="0"/>
          </a:gradFill>
          <a:ln w="9525" cap="flat" cmpd="sng">
            <a:solidFill>
              <a:srgbClr val="008797"/>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Narrow"/>
              <a:ea typeface="Arial Narrow"/>
              <a:cs typeface="Arial Narrow"/>
              <a:sym typeface="Arial Narrow"/>
            </a:endParaRPr>
          </a:p>
        </p:txBody>
      </p:sp>
      <p:pic>
        <p:nvPicPr>
          <p:cNvPr id="764" name="Shape 764" descr="MSE.png"/>
          <p:cNvPicPr preferRelativeResize="0"/>
          <p:nvPr/>
        </p:nvPicPr>
        <p:blipFill rotWithShape="1">
          <a:blip r:embed="rId4">
            <a:alphaModFix/>
          </a:blip>
          <a:srcRect t="73915" r="68603"/>
          <a:stretch/>
        </p:blipFill>
        <p:spPr>
          <a:xfrm>
            <a:off x="3544698" y="4273107"/>
            <a:ext cx="1616057" cy="1148824"/>
          </a:xfrm>
          <a:prstGeom prst="rect">
            <a:avLst/>
          </a:prstGeom>
          <a:noFill/>
          <a:ln>
            <a:noFill/>
          </a:ln>
        </p:spPr>
      </p:pic>
      <p:sp>
        <p:nvSpPr>
          <p:cNvPr id="765" name="Shape 765"/>
          <p:cNvSpPr/>
          <p:nvPr/>
        </p:nvSpPr>
        <p:spPr>
          <a:xfrm>
            <a:off x="5187942" y="4780089"/>
            <a:ext cx="374657" cy="1544511"/>
          </a:xfrm>
          <a:prstGeom prst="rect">
            <a:avLst/>
          </a:prstGeom>
          <a:solidFill>
            <a:srgbClr val="FFFFFF"/>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Narrow"/>
              <a:ea typeface="Arial Narrow"/>
              <a:cs typeface="Arial Narrow"/>
              <a:sym typeface="Arial Narrow"/>
            </a:endParaRPr>
          </a:p>
        </p:txBody>
      </p:sp>
      <p:pic>
        <p:nvPicPr>
          <p:cNvPr id="766" name="Shape 766" descr="Screen Shot 2016-03-11 at 10.06.16 AM.png"/>
          <p:cNvPicPr preferRelativeResize="0"/>
          <p:nvPr/>
        </p:nvPicPr>
        <p:blipFill rotWithShape="1">
          <a:blip r:embed="rId5">
            <a:alphaModFix/>
          </a:blip>
          <a:srcRect/>
          <a:stretch/>
        </p:blipFill>
        <p:spPr>
          <a:xfrm>
            <a:off x="1386104" y="1138046"/>
            <a:ext cx="1896765" cy="766952"/>
          </a:xfrm>
          <a:prstGeom prst="rect">
            <a:avLst/>
          </a:prstGeom>
          <a:solidFill>
            <a:srgbClr val="ECECEC"/>
          </a:solidFill>
          <a:ln w="88900" cap="sq" cmpd="sng">
            <a:solidFill>
              <a:schemeClr val="accent1"/>
            </a:solidFill>
            <a:prstDash val="solid"/>
            <a:miter/>
            <a:headEnd type="none" w="med" len="med"/>
            <a:tailEnd type="none" w="med" len="med"/>
          </a:ln>
          <a:effectLst>
            <a:outerShdw blurRad="54999" dist="18000" dir="5400000" algn="tl" rotWithShape="0">
              <a:srgbClr val="000000">
                <a:alpha val="40000"/>
              </a:srgbClr>
            </a:outerShdw>
          </a:effectLst>
        </p:spPr>
      </p:pic>
      <p:sp>
        <p:nvSpPr>
          <p:cNvPr id="767" name="Shape 767"/>
          <p:cNvSpPr/>
          <p:nvPr/>
        </p:nvSpPr>
        <p:spPr>
          <a:xfrm rot="5400000">
            <a:off x="5413285" y="-69547"/>
            <a:ext cx="2689830" cy="3533125"/>
          </a:xfrm>
          <a:prstGeom prst="bentArrow">
            <a:avLst>
              <a:gd name="adj1" fmla="val 58666"/>
              <a:gd name="adj2" fmla="val 46260"/>
              <a:gd name="adj3" fmla="val 26402"/>
              <a:gd name="adj4" fmla="val 43706"/>
            </a:avLst>
          </a:prstGeom>
          <a:gradFill>
            <a:gsLst>
              <a:gs pos="0">
                <a:srgbClr val="009BAE"/>
              </a:gs>
              <a:gs pos="100000">
                <a:srgbClr val="9AE0F2"/>
              </a:gs>
            </a:gsLst>
            <a:lin ang="16200000" scaled="0"/>
          </a:gradFill>
          <a:ln w="9525" cap="flat" cmpd="sng">
            <a:solidFill>
              <a:srgbClr val="00879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8" name="Shape 768"/>
          <p:cNvSpPr txBox="1"/>
          <p:nvPr/>
        </p:nvSpPr>
        <p:spPr>
          <a:xfrm>
            <a:off x="4991626" y="352122"/>
            <a:ext cx="3533125" cy="2689830"/>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dirty="0">
              <a:solidFill>
                <a:schemeClr val="dk1"/>
              </a:solidFill>
              <a:latin typeface="Arial Narrow"/>
              <a:ea typeface="Arial Narrow"/>
              <a:cs typeface="Arial Narrow"/>
              <a:sym typeface="Arial Narrow"/>
            </a:endParaRPr>
          </a:p>
          <a:p>
            <a:pPr marL="0" marR="0" lvl="0" indent="0" algn="ctr" rtl="0">
              <a:spcBef>
                <a:spcPts val="0"/>
              </a:spcBef>
              <a:buNone/>
            </a:pPr>
            <a:endParaRPr sz="1800" dirty="0">
              <a:solidFill>
                <a:schemeClr val="dk1"/>
              </a:solidFill>
              <a:latin typeface="Arial Narrow"/>
              <a:ea typeface="Arial Narrow"/>
              <a:cs typeface="Arial Narrow"/>
              <a:sym typeface="Arial Narrow"/>
            </a:endParaRPr>
          </a:p>
          <a:p>
            <a:pPr marL="0" marR="0" lvl="0" indent="0" algn="ctr" rtl="0">
              <a:spcBef>
                <a:spcPts val="0"/>
              </a:spcBef>
              <a:buNone/>
            </a:pPr>
            <a:endParaRPr sz="1800" dirty="0">
              <a:solidFill>
                <a:schemeClr val="dk1"/>
              </a:solidFill>
              <a:latin typeface="Arial Narrow"/>
              <a:ea typeface="Arial Narrow"/>
              <a:cs typeface="Arial Narrow"/>
              <a:sym typeface="Arial Narrow"/>
            </a:endParaRPr>
          </a:p>
          <a:p>
            <a:pPr marL="0" marR="0" lvl="0" indent="0" algn="l" rtl="0">
              <a:spcBef>
                <a:spcPts val="0"/>
              </a:spcBef>
              <a:buSzPct val="25000"/>
              <a:buNone/>
            </a:pPr>
            <a:r>
              <a:rPr lang="en-US" sz="1800" dirty="0">
                <a:solidFill>
                  <a:schemeClr val="lt1"/>
                </a:solidFill>
                <a:latin typeface="Arial Narrow"/>
                <a:ea typeface="Arial Narrow"/>
                <a:cs typeface="Arial Narrow"/>
                <a:sym typeface="Arial Narrow"/>
              </a:rPr>
              <a:t>Council/stakeholder process </a:t>
            </a:r>
          </a:p>
          <a:p>
            <a:pPr marL="0" marR="0" lvl="0" indent="0" algn="l" rtl="0">
              <a:spcBef>
                <a:spcPts val="0"/>
              </a:spcBef>
              <a:buSzPct val="25000"/>
              <a:buNone/>
            </a:pPr>
            <a:r>
              <a:rPr lang="en-US" sz="1800" dirty="0">
                <a:solidFill>
                  <a:schemeClr val="lt1"/>
                </a:solidFill>
                <a:latin typeface="Arial Narrow"/>
                <a:ea typeface="Arial Narrow"/>
                <a:cs typeface="Arial Narrow"/>
                <a:sym typeface="Arial Narrow"/>
              </a:rPr>
              <a:t>Specifies MSE objectives, </a:t>
            </a:r>
          </a:p>
          <a:p>
            <a:pPr marL="0" marR="0" lvl="0" indent="0" algn="l" rtl="0">
              <a:spcBef>
                <a:spcPts val="0"/>
              </a:spcBef>
              <a:buSzPct val="25000"/>
              <a:buNone/>
            </a:pPr>
            <a:r>
              <a:rPr lang="en-US" sz="1800" dirty="0">
                <a:solidFill>
                  <a:schemeClr val="lt1"/>
                </a:solidFill>
                <a:latin typeface="Arial Narrow"/>
                <a:ea typeface="Arial Narrow"/>
                <a:cs typeface="Arial Narrow"/>
                <a:sym typeface="Arial Narrow"/>
              </a:rPr>
              <a:t>Performance measures,</a:t>
            </a:r>
          </a:p>
          <a:p>
            <a:pPr marL="0" marR="0" lvl="0" indent="0" algn="l" rtl="0">
              <a:spcBef>
                <a:spcPts val="0"/>
              </a:spcBef>
              <a:buSzPct val="25000"/>
              <a:buNone/>
            </a:pPr>
            <a:r>
              <a:rPr lang="en-US" sz="1800" dirty="0">
                <a:solidFill>
                  <a:schemeClr val="lt1"/>
                </a:solidFill>
                <a:latin typeface="Arial Narrow"/>
                <a:ea typeface="Arial Narrow"/>
                <a:cs typeface="Arial Narrow"/>
                <a:sym typeface="Arial Narrow"/>
              </a:rPr>
              <a:t>Range of strategies </a:t>
            </a:r>
          </a:p>
          <a:p>
            <a:pPr marL="0" marR="0" lvl="0" indent="0" algn="ctr" rtl="0">
              <a:spcBef>
                <a:spcPts val="0"/>
              </a:spcBef>
              <a:buNone/>
            </a:pPr>
            <a:endParaRPr sz="1800" dirty="0">
              <a:solidFill>
                <a:schemeClr val="lt1"/>
              </a:solidFill>
              <a:latin typeface="Arial Narrow"/>
              <a:ea typeface="Arial Narrow"/>
              <a:cs typeface="Arial Narrow"/>
              <a:sym typeface="Arial Narrow"/>
            </a:endParaRPr>
          </a:p>
          <a:p>
            <a:pPr marL="0" marR="0" lvl="0" indent="0" algn="ctr" rtl="0">
              <a:spcBef>
                <a:spcPts val="0"/>
              </a:spcBef>
              <a:buSzPct val="25000"/>
              <a:buNone/>
            </a:pPr>
            <a:r>
              <a:rPr lang="en-US" sz="1800" dirty="0">
                <a:solidFill>
                  <a:schemeClr val="lt1"/>
                </a:solidFill>
                <a:latin typeface="Arial Narrow"/>
                <a:ea typeface="Arial Narrow"/>
                <a:cs typeface="Arial Narrow"/>
                <a:sym typeface="Arial Narrow"/>
              </a:rPr>
              <a:t>                 Scientists </a:t>
            </a:r>
          </a:p>
          <a:p>
            <a:pPr marL="0" marR="0" lvl="0" indent="0" algn="ctr" rtl="0">
              <a:spcBef>
                <a:spcPts val="0"/>
              </a:spcBef>
              <a:buSzPct val="25000"/>
              <a:buNone/>
            </a:pPr>
            <a:r>
              <a:rPr lang="en-US" sz="1800" dirty="0">
                <a:solidFill>
                  <a:schemeClr val="lt1"/>
                </a:solidFill>
                <a:latin typeface="Arial Narrow"/>
                <a:ea typeface="Arial Narrow"/>
                <a:cs typeface="Arial Narrow"/>
                <a:sym typeface="Arial Narrow"/>
              </a:rPr>
              <a:t>                    develop tools</a:t>
            </a:r>
          </a:p>
          <a:p>
            <a:pPr marL="0" marR="0" lvl="0" indent="0" algn="ctr" rtl="0">
              <a:spcBef>
                <a:spcPts val="0"/>
              </a:spcBef>
              <a:buNone/>
            </a:pPr>
            <a:endParaRPr sz="1800" dirty="0">
              <a:solidFill>
                <a:schemeClr val="lt1"/>
              </a:solidFill>
              <a:latin typeface="Arial Narrow"/>
              <a:ea typeface="Arial Narrow"/>
              <a:cs typeface="Arial Narrow"/>
              <a:sym typeface="Arial Narrow"/>
            </a:endParaRPr>
          </a:p>
          <a:p>
            <a:pPr marL="0" marR="0" lvl="0" indent="0" algn="ctr" rtl="0">
              <a:spcBef>
                <a:spcPts val="0"/>
              </a:spcBef>
              <a:buNone/>
            </a:pPr>
            <a:endParaRPr sz="1800" dirty="0">
              <a:solidFill>
                <a:schemeClr val="dk1"/>
              </a:solidFill>
              <a:latin typeface="Arial Narrow"/>
              <a:ea typeface="Arial Narrow"/>
              <a:cs typeface="Arial Narrow"/>
              <a:sym typeface="Arial Narrow"/>
            </a:endParaRPr>
          </a:p>
          <a:p>
            <a:pPr marL="0" marR="0" lvl="0" indent="0" algn="ctr" rtl="0">
              <a:spcBef>
                <a:spcPts val="0"/>
              </a:spcBef>
              <a:buNone/>
            </a:pPr>
            <a:endParaRPr sz="1800" dirty="0">
              <a:solidFill>
                <a:schemeClr val="dk1"/>
              </a:solidFill>
              <a:latin typeface="Arial Narrow"/>
              <a:ea typeface="Arial Narrow"/>
              <a:cs typeface="Arial Narrow"/>
              <a:sym typeface="Arial Narrow"/>
            </a:endParaRPr>
          </a:p>
        </p:txBody>
      </p:sp>
      <p:sp>
        <p:nvSpPr>
          <p:cNvPr id="769" name="Shape 769"/>
          <p:cNvSpPr/>
          <p:nvPr/>
        </p:nvSpPr>
        <p:spPr>
          <a:xfrm>
            <a:off x="339482" y="3178960"/>
            <a:ext cx="3205216" cy="3069439"/>
          </a:xfrm>
          <a:prstGeom prst="rect">
            <a:avLst/>
          </a:prstGeom>
          <a:gradFill>
            <a:gsLst>
              <a:gs pos="0">
                <a:srgbClr val="009BAE"/>
              </a:gs>
              <a:gs pos="100000">
                <a:srgbClr val="9AE0F2"/>
              </a:gs>
            </a:gsLst>
            <a:lin ang="16200000" scaled="0"/>
          </a:gradFill>
          <a:ln w="9525" cap="flat" cmpd="sng">
            <a:solidFill>
              <a:srgbClr val="008797"/>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l" rtl="0">
              <a:spcBef>
                <a:spcPts val="0"/>
              </a:spcBef>
              <a:buSzPct val="25000"/>
              <a:buNone/>
            </a:pPr>
            <a:r>
              <a:rPr lang="en-US" sz="2000">
                <a:solidFill>
                  <a:schemeClr val="dk1"/>
                </a:solidFill>
                <a:latin typeface="Arial Narrow"/>
                <a:ea typeface="Arial Narrow"/>
                <a:cs typeface="Arial Narrow"/>
                <a:sym typeface="Arial Narrow"/>
              </a:rPr>
              <a:t>Council Decision Support:</a:t>
            </a:r>
          </a:p>
          <a:p>
            <a:pPr marL="285750" marR="0" lvl="0" indent="-285750" algn="l" rtl="0">
              <a:spcBef>
                <a:spcPts val="0"/>
              </a:spcBef>
              <a:buClr>
                <a:schemeClr val="lt1"/>
              </a:buClr>
              <a:buSzPct val="100000"/>
              <a:buFont typeface="Arial"/>
              <a:buChar char="•"/>
            </a:pPr>
            <a:r>
              <a:rPr lang="en-US" sz="2000" b="1">
                <a:solidFill>
                  <a:schemeClr val="lt1"/>
                </a:solidFill>
                <a:latin typeface="Arial Narrow"/>
                <a:ea typeface="Arial Narrow"/>
                <a:cs typeface="Arial Narrow"/>
                <a:sym typeface="Arial Narrow"/>
              </a:rPr>
              <a:t>Tradeoffs</a:t>
            </a:r>
            <a:r>
              <a:rPr lang="en-US" sz="2000">
                <a:solidFill>
                  <a:schemeClr val="lt1"/>
                </a:solidFill>
                <a:latin typeface="Arial Narrow"/>
                <a:ea typeface="Arial Narrow"/>
                <a:cs typeface="Arial Narrow"/>
                <a:sym typeface="Arial Narrow"/>
              </a:rPr>
              <a:t> between objectives</a:t>
            </a:r>
          </a:p>
          <a:p>
            <a:pPr marL="285750" marR="0" lvl="0" indent="-285750" algn="l" rtl="0">
              <a:spcBef>
                <a:spcPts val="0"/>
              </a:spcBef>
              <a:buClr>
                <a:schemeClr val="lt1"/>
              </a:buClr>
              <a:buSzPct val="100000"/>
              <a:buFont typeface="Arial"/>
              <a:buChar char="•"/>
            </a:pPr>
            <a:r>
              <a:rPr lang="en-US" sz="2000">
                <a:solidFill>
                  <a:schemeClr val="lt1"/>
                </a:solidFill>
                <a:latin typeface="Arial Narrow"/>
                <a:ea typeface="Arial Narrow"/>
                <a:cs typeface="Arial Narrow"/>
                <a:sym typeface="Arial Narrow"/>
              </a:rPr>
              <a:t>Potential management strategy </a:t>
            </a:r>
            <a:r>
              <a:rPr lang="en-US" sz="2000" b="1">
                <a:solidFill>
                  <a:schemeClr val="lt1"/>
                </a:solidFill>
                <a:latin typeface="Arial Narrow"/>
                <a:ea typeface="Arial Narrow"/>
                <a:cs typeface="Arial Narrow"/>
                <a:sym typeface="Arial Narrow"/>
              </a:rPr>
              <a:t>performance</a:t>
            </a:r>
            <a:r>
              <a:rPr lang="en-US" sz="2000">
                <a:solidFill>
                  <a:schemeClr val="lt1"/>
                </a:solidFill>
                <a:latin typeface="Arial Narrow"/>
                <a:ea typeface="Arial Narrow"/>
                <a:cs typeface="Arial Narrow"/>
                <a:sym typeface="Arial Narrow"/>
              </a:rPr>
              <a:t> considering </a:t>
            </a:r>
          </a:p>
          <a:p>
            <a:pPr marL="742950" marR="0" lvl="1" indent="-285750" algn="l" rtl="0">
              <a:spcBef>
                <a:spcPts val="0"/>
              </a:spcBef>
              <a:buClr>
                <a:schemeClr val="lt1"/>
              </a:buClr>
              <a:buSzPct val="100000"/>
              <a:buFont typeface="Arial"/>
              <a:buChar char="•"/>
            </a:pPr>
            <a:r>
              <a:rPr lang="en-US" sz="2000" b="0" i="0" u="none" strike="noStrike" cap="none">
                <a:solidFill>
                  <a:schemeClr val="lt1"/>
                </a:solidFill>
                <a:latin typeface="Arial Narrow"/>
                <a:ea typeface="Arial Narrow"/>
                <a:cs typeface="Arial Narrow"/>
                <a:sym typeface="Arial Narrow"/>
              </a:rPr>
              <a:t>key interactions</a:t>
            </a:r>
          </a:p>
          <a:p>
            <a:pPr marL="742950" marR="0" lvl="1" indent="-285750" algn="l" rtl="0">
              <a:spcBef>
                <a:spcPts val="0"/>
              </a:spcBef>
              <a:buClr>
                <a:schemeClr val="lt1"/>
              </a:buClr>
              <a:buSzPct val="100000"/>
              <a:buFont typeface="Arial"/>
              <a:buChar char="•"/>
            </a:pPr>
            <a:r>
              <a:rPr lang="en-US" sz="2000" b="0" i="0" u="none" strike="noStrike" cap="none">
                <a:solidFill>
                  <a:schemeClr val="lt1"/>
                </a:solidFill>
                <a:latin typeface="Arial Narrow"/>
                <a:ea typeface="Arial Narrow"/>
                <a:cs typeface="Arial Narrow"/>
                <a:sym typeface="Arial Narrow"/>
              </a:rPr>
              <a:t>risks</a:t>
            </a:r>
          </a:p>
          <a:p>
            <a:pPr marL="742950" marR="0" lvl="1" indent="-285750" algn="l" rtl="0">
              <a:spcBef>
                <a:spcPts val="0"/>
              </a:spcBef>
              <a:buClr>
                <a:schemeClr val="lt1"/>
              </a:buClr>
              <a:buSzPct val="100000"/>
              <a:buFont typeface="Arial"/>
              <a:buChar char="•"/>
            </a:pPr>
            <a:r>
              <a:rPr lang="en-US" sz="2000" b="0" i="0" u="none" strike="noStrike" cap="none">
                <a:solidFill>
                  <a:schemeClr val="lt1"/>
                </a:solidFill>
                <a:latin typeface="Arial Narrow"/>
                <a:ea typeface="Arial Narrow"/>
                <a:cs typeface="Arial Narrow"/>
                <a:sym typeface="Arial Narrow"/>
              </a:rPr>
              <a:t>uncertainties</a:t>
            </a:r>
          </a:p>
        </p:txBody>
      </p:sp>
      <p:sp>
        <p:nvSpPr>
          <p:cNvPr id="770" name="Shape 770"/>
          <p:cNvSpPr/>
          <p:nvPr/>
        </p:nvSpPr>
        <p:spPr>
          <a:xfrm>
            <a:off x="5334000" y="6553200"/>
            <a:ext cx="381000" cy="304799"/>
          </a:xfrm>
          <a:prstGeom prst="rect">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Narrow"/>
              <a:ea typeface="Arial Narrow"/>
              <a:cs typeface="Arial Narrow"/>
              <a:sym typeface="Arial Narrow"/>
            </a:endParaRPr>
          </a:p>
        </p:txBody>
      </p:sp>
    </p:spTree>
    <p:extLst>
      <p:ext uri="{BB962C8B-B14F-4D97-AF65-F5344CB8AC3E}">
        <p14:creationId xmlns:p14="http://schemas.microsoft.com/office/powerpoint/2010/main" val="856787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Shape 213"/>
          <p:cNvGrpSpPr/>
          <p:nvPr/>
        </p:nvGrpSpPr>
        <p:grpSpPr>
          <a:xfrm>
            <a:off x="1828800" y="533400"/>
            <a:ext cx="7324722" cy="6400799"/>
            <a:chOff x="1362078" y="228600"/>
            <a:chExt cx="7324722" cy="6400799"/>
          </a:xfrm>
        </p:grpSpPr>
        <p:pic>
          <p:nvPicPr>
            <p:cNvPr id="214" name="Shape 214"/>
            <p:cNvPicPr preferRelativeResize="0"/>
            <p:nvPr/>
          </p:nvPicPr>
          <p:blipFill rotWithShape="1">
            <a:blip r:embed="rId3">
              <a:alphaModFix/>
            </a:blip>
            <a:srcRect/>
            <a:stretch/>
          </p:blipFill>
          <p:spPr>
            <a:xfrm>
              <a:off x="1362078" y="228600"/>
              <a:ext cx="6421091" cy="6400799"/>
            </a:xfrm>
            <a:prstGeom prst="rect">
              <a:avLst/>
            </a:prstGeom>
            <a:noFill/>
            <a:ln>
              <a:noFill/>
            </a:ln>
          </p:spPr>
        </p:pic>
        <p:sp>
          <p:nvSpPr>
            <p:cNvPr id="215" name="Shape 215"/>
            <p:cNvSpPr txBox="1"/>
            <p:nvPr/>
          </p:nvSpPr>
          <p:spPr>
            <a:xfrm>
              <a:off x="3048000" y="48006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2</a:t>
              </a:r>
            </a:p>
          </p:txBody>
        </p:sp>
        <p:sp>
          <p:nvSpPr>
            <p:cNvPr id="216" name="Shape 216"/>
            <p:cNvSpPr txBox="1"/>
            <p:nvPr/>
          </p:nvSpPr>
          <p:spPr>
            <a:xfrm>
              <a:off x="3048000" y="4495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3</a:t>
              </a:r>
            </a:p>
          </p:txBody>
        </p:sp>
        <p:sp>
          <p:nvSpPr>
            <p:cNvPr id="217" name="Shape 217"/>
            <p:cNvSpPr txBox="1"/>
            <p:nvPr/>
          </p:nvSpPr>
          <p:spPr>
            <a:xfrm>
              <a:off x="3048000" y="4114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4</a:t>
              </a:r>
            </a:p>
          </p:txBody>
        </p:sp>
        <p:sp>
          <p:nvSpPr>
            <p:cNvPr id="218" name="Shape 218"/>
            <p:cNvSpPr txBox="1"/>
            <p:nvPr/>
          </p:nvSpPr>
          <p:spPr>
            <a:xfrm>
              <a:off x="3048000" y="3733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5</a:t>
              </a:r>
            </a:p>
          </p:txBody>
        </p:sp>
        <p:sp>
          <p:nvSpPr>
            <p:cNvPr id="219" name="Shape 219"/>
            <p:cNvSpPr txBox="1"/>
            <p:nvPr/>
          </p:nvSpPr>
          <p:spPr>
            <a:xfrm>
              <a:off x="3048000" y="3352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6</a:t>
              </a:r>
            </a:p>
          </p:txBody>
        </p:sp>
        <p:sp>
          <p:nvSpPr>
            <p:cNvPr id="220" name="Shape 220"/>
            <p:cNvSpPr txBox="1"/>
            <p:nvPr/>
          </p:nvSpPr>
          <p:spPr>
            <a:xfrm>
              <a:off x="3048000" y="2971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7</a:t>
              </a:r>
            </a:p>
          </p:txBody>
        </p:sp>
        <p:sp>
          <p:nvSpPr>
            <p:cNvPr id="221" name="Shape 221"/>
            <p:cNvSpPr txBox="1"/>
            <p:nvPr/>
          </p:nvSpPr>
          <p:spPr>
            <a:xfrm>
              <a:off x="3048000" y="2590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8</a:t>
              </a:r>
            </a:p>
          </p:txBody>
        </p:sp>
        <p:sp>
          <p:nvSpPr>
            <p:cNvPr id="222" name="Shape 222"/>
            <p:cNvSpPr txBox="1"/>
            <p:nvPr/>
          </p:nvSpPr>
          <p:spPr>
            <a:xfrm>
              <a:off x="3048000" y="2209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9</a:t>
              </a:r>
            </a:p>
          </p:txBody>
        </p:sp>
        <p:sp>
          <p:nvSpPr>
            <p:cNvPr id="223" name="Shape 223"/>
            <p:cNvSpPr txBox="1"/>
            <p:nvPr/>
          </p:nvSpPr>
          <p:spPr>
            <a:xfrm>
              <a:off x="3048000" y="18288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10</a:t>
              </a:r>
            </a:p>
          </p:txBody>
        </p:sp>
        <p:sp>
          <p:nvSpPr>
            <p:cNvPr id="224" name="Shape 224"/>
            <p:cNvSpPr txBox="1"/>
            <p:nvPr/>
          </p:nvSpPr>
          <p:spPr>
            <a:xfrm>
              <a:off x="3048000" y="15240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11</a:t>
              </a:r>
            </a:p>
          </p:txBody>
        </p:sp>
        <p:sp>
          <p:nvSpPr>
            <p:cNvPr id="225" name="Shape 225"/>
            <p:cNvSpPr txBox="1"/>
            <p:nvPr/>
          </p:nvSpPr>
          <p:spPr>
            <a:xfrm>
              <a:off x="3048000" y="11430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12</a:t>
              </a:r>
            </a:p>
          </p:txBody>
        </p:sp>
        <p:sp>
          <p:nvSpPr>
            <p:cNvPr id="226" name="Shape 226"/>
            <p:cNvSpPr txBox="1"/>
            <p:nvPr/>
          </p:nvSpPr>
          <p:spPr>
            <a:xfrm>
              <a:off x="3048000" y="7620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13</a:t>
              </a:r>
            </a:p>
          </p:txBody>
        </p:sp>
        <p:sp>
          <p:nvSpPr>
            <p:cNvPr id="227" name="Shape 227"/>
            <p:cNvSpPr txBox="1"/>
            <p:nvPr/>
          </p:nvSpPr>
          <p:spPr>
            <a:xfrm>
              <a:off x="3048000" y="5181600"/>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a:solidFill>
                    <a:srgbClr val="000000"/>
                  </a:solidFill>
                  <a:latin typeface="Arial"/>
                  <a:ea typeface="Arial"/>
                  <a:cs typeface="Arial"/>
                  <a:sym typeface="Arial"/>
                </a:rPr>
                <a:t>MICE 1</a:t>
              </a:r>
            </a:p>
          </p:txBody>
        </p:sp>
        <p:sp>
          <p:nvSpPr>
            <p:cNvPr id="228" name="Shape 228"/>
            <p:cNvSpPr txBox="1"/>
            <p:nvPr/>
          </p:nvSpPr>
          <p:spPr>
            <a:xfrm>
              <a:off x="6629400" y="1154667"/>
              <a:ext cx="1295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1A396"/>
                </a:buClr>
                <a:buSzPct val="25000"/>
                <a:buFont typeface="Arial"/>
                <a:buNone/>
              </a:pPr>
              <a:r>
                <a:rPr lang="en-US" sz="1400" b="0" i="0" u="none" strike="noStrike" cap="none">
                  <a:solidFill>
                    <a:srgbClr val="F1A396"/>
                  </a:solidFill>
                  <a:latin typeface="Arial"/>
                  <a:ea typeface="Arial"/>
                  <a:cs typeface="Arial"/>
                  <a:sym typeface="Arial"/>
                </a:rPr>
                <a:t>Atlantis  1-6</a:t>
              </a:r>
            </a:p>
          </p:txBody>
        </p:sp>
        <p:sp>
          <p:nvSpPr>
            <p:cNvPr id="229" name="Shape 229"/>
            <p:cNvSpPr txBox="1"/>
            <p:nvPr/>
          </p:nvSpPr>
          <p:spPr>
            <a:xfrm>
              <a:off x="6629400" y="1535667"/>
              <a:ext cx="15240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US" sz="1400" b="0" i="0" u="none" strike="noStrike" cap="none">
                  <a:solidFill>
                    <a:srgbClr val="FFC000"/>
                  </a:solidFill>
                  <a:latin typeface="Arial"/>
                  <a:ea typeface="Arial"/>
                  <a:cs typeface="Arial"/>
                  <a:sym typeface="Arial"/>
                </a:rPr>
                <a:t>Atlantis  7-12</a:t>
              </a:r>
            </a:p>
          </p:txBody>
        </p:sp>
        <p:sp>
          <p:nvSpPr>
            <p:cNvPr id="230" name="Shape 230"/>
            <p:cNvSpPr txBox="1"/>
            <p:nvPr/>
          </p:nvSpPr>
          <p:spPr>
            <a:xfrm>
              <a:off x="6629400" y="1905000"/>
              <a:ext cx="15240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1400" b="0" i="0" u="none" strike="noStrike" cap="none">
                  <a:solidFill>
                    <a:srgbClr val="FFFF00"/>
                  </a:solidFill>
                  <a:latin typeface="Arial"/>
                  <a:ea typeface="Arial"/>
                  <a:cs typeface="Arial"/>
                  <a:sym typeface="Arial"/>
                </a:rPr>
                <a:t>Atlantis  13-18</a:t>
              </a:r>
            </a:p>
          </p:txBody>
        </p:sp>
        <p:sp>
          <p:nvSpPr>
            <p:cNvPr id="231" name="Shape 231"/>
            <p:cNvSpPr txBox="1"/>
            <p:nvPr/>
          </p:nvSpPr>
          <p:spPr>
            <a:xfrm>
              <a:off x="6629400" y="2221467"/>
              <a:ext cx="16001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2D050"/>
                </a:buClr>
                <a:buSzPct val="25000"/>
                <a:buFont typeface="Arial"/>
                <a:buNone/>
              </a:pPr>
              <a:r>
                <a:rPr lang="en-US" sz="1400" b="0" i="0" u="none" strike="noStrike" cap="none">
                  <a:solidFill>
                    <a:srgbClr val="92D050"/>
                  </a:solidFill>
                  <a:latin typeface="Arial"/>
                  <a:ea typeface="Arial"/>
                  <a:cs typeface="Arial"/>
                  <a:sym typeface="Arial"/>
                </a:rPr>
                <a:t>Atlantis  19-24</a:t>
              </a:r>
            </a:p>
          </p:txBody>
        </p:sp>
        <p:sp>
          <p:nvSpPr>
            <p:cNvPr id="232" name="Shape 232"/>
            <p:cNvSpPr txBox="1"/>
            <p:nvPr/>
          </p:nvSpPr>
          <p:spPr>
            <a:xfrm>
              <a:off x="6629400" y="2602467"/>
              <a:ext cx="18288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F0"/>
                </a:buClr>
                <a:buSzPct val="25000"/>
                <a:buFont typeface="Arial"/>
                <a:buNone/>
              </a:pPr>
              <a:r>
                <a:rPr lang="en-US" sz="1400" b="0" i="0" u="none" strike="noStrike" cap="none">
                  <a:solidFill>
                    <a:srgbClr val="00B0F0"/>
                  </a:solidFill>
                  <a:latin typeface="Arial"/>
                  <a:ea typeface="Arial"/>
                  <a:cs typeface="Arial"/>
                  <a:sym typeface="Arial"/>
                </a:rPr>
                <a:t>Atlantis  25-30</a:t>
              </a:r>
            </a:p>
          </p:txBody>
        </p:sp>
        <p:sp>
          <p:nvSpPr>
            <p:cNvPr id="233" name="Shape 233"/>
            <p:cNvSpPr txBox="1"/>
            <p:nvPr/>
          </p:nvSpPr>
          <p:spPr>
            <a:xfrm>
              <a:off x="6629400" y="2983467"/>
              <a:ext cx="18288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Arial"/>
                <a:buNone/>
              </a:pPr>
              <a:r>
                <a:rPr lang="en-US" sz="1400" b="0" i="0" u="none" strike="noStrike" cap="none">
                  <a:solidFill>
                    <a:srgbClr val="7030A0"/>
                  </a:solidFill>
                  <a:latin typeface="Arial"/>
                  <a:ea typeface="Arial"/>
                  <a:cs typeface="Arial"/>
                  <a:sym typeface="Arial"/>
                </a:rPr>
                <a:t>Atlantis  31-36</a:t>
              </a:r>
            </a:p>
          </p:txBody>
        </p:sp>
        <p:sp>
          <p:nvSpPr>
            <p:cNvPr id="234" name="Shape 234"/>
            <p:cNvSpPr txBox="1"/>
            <p:nvPr/>
          </p:nvSpPr>
          <p:spPr>
            <a:xfrm>
              <a:off x="6629400" y="3352800"/>
              <a:ext cx="17526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1A396"/>
                </a:buClr>
                <a:buSzPct val="25000"/>
                <a:buFont typeface="Arial"/>
                <a:buNone/>
              </a:pPr>
              <a:r>
                <a:rPr lang="en-US" sz="1400" b="0" i="0" u="none" strike="noStrike" cap="none">
                  <a:solidFill>
                    <a:srgbClr val="F1A396"/>
                  </a:solidFill>
                  <a:latin typeface="Arial"/>
                  <a:ea typeface="Arial"/>
                  <a:cs typeface="Arial"/>
                  <a:sym typeface="Arial"/>
                </a:rPr>
                <a:t>Atlantis  37-42</a:t>
              </a:r>
            </a:p>
          </p:txBody>
        </p:sp>
        <p:sp>
          <p:nvSpPr>
            <p:cNvPr id="235" name="Shape 235"/>
            <p:cNvSpPr txBox="1"/>
            <p:nvPr/>
          </p:nvSpPr>
          <p:spPr>
            <a:xfrm>
              <a:off x="6629400" y="3745467"/>
              <a:ext cx="16001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C000"/>
                </a:buClr>
                <a:buSzPct val="25000"/>
                <a:buFont typeface="Arial"/>
                <a:buNone/>
              </a:pPr>
              <a:r>
                <a:rPr lang="en-US" sz="1400" b="0" i="0" u="none" strike="noStrike" cap="none">
                  <a:solidFill>
                    <a:srgbClr val="FFC000"/>
                  </a:solidFill>
                  <a:latin typeface="Arial"/>
                  <a:ea typeface="Arial"/>
                  <a:cs typeface="Arial"/>
                  <a:sym typeface="Arial"/>
                </a:rPr>
                <a:t>Atlantis  43-48</a:t>
              </a:r>
            </a:p>
          </p:txBody>
        </p:sp>
        <p:sp>
          <p:nvSpPr>
            <p:cNvPr id="236" name="Shape 236"/>
            <p:cNvSpPr txBox="1"/>
            <p:nvPr/>
          </p:nvSpPr>
          <p:spPr>
            <a:xfrm>
              <a:off x="6629400" y="4126467"/>
              <a:ext cx="20574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00"/>
                </a:buClr>
                <a:buSzPct val="25000"/>
                <a:buFont typeface="Arial"/>
                <a:buNone/>
              </a:pPr>
              <a:r>
                <a:rPr lang="en-US" sz="1400" b="0" i="0" u="none" strike="noStrike" cap="none">
                  <a:solidFill>
                    <a:srgbClr val="FFFF00"/>
                  </a:solidFill>
                  <a:latin typeface="Arial"/>
                  <a:ea typeface="Arial"/>
                  <a:cs typeface="Arial"/>
                  <a:sym typeface="Arial"/>
                </a:rPr>
                <a:t>Atlantis 49-56,58,59  </a:t>
              </a:r>
            </a:p>
          </p:txBody>
        </p:sp>
        <p:sp>
          <p:nvSpPr>
            <p:cNvPr id="237" name="Shape 237"/>
            <p:cNvSpPr txBox="1"/>
            <p:nvPr/>
          </p:nvSpPr>
          <p:spPr>
            <a:xfrm>
              <a:off x="6629400" y="4507467"/>
              <a:ext cx="18288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2D050"/>
                </a:buClr>
                <a:buSzPct val="25000"/>
                <a:buFont typeface="Arial"/>
                <a:buNone/>
              </a:pPr>
              <a:r>
                <a:rPr lang="en-US" sz="1400" b="0" i="0" u="none" strike="noStrike" cap="none">
                  <a:solidFill>
                    <a:srgbClr val="92D050"/>
                  </a:solidFill>
                  <a:latin typeface="Arial"/>
                  <a:ea typeface="Arial"/>
                  <a:cs typeface="Arial"/>
                  <a:sym typeface="Arial"/>
                </a:rPr>
                <a:t>Atlantis  57,60,61</a:t>
              </a:r>
            </a:p>
          </p:txBody>
        </p:sp>
        <p:sp>
          <p:nvSpPr>
            <p:cNvPr id="238" name="Shape 238"/>
            <p:cNvSpPr txBox="1"/>
            <p:nvPr/>
          </p:nvSpPr>
          <p:spPr>
            <a:xfrm>
              <a:off x="6629400" y="4800600"/>
              <a:ext cx="1828800"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27E9FF"/>
                </a:buClr>
                <a:buSzPct val="25000"/>
                <a:buFont typeface="Arial"/>
                <a:buNone/>
              </a:pPr>
              <a:r>
                <a:rPr lang="en-US" sz="1400" b="0" i="0" u="none" strike="noStrike" cap="none">
                  <a:solidFill>
                    <a:srgbClr val="27E9FF"/>
                  </a:solidFill>
                  <a:latin typeface="Arial"/>
                  <a:ea typeface="Arial"/>
                  <a:cs typeface="Arial"/>
                  <a:sym typeface="Arial"/>
                </a:rPr>
                <a:t>Atlantis  62-67</a:t>
              </a:r>
            </a:p>
          </p:txBody>
        </p:sp>
        <p:sp>
          <p:nvSpPr>
            <p:cNvPr id="239" name="Shape 239"/>
            <p:cNvSpPr txBox="1"/>
            <p:nvPr/>
          </p:nvSpPr>
          <p:spPr>
            <a:xfrm>
              <a:off x="6629400" y="5269467"/>
              <a:ext cx="1600199"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030A0"/>
                </a:buClr>
                <a:buSzPct val="25000"/>
                <a:buFont typeface="Arial"/>
                <a:buNone/>
              </a:pPr>
              <a:r>
                <a:rPr lang="en-US" sz="1400" b="0" i="0" u="none" strike="noStrike" cap="none">
                  <a:solidFill>
                    <a:srgbClr val="7030A0"/>
                  </a:solidFill>
                  <a:latin typeface="Arial"/>
                  <a:ea typeface="Arial"/>
                  <a:cs typeface="Arial"/>
                  <a:sym typeface="Arial"/>
                </a:rPr>
                <a:t>Atlantis  68-75</a:t>
              </a:r>
            </a:p>
          </p:txBody>
        </p:sp>
      </p:grpSp>
      <p:sp>
        <p:nvSpPr>
          <p:cNvPr id="240" name="Shape 240"/>
          <p:cNvSpPr txBox="1"/>
          <p:nvPr/>
        </p:nvSpPr>
        <p:spPr>
          <a:xfrm>
            <a:off x="304800" y="2209800"/>
            <a:ext cx="2362200" cy="1200329"/>
          </a:xfrm>
          <a:prstGeom prst="rect">
            <a:avLst/>
          </a:prstGeom>
          <a:noFill/>
          <a:ln w="19050" cap="flat" cmpd="sng">
            <a:solidFill>
              <a:srgbClr val="00FF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venir"/>
              <a:buNone/>
            </a:pPr>
            <a:r>
              <a:rPr lang="en-US" sz="1400" b="1" i="1" u="sng" strike="noStrike" cap="none">
                <a:solidFill>
                  <a:srgbClr val="000000"/>
                </a:solidFill>
                <a:latin typeface="Avenir"/>
                <a:ea typeface="Avenir"/>
                <a:cs typeface="Avenir"/>
                <a:sym typeface="Avenir"/>
              </a:rPr>
              <a:t>MICE</a:t>
            </a:r>
            <a:r>
              <a:rPr lang="en-US" sz="1400" b="0" i="1" u="none" strike="noStrike" cap="none">
                <a:solidFill>
                  <a:srgbClr val="000000"/>
                </a:solidFill>
                <a:latin typeface="Avenir"/>
                <a:ea typeface="Avenir"/>
                <a:cs typeface="Avenir"/>
                <a:sym typeface="Avenir"/>
              </a:rPr>
              <a:t> bins are divisions from 27-53N at 2 degrees of  latitude.</a:t>
            </a:r>
          </a:p>
        </p:txBody>
      </p:sp>
      <p:sp>
        <p:nvSpPr>
          <p:cNvPr id="241" name="Shape 241"/>
          <p:cNvSpPr txBox="1"/>
          <p:nvPr/>
        </p:nvSpPr>
        <p:spPr>
          <a:xfrm>
            <a:off x="304800" y="3531296"/>
            <a:ext cx="2362198" cy="923329"/>
          </a:xfrm>
          <a:prstGeom prst="rect">
            <a:avLst/>
          </a:prstGeom>
          <a:noFill/>
          <a:ln w="28575" cap="flat" cmpd="sng">
            <a:solidFill>
              <a:srgbClr val="F1A396"/>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venir"/>
              <a:buNone/>
            </a:pPr>
            <a:r>
              <a:rPr lang="en-US" sz="1400" b="1" i="1" u="sng" strike="noStrike" cap="none">
                <a:solidFill>
                  <a:srgbClr val="000000"/>
                </a:solidFill>
                <a:latin typeface="Avenir"/>
                <a:ea typeface="Avenir"/>
                <a:cs typeface="Avenir"/>
                <a:sym typeface="Avenir"/>
              </a:rPr>
              <a:t>Atlantis</a:t>
            </a:r>
            <a:r>
              <a:rPr lang="en-US" sz="1400" b="0" i="1" u="none" strike="noStrike" cap="none">
                <a:solidFill>
                  <a:srgbClr val="000000"/>
                </a:solidFill>
                <a:latin typeface="Avenir"/>
                <a:ea typeface="Avenir"/>
                <a:cs typeface="Avenir"/>
                <a:sym typeface="Avenir"/>
              </a:rPr>
              <a:t> polygons are assigned to MICE latitudinal bins. </a:t>
            </a:r>
          </a:p>
        </p:txBody>
      </p:sp>
      <p:sp>
        <p:nvSpPr>
          <p:cNvPr id="242" name="Shape 242"/>
          <p:cNvSpPr txBox="1"/>
          <p:nvPr/>
        </p:nvSpPr>
        <p:spPr>
          <a:xfrm>
            <a:off x="304800" y="4573907"/>
            <a:ext cx="2362200" cy="646331"/>
          </a:xfrm>
          <a:prstGeom prst="rect">
            <a:avLst/>
          </a:prstGeom>
          <a:no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venir"/>
              <a:buNone/>
            </a:pPr>
            <a:r>
              <a:rPr lang="en-US" sz="1400" b="1" i="1" u="sng" strike="noStrike" cap="none">
                <a:solidFill>
                  <a:srgbClr val="000000"/>
                </a:solidFill>
                <a:latin typeface="Avenir"/>
                <a:ea typeface="Avenir"/>
                <a:cs typeface="Avenir"/>
                <a:sym typeface="Avenir"/>
              </a:rPr>
              <a:t>EcoPath</a:t>
            </a:r>
            <a:r>
              <a:rPr lang="en-US" sz="1400" b="0" i="1" u="none" strike="noStrike" cap="none">
                <a:solidFill>
                  <a:srgbClr val="000000"/>
                </a:solidFill>
                <a:latin typeface="Avenir"/>
                <a:ea typeface="Avenir"/>
                <a:cs typeface="Avenir"/>
                <a:sym typeface="Avenir"/>
              </a:rPr>
              <a:t> domain:</a:t>
            </a:r>
          </a:p>
          <a:p>
            <a:pPr marL="0" marR="0" lvl="0" indent="0" algn="l" rtl="0">
              <a:lnSpc>
                <a:spcPct val="100000"/>
              </a:lnSpc>
              <a:spcBef>
                <a:spcPts val="0"/>
              </a:spcBef>
              <a:spcAft>
                <a:spcPts val="0"/>
              </a:spcAft>
              <a:buClr>
                <a:srgbClr val="000000"/>
              </a:buClr>
              <a:buSzPct val="25000"/>
              <a:buFont typeface="Avenir"/>
              <a:buNone/>
            </a:pPr>
            <a:r>
              <a:rPr lang="en-US" sz="1400" b="0" i="1" u="none" strike="noStrike" cap="none">
                <a:solidFill>
                  <a:srgbClr val="000000"/>
                </a:solidFill>
                <a:latin typeface="Avenir"/>
                <a:ea typeface="Avenir"/>
                <a:cs typeface="Avenir"/>
                <a:sym typeface="Avenir"/>
              </a:rPr>
              <a:t>2000 m isobath</a:t>
            </a:r>
          </a:p>
        </p:txBody>
      </p:sp>
      <p:sp>
        <p:nvSpPr>
          <p:cNvPr id="243" name="Shape 243"/>
          <p:cNvSpPr txBox="1"/>
          <p:nvPr/>
        </p:nvSpPr>
        <p:spPr>
          <a:xfrm>
            <a:off x="2428877" y="152400"/>
            <a:ext cx="7096122"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venir"/>
              <a:buNone/>
            </a:pPr>
            <a:r>
              <a:rPr lang="en-US" sz="2800" b="1" i="0" u="none" strike="noStrike" cap="none">
                <a:solidFill>
                  <a:schemeClr val="lt1"/>
                </a:solidFill>
                <a:latin typeface="Avenir"/>
                <a:ea typeface="Avenir"/>
                <a:cs typeface="Avenir"/>
                <a:sym typeface="Avenir"/>
              </a:rPr>
              <a:t>A Multi-Model approach</a:t>
            </a:r>
          </a:p>
        </p:txBody>
      </p:sp>
      <p:sp>
        <p:nvSpPr>
          <p:cNvPr id="244" name="Shape 244"/>
          <p:cNvSpPr txBox="1"/>
          <p:nvPr/>
        </p:nvSpPr>
        <p:spPr>
          <a:xfrm>
            <a:off x="130630" y="45995"/>
            <a:ext cx="8882741" cy="1122722"/>
          </a:xfrm>
          <a:prstGeom prst="rect">
            <a:avLst/>
          </a:prstGeom>
          <a:noFill/>
          <a:ln>
            <a:noFill/>
          </a:ln>
        </p:spPr>
        <p:txBody>
          <a:bodyPr lIns="89875" tIns="44925" rIns="89875" bIns="44925" anchor="t" anchorCtr="0">
            <a:noAutofit/>
          </a:bodyPr>
          <a:lstStyle/>
          <a:p>
            <a:pPr marL="0" marR="0" lvl="0" indent="0" algn="l" rtl="0">
              <a:lnSpc>
                <a:spcPct val="100000"/>
              </a:lnSpc>
              <a:spcBef>
                <a:spcPts val="0"/>
              </a:spcBef>
              <a:spcAft>
                <a:spcPts val="0"/>
              </a:spcAft>
              <a:buClr>
                <a:schemeClr val="accent1"/>
              </a:buClr>
              <a:buSzPct val="25000"/>
              <a:buFont typeface="Sintony"/>
              <a:buNone/>
            </a:pPr>
            <a:r>
              <a:rPr lang="en-US" sz="3353" b="1" i="0" u="none" strike="noStrike" cap="none" dirty="0" smtClean="0">
                <a:solidFill>
                  <a:schemeClr val="accent1"/>
                </a:solidFill>
                <a:latin typeface="Sintony"/>
                <a:ea typeface="Sintony"/>
                <a:cs typeface="Sintony"/>
                <a:sym typeface="Sintony"/>
              </a:rPr>
              <a:t>NWFSC: Multi-model </a:t>
            </a:r>
            <a:r>
              <a:rPr lang="en-US" sz="3353" b="1" i="0" u="none" strike="noStrike" cap="none" dirty="0">
                <a:solidFill>
                  <a:schemeClr val="accent1"/>
                </a:solidFill>
                <a:latin typeface="Sintony"/>
                <a:ea typeface="Sintony"/>
                <a:cs typeface="Sintony"/>
                <a:sym typeface="Sintony"/>
              </a:rPr>
              <a:t>approach: MICE, Atlantis, and </a:t>
            </a:r>
            <a:r>
              <a:rPr lang="en-US" sz="3353" b="1" i="0" u="none" strike="noStrike" cap="none" dirty="0" err="1">
                <a:solidFill>
                  <a:schemeClr val="accent1"/>
                </a:solidFill>
                <a:latin typeface="Sintony"/>
                <a:ea typeface="Sintony"/>
                <a:cs typeface="Sintony"/>
                <a:sym typeface="Sintony"/>
              </a:rPr>
              <a:t>Ecopath</a:t>
            </a:r>
            <a:r>
              <a:rPr lang="en-US" sz="3353" b="1" i="0" u="none" strike="noStrike" cap="none" dirty="0">
                <a:solidFill>
                  <a:schemeClr val="accent1"/>
                </a:solidFill>
                <a:latin typeface="Sintony"/>
                <a:ea typeface="Sintony"/>
                <a:cs typeface="Sintony"/>
                <a:sym typeface="Sintony"/>
              </a:rPr>
              <a:t> </a:t>
            </a:r>
          </a:p>
        </p:txBody>
      </p:sp>
    </p:spTree>
    <p:extLst>
      <p:ext uri="{BB962C8B-B14F-4D97-AF65-F5344CB8AC3E}">
        <p14:creationId xmlns:p14="http://schemas.microsoft.com/office/powerpoint/2010/main" val="1856390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p:nvPr/>
        </p:nvSpPr>
        <p:spPr>
          <a:xfrm>
            <a:off x="8585200" y="0"/>
            <a:ext cx="30479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a:solidFill>
                  <a:schemeClr val="lt1"/>
                </a:solidFill>
                <a:latin typeface="Arial"/>
                <a:ea typeface="Arial"/>
                <a:cs typeface="Arial"/>
                <a:sym typeface="Arial"/>
              </a:rPr>
              <a:t>A</a:t>
            </a:r>
          </a:p>
        </p:txBody>
      </p:sp>
      <p:pic>
        <p:nvPicPr>
          <p:cNvPr id="251" name="Shape 251"/>
          <p:cNvPicPr preferRelativeResize="0"/>
          <p:nvPr/>
        </p:nvPicPr>
        <p:blipFill rotWithShape="1">
          <a:blip r:embed="rId3">
            <a:alphaModFix/>
          </a:blip>
          <a:srcRect t="25121"/>
          <a:stretch/>
        </p:blipFill>
        <p:spPr>
          <a:xfrm>
            <a:off x="-2278639" y="997626"/>
            <a:ext cx="11016238" cy="5760720"/>
          </a:xfrm>
          <a:prstGeom prst="rect">
            <a:avLst/>
          </a:prstGeom>
          <a:noFill/>
          <a:ln>
            <a:noFill/>
          </a:ln>
        </p:spPr>
      </p:pic>
      <p:sp>
        <p:nvSpPr>
          <p:cNvPr id="252" name="Shape 252"/>
          <p:cNvSpPr txBox="1">
            <a:spLocks noGrp="1"/>
          </p:cNvSpPr>
          <p:nvPr>
            <p:ph type="title"/>
          </p:nvPr>
        </p:nvSpPr>
        <p:spPr>
          <a:xfrm>
            <a:off x="355598" y="-15069"/>
            <a:ext cx="8657770" cy="67601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accent1"/>
              </a:buClr>
              <a:buSzPct val="25000"/>
              <a:buFont typeface="Arial Narrow"/>
              <a:buNone/>
            </a:pPr>
            <a:r>
              <a:rPr lang="en-US" sz="2800" b="1" i="0" u="none" strike="noStrike" cap="none">
                <a:solidFill>
                  <a:schemeClr val="accent1"/>
                </a:solidFill>
                <a:latin typeface="Arial Narrow"/>
                <a:ea typeface="Arial Narrow"/>
                <a:cs typeface="Arial Narrow"/>
                <a:sym typeface="Arial Narrow"/>
              </a:rPr>
              <a:t>Models predict impacts on brown pelican; lesser impacts on sea lions; model structure dictates strength of response</a:t>
            </a:r>
          </a:p>
        </p:txBody>
      </p:sp>
    </p:spTree>
    <p:extLst>
      <p:ext uri="{BB962C8B-B14F-4D97-AF65-F5344CB8AC3E}">
        <p14:creationId xmlns:p14="http://schemas.microsoft.com/office/powerpoint/2010/main" val="814507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Shape 362"/>
          <p:cNvPicPr preferRelativeResize="0"/>
          <p:nvPr/>
        </p:nvPicPr>
        <p:blipFill rotWithShape="1">
          <a:blip r:embed="rId3">
            <a:alphaModFix/>
          </a:blip>
          <a:srcRect/>
          <a:stretch/>
        </p:blipFill>
        <p:spPr>
          <a:xfrm>
            <a:off x="4695823" y="3302905"/>
            <a:ext cx="4448175" cy="2988126"/>
          </a:xfrm>
          <a:prstGeom prst="rect">
            <a:avLst/>
          </a:prstGeom>
          <a:noFill/>
          <a:ln>
            <a:noFill/>
          </a:ln>
        </p:spPr>
      </p:pic>
      <p:sp>
        <p:nvSpPr>
          <p:cNvPr id="363" name="Shape 363"/>
          <p:cNvSpPr/>
          <p:nvPr/>
        </p:nvSpPr>
        <p:spPr>
          <a:xfrm>
            <a:off x="571470" y="3376803"/>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4" name="Shape 364"/>
          <p:cNvSpPr/>
          <p:nvPr/>
        </p:nvSpPr>
        <p:spPr>
          <a:xfrm>
            <a:off x="571470" y="4073107"/>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5" name="Shape 365"/>
          <p:cNvSpPr/>
          <p:nvPr/>
        </p:nvSpPr>
        <p:spPr>
          <a:xfrm>
            <a:off x="571470" y="4748548"/>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366" name="Shape 366"/>
          <p:cNvSpPr txBox="1">
            <a:spLocks noGrp="1"/>
          </p:cNvSpPr>
          <p:nvPr>
            <p:ph type="title"/>
          </p:nvPr>
        </p:nvSpPr>
        <p:spPr>
          <a:xfrm>
            <a:off x="147433" y="278003"/>
            <a:ext cx="5034165" cy="1218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Narrow"/>
              <a:buNone/>
            </a:pPr>
            <a:r>
              <a:rPr lang="en-US" sz="2800" b="1" i="0" u="none" strike="noStrike" cap="none">
                <a:solidFill>
                  <a:schemeClr val="accent1"/>
                </a:solidFill>
                <a:latin typeface="Arial Narrow"/>
                <a:ea typeface="Arial Narrow"/>
                <a:cs typeface="Arial Narrow"/>
                <a:sym typeface="Arial Narrow"/>
              </a:rPr>
              <a:t>Using Ecosystem Models in EBM:</a:t>
            </a:r>
            <a:br>
              <a:rPr lang="en-US" sz="2800" b="1" i="0" u="none" strike="noStrike" cap="none">
                <a:solidFill>
                  <a:schemeClr val="accent1"/>
                </a:solidFill>
                <a:latin typeface="Arial Narrow"/>
                <a:ea typeface="Arial Narrow"/>
                <a:cs typeface="Arial Narrow"/>
                <a:sym typeface="Arial Narrow"/>
              </a:rPr>
            </a:br>
            <a:r>
              <a:rPr lang="en-US" sz="2800" b="1" i="0" u="none" strike="noStrike" cap="none">
                <a:solidFill>
                  <a:schemeClr val="accent1"/>
                </a:solidFill>
                <a:latin typeface="Arial Narrow"/>
                <a:ea typeface="Arial Narrow"/>
                <a:cs typeface="Arial Narrow"/>
                <a:sym typeface="Arial Narrow"/>
              </a:rPr>
              <a:t>Aims at NWFSC</a:t>
            </a:r>
          </a:p>
        </p:txBody>
      </p:sp>
      <p:sp>
        <p:nvSpPr>
          <p:cNvPr id="367" name="Shape 367"/>
          <p:cNvSpPr txBox="1">
            <a:spLocks noGrp="1"/>
          </p:cNvSpPr>
          <p:nvPr>
            <p:ph type="body" idx="1"/>
          </p:nvPr>
        </p:nvSpPr>
        <p:spPr>
          <a:xfrm>
            <a:off x="116839" y="1295558"/>
            <a:ext cx="4883785" cy="3791618"/>
          </a:xfrm>
          <a:prstGeom prst="rect">
            <a:avLst/>
          </a:prstGeom>
          <a:noFill/>
          <a:ln>
            <a:noFill/>
          </a:ln>
        </p:spPr>
        <p:txBody>
          <a:bodyPr lIns="91425" tIns="91425" rIns="91425" bIns="91425" anchor="t" anchorCtr="0">
            <a:noAutofit/>
          </a:bodyPr>
          <a:lstStyle/>
          <a:p>
            <a:pPr marL="150813" marR="0" lvl="0" indent="-150813" algn="l" rtl="0">
              <a:lnSpc>
                <a:spcPct val="100000"/>
              </a:lnSpc>
              <a:spcBef>
                <a:spcPts val="0"/>
              </a:spcBef>
              <a:spcAft>
                <a:spcPts val="0"/>
              </a:spcAft>
              <a:buClr>
                <a:schemeClr val="dk2"/>
              </a:buClr>
              <a:buSzPct val="100000"/>
              <a:buFont typeface="Arial"/>
              <a:buChar char="•"/>
            </a:pPr>
            <a:r>
              <a:rPr lang="en-US" sz="2400" b="0" i="0" u="none" strike="noStrike" cap="none">
                <a:solidFill>
                  <a:schemeClr val="dk2"/>
                </a:solidFill>
                <a:latin typeface="Arial Narrow"/>
                <a:ea typeface="Arial Narrow"/>
                <a:cs typeface="Arial Narrow"/>
                <a:sym typeface="Arial Narrow"/>
              </a:rPr>
              <a:t>Ecosystem models can inform the IEA process (loop at upper right) and support NOAA EBFM efforts (pyramid at lower right) by:</a:t>
            </a:r>
          </a:p>
          <a:p>
            <a:pPr marL="150813" marR="0" lvl="0" indent="-150813" algn="l" rtl="0">
              <a:lnSpc>
                <a:spcPct val="100000"/>
              </a:lnSpc>
              <a:spcBef>
                <a:spcPts val="600"/>
              </a:spcBef>
              <a:spcAft>
                <a:spcPts val="0"/>
              </a:spcAft>
              <a:buClr>
                <a:schemeClr val="dk2"/>
              </a:buClr>
              <a:buSzPct val="100000"/>
              <a:buFont typeface="Arial"/>
              <a:buNone/>
            </a:pPr>
            <a:endParaRPr sz="2400" b="0" i="0" u="none" strike="noStrike" cap="none">
              <a:solidFill>
                <a:schemeClr val="dk2"/>
              </a:solidFill>
              <a:latin typeface="Arial Narrow"/>
              <a:ea typeface="Arial Narrow"/>
              <a:cs typeface="Arial Narrow"/>
              <a:sym typeface="Arial Narrow"/>
            </a:endParaRPr>
          </a:p>
          <a:p>
            <a:pPr marL="630238" marR="0" lvl="2" indent="-236537" algn="l" rtl="0">
              <a:lnSpc>
                <a:spcPct val="100000"/>
              </a:lnSpc>
              <a:spcBef>
                <a:spcPts val="600"/>
              </a:spcBef>
              <a:spcAft>
                <a:spcPts val="0"/>
              </a:spcAft>
              <a:buClr>
                <a:schemeClr val="dk1"/>
              </a:buClr>
              <a:buSzPct val="100000"/>
              <a:buFont typeface="Arial"/>
              <a:buAutoNum type="arabicPeriod"/>
            </a:pPr>
            <a:r>
              <a:rPr lang="en-US" sz="2000" b="0" i="0" u="none" strike="noStrike" cap="none">
                <a:solidFill>
                  <a:schemeClr val="dk2"/>
                </a:solidFill>
                <a:latin typeface="Arial Narrow"/>
                <a:ea typeface="Arial Narrow"/>
                <a:cs typeface="Arial Narrow"/>
                <a:sym typeface="Arial Narrow"/>
              </a:rPr>
              <a:t>Synthesizing available data to help us understand and assess system dynamics</a:t>
            </a:r>
          </a:p>
          <a:p>
            <a:pPr marL="630238" marR="0" lvl="2" indent="-236537" algn="l" rtl="0">
              <a:lnSpc>
                <a:spcPct val="100000"/>
              </a:lnSpc>
              <a:spcBef>
                <a:spcPts val="600"/>
              </a:spcBef>
              <a:spcAft>
                <a:spcPts val="0"/>
              </a:spcAft>
              <a:buClr>
                <a:schemeClr val="dk1"/>
              </a:buClr>
              <a:buSzPct val="100000"/>
              <a:buFont typeface="Arial"/>
              <a:buAutoNum type="arabicPeriod"/>
            </a:pPr>
            <a:r>
              <a:rPr lang="en-US" sz="2000" b="0" i="0" u="none" strike="noStrike" cap="none">
                <a:solidFill>
                  <a:schemeClr val="dk2"/>
                </a:solidFill>
                <a:latin typeface="Arial Narrow"/>
                <a:ea typeface="Arial Narrow"/>
                <a:cs typeface="Arial Narrow"/>
                <a:sym typeface="Arial Narrow"/>
              </a:rPr>
              <a:t>Scenario tests of the risk of key species to top-down or bottom-up mediated stressors</a:t>
            </a:r>
          </a:p>
          <a:p>
            <a:pPr marL="630238" marR="0" lvl="2" indent="-236537" algn="l" rtl="0">
              <a:lnSpc>
                <a:spcPct val="100000"/>
              </a:lnSpc>
              <a:spcBef>
                <a:spcPts val="600"/>
              </a:spcBef>
              <a:spcAft>
                <a:spcPts val="0"/>
              </a:spcAft>
              <a:buClr>
                <a:schemeClr val="dk1"/>
              </a:buClr>
              <a:buSzPct val="100000"/>
              <a:buFont typeface="Arial"/>
              <a:buAutoNum type="arabicPeriod"/>
            </a:pPr>
            <a:r>
              <a:rPr lang="en-US" sz="2000" b="0" i="0" u="none" strike="noStrike" cap="none">
                <a:solidFill>
                  <a:schemeClr val="dk2"/>
                </a:solidFill>
                <a:latin typeface="Arial Narrow"/>
                <a:ea typeface="Arial Narrow"/>
                <a:cs typeface="Arial Narrow"/>
                <a:sym typeface="Arial Narrow"/>
              </a:rPr>
              <a:t>Scenario tests of the effectiveness and tradeoffs of management strategy alternatives</a:t>
            </a:r>
          </a:p>
        </p:txBody>
      </p:sp>
      <p:sp>
        <p:nvSpPr>
          <p:cNvPr id="368" name="Shape 368"/>
          <p:cNvSpPr txBox="1">
            <a:spLocks noGrp="1"/>
          </p:cNvSpPr>
          <p:nvPr>
            <p:ph type="sldNum" idx="4294967295"/>
          </p:nvPr>
        </p:nvSpPr>
        <p:spPr>
          <a:xfrm>
            <a:off x="2286000" y="6355082"/>
            <a:ext cx="6400799" cy="502917"/>
          </a:xfrm>
          <a:prstGeom prst="rect">
            <a:avLst/>
          </a:prstGeom>
          <a:noFill/>
          <a:ln>
            <a:noFill/>
          </a:ln>
        </p:spPr>
        <p:txBody>
          <a:bodyPr lIns="0" tIns="45700" rIns="0" bIns="45700" anchor="ctr" anchorCtr="0">
            <a:noAutofit/>
          </a:bodyPr>
          <a:lstStyle/>
          <a:p>
            <a:pPr marL="0" marR="0" lvl="0" indent="0" algn="r" rtl="0">
              <a:lnSpc>
                <a:spcPct val="100000"/>
              </a:lnSpc>
              <a:spcBef>
                <a:spcPts val="0"/>
              </a:spcBef>
              <a:spcAft>
                <a:spcPts val="0"/>
              </a:spcAft>
              <a:buClr>
                <a:srgbClr val="000000"/>
              </a:buClr>
              <a:buSzPct val="25000"/>
              <a:buFont typeface="Arial Narrow"/>
              <a:buNone/>
            </a:pPr>
            <a:r>
              <a:rPr lang="en-US" sz="800" b="0" i="0" u="none" strike="noStrike" cap="none">
                <a:solidFill>
                  <a:srgbClr val="000000"/>
                </a:solidFill>
                <a:latin typeface="Arial Narrow"/>
                <a:ea typeface="Arial Narrow"/>
                <a:cs typeface="Arial Narrow"/>
                <a:sym typeface="Arial Narrow"/>
              </a:rPr>
              <a:t>U.S. Department of Commerce | National Oceanic and Atmospheric Administration | National Marine Fisheries Service | Page </a:t>
            </a:r>
            <a:fld id="{00000000-1234-1234-1234-123412341234}" type="slidenum">
              <a:rPr lang="en-US" sz="800" b="0" i="0" u="none" strike="noStrike" cap="none">
                <a:solidFill>
                  <a:srgbClr val="000000"/>
                </a:solidFill>
                <a:latin typeface="Arial Narrow"/>
                <a:ea typeface="Arial Narrow"/>
                <a:cs typeface="Arial Narrow"/>
                <a:sym typeface="Arial Narrow"/>
              </a:rPr>
              <a:t>48</a:t>
            </a:fld>
            <a:endParaRPr lang="en-US" sz="800" b="0" i="0" u="none" strike="noStrike" cap="none">
              <a:solidFill>
                <a:srgbClr val="000000"/>
              </a:solidFill>
              <a:latin typeface="Arial Narrow"/>
              <a:ea typeface="Arial Narrow"/>
              <a:cs typeface="Arial Narrow"/>
              <a:sym typeface="Arial Narrow"/>
            </a:endParaRPr>
          </a:p>
        </p:txBody>
      </p:sp>
      <p:pic>
        <p:nvPicPr>
          <p:cNvPr id="369" name="Shape 369"/>
          <p:cNvPicPr preferRelativeResize="0"/>
          <p:nvPr/>
        </p:nvPicPr>
        <p:blipFill rotWithShape="1">
          <a:blip r:embed="rId4">
            <a:alphaModFix/>
          </a:blip>
          <a:srcRect/>
          <a:stretch/>
        </p:blipFill>
        <p:spPr>
          <a:xfrm>
            <a:off x="5534023" y="208914"/>
            <a:ext cx="2869768" cy="2907038"/>
          </a:xfrm>
          <a:prstGeom prst="rect">
            <a:avLst/>
          </a:prstGeom>
          <a:noFill/>
          <a:ln>
            <a:noFill/>
          </a:ln>
        </p:spPr>
      </p:pic>
      <p:sp>
        <p:nvSpPr>
          <p:cNvPr id="370" name="Shape 370"/>
          <p:cNvSpPr/>
          <p:nvPr/>
        </p:nvSpPr>
        <p:spPr>
          <a:xfrm>
            <a:off x="8408392" y="1949032"/>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1</a:t>
            </a:r>
          </a:p>
        </p:txBody>
      </p:sp>
      <p:sp>
        <p:nvSpPr>
          <p:cNvPr id="371" name="Shape 371"/>
          <p:cNvSpPr/>
          <p:nvPr/>
        </p:nvSpPr>
        <p:spPr>
          <a:xfrm>
            <a:off x="5788462" y="2614791"/>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2</a:t>
            </a:r>
          </a:p>
        </p:txBody>
      </p:sp>
      <p:sp>
        <p:nvSpPr>
          <p:cNvPr id="372" name="Shape 372"/>
          <p:cNvSpPr/>
          <p:nvPr/>
        </p:nvSpPr>
        <p:spPr>
          <a:xfrm>
            <a:off x="5927391" y="1627887"/>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3</a:t>
            </a:r>
          </a:p>
        </p:txBody>
      </p:sp>
      <p:sp>
        <p:nvSpPr>
          <p:cNvPr id="373" name="Shape 373"/>
          <p:cNvSpPr/>
          <p:nvPr/>
        </p:nvSpPr>
        <p:spPr>
          <a:xfrm>
            <a:off x="8206736" y="5423228"/>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1</a:t>
            </a:r>
          </a:p>
        </p:txBody>
      </p:sp>
      <p:sp>
        <p:nvSpPr>
          <p:cNvPr id="374" name="Shape 374"/>
          <p:cNvSpPr/>
          <p:nvPr/>
        </p:nvSpPr>
        <p:spPr>
          <a:xfrm>
            <a:off x="8485145" y="4961903"/>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2</a:t>
            </a:r>
          </a:p>
        </p:txBody>
      </p:sp>
      <p:sp>
        <p:nvSpPr>
          <p:cNvPr id="375" name="Shape 375"/>
          <p:cNvSpPr/>
          <p:nvPr/>
        </p:nvSpPr>
        <p:spPr>
          <a:xfrm>
            <a:off x="8134354" y="4484944"/>
            <a:ext cx="201655" cy="297431"/>
          </a:xfrm>
          <a:prstGeom prst="ellipse">
            <a:avLst/>
          </a:prstGeom>
          <a:solidFill>
            <a:srgbClr val="FFFF00"/>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Arial"/>
                <a:ea typeface="Arial"/>
                <a:cs typeface="Arial"/>
                <a:sym typeface="Arial"/>
              </a:rPr>
              <a:t>3</a:t>
            </a:r>
          </a:p>
        </p:txBody>
      </p:sp>
    </p:spTree>
    <p:extLst>
      <p:ext uri="{BB962C8B-B14F-4D97-AF65-F5344CB8AC3E}">
        <p14:creationId xmlns:p14="http://schemas.microsoft.com/office/powerpoint/2010/main" val="2732798407"/>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p:nvPr/>
        </p:nvSpPr>
        <p:spPr>
          <a:xfrm>
            <a:off x="685800" y="247650"/>
            <a:ext cx="7543800" cy="685799"/>
          </a:xfrm>
          <a:prstGeom prst="rect">
            <a:avLst/>
          </a:prstGeom>
          <a:noFill/>
          <a:ln>
            <a:noFill/>
          </a:ln>
          <a:effectLst>
            <a:outerShdw blurRad="63500" dist="38100" dir="5400000">
              <a:srgbClr val="000000">
                <a:alpha val="39607"/>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Clr>
                <a:srgbClr val="224B50"/>
              </a:buClr>
              <a:buSzPct val="25000"/>
              <a:buFont typeface="Arial Narrow"/>
              <a:buNone/>
            </a:pPr>
            <a:r>
              <a:rPr lang="en-US" sz="4000" b="0" i="0" u="none" dirty="0" smtClean="0">
                <a:solidFill>
                  <a:srgbClr val="224B50"/>
                </a:solidFill>
                <a:latin typeface="Arial Narrow"/>
                <a:ea typeface="Arial Narrow"/>
                <a:cs typeface="Arial Narrow"/>
                <a:sym typeface="Arial Narrow"/>
              </a:rPr>
              <a:t>SEFSC/</a:t>
            </a:r>
            <a:r>
              <a:rPr lang="en-US" sz="4000" dirty="0" smtClean="0">
                <a:solidFill>
                  <a:srgbClr val="224B50"/>
                </a:solidFill>
                <a:latin typeface="Arial Narrow"/>
                <a:ea typeface="Arial Narrow"/>
                <a:cs typeface="Arial Narrow"/>
                <a:sym typeface="Arial Narrow"/>
              </a:rPr>
              <a:t>Gulf of Mexico </a:t>
            </a:r>
            <a:r>
              <a:rPr lang="en-US" sz="4000" b="0" i="0" u="none" dirty="0" smtClean="0">
                <a:solidFill>
                  <a:srgbClr val="224B50"/>
                </a:solidFill>
                <a:latin typeface="Arial Narrow"/>
                <a:ea typeface="Arial Narrow"/>
                <a:cs typeface="Arial Narrow"/>
                <a:sym typeface="Arial Narrow"/>
              </a:rPr>
              <a:t>MSE </a:t>
            </a:r>
            <a:r>
              <a:rPr lang="en-US" sz="2400" b="0" i="0" u="none" dirty="0">
                <a:solidFill>
                  <a:srgbClr val="224B50"/>
                </a:solidFill>
                <a:latin typeface="Arial Narrow"/>
                <a:ea typeface="Arial Narrow"/>
                <a:cs typeface="Arial Narrow"/>
                <a:sym typeface="Arial Narrow"/>
              </a:rPr>
              <a:t>(</a:t>
            </a:r>
            <a:r>
              <a:rPr lang="en-US" sz="2400" b="0" i="0" u="none" dirty="0" err="1">
                <a:solidFill>
                  <a:srgbClr val="224B50"/>
                </a:solidFill>
                <a:latin typeface="Arial Narrow"/>
                <a:ea typeface="Arial Narrow"/>
                <a:cs typeface="Arial Narrow"/>
                <a:sym typeface="Arial Narrow"/>
              </a:rPr>
              <a:t>Masi</a:t>
            </a:r>
            <a:r>
              <a:rPr lang="en-US" sz="2400" b="0" i="0" u="none" dirty="0">
                <a:solidFill>
                  <a:srgbClr val="224B50"/>
                </a:solidFill>
                <a:latin typeface="Arial Narrow"/>
                <a:ea typeface="Arial Narrow"/>
                <a:cs typeface="Arial Narrow"/>
                <a:sym typeface="Arial Narrow"/>
              </a:rPr>
              <a:t> et al. in </a:t>
            </a:r>
            <a:r>
              <a:rPr lang="en-US" sz="2400" b="0" i="0" u="none" dirty="0" smtClean="0">
                <a:solidFill>
                  <a:srgbClr val="224B50"/>
                </a:solidFill>
                <a:latin typeface="Arial Narrow"/>
                <a:ea typeface="Arial Narrow"/>
                <a:cs typeface="Arial Narrow"/>
                <a:sym typeface="Arial Narrow"/>
              </a:rPr>
              <a:t>review)</a:t>
            </a:r>
            <a:endParaRPr lang="en-US" sz="2400" b="0" i="0" u="none" dirty="0">
              <a:solidFill>
                <a:srgbClr val="224B50"/>
              </a:solidFill>
              <a:latin typeface="Arial Narrow"/>
              <a:ea typeface="Arial Narrow"/>
              <a:cs typeface="Arial Narrow"/>
              <a:sym typeface="Arial Narrow"/>
            </a:endParaRPr>
          </a:p>
        </p:txBody>
      </p:sp>
      <p:sp>
        <p:nvSpPr>
          <p:cNvPr id="391" name="Shape 391"/>
          <p:cNvSpPr txBox="1"/>
          <p:nvPr/>
        </p:nvSpPr>
        <p:spPr>
          <a:xfrm>
            <a:off x="-4761" y="6597650"/>
            <a:ext cx="9148761" cy="254000"/>
          </a:xfrm>
          <a:prstGeom prst="rect">
            <a:avLst/>
          </a:prstGeom>
          <a:solidFill>
            <a:schemeClr val="dk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Narrow"/>
              <a:buNone/>
            </a:pPr>
            <a:r>
              <a:rPr lang="en-US" sz="1000" b="0" i="0" u="none">
                <a:solidFill>
                  <a:srgbClr val="FFFFFF"/>
                </a:solidFill>
                <a:latin typeface="Arial Narrow"/>
                <a:ea typeface="Arial Narrow"/>
                <a:cs typeface="Arial Narrow"/>
                <a:sym typeface="Arial Narrow"/>
              </a:rPr>
              <a:t>Masi, M., Ainsworth, C., Kaplan, I., Schirripa, M.  Evaluation of robust single-species harvest control rules for managing reef fish in the Gulf of Mexico.  Mar. Coast. Fish. (in review)</a:t>
            </a:r>
          </a:p>
        </p:txBody>
      </p:sp>
      <p:sp>
        <p:nvSpPr>
          <p:cNvPr id="392" name="Shape 392"/>
          <p:cNvSpPr txBox="1"/>
          <p:nvPr/>
        </p:nvSpPr>
        <p:spPr>
          <a:xfrm>
            <a:off x="309562" y="1219200"/>
            <a:ext cx="8520112" cy="15462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000000"/>
              </a:buClr>
              <a:buSzPct val="100000"/>
              <a:buFont typeface="Arial"/>
              <a:buChar char="•"/>
            </a:pPr>
            <a:r>
              <a:rPr lang="en-US" sz="1800" b="0" i="0" u="none">
                <a:solidFill>
                  <a:srgbClr val="000000"/>
                </a:solidFill>
                <a:latin typeface="Arial Narrow"/>
                <a:ea typeface="Arial Narrow"/>
                <a:cs typeface="Arial Narrow"/>
                <a:sym typeface="Arial Narrow"/>
              </a:rPr>
              <a:t>Compared 2 point harvest control rule with constant F </a:t>
            </a:r>
          </a:p>
          <a:p>
            <a:pPr marL="342900" marR="0" lvl="0" indent="-342900" algn="l" rtl="0">
              <a:lnSpc>
                <a:spcPct val="100000"/>
              </a:lnSpc>
              <a:spcBef>
                <a:spcPts val="900"/>
              </a:spcBef>
              <a:spcAft>
                <a:spcPts val="0"/>
              </a:spcAft>
              <a:buClr>
                <a:srgbClr val="000000"/>
              </a:buClr>
              <a:buSzPct val="100000"/>
              <a:buFont typeface="Arial"/>
              <a:buChar char="•"/>
            </a:pPr>
            <a:r>
              <a:rPr lang="en-US" sz="1800" b="0" i="0" u="none">
                <a:solidFill>
                  <a:srgbClr val="000000"/>
                </a:solidFill>
                <a:latin typeface="Arial Narrow"/>
                <a:ea typeface="Arial Narrow"/>
                <a:cs typeface="Arial Narrow"/>
                <a:sym typeface="Arial Narrow"/>
              </a:rPr>
              <a:t>Closed-loop management strategy evaluation</a:t>
            </a:r>
          </a:p>
          <a:p>
            <a:pPr marL="342900" marR="0" lvl="0" indent="-342900" algn="l" rtl="0">
              <a:lnSpc>
                <a:spcPct val="100000"/>
              </a:lnSpc>
              <a:spcBef>
                <a:spcPts val="900"/>
              </a:spcBef>
              <a:spcAft>
                <a:spcPts val="0"/>
              </a:spcAft>
              <a:buClr>
                <a:srgbClr val="000000"/>
              </a:buClr>
              <a:buSzPct val="100000"/>
              <a:buFont typeface="Arial"/>
              <a:buChar char="•"/>
            </a:pPr>
            <a:r>
              <a:rPr lang="en-US" sz="1800" b="0" i="0" u="none">
                <a:solidFill>
                  <a:srgbClr val="000000"/>
                </a:solidFill>
                <a:latin typeface="Arial Narrow"/>
                <a:ea typeface="Arial Narrow"/>
                <a:cs typeface="Arial Narrow"/>
                <a:sym typeface="Arial Narrow"/>
              </a:rPr>
              <a:t>HCR more Pareto efficient tradeoff; higher biomass, catch &amp; biodiversity</a:t>
            </a:r>
          </a:p>
          <a:p>
            <a:pPr marL="0" marR="0" lvl="0" indent="0" algn="l" rtl="0">
              <a:lnSpc>
                <a:spcPct val="100000"/>
              </a:lnSpc>
              <a:spcBef>
                <a:spcPts val="900"/>
              </a:spcBef>
              <a:spcAft>
                <a:spcPts val="0"/>
              </a:spcAft>
              <a:buNone/>
            </a:pPr>
            <a:endParaRPr sz="1800" b="0" i="0" u="none">
              <a:solidFill>
                <a:srgbClr val="000000"/>
              </a:solidFill>
              <a:latin typeface="Arial Narrow"/>
              <a:ea typeface="Arial Narrow"/>
              <a:cs typeface="Arial Narrow"/>
              <a:sym typeface="Arial Narrow"/>
            </a:endParaRPr>
          </a:p>
        </p:txBody>
      </p:sp>
      <p:pic>
        <p:nvPicPr>
          <p:cNvPr id="393" name="Shape 393"/>
          <p:cNvPicPr preferRelativeResize="0"/>
          <p:nvPr/>
        </p:nvPicPr>
        <p:blipFill rotWithShape="1">
          <a:blip r:embed="rId3">
            <a:alphaModFix/>
          </a:blip>
          <a:srcRect/>
          <a:stretch/>
        </p:blipFill>
        <p:spPr>
          <a:xfrm>
            <a:off x="479425" y="2711450"/>
            <a:ext cx="2852737" cy="1635125"/>
          </a:xfrm>
          <a:prstGeom prst="rect">
            <a:avLst/>
          </a:prstGeom>
          <a:noFill/>
          <a:ln>
            <a:noFill/>
          </a:ln>
        </p:spPr>
      </p:pic>
      <p:pic>
        <p:nvPicPr>
          <p:cNvPr id="394" name="Shape 394"/>
          <p:cNvPicPr preferRelativeResize="0"/>
          <p:nvPr/>
        </p:nvPicPr>
        <p:blipFill rotWithShape="1">
          <a:blip r:embed="rId4">
            <a:alphaModFix/>
          </a:blip>
          <a:srcRect/>
          <a:stretch/>
        </p:blipFill>
        <p:spPr>
          <a:xfrm>
            <a:off x="4343400" y="3086100"/>
            <a:ext cx="4267199" cy="2919411"/>
          </a:xfrm>
          <a:prstGeom prst="rect">
            <a:avLst/>
          </a:prstGeom>
          <a:noFill/>
          <a:ln>
            <a:noFill/>
          </a:ln>
        </p:spPr>
      </p:pic>
      <p:pic>
        <p:nvPicPr>
          <p:cNvPr id="395" name="Shape 395"/>
          <p:cNvPicPr preferRelativeResize="0"/>
          <p:nvPr/>
        </p:nvPicPr>
        <p:blipFill rotWithShape="1">
          <a:blip r:embed="rId5">
            <a:alphaModFix/>
          </a:blip>
          <a:srcRect/>
          <a:stretch/>
        </p:blipFill>
        <p:spPr>
          <a:xfrm>
            <a:off x="438150" y="4545012"/>
            <a:ext cx="3446461" cy="1852611"/>
          </a:xfrm>
          <a:prstGeom prst="rect">
            <a:avLst/>
          </a:prstGeom>
          <a:noFill/>
          <a:ln>
            <a:noFill/>
          </a:ln>
        </p:spPr>
      </p:pic>
      <p:sp>
        <p:nvSpPr>
          <p:cNvPr id="396" name="Shape 396"/>
          <p:cNvSpPr txBox="1"/>
          <p:nvPr/>
        </p:nvSpPr>
        <p:spPr>
          <a:xfrm>
            <a:off x="1846261" y="4660900"/>
            <a:ext cx="1463675" cy="2778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Narrow"/>
              <a:buNone/>
            </a:pPr>
            <a:r>
              <a:rPr lang="en-US" sz="1200" b="0" i="0" u="none">
                <a:solidFill>
                  <a:srgbClr val="FF0000"/>
                </a:solidFill>
                <a:latin typeface="Arial Narrow"/>
                <a:ea typeface="Arial Narrow"/>
                <a:cs typeface="Arial Narrow"/>
                <a:sym typeface="Arial Narrow"/>
              </a:rPr>
              <a:t>F responds to biomass</a:t>
            </a:r>
          </a:p>
        </p:txBody>
      </p:sp>
      <p:sp>
        <p:nvSpPr>
          <p:cNvPr id="397" name="Shape 397"/>
          <p:cNvSpPr txBox="1"/>
          <p:nvPr/>
        </p:nvSpPr>
        <p:spPr>
          <a:xfrm>
            <a:off x="1524000" y="2647950"/>
            <a:ext cx="458786" cy="2778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Narrow"/>
              <a:buNone/>
            </a:pPr>
            <a:r>
              <a:rPr lang="en-US" sz="1200" b="0" i="0" u="none">
                <a:solidFill>
                  <a:srgbClr val="FF0000"/>
                </a:solidFill>
                <a:latin typeface="Arial Narrow"/>
                <a:ea typeface="Arial Narrow"/>
                <a:cs typeface="Arial Narrow"/>
                <a:sym typeface="Arial Narrow"/>
              </a:rPr>
              <a:t>HCR</a:t>
            </a:r>
          </a:p>
        </p:txBody>
      </p:sp>
      <p:sp>
        <p:nvSpPr>
          <p:cNvPr id="398" name="Shape 398"/>
          <p:cNvSpPr txBox="1"/>
          <p:nvPr/>
        </p:nvSpPr>
        <p:spPr>
          <a:xfrm>
            <a:off x="6138862" y="2913061"/>
            <a:ext cx="2471736" cy="2762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Narrow"/>
              <a:buNone/>
            </a:pPr>
            <a:r>
              <a:rPr lang="en-US" sz="1200" b="0" i="0" u="none">
                <a:solidFill>
                  <a:srgbClr val="FF0000"/>
                </a:solidFill>
                <a:latin typeface="Arial Narrow"/>
                <a:ea typeface="Arial Narrow"/>
                <a:cs typeface="Arial Narrow"/>
                <a:sym typeface="Arial Narrow"/>
              </a:rPr>
              <a:t>Pareto efficient alternative stable states</a:t>
            </a:r>
          </a:p>
        </p:txBody>
      </p:sp>
      <p:cxnSp>
        <p:nvCxnSpPr>
          <p:cNvPr id="399" name="Shape 399"/>
          <p:cNvCxnSpPr/>
          <p:nvPr/>
        </p:nvCxnSpPr>
        <p:spPr>
          <a:xfrm>
            <a:off x="7010400" y="3157536"/>
            <a:ext cx="152399" cy="317500"/>
          </a:xfrm>
          <a:prstGeom prst="straightConnector1">
            <a:avLst/>
          </a:prstGeom>
          <a:noFill/>
          <a:ln w="9525" cap="flat" cmpd="sng">
            <a:solidFill>
              <a:srgbClr val="FF0000"/>
            </a:solidFill>
            <a:prstDash val="solid"/>
            <a:miter/>
            <a:headEnd type="none" w="med" len="med"/>
            <a:tailEnd type="none" w="med" len="med"/>
          </a:ln>
        </p:spPr>
      </p:cxnSp>
      <p:cxnSp>
        <p:nvCxnSpPr>
          <p:cNvPr id="400" name="Shape 400"/>
          <p:cNvCxnSpPr/>
          <p:nvPr/>
        </p:nvCxnSpPr>
        <p:spPr>
          <a:xfrm flipH="1">
            <a:off x="6840537" y="3157536"/>
            <a:ext cx="169861" cy="576262"/>
          </a:xfrm>
          <a:prstGeom prst="straightConnector1">
            <a:avLst/>
          </a:prstGeom>
          <a:noFill/>
          <a:ln w="9525" cap="flat" cmpd="sng">
            <a:solidFill>
              <a:srgbClr val="FF0000"/>
            </a:solidFill>
            <a:prstDash val="solid"/>
            <a:miter/>
            <a:headEnd type="none" w="med" len="med"/>
            <a:tailEnd type="none" w="med" len="med"/>
          </a:ln>
        </p:spPr>
      </p:cxnSp>
    </p:spTree>
    <p:extLst>
      <p:ext uri="{BB962C8B-B14F-4D97-AF65-F5344CB8AC3E}">
        <p14:creationId xmlns:p14="http://schemas.microsoft.com/office/powerpoint/2010/main" val="137192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bfm infographic_fina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5399" y="243815"/>
            <a:ext cx="7143750" cy="59817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65399" y="2983832"/>
            <a:ext cx="7143750" cy="1203157"/>
          </a:xfrm>
          <a:prstGeom prst="rect">
            <a:avLst/>
          </a:prstGeom>
          <a:noFill/>
          <a:ln w="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4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Louisiana Restoration – Multiple Ecosystem Models</a:t>
            </a:r>
            <a:endParaRPr lang="en-US" dirty="0"/>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1842"/>
            <a:ext cx="5671185" cy="3343275"/>
          </a:xfrm>
          <a:prstGeom prst="rect">
            <a:avLst/>
          </a:prstGeom>
          <a:noFill/>
        </p:spPr>
      </p:pic>
      <p:grpSp>
        <p:nvGrpSpPr>
          <p:cNvPr id="4" name="Group 3"/>
          <p:cNvGrpSpPr>
            <a:grpSpLocks noChangeAspect="1"/>
          </p:cNvGrpSpPr>
          <p:nvPr/>
        </p:nvGrpSpPr>
        <p:grpSpPr>
          <a:xfrm>
            <a:off x="5232497" y="2924214"/>
            <a:ext cx="3953129" cy="3391249"/>
            <a:chOff x="0" y="0"/>
            <a:chExt cx="8262746" cy="6858000"/>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8262746" cy="6858000"/>
            </a:xfrm>
            <a:prstGeom prst="rect">
              <a:avLst/>
            </a:prstGeom>
            <a:ln>
              <a:solidFill>
                <a:srgbClr val="000000"/>
              </a:solidFill>
            </a:ln>
          </p:spPr>
        </p:pic>
        <p:grpSp>
          <p:nvGrpSpPr>
            <p:cNvPr id="6" name="Group 5"/>
            <p:cNvGrpSpPr/>
            <p:nvPr/>
          </p:nvGrpSpPr>
          <p:grpSpPr>
            <a:xfrm>
              <a:off x="3605851" y="2981581"/>
              <a:ext cx="1802548" cy="1370014"/>
              <a:chOff x="3605851" y="2981581"/>
              <a:chExt cx="1802548" cy="1370014"/>
            </a:xfrm>
          </p:grpSpPr>
          <p:sp>
            <p:nvSpPr>
              <p:cNvPr id="7" name="Oval 6"/>
              <p:cNvSpPr/>
              <p:nvPr/>
            </p:nvSpPr>
            <p:spPr>
              <a:xfrm>
                <a:off x="4426643" y="3875046"/>
                <a:ext cx="251807" cy="188954"/>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600"/>
                  </a:lnSpc>
                  <a:spcBef>
                    <a:spcPts val="0"/>
                  </a:spcBef>
                  <a:spcAft>
                    <a:spcPts val="1600"/>
                  </a:spcAft>
                </a:pPr>
                <a:r>
                  <a:rPr lang="en-US" sz="1200">
                    <a:effectLst/>
                    <a:latin typeface="Georgia"/>
                    <a:ea typeface="Times New Roman"/>
                    <a:cs typeface="Times New Roman"/>
                  </a:rPr>
                  <a:t> </a:t>
                </a:r>
              </a:p>
            </p:txBody>
          </p:sp>
          <p:sp>
            <p:nvSpPr>
              <p:cNvPr id="8" name="Oval 7"/>
              <p:cNvSpPr/>
              <p:nvPr/>
            </p:nvSpPr>
            <p:spPr>
              <a:xfrm>
                <a:off x="4759055" y="4128402"/>
                <a:ext cx="251807" cy="188954"/>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600"/>
                  </a:lnSpc>
                  <a:spcBef>
                    <a:spcPts val="0"/>
                  </a:spcBef>
                  <a:spcAft>
                    <a:spcPts val="1600"/>
                  </a:spcAft>
                </a:pPr>
                <a:r>
                  <a:rPr lang="en-US" sz="1200">
                    <a:effectLst/>
                    <a:latin typeface="Georgia"/>
                    <a:ea typeface="Times New Roman"/>
                    <a:cs typeface="Times New Roman"/>
                  </a:rPr>
                  <a:t> </a:t>
                </a:r>
              </a:p>
            </p:txBody>
          </p:sp>
          <p:sp>
            <p:nvSpPr>
              <p:cNvPr id="9" name="Oval 8"/>
              <p:cNvSpPr/>
              <p:nvPr/>
            </p:nvSpPr>
            <p:spPr>
              <a:xfrm>
                <a:off x="3756655" y="3367047"/>
                <a:ext cx="251807" cy="188954"/>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600"/>
                  </a:lnSpc>
                  <a:spcBef>
                    <a:spcPts val="0"/>
                  </a:spcBef>
                  <a:spcAft>
                    <a:spcPts val="1600"/>
                  </a:spcAft>
                </a:pPr>
                <a:r>
                  <a:rPr lang="en-US" sz="1200">
                    <a:effectLst/>
                    <a:latin typeface="Georgia"/>
                    <a:ea typeface="Times New Roman"/>
                    <a:cs typeface="Times New Roman"/>
                  </a:rPr>
                  <a:t> </a:t>
                </a:r>
              </a:p>
            </p:txBody>
          </p:sp>
          <p:sp>
            <p:nvSpPr>
              <p:cNvPr id="10" name="Oval 9"/>
              <p:cNvSpPr/>
              <p:nvPr/>
            </p:nvSpPr>
            <p:spPr>
              <a:xfrm>
                <a:off x="3605851" y="2981581"/>
                <a:ext cx="251807" cy="188954"/>
              </a:xfrm>
              <a:prstGeom prst="ellipse">
                <a:avLst/>
              </a:prstGeom>
              <a:solidFill>
                <a:schemeClr val="tx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ts val="1600"/>
                  </a:lnSpc>
                  <a:spcBef>
                    <a:spcPts val="0"/>
                  </a:spcBef>
                  <a:spcAft>
                    <a:spcPts val="1600"/>
                  </a:spcAft>
                </a:pPr>
                <a:r>
                  <a:rPr lang="en-US" sz="1200">
                    <a:effectLst/>
                    <a:latin typeface="Georgia"/>
                    <a:ea typeface="Times New Roman"/>
                    <a:cs typeface="Times New Roman"/>
                  </a:rPr>
                  <a:t> </a:t>
                </a:r>
              </a:p>
            </p:txBody>
          </p:sp>
          <p:cxnSp>
            <p:nvCxnSpPr>
              <p:cNvPr id="11" name="Straight Arrow Connector 10"/>
              <p:cNvCxnSpPr/>
              <p:nvPr/>
            </p:nvCxnSpPr>
            <p:spPr>
              <a:xfrm>
                <a:off x="3821407" y="3136412"/>
                <a:ext cx="731139" cy="277525"/>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05851" y="3519124"/>
                <a:ext cx="215042" cy="24461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441339" y="4012002"/>
                <a:ext cx="86180" cy="33959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68146" y="4170549"/>
                <a:ext cx="440253" cy="3166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5" name="TextBox 14"/>
          <p:cNvSpPr txBox="1"/>
          <p:nvPr/>
        </p:nvSpPr>
        <p:spPr>
          <a:xfrm>
            <a:off x="76200" y="4624468"/>
            <a:ext cx="3900876" cy="369332"/>
          </a:xfrm>
          <a:prstGeom prst="rect">
            <a:avLst/>
          </a:prstGeom>
          <a:noFill/>
        </p:spPr>
        <p:txBody>
          <a:bodyPr wrap="none" rtlCol="0">
            <a:spAutoFit/>
          </a:bodyPr>
          <a:lstStyle/>
          <a:p>
            <a:r>
              <a:rPr lang="en-US" dirty="0" smtClean="0"/>
              <a:t>Complex Aquatic System Model (CASM)</a:t>
            </a:r>
            <a:endParaRPr lang="en-US" dirty="0"/>
          </a:p>
        </p:txBody>
      </p:sp>
      <p:sp>
        <p:nvSpPr>
          <p:cNvPr id="16" name="TextBox 15"/>
          <p:cNvSpPr txBox="1"/>
          <p:nvPr/>
        </p:nvSpPr>
        <p:spPr>
          <a:xfrm>
            <a:off x="5326039" y="2542288"/>
            <a:ext cx="3648436" cy="369332"/>
          </a:xfrm>
          <a:prstGeom prst="rect">
            <a:avLst/>
          </a:prstGeom>
          <a:noFill/>
        </p:spPr>
        <p:txBody>
          <a:bodyPr wrap="none" rtlCol="0">
            <a:spAutoFit/>
          </a:bodyPr>
          <a:lstStyle/>
          <a:p>
            <a:pPr algn="ctr"/>
            <a:r>
              <a:rPr lang="en-US" dirty="0" err="1" smtClean="0"/>
              <a:t>Ecopath</a:t>
            </a:r>
            <a:r>
              <a:rPr lang="en-US" dirty="0" smtClean="0"/>
              <a:t> with </a:t>
            </a:r>
            <a:r>
              <a:rPr lang="en-US" dirty="0" err="1" smtClean="0"/>
              <a:t>Ecosim</a:t>
            </a:r>
            <a:r>
              <a:rPr lang="en-US" dirty="0"/>
              <a:t> </a:t>
            </a:r>
            <a:r>
              <a:rPr lang="en-US" dirty="0" smtClean="0"/>
              <a:t>(</a:t>
            </a:r>
            <a:r>
              <a:rPr lang="en-US" dirty="0" err="1" smtClean="0"/>
              <a:t>EwE</a:t>
            </a:r>
            <a:r>
              <a:rPr lang="en-US" dirty="0" smtClean="0"/>
              <a:t>)/</a:t>
            </a:r>
            <a:r>
              <a:rPr lang="en-US" dirty="0" err="1" smtClean="0"/>
              <a:t>Ecospace</a:t>
            </a:r>
            <a:endParaRPr lang="en-US" dirty="0"/>
          </a:p>
        </p:txBody>
      </p:sp>
      <p:sp>
        <p:nvSpPr>
          <p:cNvPr id="17" name="TextBox 16"/>
          <p:cNvSpPr txBox="1"/>
          <p:nvPr/>
        </p:nvSpPr>
        <p:spPr>
          <a:xfrm>
            <a:off x="4015621" y="6478353"/>
            <a:ext cx="5170005" cy="369332"/>
          </a:xfrm>
          <a:prstGeom prst="rect">
            <a:avLst/>
          </a:prstGeom>
          <a:noFill/>
        </p:spPr>
        <p:txBody>
          <a:bodyPr wrap="none" rtlCol="0">
            <a:spAutoFit/>
          </a:bodyPr>
          <a:lstStyle/>
          <a:p>
            <a:r>
              <a:rPr lang="en-US" dirty="0" smtClean="0"/>
              <a:t>Source: Sable – Dynamic </a:t>
            </a:r>
            <a:r>
              <a:rPr lang="en-US" dirty="0" err="1" smtClean="0"/>
              <a:t>Solutins</a:t>
            </a:r>
            <a:r>
              <a:rPr lang="en-US" dirty="0" smtClean="0"/>
              <a:t>, LLC ; de </a:t>
            </a:r>
            <a:r>
              <a:rPr lang="en-US" dirty="0" err="1" smtClean="0"/>
              <a:t>Mutsert</a:t>
            </a:r>
            <a:r>
              <a:rPr lang="en-US" dirty="0" smtClean="0"/>
              <a:t> - GMU</a:t>
            </a:r>
            <a:endParaRPr lang="en-US" dirty="0"/>
          </a:p>
        </p:txBody>
      </p:sp>
    </p:spTree>
    <p:extLst>
      <p:ext uri="{BB962C8B-B14F-4D97-AF65-F5344CB8AC3E}">
        <p14:creationId xmlns:p14="http://schemas.microsoft.com/office/powerpoint/2010/main" val="1371081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Where we’ve been</a:t>
            </a:r>
            <a:br>
              <a:rPr lang="en-US" dirty="0"/>
            </a:br>
            <a:endParaRPr lang="en-US" dirty="0"/>
          </a:p>
        </p:txBody>
      </p:sp>
      <p:sp>
        <p:nvSpPr>
          <p:cNvPr id="9" name="Subtitle 8"/>
          <p:cNvSpPr>
            <a:spLocks noGrp="1"/>
          </p:cNvSpPr>
          <p:nvPr>
            <p:ph type="subTitle" idx="1"/>
          </p:nvPr>
        </p:nvSpPr>
        <p:spPr/>
        <p:txBody>
          <a:bodyPr/>
          <a:lstStyle/>
          <a:p>
            <a:r>
              <a:rPr lang="en-US" dirty="0" smtClean="0"/>
              <a:t>S&amp;T and Science Center Efforts to Apply EM</a:t>
            </a:r>
            <a:endParaRPr lang="en-US" dirty="0"/>
          </a:p>
        </p:txBody>
      </p:sp>
      <p:sp>
        <p:nvSpPr>
          <p:cNvPr id="7" name="Slide Number Placeholder 6"/>
          <p:cNvSpPr>
            <a:spLocks noGrp="1"/>
          </p:cNvSpPr>
          <p:nvPr>
            <p:ph type="sldNum" sz="quarter" idx="4294967295"/>
          </p:nvPr>
        </p:nvSpPr>
        <p:spPr>
          <a:xfrm>
            <a:off x="7010400" y="6245225"/>
            <a:ext cx="2133600" cy="476250"/>
          </a:xfrm>
        </p:spPr>
        <p:txBody>
          <a:bodyPr/>
          <a:lstStyle/>
          <a:p>
            <a:fld id="{FDB79DBE-723E-4BA8-8531-7B074099EBA4}" type="slidenum">
              <a:rPr lang="en-US" altLang="en-US" smtClean="0"/>
              <a:pPr/>
              <a:t>51</a:t>
            </a:fld>
            <a:endParaRPr lang="en-US" altLang="en-US"/>
          </a:p>
        </p:txBody>
      </p:sp>
    </p:spTree>
    <p:extLst>
      <p:ext uri="{BB962C8B-B14F-4D97-AF65-F5344CB8AC3E}">
        <p14:creationId xmlns:p14="http://schemas.microsoft.com/office/powerpoint/2010/main" val="8363966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a:t>Where we’ve been</a:t>
            </a:r>
            <a:br>
              <a:rPr lang="en-US" dirty="0"/>
            </a:br>
            <a:endParaRPr lang="en-US" dirty="0"/>
          </a:p>
        </p:txBody>
      </p:sp>
      <p:sp>
        <p:nvSpPr>
          <p:cNvPr id="9" name="Subtitle 8"/>
          <p:cNvSpPr>
            <a:spLocks noGrp="1"/>
          </p:cNvSpPr>
          <p:nvPr>
            <p:ph type="subTitle" idx="1"/>
          </p:nvPr>
        </p:nvSpPr>
        <p:spPr/>
        <p:txBody>
          <a:bodyPr/>
          <a:lstStyle/>
          <a:p>
            <a:r>
              <a:rPr lang="en-US" dirty="0" smtClean="0"/>
              <a:t>S&amp;T and Science Center Efforts to Apply EM</a:t>
            </a:r>
            <a:endParaRPr lang="en-US" dirty="0"/>
          </a:p>
        </p:txBody>
      </p:sp>
      <p:sp>
        <p:nvSpPr>
          <p:cNvPr id="7" name="Slide Number Placeholder 6"/>
          <p:cNvSpPr>
            <a:spLocks noGrp="1"/>
          </p:cNvSpPr>
          <p:nvPr>
            <p:ph type="sldNum" sz="quarter" idx="4294967295"/>
          </p:nvPr>
        </p:nvSpPr>
        <p:spPr>
          <a:xfrm>
            <a:off x="7010400" y="6245225"/>
            <a:ext cx="2133600" cy="476250"/>
          </a:xfrm>
        </p:spPr>
        <p:txBody>
          <a:bodyPr/>
          <a:lstStyle/>
          <a:p>
            <a:fld id="{FDB79DBE-723E-4BA8-8531-7B074099EBA4}" type="slidenum">
              <a:rPr lang="en-US" altLang="en-US" smtClean="0"/>
              <a:pPr/>
              <a:t>52</a:t>
            </a:fld>
            <a:endParaRPr lang="en-US" altLang="en-US"/>
          </a:p>
        </p:txBody>
      </p:sp>
    </p:spTree>
    <p:extLst>
      <p:ext uri="{BB962C8B-B14F-4D97-AF65-F5344CB8AC3E}">
        <p14:creationId xmlns:p14="http://schemas.microsoft.com/office/powerpoint/2010/main" val="1083466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we’re going with </a:t>
            </a:r>
            <a:r>
              <a:rPr lang="en-US" dirty="0" smtClean="0"/>
              <a:t>Ecosystem Modeling</a:t>
            </a:r>
            <a:endParaRPr lang="en-US" dirty="0"/>
          </a:p>
        </p:txBody>
      </p:sp>
      <p:sp>
        <p:nvSpPr>
          <p:cNvPr id="6" name="Content Placeholder 5"/>
          <p:cNvSpPr>
            <a:spLocks noGrp="1"/>
          </p:cNvSpPr>
          <p:nvPr>
            <p:ph idx="1"/>
          </p:nvPr>
        </p:nvSpPr>
        <p:spPr>
          <a:xfrm>
            <a:off x="457200" y="1207293"/>
            <a:ext cx="8229600" cy="4945857"/>
          </a:xfrm>
        </p:spPr>
        <p:txBody>
          <a:bodyPr>
            <a:normAutofit/>
          </a:bodyPr>
          <a:lstStyle/>
          <a:p>
            <a:r>
              <a:rPr lang="en-US" dirty="0" smtClean="0"/>
              <a:t>MSEs </a:t>
            </a:r>
          </a:p>
          <a:p>
            <a:r>
              <a:rPr lang="en-US" dirty="0" smtClean="0"/>
              <a:t>Quantitative tradeoff evaluations</a:t>
            </a:r>
          </a:p>
          <a:p>
            <a:r>
              <a:rPr lang="en-US" dirty="0" smtClean="0"/>
              <a:t>ELRPs</a:t>
            </a:r>
          </a:p>
          <a:p>
            <a:r>
              <a:rPr lang="en-US" dirty="0" smtClean="0"/>
              <a:t>Standardized tools, more operational use</a:t>
            </a:r>
          </a:p>
          <a:p>
            <a:endParaRPr lang="en-US" dirty="0" smtClean="0"/>
          </a:p>
          <a:p>
            <a:r>
              <a:rPr lang="en-US" dirty="0"/>
              <a:t>c</a:t>
            </a:r>
            <a:r>
              <a:rPr lang="en-US" dirty="0" smtClean="0"/>
              <a:t>.f. EBFM Road </a:t>
            </a:r>
            <a:r>
              <a:rPr lang="en-US" dirty="0" smtClean="0"/>
              <a:t>Map</a:t>
            </a:r>
            <a:endParaRPr lang="en-US" dirty="0"/>
          </a:p>
        </p:txBody>
      </p:sp>
      <p:sp>
        <p:nvSpPr>
          <p:cNvPr id="4" name="Slide Number Placeholder 3"/>
          <p:cNvSpPr>
            <a:spLocks noGrp="1"/>
          </p:cNvSpPr>
          <p:nvPr>
            <p:ph type="sldNum" sz="quarter" idx="10"/>
          </p:nvPr>
        </p:nvSpPr>
        <p:spPr/>
        <p:txBody>
          <a:bodyPr/>
          <a:lstStyle/>
          <a:p>
            <a:fld id="{808F2E37-F7E5-4B02-851B-34FA81E454D5}" type="slidenum">
              <a:rPr lang="en-US" altLang="en-US" smtClean="0"/>
              <a:pPr/>
              <a:t>53</a:t>
            </a:fld>
            <a:endParaRPr lang="en-US" altLang="en-US"/>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633" y="4600146"/>
            <a:ext cx="2161351" cy="18731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172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9691"/>
            <a:ext cx="9144000" cy="6265389"/>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Strengths</a:t>
            </a:r>
            <a:endParaRPr lang="en-US" dirty="0">
              <a:solidFill>
                <a:schemeClr val="bg1"/>
              </a:solidFill>
            </a:endParaRPr>
          </a:p>
        </p:txBody>
      </p:sp>
      <p:graphicFrame>
        <p:nvGraphicFramePr>
          <p:cNvPr id="5" name="Content Placeholder 4"/>
          <p:cNvGraphicFramePr>
            <a:graphicFrameLocks noGrp="1"/>
          </p:cNvGraphicFramePr>
          <p:nvPr>
            <p:ph idx="1"/>
            <p:extLst/>
          </p:nvPr>
        </p:nvGraphicFramePr>
        <p:xfrm>
          <a:off x="350520" y="838200"/>
          <a:ext cx="8351520" cy="5318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54</a:t>
            </a:fld>
            <a:endParaRPr lang="en-US" dirty="0"/>
          </a:p>
        </p:txBody>
      </p:sp>
    </p:spTree>
    <p:extLst>
      <p:ext uri="{BB962C8B-B14F-4D97-AF65-F5344CB8AC3E}">
        <p14:creationId xmlns:p14="http://schemas.microsoft.com/office/powerpoint/2010/main" val="1718088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691"/>
            <a:ext cx="9144000" cy="62653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accent3">
                    <a:lumMod val="75000"/>
                  </a:schemeClr>
                </a:solidFill>
              </a:rPr>
              <a:t>Broad Challenges </a:t>
            </a:r>
            <a:r>
              <a:rPr lang="en-US" dirty="0">
                <a:solidFill>
                  <a:schemeClr val="accent3">
                    <a:lumMod val="75000"/>
                  </a:schemeClr>
                </a:solidFill>
              </a:rPr>
              <a:t>and </a:t>
            </a:r>
            <a:r>
              <a:rPr lang="en-US" dirty="0" smtClean="0">
                <a:solidFill>
                  <a:schemeClr val="accent3">
                    <a:lumMod val="75000"/>
                  </a:schemeClr>
                </a:solidFill>
              </a:rPr>
              <a:t>Possible Solutions</a:t>
            </a:r>
            <a:endParaRPr lang="en-US" dirty="0">
              <a:solidFill>
                <a:schemeClr val="accent3">
                  <a:lumMod val="75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5589606"/>
              </p:ext>
            </p:extLst>
          </p:nvPr>
        </p:nvGraphicFramePr>
        <p:xfrm>
          <a:off x="584616" y="1454046"/>
          <a:ext cx="7989758" cy="4242216"/>
        </p:xfrm>
        <a:graphic>
          <a:graphicData uri="http://schemas.openxmlformats.org/drawingml/2006/table">
            <a:tbl>
              <a:tblPr firstRow="1" bandRow="1">
                <a:tableStyleId>{F2DE63D5-997A-4646-A377-4702673A728D}</a:tableStyleId>
              </a:tblPr>
              <a:tblGrid>
                <a:gridCol w="3994879">
                  <a:extLst>
                    <a:ext uri="{9D8B030D-6E8A-4147-A177-3AD203B41FA5}">
                      <a16:colId xmlns:a16="http://schemas.microsoft.com/office/drawing/2014/main" val="20000"/>
                    </a:ext>
                  </a:extLst>
                </a:gridCol>
                <a:gridCol w="3994879">
                  <a:extLst>
                    <a:ext uri="{9D8B030D-6E8A-4147-A177-3AD203B41FA5}">
                      <a16:colId xmlns:a16="http://schemas.microsoft.com/office/drawing/2014/main" val="20001"/>
                    </a:ext>
                  </a:extLst>
                </a:gridCol>
              </a:tblGrid>
              <a:tr h="573672">
                <a:tc>
                  <a:txBody>
                    <a:bodyPr/>
                    <a:lstStyle/>
                    <a:p>
                      <a:r>
                        <a:rPr lang="en-US" sz="2800" dirty="0" smtClean="0"/>
                        <a:t>Challenges</a:t>
                      </a:r>
                      <a:endParaRPr lang="en-US" sz="2400" dirty="0"/>
                    </a:p>
                  </a:txBody>
                  <a:tcPr/>
                </a:tc>
                <a:tc>
                  <a:txBody>
                    <a:bodyPr/>
                    <a:lstStyle/>
                    <a:p>
                      <a:r>
                        <a:rPr lang="en-US" sz="2800" dirty="0" smtClean="0"/>
                        <a:t>Possible Solutions</a:t>
                      </a:r>
                      <a:endParaRPr lang="en-US" sz="2800" dirty="0"/>
                    </a:p>
                  </a:txBody>
                  <a:tcPr/>
                </a:tc>
                <a:extLst>
                  <a:ext uri="{0D108BD9-81ED-4DB2-BD59-A6C34878D82A}">
                    <a16:rowId xmlns:a16="http://schemas.microsoft.com/office/drawing/2014/main" val="10000"/>
                  </a:ext>
                </a:extLst>
              </a:tr>
              <a:tr h="1205156">
                <a:tc>
                  <a:txBody>
                    <a:bodyPr/>
                    <a:lstStyle/>
                    <a:p>
                      <a:r>
                        <a:rPr lang="en-US" sz="1800" b="1" dirty="0" smtClean="0"/>
                        <a:t>Not all Centers</a:t>
                      </a:r>
                      <a:r>
                        <a:rPr lang="en-US" sz="1800" b="1" baseline="0" dirty="0" smtClean="0"/>
                        <a:t> have dedicated EM staff</a:t>
                      </a:r>
                      <a:br>
                        <a:rPr lang="en-US" sz="1800" b="1" baseline="0" dirty="0" smtClean="0"/>
                      </a:br>
                      <a:r>
                        <a:rPr lang="en-US" sz="1800" b="1" baseline="0" dirty="0" smtClean="0"/>
                        <a:t>or Models </a:t>
                      </a:r>
                      <a:r>
                        <a:rPr lang="en-US" sz="1800" baseline="0" dirty="0" smtClean="0"/>
                        <a:t>in place to meet</a:t>
                      </a:r>
                      <a:br>
                        <a:rPr lang="en-US" sz="1800" baseline="0" dirty="0" smtClean="0"/>
                      </a:br>
                      <a:r>
                        <a:rPr lang="en-US" sz="1800" baseline="0" dirty="0" smtClean="0"/>
                        <a:t>LMR management needs</a:t>
                      </a:r>
                      <a:endParaRPr lang="en-US" sz="1800" dirty="0"/>
                    </a:p>
                  </a:txBody>
                  <a:tcPr>
                    <a:solidFill>
                      <a:schemeClr val="bg1"/>
                    </a:solidFill>
                  </a:tcPr>
                </a:tc>
                <a:tc>
                  <a:txBody>
                    <a:bodyPr/>
                    <a:lstStyle/>
                    <a:p>
                      <a:r>
                        <a:rPr lang="en-US" sz="1800" dirty="0" smtClean="0"/>
                        <a:t>Staff; S&amp;T EM coordinator</a:t>
                      </a:r>
                      <a:r>
                        <a:rPr lang="en-US" sz="1800" baseline="0" dirty="0" smtClean="0"/>
                        <a:t> collaborations; coordination with existing programs</a:t>
                      </a:r>
                      <a:endParaRPr lang="en-US" sz="1800" dirty="0"/>
                    </a:p>
                  </a:txBody>
                  <a:tcPr>
                    <a:solidFill>
                      <a:schemeClr val="bg1"/>
                    </a:solidFill>
                  </a:tcPr>
                </a:tc>
                <a:extLst>
                  <a:ext uri="{0D108BD9-81ED-4DB2-BD59-A6C34878D82A}">
                    <a16:rowId xmlns:a16="http://schemas.microsoft.com/office/drawing/2014/main" val="10001"/>
                  </a:ext>
                </a:extLst>
              </a:tr>
              <a:tr h="1619779">
                <a:tc>
                  <a:txBody>
                    <a:bodyPr/>
                    <a:lstStyle/>
                    <a:p>
                      <a:r>
                        <a:rPr lang="en-US" sz="1800" b="1" dirty="0" smtClean="0"/>
                        <a:t>Few </a:t>
                      </a:r>
                      <a:r>
                        <a:rPr lang="en-US" sz="1800" b="1" dirty="0" smtClean="0"/>
                        <a:t>Councils and Regional</a:t>
                      </a:r>
                      <a:r>
                        <a:rPr lang="en-US" sz="1800" b="1" baseline="0" dirty="0" smtClean="0"/>
                        <a:t> Management Bodies </a:t>
                      </a:r>
                      <a:r>
                        <a:rPr lang="en-US" sz="1800" b="1" baseline="0" dirty="0" smtClean="0"/>
                        <a:t>have used EM</a:t>
                      </a:r>
                      <a:br>
                        <a:rPr lang="en-US" sz="1800" b="1" baseline="0" dirty="0" smtClean="0"/>
                      </a:br>
                      <a:r>
                        <a:rPr lang="en-US" sz="1800" baseline="0" dirty="0" smtClean="0"/>
                        <a:t>for decision-making</a:t>
                      </a:r>
                      <a:endParaRPr lang="en-US" sz="1800" dirty="0"/>
                    </a:p>
                  </a:txBody>
                  <a:tcPr>
                    <a:solidFill>
                      <a:schemeClr val="bg1"/>
                    </a:solidFill>
                  </a:tcPr>
                </a:tc>
                <a:tc>
                  <a:txBody>
                    <a:bodyPr/>
                    <a:lstStyle/>
                    <a:p>
                      <a:r>
                        <a:rPr lang="en-US" sz="1800" b="1" dirty="0" smtClean="0"/>
                        <a:t>Focused effort </a:t>
                      </a:r>
                      <a:r>
                        <a:rPr lang="en-US" sz="1800" dirty="0" smtClean="0"/>
                        <a:t>on developing</a:t>
                      </a:r>
                      <a:br>
                        <a:rPr lang="en-US" sz="1800" dirty="0" smtClean="0"/>
                      </a:br>
                      <a:r>
                        <a:rPr lang="en-US" sz="1800" dirty="0" smtClean="0"/>
                        <a:t>ecosystem-level</a:t>
                      </a:r>
                      <a:r>
                        <a:rPr lang="en-US" sz="1800" baseline="0" dirty="0" smtClean="0"/>
                        <a:t> reference points; Development of FEPs;</a:t>
                      </a:r>
                      <a:br>
                        <a:rPr lang="en-US" sz="1800" baseline="0" dirty="0" smtClean="0"/>
                      </a:br>
                      <a:r>
                        <a:rPr lang="en-US" sz="1800" baseline="0" dirty="0" err="1" smtClean="0"/>
                        <a:t>NEMoW</a:t>
                      </a:r>
                      <a:r>
                        <a:rPr lang="en-US" sz="1800" baseline="0" dirty="0" smtClean="0"/>
                        <a:t> to swap ideas on application &amp; operational EMs to  address LMR issues</a:t>
                      </a:r>
                      <a:endParaRPr lang="en-US" sz="1800" dirty="0"/>
                    </a:p>
                  </a:txBody>
                  <a:tcPr>
                    <a:solidFill>
                      <a:schemeClr val="bg1"/>
                    </a:solidFill>
                  </a:tcPr>
                </a:tc>
                <a:extLst>
                  <a:ext uri="{0D108BD9-81ED-4DB2-BD59-A6C34878D82A}">
                    <a16:rowId xmlns:a16="http://schemas.microsoft.com/office/drawing/2014/main" val="10002"/>
                  </a:ext>
                </a:extLst>
              </a:tr>
              <a:tr h="843609">
                <a:tc>
                  <a:txBody>
                    <a:bodyPr/>
                    <a:lstStyle/>
                    <a:p>
                      <a:r>
                        <a:rPr lang="en-US" sz="1800" b="1" dirty="0" smtClean="0"/>
                        <a:t>Lack</a:t>
                      </a:r>
                      <a:r>
                        <a:rPr lang="en-US" sz="1800" b="1" baseline="0" dirty="0" smtClean="0"/>
                        <a:t> of standard</a:t>
                      </a:r>
                      <a:br>
                        <a:rPr lang="en-US" sz="1800" b="1" baseline="0" dirty="0" smtClean="0"/>
                      </a:br>
                      <a:r>
                        <a:rPr lang="en-US" sz="1800" b="1" baseline="0" dirty="0" smtClean="0"/>
                        <a:t>peer-review process </a:t>
                      </a:r>
                      <a:r>
                        <a:rPr lang="en-US" sz="1800" baseline="0" dirty="0" smtClean="0"/>
                        <a:t>for EM</a:t>
                      </a:r>
                      <a:endParaRPr lang="en-US" sz="1800" dirty="0"/>
                    </a:p>
                  </a:txBody>
                  <a:tcPr>
                    <a:solidFill>
                      <a:schemeClr val="bg1"/>
                    </a:solidFill>
                  </a:tcPr>
                </a:tc>
                <a:tc>
                  <a:txBody>
                    <a:bodyPr/>
                    <a:lstStyle/>
                    <a:p>
                      <a:r>
                        <a:rPr lang="en-US" sz="1800" b="1" dirty="0" smtClean="0"/>
                        <a:t>Development</a:t>
                      </a:r>
                      <a:r>
                        <a:rPr lang="en-US" sz="1800" dirty="0" smtClean="0"/>
                        <a:t> of EM Toolbox</a:t>
                      </a:r>
                      <a:r>
                        <a:rPr lang="en-US" sz="1800" baseline="0" dirty="0" smtClean="0"/>
                        <a:t/>
                      </a:r>
                      <a:br>
                        <a:rPr lang="en-US" sz="1800" baseline="0" dirty="0" smtClean="0"/>
                      </a:br>
                      <a:r>
                        <a:rPr lang="en-US" sz="1800" baseline="0" dirty="0" smtClean="0"/>
                        <a:t>and review guidelines for tool</a:t>
                      </a:r>
                      <a:endParaRPr lang="en-US" sz="1800" dirty="0"/>
                    </a:p>
                  </a:txBody>
                  <a:tcPr>
                    <a:solidFill>
                      <a:schemeClr val="bg1"/>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55</a:t>
            </a:fld>
            <a:endParaRPr lang="en-US" dirty="0"/>
          </a:p>
        </p:txBody>
      </p:sp>
    </p:spTree>
    <p:extLst>
      <p:ext uri="{BB962C8B-B14F-4D97-AF65-F5344CB8AC3E}">
        <p14:creationId xmlns:p14="http://schemas.microsoft.com/office/powerpoint/2010/main" val="433762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SA </a:t>
            </a:r>
            <a:r>
              <a:rPr lang="en-US" dirty="0" err="1" smtClean="0"/>
              <a:t>EwE</a:t>
            </a:r>
            <a:r>
              <a:rPr lang="en-US" dirty="0" smtClean="0"/>
              <a:t> Model is proceeding well</a:t>
            </a:r>
            <a:endParaRPr lang="en-US" dirty="0"/>
          </a:p>
        </p:txBody>
      </p:sp>
      <p:sp>
        <p:nvSpPr>
          <p:cNvPr id="9" name="Content Placeholder 8"/>
          <p:cNvSpPr>
            <a:spLocks noGrp="1"/>
          </p:cNvSpPr>
          <p:nvPr>
            <p:ph idx="1"/>
          </p:nvPr>
        </p:nvSpPr>
        <p:spPr/>
        <p:txBody>
          <a:bodyPr>
            <a:normAutofit fontScale="92500" lnSpcReduction="10000"/>
          </a:bodyPr>
          <a:lstStyle/>
          <a:p>
            <a:r>
              <a:rPr lang="en-US" dirty="0" smtClean="0"/>
              <a:t>Larger </a:t>
            </a:r>
            <a:r>
              <a:rPr lang="en-US" dirty="0"/>
              <a:t>holistic ecosystem model, like </a:t>
            </a:r>
            <a:r>
              <a:rPr lang="en-US" dirty="0" err="1"/>
              <a:t>EwE</a:t>
            </a:r>
            <a:r>
              <a:rPr lang="en-US" dirty="0"/>
              <a:t>, can be useful for organizing the big picture of the ecosystem, answer heuristic and strategic questions, and "hanging" </a:t>
            </a:r>
            <a:r>
              <a:rPr lang="en-US" dirty="0" smtClean="0"/>
              <a:t>new data </a:t>
            </a:r>
            <a:r>
              <a:rPr lang="en-US" dirty="0"/>
              <a:t>and research on</a:t>
            </a:r>
          </a:p>
          <a:p>
            <a:pPr lvl="1"/>
            <a:r>
              <a:rPr lang="en-US" dirty="0" smtClean="0"/>
              <a:t>other more specific </a:t>
            </a:r>
            <a:r>
              <a:rPr lang="en-US" dirty="0"/>
              <a:t>models may be more useful for specific tactical </a:t>
            </a:r>
            <a:r>
              <a:rPr lang="en-US" dirty="0" smtClean="0"/>
              <a:t>questions (Ecosystem Modeling Workgroup)</a:t>
            </a:r>
          </a:p>
          <a:p>
            <a:r>
              <a:rPr lang="en-US" dirty="0" smtClean="0"/>
              <a:t>Modeling for EBFM should be a guided by an iterative, two-way flow – often includes ecosystem “stuff” besides models (e.g., Ecosystem Status Reports)</a:t>
            </a:r>
            <a:endParaRPr lang="en-US" dirty="0"/>
          </a:p>
        </p:txBody>
      </p:sp>
      <p:sp>
        <p:nvSpPr>
          <p:cNvPr id="7" name="Slide Number Placeholder 6"/>
          <p:cNvSpPr>
            <a:spLocks noGrp="1"/>
          </p:cNvSpPr>
          <p:nvPr>
            <p:ph type="sldNum" sz="quarter" idx="4294967295"/>
          </p:nvPr>
        </p:nvSpPr>
        <p:spPr>
          <a:xfrm>
            <a:off x="7010400" y="6245225"/>
            <a:ext cx="2133600" cy="476250"/>
          </a:xfrm>
        </p:spPr>
        <p:txBody>
          <a:bodyPr/>
          <a:lstStyle/>
          <a:p>
            <a:fld id="{FDB79DBE-723E-4BA8-8531-7B074099EBA4}" type="slidenum">
              <a:rPr lang="en-US" altLang="en-US" smtClean="0"/>
              <a:pPr/>
              <a:t>56</a:t>
            </a:fld>
            <a:endParaRPr lang="en-US" altLang="en-US"/>
          </a:p>
        </p:txBody>
      </p:sp>
    </p:spTree>
    <p:extLst>
      <p:ext uri="{BB962C8B-B14F-4D97-AF65-F5344CB8AC3E}">
        <p14:creationId xmlns:p14="http://schemas.microsoft.com/office/powerpoint/2010/main" val="1896306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 the SA EM efforts moves forward…</a:t>
            </a:r>
            <a:endParaRPr lang="en-US" dirty="0"/>
          </a:p>
        </p:txBody>
      </p:sp>
      <p:sp>
        <p:nvSpPr>
          <p:cNvPr id="9" name="Content Placeholder 8"/>
          <p:cNvSpPr>
            <a:spLocks noGrp="1"/>
          </p:cNvSpPr>
          <p:nvPr>
            <p:ph idx="1"/>
          </p:nvPr>
        </p:nvSpPr>
        <p:spPr/>
        <p:txBody>
          <a:bodyPr/>
          <a:lstStyle/>
          <a:p>
            <a:r>
              <a:rPr lang="en-US" dirty="0" smtClean="0"/>
              <a:t>NMFS can help with</a:t>
            </a:r>
          </a:p>
          <a:p>
            <a:pPr lvl="1"/>
            <a:r>
              <a:rPr lang="en-US" dirty="0" smtClean="0"/>
              <a:t>Support from NMFS Ecosystem Modeling Coordinator</a:t>
            </a:r>
          </a:p>
          <a:p>
            <a:pPr lvl="1"/>
            <a:r>
              <a:rPr lang="en-US" dirty="0" smtClean="0"/>
              <a:t>Draw on expertise from NMFS Science Centers</a:t>
            </a:r>
          </a:p>
          <a:p>
            <a:pPr lvl="1"/>
            <a:r>
              <a:rPr lang="en-US" dirty="0" smtClean="0"/>
              <a:t>Assistance with EM model review</a:t>
            </a:r>
          </a:p>
          <a:p>
            <a:pPr lvl="1"/>
            <a:r>
              <a:rPr lang="en-US" dirty="0" smtClean="0"/>
              <a:t>Other items in the EBFM Road Map</a:t>
            </a:r>
            <a:endParaRPr lang="en-US" dirty="0"/>
          </a:p>
        </p:txBody>
      </p:sp>
      <p:sp>
        <p:nvSpPr>
          <p:cNvPr id="7" name="Slide Number Placeholder 6"/>
          <p:cNvSpPr>
            <a:spLocks noGrp="1"/>
          </p:cNvSpPr>
          <p:nvPr>
            <p:ph type="sldNum" sz="quarter" idx="4294967295"/>
          </p:nvPr>
        </p:nvSpPr>
        <p:spPr>
          <a:xfrm>
            <a:off x="7010400" y="6245225"/>
            <a:ext cx="2133600" cy="476250"/>
          </a:xfrm>
        </p:spPr>
        <p:txBody>
          <a:bodyPr/>
          <a:lstStyle/>
          <a:p>
            <a:fld id="{FDB79DBE-723E-4BA8-8531-7B074099EBA4}" type="slidenum">
              <a:rPr lang="en-US" altLang="en-US" smtClean="0"/>
              <a:pPr/>
              <a:t>57</a:t>
            </a:fld>
            <a:endParaRPr lang="en-US" altLang="en-US"/>
          </a:p>
        </p:txBody>
      </p:sp>
    </p:spTree>
    <p:extLst>
      <p:ext uri="{BB962C8B-B14F-4D97-AF65-F5344CB8AC3E}">
        <p14:creationId xmlns:p14="http://schemas.microsoft.com/office/powerpoint/2010/main" val="3303368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960" y="335610"/>
            <a:ext cx="8229600" cy="676014"/>
          </a:xfrm>
        </p:spPr>
        <p:txBody>
          <a:bodyPr/>
          <a:lstStyle/>
          <a:p>
            <a:pPr algn="ctr"/>
            <a:r>
              <a:rPr lang="en-US" dirty="0" smtClean="0">
                <a:solidFill>
                  <a:schemeClr val="accent1"/>
                </a:solidFill>
              </a:rPr>
              <a:t>Why an EBFM Road Map?</a:t>
            </a:r>
            <a:endParaRPr lang="en-US" dirty="0">
              <a:solidFill>
                <a:schemeClr val="accent1"/>
              </a:solidFill>
            </a:endParaRPr>
          </a:p>
        </p:txBody>
      </p:sp>
      <p:sp>
        <p:nvSpPr>
          <p:cNvPr id="3" name="Content Placeholder 2"/>
          <p:cNvSpPr>
            <a:spLocks noGrp="1"/>
          </p:cNvSpPr>
          <p:nvPr>
            <p:ph idx="1"/>
          </p:nvPr>
        </p:nvSpPr>
        <p:spPr>
          <a:xfrm>
            <a:off x="186960" y="998188"/>
            <a:ext cx="6990726" cy="4880872"/>
          </a:xfrm>
        </p:spPr>
        <p:txBody>
          <a:bodyPr>
            <a:noAutofit/>
          </a:bodyPr>
          <a:lstStyle/>
          <a:p>
            <a:pPr marL="457200" indent="-457200" algn="l">
              <a:spcBef>
                <a:spcPts val="0"/>
              </a:spcBef>
              <a:spcAft>
                <a:spcPts val="600"/>
              </a:spcAft>
              <a:buFont typeface="Arial"/>
              <a:buChar char="•"/>
            </a:pPr>
            <a:r>
              <a:rPr lang="en-US" sz="3200" dirty="0" smtClean="0"/>
              <a:t>Guides implementation of the Final EBFM Policy</a:t>
            </a:r>
          </a:p>
          <a:p>
            <a:pPr marL="457200" indent="-457200" algn="l">
              <a:spcBef>
                <a:spcPts val="0"/>
              </a:spcBef>
              <a:spcAft>
                <a:spcPts val="1800"/>
              </a:spcAft>
              <a:buFont typeface="Arial"/>
              <a:buChar char="•"/>
            </a:pPr>
            <a:r>
              <a:rPr lang="en-US" sz="3200" dirty="0" smtClean="0"/>
              <a:t>Incorporates the menu of options for implementation and benchmarks for NMFS</a:t>
            </a:r>
          </a:p>
          <a:p>
            <a:pPr algn="l">
              <a:spcBef>
                <a:spcPts val="0"/>
              </a:spcBef>
              <a:spcAft>
                <a:spcPts val="300"/>
              </a:spcAft>
            </a:pPr>
            <a:r>
              <a:rPr lang="en-US" sz="3200" u="sng" dirty="0" smtClean="0"/>
              <a:t>Key Questions</a:t>
            </a:r>
            <a:r>
              <a:rPr lang="en-US" sz="3200" dirty="0" smtClean="0"/>
              <a:t>:</a:t>
            </a:r>
          </a:p>
          <a:p>
            <a:pPr marL="457200" indent="-457200" algn="l">
              <a:spcBef>
                <a:spcPts val="0"/>
              </a:spcBef>
              <a:spcAft>
                <a:spcPts val="600"/>
              </a:spcAft>
              <a:buFont typeface="Arial"/>
              <a:buChar char="•"/>
            </a:pPr>
            <a:r>
              <a:rPr lang="en-US" sz="3200" dirty="0"/>
              <a:t>What does successful EBFM look like?</a:t>
            </a:r>
          </a:p>
          <a:p>
            <a:pPr marL="457200" indent="-457200" algn="l">
              <a:spcBef>
                <a:spcPts val="0"/>
              </a:spcBef>
              <a:spcAft>
                <a:spcPts val="600"/>
              </a:spcAft>
              <a:buFont typeface="Arial"/>
              <a:buChar char="•"/>
            </a:pPr>
            <a:r>
              <a:rPr lang="en-US" sz="3200" dirty="0"/>
              <a:t>What do we need for successful implementation of EBFM?</a:t>
            </a:r>
          </a:p>
          <a:p>
            <a:pPr marL="457200" indent="-457200" algn="l">
              <a:spcBef>
                <a:spcPts val="0"/>
              </a:spcBef>
              <a:spcAft>
                <a:spcPts val="600"/>
              </a:spcAft>
              <a:buFont typeface="Arial"/>
              <a:buChar char="•"/>
            </a:pPr>
            <a:r>
              <a:rPr lang="en-US" sz="3200" dirty="0"/>
              <a:t>How do we measure completion </a:t>
            </a:r>
            <a:r>
              <a:rPr lang="en-US" sz="3200" dirty="0" smtClean="0"/>
              <a:t>and </a:t>
            </a:r>
            <a:r>
              <a:rPr lang="en-US" sz="3200" dirty="0"/>
              <a:t>success of EBFM</a:t>
            </a:r>
            <a:r>
              <a:rPr lang="en-US" sz="3200" dirty="0" smtClean="0"/>
              <a:t>?</a:t>
            </a:r>
            <a:endParaRPr lang="en-US" sz="3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prstClr val="white"/>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prstClr val="white"/>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prstClr val="white"/>
              </a:solidFill>
              <a:effectLst/>
              <a:uLnTx/>
              <a:uFillTx/>
              <a:latin typeface="Arial Narrow"/>
              <a:ea typeface="+mn-ea"/>
              <a:cs typeface="+mn-cs"/>
            </a:endParaRPr>
          </a:p>
        </p:txBody>
      </p:sp>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649" y="75038"/>
            <a:ext cx="2161351" cy="187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alibut.jpg"/>
          <p:cNvPicPr>
            <a:picLocks noChangeAspect="1"/>
          </p:cNvPicPr>
          <p:nvPr/>
        </p:nvPicPr>
        <p:blipFill>
          <a:blip r:embed="rId4"/>
          <a:stretch>
            <a:fillRect/>
          </a:stretch>
        </p:blipFill>
        <p:spPr>
          <a:xfrm>
            <a:off x="6739439" y="3526257"/>
            <a:ext cx="2285999" cy="2266814"/>
          </a:xfrm>
          <a:prstGeom prst="rect">
            <a:avLst/>
          </a:prstGeom>
        </p:spPr>
      </p:pic>
    </p:spTree>
    <p:extLst>
      <p:ext uri="{BB962C8B-B14F-4D97-AF65-F5344CB8AC3E}">
        <p14:creationId xmlns:p14="http://schemas.microsoft.com/office/powerpoint/2010/main" val="2686028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3" name="Content Placeholder 2"/>
          <p:cNvSpPr>
            <a:spLocks noGrp="1"/>
          </p:cNvSpPr>
          <p:nvPr>
            <p:ph idx="1"/>
          </p:nvPr>
        </p:nvSpPr>
        <p:spPr/>
        <p:txBody>
          <a:bodyPr>
            <a:normAutofit/>
          </a:bodyPr>
          <a:lstStyle/>
          <a:p>
            <a:r>
              <a:rPr lang="en-US" dirty="0"/>
              <a:t>Intended to build on current efforts </a:t>
            </a:r>
            <a:endParaRPr lang="en-US" dirty="0" smtClean="0"/>
          </a:p>
          <a:p>
            <a:pPr lvl="0"/>
            <a:r>
              <a:rPr lang="en-US" dirty="0" smtClean="0"/>
              <a:t>Intended </a:t>
            </a:r>
            <a:r>
              <a:rPr lang="en-US" dirty="0"/>
              <a:t>to guide the implementation of the EBFM Policy over the next 5-years </a:t>
            </a:r>
            <a:endParaRPr lang="en-US" dirty="0" smtClean="0"/>
          </a:p>
          <a:p>
            <a:pPr lvl="0"/>
            <a:r>
              <a:rPr lang="en-US" dirty="0" smtClean="0"/>
              <a:t>Describes </a:t>
            </a:r>
            <a:r>
              <a:rPr lang="en-US" dirty="0"/>
              <a:t>recommended Actions to address each of the Policy’s six Guiding </a:t>
            </a:r>
            <a:r>
              <a:rPr lang="en-US" dirty="0" smtClean="0"/>
              <a:t>Principles for </a:t>
            </a:r>
            <a:r>
              <a:rPr lang="en-US" dirty="0"/>
              <a:t>near-term </a:t>
            </a:r>
            <a:r>
              <a:rPr lang="en-US" dirty="0" smtClean="0"/>
              <a:t>work</a:t>
            </a:r>
            <a:endParaRPr lang="en-US" dirty="0"/>
          </a:p>
          <a:p>
            <a:pPr lvl="0"/>
            <a:r>
              <a:rPr lang="en-US" dirty="0" smtClean="0"/>
              <a:t>We will </a:t>
            </a:r>
            <a:r>
              <a:rPr lang="en-US" dirty="0"/>
              <a:t>review our progress and </a:t>
            </a:r>
            <a:r>
              <a:rPr lang="en-US" dirty="0" smtClean="0"/>
              <a:t>revise road map after 5 yrs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000000"/>
                </a:solidFill>
                <a:effectLst/>
                <a:uLnTx/>
                <a:uFillTx/>
                <a:latin typeface="Arial Narrow"/>
                <a:ea typeface="+mn-ea"/>
                <a:cs typeface="+mn-cs"/>
              </a:rPr>
              <a:t>U.S. Department of Commerce | National Oceanic and Atmospheric Administration | NOAA Fisheries | Page </a:t>
            </a:r>
            <a:fld id="{632D3AEB-7CBE-3049-91AC-335C6B4F5BF6}" type="slidenum">
              <a:rPr kumimoji="0" lang="en-US" sz="800" b="0" i="0" u="none" strike="noStrike" kern="1200" cap="none" spc="0" normalizeH="0" baseline="0" noProof="0" smtClean="0">
                <a:ln>
                  <a:noFill/>
                </a:ln>
                <a:solidFill>
                  <a:srgbClr val="000000"/>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649" y="4984829"/>
            <a:ext cx="2161351" cy="187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503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94657"/>
          </a:xfrm>
        </p:spPr>
        <p:txBody>
          <a:bodyPr>
            <a:normAutofit fontScale="90000"/>
          </a:bodyPr>
          <a:lstStyle/>
          <a:p>
            <a:pPr marL="0" indent="0"/>
            <a:r>
              <a:rPr lang="en-US" dirty="0" smtClean="0"/>
              <a:t>6 Guiding </a:t>
            </a:r>
            <a:r>
              <a:rPr lang="en-US" dirty="0"/>
              <a:t>P</a:t>
            </a:r>
            <a:r>
              <a:rPr lang="en-US" dirty="0" smtClean="0"/>
              <a:t>rinciples</a:t>
            </a:r>
            <a:r>
              <a:rPr lang="en-US" dirty="0"/>
              <a:t>, with </a:t>
            </a:r>
            <a:r>
              <a:rPr lang="en-US" dirty="0" smtClean="0"/>
              <a:t>Core Components </a:t>
            </a:r>
            <a:r>
              <a:rPr lang="en-US" dirty="0"/>
              <a:t>are:</a:t>
            </a:r>
          </a:p>
        </p:txBody>
      </p:sp>
      <p:sp>
        <p:nvSpPr>
          <p:cNvPr id="3" name="Content Placeholder 2"/>
          <p:cNvSpPr>
            <a:spLocks noGrp="1"/>
          </p:cNvSpPr>
          <p:nvPr>
            <p:ph idx="1"/>
          </p:nvPr>
        </p:nvSpPr>
        <p:spPr>
          <a:xfrm>
            <a:off x="370114" y="794656"/>
            <a:ext cx="8686800" cy="5650706"/>
          </a:xfrm>
        </p:spPr>
        <p:txBody>
          <a:bodyPr>
            <a:normAutofit fontScale="62500" lnSpcReduction="20000"/>
          </a:bodyPr>
          <a:lstStyle/>
          <a:p>
            <a:pPr marL="0" indent="0">
              <a:buNone/>
            </a:pPr>
            <a:r>
              <a:rPr lang="en-US" dirty="0" smtClean="0"/>
              <a:t>1</a:t>
            </a:r>
            <a:r>
              <a:rPr lang="en-US" dirty="0"/>
              <a:t>.	</a:t>
            </a:r>
            <a:r>
              <a:rPr lang="en-US" b="1" dirty="0"/>
              <a:t>Implement ecosystem-level planning</a:t>
            </a:r>
          </a:p>
          <a:p>
            <a:pPr marL="0" indent="0">
              <a:buNone/>
            </a:pPr>
            <a:r>
              <a:rPr lang="en-US" dirty="0"/>
              <a:t>•	Engagement Strategy</a:t>
            </a:r>
          </a:p>
          <a:p>
            <a:pPr marL="0" indent="0">
              <a:buNone/>
            </a:pPr>
            <a:r>
              <a:rPr lang="en-US" dirty="0"/>
              <a:t>•	Fishery Ecosystem Plans</a:t>
            </a:r>
          </a:p>
          <a:p>
            <a:pPr marL="0" indent="0">
              <a:buNone/>
            </a:pPr>
            <a:r>
              <a:rPr lang="en-US" dirty="0"/>
              <a:t>2.	</a:t>
            </a:r>
            <a:r>
              <a:rPr lang="en-US" b="1" dirty="0"/>
              <a:t>Advance our understanding of ecosystem processes</a:t>
            </a:r>
          </a:p>
          <a:p>
            <a:pPr marL="0" indent="0">
              <a:buNone/>
            </a:pPr>
            <a:r>
              <a:rPr lang="en-US" dirty="0"/>
              <a:t>•	Conduct Science to Understand Ecosystems</a:t>
            </a:r>
          </a:p>
          <a:p>
            <a:pPr marL="0" indent="0">
              <a:buNone/>
            </a:pPr>
            <a:r>
              <a:rPr lang="en-US" dirty="0"/>
              <a:t>•	Ecosystem Status Reports</a:t>
            </a:r>
          </a:p>
          <a:p>
            <a:pPr marL="0" indent="0">
              <a:buNone/>
            </a:pPr>
            <a:r>
              <a:rPr lang="en-US" dirty="0"/>
              <a:t>3.	</a:t>
            </a:r>
            <a:r>
              <a:rPr lang="en-US" b="1" dirty="0"/>
              <a:t>Prioritize vulnerabilities and risks of ecosystems and their components</a:t>
            </a:r>
          </a:p>
          <a:p>
            <a:pPr marL="0" indent="0">
              <a:buNone/>
            </a:pPr>
            <a:r>
              <a:rPr lang="en-US" dirty="0"/>
              <a:t>•	Ecosystem-level Risk Assessment</a:t>
            </a:r>
          </a:p>
          <a:p>
            <a:pPr marL="0" indent="0">
              <a:buNone/>
            </a:pPr>
            <a:r>
              <a:rPr lang="en-US" dirty="0"/>
              <a:t>•	Managed Species, Habitats &amp; Communities Risk assessment</a:t>
            </a:r>
          </a:p>
          <a:p>
            <a:pPr marL="0" indent="0">
              <a:buNone/>
            </a:pPr>
            <a:r>
              <a:rPr lang="en-US" dirty="0"/>
              <a:t>4.	</a:t>
            </a:r>
            <a:r>
              <a:rPr lang="en-US" b="1" dirty="0"/>
              <a:t>Explore and address trade-offs within an ecosystem</a:t>
            </a:r>
          </a:p>
          <a:p>
            <a:pPr marL="0" indent="0">
              <a:buNone/>
            </a:pPr>
            <a:r>
              <a:rPr lang="en-US" dirty="0"/>
              <a:t>•	Modeling Capacity</a:t>
            </a:r>
          </a:p>
          <a:p>
            <a:pPr marL="0" indent="0">
              <a:buNone/>
            </a:pPr>
            <a:r>
              <a:rPr lang="en-US" dirty="0"/>
              <a:t>•	Management Strategy Evaluations</a:t>
            </a:r>
          </a:p>
          <a:p>
            <a:pPr marL="0" indent="0">
              <a:buNone/>
            </a:pPr>
            <a:r>
              <a:rPr lang="en-US" dirty="0"/>
              <a:t>5.	</a:t>
            </a:r>
            <a:r>
              <a:rPr lang="en-US" b="1" dirty="0"/>
              <a:t>Incorporate ecosystem considerations into management advice</a:t>
            </a:r>
          </a:p>
          <a:p>
            <a:pPr marL="0" indent="0">
              <a:buNone/>
            </a:pPr>
            <a:r>
              <a:rPr lang="en-US" dirty="0"/>
              <a:t>•	Ecosystem-level Reference Points</a:t>
            </a:r>
          </a:p>
          <a:p>
            <a:pPr marL="0" indent="0">
              <a:buNone/>
            </a:pPr>
            <a:r>
              <a:rPr lang="en-US" dirty="0"/>
              <a:t>•	Incorporate Ecosystem Considerations for Living Marine Resources</a:t>
            </a:r>
          </a:p>
          <a:p>
            <a:pPr marL="0" indent="0">
              <a:buNone/>
            </a:pPr>
            <a:r>
              <a:rPr lang="en-US" dirty="0"/>
              <a:t>•	</a:t>
            </a:r>
            <a:r>
              <a:rPr lang="en-US" dirty="0" smtClean="0"/>
              <a:t>Systematic </a:t>
            </a:r>
            <a:r>
              <a:rPr lang="en-US" dirty="0"/>
              <a:t>Advice for Other Management Considerations</a:t>
            </a:r>
          </a:p>
          <a:p>
            <a:pPr marL="0" indent="0">
              <a:buNone/>
            </a:pPr>
            <a:r>
              <a:rPr lang="en-US" dirty="0"/>
              <a:t>6.	</a:t>
            </a:r>
            <a:r>
              <a:rPr lang="en-US" b="1" dirty="0"/>
              <a:t>Maintain resilient ecosystems</a:t>
            </a:r>
          </a:p>
          <a:p>
            <a:pPr marL="0" indent="0">
              <a:buNone/>
            </a:pPr>
            <a:r>
              <a:rPr lang="en-US" dirty="0"/>
              <a:t>•	Evaluate Resilience</a:t>
            </a:r>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8</a:t>
            </a:fld>
            <a:endParaRPr lang="en-US" dirty="0"/>
          </a:p>
        </p:txBody>
      </p:sp>
      <p:sp>
        <p:nvSpPr>
          <p:cNvPr id="5" name="Rectangle 4"/>
          <p:cNvSpPr/>
          <p:nvPr/>
        </p:nvSpPr>
        <p:spPr>
          <a:xfrm>
            <a:off x="370114" y="3529263"/>
            <a:ext cx="6447781" cy="86627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65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EBFM Road Map </a:t>
            </a:r>
            <a:endParaRPr lang="en-US" dirty="0"/>
          </a:p>
        </p:txBody>
      </p:sp>
      <p:sp>
        <p:nvSpPr>
          <p:cNvPr id="3" name="Content Placeholder 2"/>
          <p:cNvSpPr>
            <a:spLocks noGrp="1"/>
          </p:cNvSpPr>
          <p:nvPr>
            <p:ph idx="1"/>
          </p:nvPr>
        </p:nvSpPr>
        <p:spPr/>
        <p:txBody>
          <a:bodyPr>
            <a:normAutofit/>
          </a:bodyPr>
          <a:lstStyle/>
          <a:p>
            <a:r>
              <a:rPr lang="en-US" i="1" dirty="0"/>
              <a:t>2.4.a Analyze trade-offs for optimizing benefits from all fisheries within each ecosystem or jurisdiction, taking into account ecosystem-specific policy goals and objectives, cognizant that ecosystems are composed of interconnected components </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9</a:t>
            </a:fld>
            <a:endParaRPr lang="en-US" dirty="0"/>
          </a:p>
        </p:txBody>
      </p:sp>
      <p:pic>
        <p:nvPicPr>
          <p:cNvPr id="5" name="Picture 4" descr="Magnificent &lt;strong&gt;Maps&lt;/strong&gt; - 3rd Grade Social Studies - h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7" y="3780719"/>
            <a:ext cx="2524125" cy="1847850"/>
          </a:xfrm>
          <a:prstGeom prst="rect">
            <a:avLst/>
          </a:prstGeom>
        </p:spPr>
      </p:pic>
    </p:spTree>
    <p:extLst>
      <p:ext uri="{BB962C8B-B14F-4D97-AF65-F5344CB8AC3E}">
        <p14:creationId xmlns:p14="http://schemas.microsoft.com/office/powerpoint/2010/main" val="3794783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8746</TotalTime>
  <Words>3724</Words>
  <Application>Microsoft Office PowerPoint</Application>
  <PresentationFormat>On-screen Show (4:3)</PresentationFormat>
  <Paragraphs>745</Paragraphs>
  <Slides>57</Slides>
  <Notes>31</Notes>
  <HiddenSlides>1</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2</vt:i4>
      </vt:variant>
      <vt:variant>
        <vt:lpstr>Slide Titles</vt:lpstr>
      </vt:variant>
      <vt:variant>
        <vt:i4>57</vt:i4>
      </vt:variant>
    </vt:vector>
  </HeadingPairs>
  <TitlesOfParts>
    <vt:vector size="74" baseType="lpstr">
      <vt:lpstr>Arial</vt:lpstr>
      <vt:lpstr>Arial Black</vt:lpstr>
      <vt:lpstr>Arial Narrow</vt:lpstr>
      <vt:lpstr>Arial Narrow Bold</vt:lpstr>
      <vt:lpstr>Avenir</vt:lpstr>
      <vt:lpstr>Calibri</vt:lpstr>
      <vt:lpstr>Georgia</vt:lpstr>
      <vt:lpstr>Sintony</vt:lpstr>
      <vt:lpstr>Tahoma</vt:lpstr>
      <vt:lpstr>Times New Roman</vt:lpstr>
      <vt:lpstr>NOAA Fisheries Content Slides</vt:lpstr>
      <vt:lpstr>NOAA Divider Slides</vt:lpstr>
      <vt:lpstr>NOAA Title Options</vt:lpstr>
      <vt:lpstr>1_NOAA Fisheries Content Slides</vt:lpstr>
      <vt:lpstr>1_NOAA Divider Slides</vt:lpstr>
      <vt:lpstr>CorelEquation! 2.0 Equation</vt:lpstr>
      <vt:lpstr>Microsoft Office Excel Chart</vt:lpstr>
      <vt:lpstr>Perspectives on Modeling for EBFM </vt:lpstr>
      <vt:lpstr>Overview</vt:lpstr>
      <vt:lpstr>Background</vt:lpstr>
      <vt:lpstr>Why EBFM</vt:lpstr>
      <vt:lpstr>PowerPoint Presentation</vt:lpstr>
      <vt:lpstr>Why an EBFM Road Map?</vt:lpstr>
      <vt:lpstr>Road Map</vt:lpstr>
      <vt:lpstr>6 Guiding Principles, with Core Components are:</vt:lpstr>
      <vt:lpstr>EBFM Road Map </vt:lpstr>
      <vt:lpstr>Ecosystem Modeling: Living Marine Resource Management</vt:lpstr>
      <vt:lpstr>Onion of Model Simplifications</vt:lpstr>
      <vt:lpstr>Single Species Models in Fisheries</vt:lpstr>
      <vt:lpstr>Single Species Models in Fisheries</vt:lpstr>
      <vt:lpstr>Single Species with Add-ons Models in Fisheries</vt:lpstr>
      <vt:lpstr>Multi-Species Models in Fisheries</vt:lpstr>
      <vt:lpstr>Biophysical Models in Fisheries</vt:lpstr>
      <vt:lpstr>Food Web Models in Fisheries</vt:lpstr>
      <vt:lpstr>Aggregate Biomass Models in Fisheries</vt:lpstr>
      <vt:lpstr>Biogeochemical Models in Fisheries</vt:lpstr>
      <vt:lpstr>Full System Models in Fisheries</vt:lpstr>
      <vt:lpstr>Ecosystem Modeling: Living Marine Resource Management</vt:lpstr>
      <vt:lpstr>Levels of Information Use in Fisheries Mgt</vt:lpstr>
      <vt:lpstr>Heurism</vt:lpstr>
      <vt:lpstr>Tactical Management</vt:lpstr>
      <vt:lpstr>What difference does it make? Tactically: BRPs</vt:lpstr>
      <vt:lpstr>Strategic Management</vt:lpstr>
      <vt:lpstr>What difference does it make? Strategically: Tradeoffs</vt:lpstr>
      <vt:lpstr>Where we’ve been </vt:lpstr>
      <vt:lpstr>(Finding) NEMoW</vt:lpstr>
      <vt:lpstr>EM Coordination Efforts To Date</vt:lpstr>
      <vt:lpstr>1st National Ecosystem Modeling Workshop</vt:lpstr>
      <vt:lpstr>NEMoW 2 – Dealing with Uncertainty</vt:lpstr>
      <vt:lpstr>NEMoW 3 - Multiple Model Inference</vt:lpstr>
      <vt:lpstr>National Ecosystem Modeling Workshop 4</vt:lpstr>
      <vt:lpstr>Major Recommendations from NEMoWs</vt:lpstr>
      <vt:lpstr>Major Outcomes from NEMoWs</vt:lpstr>
      <vt:lpstr>Goals for Ecosystem Modeling Coordination</vt:lpstr>
      <vt:lpstr>Integration and Addressing Needs</vt:lpstr>
      <vt:lpstr>Addressing Priorities</vt:lpstr>
      <vt:lpstr>PowerPoint Presentation</vt:lpstr>
      <vt:lpstr>AKFSC  Ecosystem models by region</vt:lpstr>
      <vt:lpstr>SSC Comments – December 2016</vt:lpstr>
      <vt:lpstr>PowerPoint Presentation</vt:lpstr>
      <vt:lpstr>NEFSC: Multispecies/Ecosystem Models</vt:lpstr>
      <vt:lpstr>PowerPoint Presentation</vt:lpstr>
      <vt:lpstr>PowerPoint Presentation</vt:lpstr>
      <vt:lpstr>Models predict impacts on brown pelican; lesser impacts on sea lions; model structure dictates strength of response</vt:lpstr>
      <vt:lpstr>Using Ecosystem Models in EBM: Aims at NWFSC</vt:lpstr>
      <vt:lpstr>PowerPoint Presentation</vt:lpstr>
      <vt:lpstr>Coastal Louisiana Restoration – Multiple Ecosystem Models</vt:lpstr>
      <vt:lpstr>Where we’ve been </vt:lpstr>
      <vt:lpstr>Where we’ve been </vt:lpstr>
      <vt:lpstr>Where we’re going with Ecosystem Modeling</vt:lpstr>
      <vt:lpstr>Strengths</vt:lpstr>
      <vt:lpstr>Broad Challenges and Possible Solutions</vt:lpstr>
      <vt:lpstr>SA EwE Model is proceeding well</vt:lpstr>
      <vt:lpstr>As the SA EM efforts moves forward…</vt:lpstr>
    </vt:vector>
  </TitlesOfParts>
  <Company>Janin/Cliff Design,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Durham</dc:creator>
  <cp:lastModifiedBy>Howard Townsend</cp:lastModifiedBy>
  <cp:revision>151</cp:revision>
  <dcterms:created xsi:type="dcterms:W3CDTF">2012-07-23T20:47:30Z</dcterms:created>
  <dcterms:modified xsi:type="dcterms:W3CDTF">2017-10-26T11:46:30Z</dcterms:modified>
</cp:coreProperties>
</file>