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6" r:id="rId3"/>
    <p:sldMasterId id="2147483704" r:id="rId4"/>
    <p:sldMasterId id="2147483720" r:id="rId5"/>
    <p:sldMasterId id="2147483736" r:id="rId6"/>
    <p:sldMasterId id="2147483752" r:id="rId7"/>
    <p:sldMasterId id="2147483768" r:id="rId8"/>
    <p:sldMasterId id="2147483784" r:id="rId9"/>
    <p:sldMasterId id="2147483800" r:id="rId10"/>
  </p:sldMasterIdLst>
  <p:notesMasterIdLst>
    <p:notesMasterId r:id="rId24"/>
  </p:notesMasterIdLst>
  <p:sldIdLst>
    <p:sldId id="362" r:id="rId11"/>
    <p:sldId id="402" r:id="rId12"/>
    <p:sldId id="403" r:id="rId13"/>
    <p:sldId id="395" r:id="rId14"/>
    <p:sldId id="390" r:id="rId15"/>
    <p:sldId id="392" r:id="rId16"/>
    <p:sldId id="393" r:id="rId17"/>
    <p:sldId id="391" r:id="rId18"/>
    <p:sldId id="400" r:id="rId19"/>
    <p:sldId id="401" r:id="rId20"/>
    <p:sldId id="397" r:id="rId21"/>
    <p:sldId id="404" r:id="rId22"/>
    <p:sldId id="394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ber Vonharten" initials="AVH" lastIdx="4" clrIdx="0"/>
  <p:cmAuthor id="1" name="Gregg.Waugh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2"/>
    <a:srgbClr val="DBEEF4"/>
    <a:srgbClr val="005A7E"/>
    <a:srgbClr val="00FF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8" autoAdjust="0"/>
    <p:restoredTop sz="90370" autoAdjust="0"/>
  </p:normalViewPr>
  <p:slideViewPr>
    <p:cSldViewPr>
      <p:cViewPr>
        <p:scale>
          <a:sx n="80" d="100"/>
          <a:sy n="80" d="100"/>
        </p:scale>
        <p:origin x="-243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5D5A4-9EEC-4C08-98D3-DB8B2A298CF7}" type="doc">
      <dgm:prSet loTypeId="urn:microsoft.com/office/officeart/2005/8/layout/hChevron3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5C0149B7-691A-4EA4-BBCD-B4A3D9A0C40E}">
      <dgm:prSet phldrT="[Text]" custT="1"/>
      <dgm:spPr/>
      <dgm:t>
        <a:bodyPr lIns="182880"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Jan-Mar 2016</a:t>
          </a:r>
          <a:endParaRPr lang="en-US" sz="2000" b="1" dirty="0">
            <a:solidFill>
              <a:schemeClr val="tx1"/>
            </a:solidFill>
          </a:endParaRPr>
        </a:p>
      </dgm:t>
    </dgm:pt>
    <dgm:pt modelId="{9A6D16EB-6E95-4103-A36A-E30C87FCCDF3}" type="parTrans" cxnId="{F3358DB2-B29B-44D0-9BF2-F07A4B2BD5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F25385-8598-4E72-8A87-48DDD329B4E0}" type="sibTrans" cxnId="{F3358DB2-B29B-44D0-9BF2-F07A4B2BD5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F906B82-897F-417B-8C8A-744EFE6397A4}">
      <dgm:prSet phldrT="[Text]" custT="1"/>
      <dgm:spPr/>
      <dgm:t>
        <a:bodyPr lIns="0"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Feb-Jul 2016</a:t>
          </a:r>
          <a:endParaRPr lang="en-US" sz="2000" b="1" dirty="0">
            <a:solidFill>
              <a:schemeClr val="tx1"/>
            </a:solidFill>
          </a:endParaRPr>
        </a:p>
      </dgm:t>
    </dgm:pt>
    <dgm:pt modelId="{BC871703-107A-465D-A377-A5C49D751095}" type="parTrans" cxnId="{296A5B85-2655-44C9-AFF0-AEF5833F46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D0A95-C1DA-4659-B9A3-E33B0B03C30F}" type="sibTrans" cxnId="{296A5B85-2655-44C9-AFF0-AEF5833F46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C4C4C5-3781-4711-B91E-72D2FE37BF74}">
      <dgm:prSet phldrT="[Text]" custT="1"/>
      <dgm:spPr/>
      <dgm:t>
        <a:bodyPr lIns="182880"/>
        <a:lstStyle/>
        <a:p>
          <a:pPr>
            <a:spcAft>
              <a:spcPts val="0"/>
            </a:spcAft>
          </a:pPr>
          <a:r>
            <a:rPr lang="en-US" sz="1800" dirty="0" err="1" smtClean="0">
              <a:solidFill>
                <a:schemeClr val="tx1"/>
              </a:solidFill>
            </a:rPr>
            <a:t>Cit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Sci</a:t>
          </a:r>
          <a:r>
            <a:rPr lang="en-US" sz="1800" dirty="0" smtClean="0">
              <a:solidFill>
                <a:schemeClr val="tx1"/>
              </a:solidFill>
            </a:rPr>
            <a:t> Workshop &amp; Blueprint</a:t>
          </a:r>
          <a:endParaRPr lang="en-US" sz="1800" dirty="0">
            <a:solidFill>
              <a:schemeClr val="tx1"/>
            </a:solidFill>
          </a:endParaRPr>
        </a:p>
      </dgm:t>
    </dgm:pt>
    <dgm:pt modelId="{C42566C9-0FE0-40EC-8D9E-385A2D91E2C6}" type="sibTrans" cxnId="{56E7D40F-F0B3-4814-97E8-6C08862C1F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E7E608-8941-4B55-A677-79D0AB852E1D}" type="parTrans" cxnId="{56E7D40F-F0B3-4814-97E8-6C08862C1F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14631B-EA17-41B6-B4FB-2F21D8C891DB}">
      <dgm:prSet custT="1"/>
      <dgm:spPr/>
      <dgm:t>
        <a:bodyPr lIns="0"/>
        <a:lstStyle/>
        <a:p>
          <a:pPr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Program Manager starts</a:t>
          </a:r>
          <a:endParaRPr lang="en-US" sz="1800" dirty="0">
            <a:solidFill>
              <a:schemeClr val="tx1"/>
            </a:solidFill>
          </a:endParaRPr>
        </a:p>
      </dgm:t>
    </dgm:pt>
    <dgm:pt modelId="{9DFBC869-6B45-4EB3-801D-FD4FF72B29BC}">
      <dgm:prSet/>
      <dgm:spPr/>
      <dgm:t>
        <a:bodyPr lIns="0"/>
        <a:lstStyle/>
        <a:p>
          <a:pPr>
            <a:spcAft>
              <a:spcPts val="0"/>
            </a:spcAft>
          </a:pPr>
          <a:r>
            <a:rPr lang="en-US" sz="2100" b="1" dirty="0" smtClean="0">
              <a:solidFill>
                <a:schemeClr val="tx1"/>
              </a:solidFill>
            </a:rPr>
            <a:t>Jan 2017</a:t>
          </a:r>
          <a:endParaRPr lang="en-US" sz="2100" b="1" dirty="0">
            <a:solidFill>
              <a:schemeClr val="tx1"/>
            </a:solidFill>
          </a:endParaRPr>
        </a:p>
      </dgm:t>
    </dgm:pt>
    <dgm:pt modelId="{1EA7FE72-BE69-430B-96E3-000AC8293E02}" type="sibTrans" cxnId="{84740BA0-5450-4981-9B8D-360D1B85B3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2C9F5E-3ACB-4C3E-8F1F-DB73EA0964EB}" type="parTrans" cxnId="{84740BA0-5450-4981-9B8D-360D1B85B3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22FF27-CD2F-4598-9987-40EBFFFA7718}" type="sibTrans" cxnId="{715D70DE-2D6A-43A4-B3E9-8A5DF6914B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92A6CD-D765-44A9-A99C-BF67BB7398F8}" type="parTrans" cxnId="{715D70DE-2D6A-43A4-B3E9-8A5DF6914B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261625-86C5-44B8-8706-80FC269F9839}">
      <dgm:prSet/>
      <dgm:spPr/>
      <dgm:t>
        <a:bodyPr lIns="0"/>
        <a:lstStyle/>
        <a:p>
          <a:pPr algn="l">
            <a:spcAft>
              <a:spcPct val="15000"/>
            </a:spcAft>
          </a:pPr>
          <a:endParaRPr lang="en-US" sz="1300" dirty="0">
            <a:solidFill>
              <a:schemeClr val="tx1"/>
            </a:solidFill>
          </a:endParaRPr>
        </a:p>
      </dgm:t>
    </dgm:pt>
    <dgm:pt modelId="{9D8DC836-5A55-4736-BEBA-EBF47B296154}">
      <dgm:prSet/>
      <dgm:spPr/>
      <dgm:t>
        <a:bodyPr lIns="0"/>
        <a:lstStyle/>
        <a:p>
          <a:pPr algn="l">
            <a:spcAft>
              <a:spcPct val="15000"/>
            </a:spcAft>
          </a:pPr>
          <a:endParaRPr lang="en-US" sz="1300" dirty="0">
            <a:solidFill>
              <a:schemeClr val="tx1"/>
            </a:solidFill>
          </a:endParaRPr>
        </a:p>
      </dgm:t>
    </dgm:pt>
    <dgm:pt modelId="{5B70EBA2-49A1-43C6-B55B-2AD0F22132E0}" type="sibTrans" cxnId="{9ED78118-F760-40B2-B996-E6D962D285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11300-89D6-4469-9EDD-6BF92D74DF01}" type="parTrans" cxnId="{9ED78118-F760-40B2-B996-E6D962D2853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2E94E9-8D87-4779-882D-177292A848D8}">
      <dgm:prSet custT="1"/>
      <dgm:spPr/>
      <dgm:t>
        <a:bodyPr lIns="0"/>
        <a:lstStyle/>
        <a:p>
          <a:pPr algn="l"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Council supports FTE position</a:t>
          </a:r>
          <a:endParaRPr lang="en-US" sz="1800" dirty="0">
            <a:solidFill>
              <a:schemeClr val="tx1"/>
            </a:solidFill>
          </a:endParaRPr>
        </a:p>
      </dgm:t>
    </dgm:pt>
    <dgm:pt modelId="{21781797-176A-4DF4-95A9-12CD7E554183}">
      <dgm:prSet custT="1"/>
      <dgm:spPr/>
      <dgm:t>
        <a:bodyPr lIns="0"/>
        <a:lstStyle/>
        <a:p>
          <a:pPr algn="l"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Dec 2016</a:t>
          </a:r>
          <a:endParaRPr lang="en-US" sz="2000" b="1" dirty="0">
            <a:solidFill>
              <a:schemeClr val="tx1"/>
            </a:solidFill>
          </a:endParaRPr>
        </a:p>
      </dgm:t>
    </dgm:pt>
    <dgm:pt modelId="{129BDE4F-F42C-4492-96AF-21E463AE2854}" type="sibTrans" cxnId="{C2CB8382-C925-4658-A908-CAED68A6ED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C21C65-9622-4ADD-A656-7EE975B79348}" type="parTrans" cxnId="{C2CB8382-C925-4658-A908-CAED68A6ED2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A87693-FD99-411F-B360-CCDA7C8A58D5}" type="sibTrans" cxnId="{B756B908-BCF9-44B6-9133-8B25A2FBE2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DE76CB-AC72-406E-9705-A9776A1EC2B9}" type="parTrans" cxnId="{B756B908-BCF9-44B6-9133-8B25A2FBE2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2CEC31-5E50-4FF5-9E60-3F857D95BC23}" type="sibTrans" cxnId="{F3F2A149-C696-48D1-9A6A-3A3293D5A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717A1E-014D-4FB9-B55F-CAEBADFF493A}" type="parTrans" cxnId="{F3F2A149-C696-48D1-9A6A-3A3293D5A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18CB17-F3F3-4D53-8F5D-4B764122E852}">
      <dgm:prSet/>
      <dgm:spPr/>
      <dgm:t>
        <a:bodyPr lIns="0"/>
        <a:lstStyle/>
        <a:p>
          <a:pPr>
            <a:spcAft>
              <a:spcPct val="15000"/>
            </a:spcAft>
          </a:pPr>
          <a:endParaRPr lang="en-US" sz="1300" dirty="0">
            <a:solidFill>
              <a:schemeClr val="tx1"/>
            </a:solidFill>
          </a:endParaRPr>
        </a:p>
      </dgm:t>
    </dgm:pt>
    <dgm:pt modelId="{36C5E058-EAA4-451E-BF83-C1381BE46E44}">
      <dgm:prSet phldrT="[Text]" custT="1"/>
      <dgm:spPr/>
      <dgm:t>
        <a:bodyPr lIns="0"/>
        <a:lstStyle/>
        <a:p>
          <a:pPr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Council </a:t>
          </a:r>
          <a:r>
            <a:rPr lang="en-US" sz="1800" dirty="0" err="1" smtClean="0">
              <a:solidFill>
                <a:schemeClr val="tx1"/>
              </a:solidFill>
            </a:rPr>
            <a:t>Cit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Sci</a:t>
          </a:r>
          <a:r>
            <a:rPr lang="en-US" sz="1800" dirty="0" smtClean="0">
              <a:solidFill>
                <a:schemeClr val="tx1"/>
              </a:solidFill>
            </a:rPr>
            <a:t> Committee formed </a:t>
          </a:r>
          <a:endParaRPr lang="en-US" sz="1800" dirty="0">
            <a:solidFill>
              <a:schemeClr val="tx1"/>
            </a:solidFill>
          </a:endParaRPr>
        </a:p>
      </dgm:t>
    </dgm:pt>
    <dgm:pt modelId="{E7057206-65F4-4631-98E1-382A54B71979}">
      <dgm:prSet phldrT="[Text]" custT="1"/>
      <dgm:spPr/>
      <dgm:t>
        <a:bodyPr lIns="0"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</a:rPr>
            <a:t>Sept 2016</a:t>
          </a:r>
          <a:endParaRPr lang="en-US" sz="2000" b="1" dirty="0">
            <a:solidFill>
              <a:schemeClr val="tx1"/>
            </a:solidFill>
          </a:endParaRPr>
        </a:p>
      </dgm:t>
    </dgm:pt>
    <dgm:pt modelId="{50312B34-2D50-45B7-A24E-5DCF55AC7884}" type="sibTrans" cxnId="{2C1D5524-38A3-44F2-B79F-61FBED46E8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88543D-FAC6-4BD5-9326-1C9943AAFE7B}" type="parTrans" cxnId="{2C1D5524-38A3-44F2-B79F-61FBED46E8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292249-533D-48E4-8A4A-EA3418C9FBB1}" type="sibTrans" cxnId="{49FB9263-82C1-4F84-94D3-ABA35EAB5C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CEA000-A108-45E4-BCCF-55ECD932ABDA}" type="parTrans" cxnId="{49FB9263-82C1-4F84-94D3-ABA35EAB5C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D3274DC-5364-4E38-ABCF-65816BE6CA92}" type="sibTrans" cxnId="{1B1C3800-C814-4DD1-87FB-618897E6A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EB612D-18BF-474B-B3ED-D32DBAED4BBD}" type="parTrans" cxnId="{1B1C3800-C814-4DD1-87FB-618897E6A7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E14AC7-B8A5-4EA8-B9E2-0355E9637E05}">
      <dgm:prSet phldrT="[Text]" custT="1"/>
      <dgm:spPr/>
      <dgm:t>
        <a:bodyPr lIns="0"/>
        <a:lstStyle/>
        <a:p>
          <a:pPr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</a:rPr>
            <a:t>Promotion/ feedback on efforts</a:t>
          </a:r>
          <a:endParaRPr lang="en-US" sz="1800" dirty="0">
            <a:solidFill>
              <a:schemeClr val="tx1"/>
            </a:solidFill>
          </a:endParaRPr>
        </a:p>
      </dgm:t>
    </dgm:pt>
    <dgm:pt modelId="{D4AAC37B-5686-43F0-A9FE-1D49F0677EC0}" type="sibTrans" cxnId="{DA507440-3EB1-4704-96C8-F0AD3BA0DA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2F55A5-2A31-4BD7-9678-FCA35E9EB040}" type="parTrans" cxnId="{DA507440-3EB1-4704-96C8-F0AD3BA0DA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B65AFF-F915-4E1F-A69F-A8A70CEAC4F5}" type="pres">
      <dgm:prSet presAssocID="{9415D5A4-9EEC-4C08-98D3-DB8B2A298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3D1FB-5884-4262-8A47-95694902A247}" type="pres">
      <dgm:prSet presAssocID="{5C0149B7-691A-4EA4-BBCD-B4A3D9A0C40E}" presName="parAndChTx" presStyleLbl="node1" presStyleIdx="0" presStyleCnt="5" custScaleX="197613" custScaleY="161930" custLinFactNeighborX="1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F6CB9-5701-4511-9B4E-1AA237494938}" type="pres">
      <dgm:prSet presAssocID="{B6F25385-8598-4E72-8A87-48DDD329B4E0}" presName="parAndChSpace" presStyleCnt="0"/>
      <dgm:spPr/>
    </dgm:pt>
    <dgm:pt modelId="{9B674E04-7F92-44D6-98E1-0FD9EED072C2}" type="pres">
      <dgm:prSet presAssocID="{1F906B82-897F-417B-8C8A-744EFE6397A4}" presName="parAndChTx" presStyleLbl="node1" presStyleIdx="1" presStyleCnt="5" custScaleX="213590" custScaleY="164290" custLinFactNeighborX="-23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916E9-F10E-4833-814D-C172CED5021A}" type="pres">
      <dgm:prSet presAssocID="{3CCD0A95-C1DA-4659-B9A3-E33B0B03C30F}" presName="parAndChSpace" presStyleCnt="0"/>
      <dgm:spPr/>
    </dgm:pt>
    <dgm:pt modelId="{8A1F8173-A2C9-46C1-8756-A988E54FD31A}" type="pres">
      <dgm:prSet presAssocID="{E7057206-65F4-4631-98E1-382A54B71979}" presName="parAndChTx" presStyleLbl="node1" presStyleIdx="2" presStyleCnt="5" custScaleX="223946" custScaleY="167692" custLinFactNeighborX="-6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0FD0F-FC5C-4DF6-B0BE-6D133225AD79}" type="pres">
      <dgm:prSet presAssocID="{50312B34-2D50-45B7-A24E-5DCF55AC7884}" presName="parAndChSpace" presStyleCnt="0"/>
      <dgm:spPr/>
    </dgm:pt>
    <dgm:pt modelId="{65951AF8-F422-43E8-9706-15EA35D0F55A}" type="pres">
      <dgm:prSet presAssocID="{21781797-176A-4DF4-95A9-12CD7E554183}" presName="parAndChTx" presStyleLbl="node1" presStyleIdx="3" presStyleCnt="5" custScaleX="208279" custScaleY="169951" custLinFactX="-2632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BBB95-37F5-476B-8CCA-E41D809FA95D}" type="pres">
      <dgm:prSet presAssocID="{129BDE4F-F42C-4492-96AF-21E463AE2854}" presName="parAndChSpace" presStyleCnt="0"/>
      <dgm:spPr/>
    </dgm:pt>
    <dgm:pt modelId="{3C2413E3-0B4A-41D1-968B-6720F99D09F6}" type="pres">
      <dgm:prSet presAssocID="{9DFBC869-6B45-4EB3-801D-FD4FF72B29BC}" presName="parAndChTx" presStyleLbl="node1" presStyleIdx="4" presStyleCnt="5" custScaleX="180048" custScaleY="169951" custLinFactX="-1055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A5B85-2655-44C9-AFF0-AEF5833F4628}" srcId="{9415D5A4-9EEC-4C08-98D3-DB8B2A298CF7}" destId="{1F906B82-897F-417B-8C8A-744EFE6397A4}" srcOrd="1" destOrd="0" parTransId="{BC871703-107A-465D-A377-A5C49D751095}" sibTransId="{3CCD0A95-C1DA-4659-B9A3-E33B0B03C30F}"/>
    <dgm:cxn modelId="{1A2C9D87-B5A7-4178-A9D6-A35950955A55}" type="presOf" srcId="{9415D5A4-9EEC-4C08-98D3-DB8B2A298CF7}" destId="{EEB65AFF-F915-4E1F-A69F-A8A70CEAC4F5}" srcOrd="0" destOrd="0" presId="urn:microsoft.com/office/officeart/2005/8/layout/hChevron3"/>
    <dgm:cxn modelId="{5384889A-52C8-4A71-AAFA-BC79542456E4}" type="presOf" srcId="{36C5E058-EAA4-451E-BF83-C1381BE46E44}" destId="{8A1F8173-A2C9-46C1-8756-A988E54FD31A}" srcOrd="0" destOrd="1" presId="urn:microsoft.com/office/officeart/2005/8/layout/hChevron3"/>
    <dgm:cxn modelId="{C050ADBF-7252-4EC6-AFCB-31BE88DA56E2}" type="presOf" srcId="{DE261625-86C5-44B8-8706-80FC269F9839}" destId="{65951AF8-F422-43E8-9706-15EA35D0F55A}" srcOrd="0" destOrd="3" presId="urn:microsoft.com/office/officeart/2005/8/layout/hChevron3"/>
    <dgm:cxn modelId="{791B4769-62BD-4E9C-9E7B-A0771787A138}" type="presOf" srcId="{E7057206-65F4-4631-98E1-382A54B71979}" destId="{8A1F8173-A2C9-46C1-8756-A988E54FD31A}" srcOrd="0" destOrd="0" presId="urn:microsoft.com/office/officeart/2005/8/layout/hChevron3"/>
    <dgm:cxn modelId="{9ED78118-F760-40B2-B996-E6D962D2853E}" srcId="{9D8DC836-5A55-4736-BEBA-EBF47B296154}" destId="{DE261625-86C5-44B8-8706-80FC269F9839}" srcOrd="0" destOrd="0" parTransId="{97411300-89D6-4469-9EDD-6BF92D74DF01}" sibTransId="{5B70EBA2-49A1-43C6-B55B-2AD0F22132E0}"/>
    <dgm:cxn modelId="{58B2E4C9-2598-4D85-B08E-EEDF8ABAFB94}" type="presOf" srcId="{1F906B82-897F-417B-8C8A-744EFE6397A4}" destId="{9B674E04-7F92-44D6-98E1-0FD9EED072C2}" srcOrd="0" destOrd="0" presId="urn:microsoft.com/office/officeart/2005/8/layout/hChevron3"/>
    <dgm:cxn modelId="{5F2A2119-DA01-4BA8-9692-A63B5DEE1BD6}" type="presOf" srcId="{192E94E9-8D87-4779-882D-177292A848D8}" destId="{65951AF8-F422-43E8-9706-15EA35D0F55A}" srcOrd="0" destOrd="1" presId="urn:microsoft.com/office/officeart/2005/8/layout/hChevron3"/>
    <dgm:cxn modelId="{49FB9263-82C1-4F84-94D3-ABA35EAB5CF4}" srcId="{E7057206-65F4-4631-98E1-382A54B71979}" destId="{6818CB17-F3F3-4D53-8F5D-4B764122E852}" srcOrd="1" destOrd="0" parTransId="{F3CEA000-A108-45E4-BCCF-55ECD932ABDA}" sibTransId="{79292249-533D-48E4-8A4A-EA3418C9FBB1}"/>
    <dgm:cxn modelId="{F3358DB2-B29B-44D0-9BF2-F07A4B2BD5B9}" srcId="{9415D5A4-9EEC-4C08-98D3-DB8B2A298CF7}" destId="{5C0149B7-691A-4EA4-BBCD-B4A3D9A0C40E}" srcOrd="0" destOrd="0" parTransId="{9A6D16EB-6E95-4103-A36A-E30C87FCCDF3}" sibTransId="{B6F25385-8598-4E72-8A87-48DDD329B4E0}"/>
    <dgm:cxn modelId="{B41FEF84-92DF-410D-9022-D4AE885C276D}" type="presOf" srcId="{79C4C4C5-3781-4711-B91E-72D2FE37BF74}" destId="{E5D3D1FB-5884-4262-8A47-95694902A247}" srcOrd="0" destOrd="1" presId="urn:microsoft.com/office/officeart/2005/8/layout/hChevron3"/>
    <dgm:cxn modelId="{2C1D5524-38A3-44F2-B79F-61FBED46E869}" srcId="{9415D5A4-9EEC-4C08-98D3-DB8B2A298CF7}" destId="{E7057206-65F4-4631-98E1-382A54B71979}" srcOrd="2" destOrd="0" parTransId="{FA88543D-FAC6-4BD5-9326-1C9943AAFE7B}" sibTransId="{50312B34-2D50-45B7-A24E-5DCF55AC7884}"/>
    <dgm:cxn modelId="{84740BA0-5450-4981-9B8D-360D1B85B396}" srcId="{9415D5A4-9EEC-4C08-98D3-DB8B2A298CF7}" destId="{9DFBC869-6B45-4EB3-801D-FD4FF72B29BC}" srcOrd="4" destOrd="0" parTransId="{A92C9F5E-3ACB-4C3E-8F1F-DB73EA0964EB}" sibTransId="{1EA7FE72-BE69-430B-96E3-000AC8293E02}"/>
    <dgm:cxn modelId="{5B285297-DE8A-4768-B253-501D8FDB3D2E}" type="presOf" srcId="{A014631B-EA17-41B6-B4FB-2F21D8C891DB}" destId="{3C2413E3-0B4A-41D1-968B-6720F99D09F6}" srcOrd="0" destOrd="1" presId="urn:microsoft.com/office/officeart/2005/8/layout/hChevron3"/>
    <dgm:cxn modelId="{F3F2A149-C696-48D1-9A6A-3A3293D5A69A}" srcId="{21781797-176A-4DF4-95A9-12CD7E554183}" destId="{192E94E9-8D87-4779-882D-177292A848D8}" srcOrd="0" destOrd="0" parTransId="{18717A1E-014D-4FB9-B55F-CAEBADFF493A}" sibTransId="{A82CEC31-5E50-4FF5-9E60-3F857D95BC23}"/>
    <dgm:cxn modelId="{B756B908-BCF9-44B6-9133-8B25A2FBE24E}" srcId="{21781797-176A-4DF4-95A9-12CD7E554183}" destId="{9D8DC836-5A55-4736-BEBA-EBF47B296154}" srcOrd="1" destOrd="0" parTransId="{2CDE76CB-AC72-406E-9705-A9776A1EC2B9}" sibTransId="{B2A87693-FD99-411F-B360-CCDA7C8A58D5}"/>
    <dgm:cxn modelId="{EDD03270-9A20-4DB2-81C7-72A6E0E0F815}" type="presOf" srcId="{9DFBC869-6B45-4EB3-801D-FD4FF72B29BC}" destId="{3C2413E3-0B4A-41D1-968B-6720F99D09F6}" srcOrd="0" destOrd="0" presId="urn:microsoft.com/office/officeart/2005/8/layout/hChevron3"/>
    <dgm:cxn modelId="{715D70DE-2D6A-43A4-B3E9-8A5DF6914B12}" srcId="{9DFBC869-6B45-4EB3-801D-FD4FF72B29BC}" destId="{A014631B-EA17-41B6-B4FB-2F21D8C891DB}" srcOrd="0" destOrd="0" parTransId="{DB92A6CD-D765-44A9-A99C-BF67BB7398F8}" sibTransId="{7F22FF27-CD2F-4598-9987-40EBFFFA7718}"/>
    <dgm:cxn modelId="{CFEE1D39-83FC-4A67-9639-47911E4C5351}" type="presOf" srcId="{21781797-176A-4DF4-95A9-12CD7E554183}" destId="{65951AF8-F422-43E8-9706-15EA35D0F55A}" srcOrd="0" destOrd="0" presId="urn:microsoft.com/office/officeart/2005/8/layout/hChevron3"/>
    <dgm:cxn modelId="{1A346133-7F70-4BB2-9363-8FB012630D1F}" type="presOf" srcId="{53E14AC7-B8A5-4EA8-B9E2-0355E9637E05}" destId="{9B674E04-7F92-44D6-98E1-0FD9EED072C2}" srcOrd="0" destOrd="1" presId="urn:microsoft.com/office/officeart/2005/8/layout/hChevron3"/>
    <dgm:cxn modelId="{52AEB07E-2F9C-4256-83BB-25DCF8B0867D}" type="presOf" srcId="{9D8DC836-5A55-4736-BEBA-EBF47B296154}" destId="{65951AF8-F422-43E8-9706-15EA35D0F55A}" srcOrd="0" destOrd="2" presId="urn:microsoft.com/office/officeart/2005/8/layout/hChevron3"/>
    <dgm:cxn modelId="{C2CB8382-C925-4658-A908-CAED68A6ED2B}" srcId="{9415D5A4-9EEC-4C08-98D3-DB8B2A298CF7}" destId="{21781797-176A-4DF4-95A9-12CD7E554183}" srcOrd="3" destOrd="0" parTransId="{81C21C65-9622-4ADD-A656-7EE975B79348}" sibTransId="{129BDE4F-F42C-4492-96AF-21E463AE2854}"/>
    <dgm:cxn modelId="{DF93AF77-09E1-4F08-916A-CF914214268F}" type="presOf" srcId="{5C0149B7-691A-4EA4-BBCD-B4A3D9A0C40E}" destId="{E5D3D1FB-5884-4262-8A47-95694902A247}" srcOrd="0" destOrd="0" presId="urn:microsoft.com/office/officeart/2005/8/layout/hChevron3"/>
    <dgm:cxn modelId="{84438C4A-99CE-43AC-BDD4-3256560CC816}" type="presOf" srcId="{6818CB17-F3F3-4D53-8F5D-4B764122E852}" destId="{8A1F8173-A2C9-46C1-8756-A988E54FD31A}" srcOrd="0" destOrd="2" presId="urn:microsoft.com/office/officeart/2005/8/layout/hChevron3"/>
    <dgm:cxn modelId="{1B1C3800-C814-4DD1-87FB-618897E6A7C1}" srcId="{E7057206-65F4-4631-98E1-382A54B71979}" destId="{36C5E058-EAA4-451E-BF83-C1381BE46E44}" srcOrd="0" destOrd="0" parTransId="{79EB612D-18BF-474B-B3ED-D32DBAED4BBD}" sibTransId="{2D3274DC-5364-4E38-ABCF-65816BE6CA92}"/>
    <dgm:cxn modelId="{DA507440-3EB1-4704-96C8-F0AD3BA0DA63}" srcId="{1F906B82-897F-417B-8C8A-744EFE6397A4}" destId="{53E14AC7-B8A5-4EA8-B9E2-0355E9637E05}" srcOrd="0" destOrd="0" parTransId="{2C2F55A5-2A31-4BD7-9678-FCA35E9EB040}" sibTransId="{D4AAC37B-5686-43F0-A9FE-1D49F0677EC0}"/>
    <dgm:cxn modelId="{56E7D40F-F0B3-4814-97E8-6C08862C1FA3}" srcId="{5C0149B7-691A-4EA4-BBCD-B4A3D9A0C40E}" destId="{79C4C4C5-3781-4711-B91E-72D2FE37BF74}" srcOrd="0" destOrd="0" parTransId="{4CE7E608-8941-4B55-A677-79D0AB852E1D}" sibTransId="{C42566C9-0FE0-40EC-8D9E-385A2D91E2C6}"/>
    <dgm:cxn modelId="{AB5BD975-DFE9-43EA-8FA0-F65835C1CEA8}" type="presParOf" srcId="{EEB65AFF-F915-4E1F-A69F-A8A70CEAC4F5}" destId="{E5D3D1FB-5884-4262-8A47-95694902A247}" srcOrd="0" destOrd="0" presId="urn:microsoft.com/office/officeart/2005/8/layout/hChevron3"/>
    <dgm:cxn modelId="{56263DB2-3BA1-4DD9-9959-59DD9C5254F4}" type="presParOf" srcId="{EEB65AFF-F915-4E1F-A69F-A8A70CEAC4F5}" destId="{F41F6CB9-5701-4511-9B4E-1AA237494938}" srcOrd="1" destOrd="0" presId="urn:microsoft.com/office/officeart/2005/8/layout/hChevron3"/>
    <dgm:cxn modelId="{A90B1208-62A6-4097-A054-5A69C7E07E2A}" type="presParOf" srcId="{EEB65AFF-F915-4E1F-A69F-A8A70CEAC4F5}" destId="{9B674E04-7F92-44D6-98E1-0FD9EED072C2}" srcOrd="2" destOrd="0" presId="urn:microsoft.com/office/officeart/2005/8/layout/hChevron3"/>
    <dgm:cxn modelId="{604AFB3E-335E-460B-A1BA-C01EE5A906F8}" type="presParOf" srcId="{EEB65AFF-F915-4E1F-A69F-A8A70CEAC4F5}" destId="{EEC916E9-F10E-4833-814D-C172CED5021A}" srcOrd="3" destOrd="0" presId="urn:microsoft.com/office/officeart/2005/8/layout/hChevron3"/>
    <dgm:cxn modelId="{DAFF18E1-7102-42D5-A9EE-5AFADF3D76BA}" type="presParOf" srcId="{EEB65AFF-F915-4E1F-A69F-A8A70CEAC4F5}" destId="{8A1F8173-A2C9-46C1-8756-A988E54FD31A}" srcOrd="4" destOrd="0" presId="urn:microsoft.com/office/officeart/2005/8/layout/hChevron3"/>
    <dgm:cxn modelId="{43A13452-B35D-4F48-ABF7-9E53597AF157}" type="presParOf" srcId="{EEB65AFF-F915-4E1F-A69F-A8A70CEAC4F5}" destId="{8AC0FD0F-FC5C-4DF6-B0BE-6D133225AD79}" srcOrd="5" destOrd="0" presId="urn:microsoft.com/office/officeart/2005/8/layout/hChevron3"/>
    <dgm:cxn modelId="{1F67F154-B14A-4617-8C47-85BE302675FC}" type="presParOf" srcId="{EEB65AFF-F915-4E1F-A69F-A8A70CEAC4F5}" destId="{65951AF8-F422-43E8-9706-15EA35D0F55A}" srcOrd="6" destOrd="0" presId="urn:microsoft.com/office/officeart/2005/8/layout/hChevron3"/>
    <dgm:cxn modelId="{EC80D3D6-0ED3-40ED-BABD-7E85B2373F5F}" type="presParOf" srcId="{EEB65AFF-F915-4E1F-A69F-A8A70CEAC4F5}" destId="{50ABBB95-37F5-476B-8CCA-E41D809FA95D}" srcOrd="7" destOrd="0" presId="urn:microsoft.com/office/officeart/2005/8/layout/hChevron3"/>
    <dgm:cxn modelId="{36BE54CC-E2C4-4ACB-9F18-B1F8D91D631B}" type="presParOf" srcId="{EEB65AFF-F915-4E1F-A69F-A8A70CEAC4F5}" destId="{3C2413E3-0B4A-41D1-968B-6720F99D09F6}" srcOrd="8" destOrd="0" presId="urn:microsoft.com/office/officeart/2005/8/layout/hChevron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3D1FB-5884-4262-8A47-95694902A247}">
      <dsp:nvSpPr>
        <dsp:cNvPr id="0" name=""/>
        <dsp:cNvSpPr/>
      </dsp:nvSpPr>
      <dsp:spPr>
        <a:xfrm>
          <a:off x="26114" y="705942"/>
          <a:ext cx="1914615" cy="1255114"/>
        </a:xfrm>
        <a:prstGeom prst="homePlate">
          <a:avLst>
            <a:gd name="adj" fmla="val 25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50800" rIns="136718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Jan-Mar 2016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err="1" smtClean="0">
              <a:solidFill>
                <a:schemeClr val="tx1"/>
              </a:solidFill>
            </a:rPr>
            <a:t>Cit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Sci</a:t>
          </a:r>
          <a:r>
            <a:rPr lang="en-US" sz="1800" kern="1200" dirty="0" smtClean="0">
              <a:solidFill>
                <a:schemeClr val="tx1"/>
              </a:solidFill>
            </a:rPr>
            <a:t> Workshop &amp; Blueprint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114" y="705942"/>
        <a:ext cx="1757726" cy="1255114"/>
      </dsp:txXfrm>
    </dsp:sp>
    <dsp:sp modelId="{9B674E04-7F92-44D6-98E1-0FD9EED072C2}">
      <dsp:nvSpPr>
        <dsp:cNvPr id="0" name=""/>
        <dsp:cNvSpPr/>
      </dsp:nvSpPr>
      <dsp:spPr>
        <a:xfrm>
          <a:off x="1677453" y="696796"/>
          <a:ext cx="2069411" cy="1273406"/>
        </a:xfrm>
        <a:prstGeom prst="chevron">
          <a:avLst>
            <a:gd name="adj" fmla="val 25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3418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Feb-Jul 2016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Promotion/ feedback on efforts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995805" y="696796"/>
        <a:ext cx="1432708" cy="1273406"/>
      </dsp:txXfrm>
    </dsp:sp>
    <dsp:sp modelId="{8A1F8173-A2C9-46C1-8756-A988E54FD31A}">
      <dsp:nvSpPr>
        <dsp:cNvPr id="0" name=""/>
        <dsp:cNvSpPr/>
      </dsp:nvSpPr>
      <dsp:spPr>
        <a:xfrm>
          <a:off x="3469540" y="683612"/>
          <a:ext cx="2169748" cy="1299775"/>
        </a:xfrm>
        <a:prstGeom prst="chevron">
          <a:avLst>
            <a:gd name="adj" fmla="val 25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3418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Sept 2016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Council </a:t>
          </a:r>
          <a:r>
            <a:rPr lang="en-US" sz="1800" kern="1200" dirty="0" err="1" smtClean="0">
              <a:solidFill>
                <a:schemeClr val="tx1"/>
              </a:solidFill>
            </a:rPr>
            <a:t>Cit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Sci</a:t>
          </a:r>
          <a:r>
            <a:rPr lang="en-US" sz="1800" kern="1200" dirty="0" smtClean="0">
              <a:solidFill>
                <a:schemeClr val="tx1"/>
              </a:solidFill>
            </a:rPr>
            <a:t> Committee formed 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3794484" y="683612"/>
        <a:ext cx="1519860" cy="1299775"/>
      </dsp:txXfrm>
    </dsp:sp>
    <dsp:sp modelId="{65951AF8-F422-43E8-9706-15EA35D0F55A}">
      <dsp:nvSpPr>
        <dsp:cNvPr id="0" name=""/>
        <dsp:cNvSpPr/>
      </dsp:nvSpPr>
      <dsp:spPr>
        <a:xfrm>
          <a:off x="5354644" y="674857"/>
          <a:ext cx="2017955" cy="1317284"/>
        </a:xfrm>
        <a:prstGeom prst="chevron">
          <a:avLst>
            <a:gd name="adj" fmla="val 25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3418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Dec 2016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Council supports FTE position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1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1"/>
            </a:solidFill>
          </a:endParaRPr>
        </a:p>
      </dsp:txBody>
      <dsp:txXfrm>
        <a:off x="5683965" y="674857"/>
        <a:ext cx="1359313" cy="1317284"/>
      </dsp:txXfrm>
    </dsp:sp>
    <dsp:sp modelId="{3C2413E3-0B4A-41D1-968B-6720F99D09F6}">
      <dsp:nvSpPr>
        <dsp:cNvPr id="0" name=""/>
        <dsp:cNvSpPr/>
      </dsp:nvSpPr>
      <dsp:spPr>
        <a:xfrm>
          <a:off x="7102100" y="674857"/>
          <a:ext cx="1744433" cy="1317284"/>
        </a:xfrm>
        <a:prstGeom prst="chevron">
          <a:avLst>
            <a:gd name="adj" fmla="val 25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" rIns="34180" bIns="4572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Jan 2017</a:t>
          </a:r>
          <a:endParaRPr lang="en-US" sz="21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Program Manager starts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431421" y="674857"/>
        <a:ext cx="1085791" cy="131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C920825-2942-4AAD-B734-FA49B5CCCCC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E854669-8C8F-472B-BFF7-4F6B972B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2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our 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0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54669-8C8F-472B-BFF7-4F6B972B81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2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24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832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0733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43890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600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00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797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647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854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4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16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866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521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495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885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477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81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528959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96203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166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8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06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12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907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106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560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41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620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43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0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540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5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44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54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47414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2151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51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37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76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6561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00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4968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9848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13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64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2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25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7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9FA-9E8C-438D-BBF8-A89813049D6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E901-FB28-4C04-8713-32552B7D4423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22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4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0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66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8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0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6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4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80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58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34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4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6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15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1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257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7985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7679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3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48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34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867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33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8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72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02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94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26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05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8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0884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9016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5499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1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97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68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43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624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96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47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0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7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096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43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1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9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0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04769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4252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184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3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43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110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40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23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80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97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33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88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459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88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solidFill>
          <a:srgbClr val="312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8271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502920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200"/>
            </a:lvl1pPr>
            <a:lvl2pPr>
              <a:spcAft>
                <a:spcPts val="600"/>
              </a:spcAft>
              <a:defRPr sz="2200"/>
            </a:lvl2pPr>
            <a:lvl3pPr>
              <a:spcAft>
                <a:spcPts val="600"/>
              </a:spcAft>
              <a:defRPr sz="2200"/>
            </a:lvl3pPr>
            <a:lvl4pPr>
              <a:spcAft>
                <a:spcPts val="600"/>
              </a:spcAft>
              <a:defRPr sz="2200"/>
            </a:lvl4pPr>
            <a:lvl5pPr>
              <a:spcAft>
                <a:spcPts val="6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03780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7067" y="419100"/>
            <a:ext cx="8686800" cy="715962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237067" y="1371600"/>
            <a:ext cx="8686800" cy="5029200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7211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1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75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406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745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99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1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41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919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6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450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4590F-5ACE-4E2A-83A4-A322B2A4A628}" type="datetimeFigureOut">
              <a:rPr lang="en-US" smtClean="0">
                <a:solidFill>
                  <a:prstClr val="black"/>
                </a:solidFill>
              </a:rPr>
              <a:pPr/>
              <a:t>9/21/2017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42FA5-DA8C-40A1-9672-4618190913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1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20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0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6846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47344"/>
            <a:chOff x="-9144" y="6019800"/>
            <a:chExt cx="9165336" cy="84734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699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62400" y="-7144"/>
            <a:ext cx="5181600" cy="6636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5D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 userDrawn="1"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 userDrawn="1"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A35DC-1E84-461A-ADE8-A21D6E295DC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C7642-3911-4800-8FAF-28C94014DA0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77"/>
            <a:ext cx="1349789" cy="13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4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="1" kern="1200">
          <a:ln>
            <a:noFill/>
          </a:ln>
          <a:solidFill>
            <a:schemeClr val="tx1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Tx/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Tx/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Tx/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9064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0694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3847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020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558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9144" y="6019800"/>
            <a:ext cx="9165336" cy="883920"/>
            <a:chOff x="-9144" y="6019800"/>
            <a:chExt cx="9165336" cy="883920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10800000">
              <a:off x="383" y="6327194"/>
              <a:ext cx="5182893" cy="5399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10800000">
              <a:off x="-9144" y="6019800"/>
              <a:ext cx="9165336" cy="8473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5A7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323900" y="6595943"/>
              <a:ext cx="3792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prstClr val="white"/>
                  </a:solidFill>
                  <a:latin typeface="Cambria" pitchFamily="18" charset="0"/>
                </a:rPr>
                <a:t>South Atlantic Fishery Management Council</a:t>
              </a:r>
              <a:endParaRPr lang="en-US" sz="1400" b="1" i="1" dirty="0">
                <a:solidFill>
                  <a:prstClr val="white"/>
                </a:solidFill>
                <a:latin typeface="Cambria" pitchFamily="18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891" y="6444324"/>
              <a:ext cx="760773" cy="38315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5153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438400"/>
          </a:xfrm>
        </p:spPr>
        <p:txBody>
          <a:bodyPr>
            <a:normAutofit fontScale="90000"/>
          </a:bodyPr>
          <a:lstStyle/>
          <a:p>
            <a:r>
              <a:rPr lang="en-US" sz="4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8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SAFMC Citizen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Science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Program: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i="1" dirty="0" smtClean="0">
                <a:solidFill>
                  <a:schemeClr val="accent2">
                    <a:lumMod val="50000"/>
                  </a:schemeClr>
                </a:solidFill>
              </a:rPr>
              <a:t>Update</a:t>
            </a:r>
            <a:endParaRPr lang="en-US" sz="31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October 2017</a:t>
            </a:r>
          </a:p>
          <a:p>
            <a:pPr marL="0" indent="0" algn="ctr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ysClr val="windowText" lastClr="000000"/>
                </a:solidFill>
                <a:latin typeface="Calibri" panose="020F0502020204030204"/>
              </a:rPr>
              <a:t>Information &amp; Education Advisory Panel Meeting</a:t>
            </a:r>
            <a:endParaRPr lang="en-US" sz="2000" b="1" dirty="0" smtClea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0" r="100000">
                        <a14:backgroundMark x1="90336" y1="21519" x2="90336" y2="21519"/>
                        <a14:backgroundMark x1="94958" y1="79114" x2="94958" y2="79114"/>
                        <a14:backgroundMark x1="13866" y1="86709" x2="13866" y2="86709"/>
                        <a14:backgroundMark x1="9244" y1="14557" x2="9244" y2="14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16" y="6172200"/>
            <a:ext cx="530352" cy="353568"/>
          </a:xfrm>
          <a:prstGeom prst="rect">
            <a:avLst/>
          </a:prstGeom>
        </p:spPr>
      </p:pic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5715000" y="4343400"/>
            <a:ext cx="3429000" cy="762000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Amber Von </a:t>
            </a:r>
            <a:r>
              <a:rPr lang="en-US" sz="1800" b="1" dirty="0" err="1" smtClean="0">
                <a:solidFill>
                  <a:schemeClr val="tx1"/>
                </a:solidFill>
              </a:rPr>
              <a:t>Harten</a:t>
            </a:r>
            <a:r>
              <a:rPr lang="en-US" sz="1800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sz="1800" b="1" dirty="0" smtClean="0">
                <a:solidFill>
                  <a:schemeClr val="tx1"/>
                </a:solidFill>
              </a:rPr>
              <a:t>Citizen Science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16884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5D82"/>
                </a:solidFill>
              </a:rPr>
              <a:t>Action Team </a:t>
            </a:r>
            <a:br>
              <a:rPr lang="en-US" dirty="0" smtClean="0">
                <a:solidFill>
                  <a:srgbClr val="005D82"/>
                </a:solidFill>
              </a:rPr>
            </a:br>
            <a:r>
              <a:rPr lang="en-US" dirty="0" smtClean="0">
                <a:solidFill>
                  <a:srgbClr val="005D82"/>
                </a:solidFill>
              </a:rPr>
              <a:t>Work Flow Process</a:t>
            </a:r>
            <a:endParaRPr lang="en-US" dirty="0">
              <a:solidFill>
                <a:srgbClr val="005D8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" y="1066801"/>
            <a:ext cx="902104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" y="-152400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Action Teams–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Anticipated Timeline &amp; Deliverables</a:t>
            </a:r>
            <a:endParaRPr lang="en-US" sz="2100" b="0" i="1" dirty="0">
              <a:solidFill>
                <a:srgbClr val="005A7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5697"/>
              </p:ext>
            </p:extLst>
          </p:nvPr>
        </p:nvGraphicFramePr>
        <p:xfrm>
          <a:off x="152400" y="1447800"/>
          <a:ext cx="8839200" cy="3931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67840"/>
                <a:gridCol w="7071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Timeline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Deliverable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Aug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2017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Action Team meetings; appoint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chairs; TORs; work plan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Sept 2017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Action Team meetings; work on TORs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Oct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2017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Action Team meetings; work on TORs; draft initial recommendations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Nov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2017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Plenary Action Team meeting;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finalize recommendations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Dec 2017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Citizen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Science Committee reviews recommendations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2018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noFill/>
                          </a:ln>
                        </a:rPr>
                        <a:t>Continue</a:t>
                      </a:r>
                      <a:r>
                        <a:rPr lang="en-US" sz="2400" baseline="0" dirty="0" smtClean="0">
                          <a:ln>
                            <a:noFill/>
                          </a:ln>
                        </a:rPr>
                        <a:t> work on TORs</a:t>
                      </a:r>
                      <a:endParaRPr lang="en-US" sz="240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1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>
          <a:xfrm>
            <a:off x="464692" y="685800"/>
            <a:ext cx="8153401" cy="4495800"/>
          </a:xfrm>
          <a:prstGeom prst="rect">
            <a:avLst/>
          </a:prstGeom>
          <a:solidFill>
            <a:srgbClr val="F3F9F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Stay Tuned!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5D82"/>
                </a:solidFill>
              </a:rPr>
              <a:t>Action Teams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Monthly webinar meetings; open to public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First recommendations to Council in December 2017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Join us on an A-Team!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5D82"/>
                </a:solidFill>
              </a:rPr>
              <a:t>Pilot Project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Coming Soon!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5D82"/>
                </a:solidFill>
              </a:rPr>
              <a:t>Partnership Opportunities</a:t>
            </a:r>
            <a:endParaRPr lang="en-US" sz="2400" b="1" dirty="0">
              <a:solidFill>
                <a:srgbClr val="005D82"/>
              </a:solidFill>
            </a:endParaRP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Contact us!</a:t>
            </a:r>
            <a:endParaRPr lang="en-US" sz="2000" b="1" i="1" dirty="0">
              <a:solidFill>
                <a:schemeClr val="tx1"/>
              </a:solidFill>
            </a:endParaRPr>
          </a:p>
          <a:p>
            <a:pPr lvl="2" algn="l">
              <a:spcBef>
                <a:spcPts val="0"/>
              </a:spcBef>
              <a:spcAft>
                <a:spcPts val="1200"/>
              </a:spcAft>
            </a:pPr>
            <a:endParaRPr lang="en-US" sz="20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20782" y="381000"/>
            <a:ext cx="929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For more information: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</a:rPr>
              <a:t>http</a:t>
            </a:r>
            <a:r>
              <a:rPr lang="en-US" sz="3200" dirty="0" smtClean="0">
                <a:solidFill>
                  <a:prstClr val="white"/>
                </a:solidFill>
              </a:rPr>
              <a:t>://www.safmc.net/citizen-science-initiative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9345" y="6457890"/>
            <a:ext cx="306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</a:rPr>
              <a:t>Photo credit: Don </a:t>
            </a:r>
            <a:r>
              <a:rPr lang="en-US" i="1" dirty="0" err="1" smtClean="0">
                <a:solidFill>
                  <a:prstClr val="white"/>
                </a:solidFill>
              </a:rPr>
              <a:t>DeMaria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5042355"/>
            <a:ext cx="5820770" cy="1600201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Tx/>
              <a:buSzPct val="95000"/>
              <a:buFont typeface="Wingdings 2"/>
              <a:buNone/>
              <a:defRPr kumimoji="0" sz="2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Tx/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Tx/>
              <a:buSzPct val="70000"/>
              <a:buFont typeface="Wingdings 2"/>
              <a:buNone/>
              <a:defRPr kumimoji="0" sz="2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Tx/>
              <a:buSzPct val="65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Tx/>
              <a:buSzPct val="65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 smtClean="0">
                <a:solidFill>
                  <a:prstClr val="white"/>
                </a:solidFill>
              </a:rPr>
              <a:t>Contact</a:t>
            </a:r>
          </a:p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Amber Von </a:t>
            </a:r>
            <a:r>
              <a:rPr lang="en-US" sz="2400" b="1" dirty="0" err="1" smtClean="0">
                <a:solidFill>
                  <a:prstClr val="white"/>
                </a:solidFill>
              </a:rPr>
              <a:t>Harten</a:t>
            </a:r>
            <a:r>
              <a:rPr lang="en-US" sz="2400" b="1" dirty="0" smtClean="0">
                <a:solidFill>
                  <a:prstClr val="white"/>
                </a:solidFill>
              </a:rPr>
              <a:t>, 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amber.vonharten@safmc.net  / 843.302.8443</a:t>
            </a:r>
          </a:p>
        </p:txBody>
      </p:sp>
    </p:spTree>
    <p:extLst>
      <p:ext uri="{BB962C8B-B14F-4D97-AF65-F5344CB8AC3E}">
        <p14:creationId xmlns:p14="http://schemas.microsoft.com/office/powerpoint/2010/main" val="8612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-297305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Program Initiation</a:t>
            </a:r>
            <a:endParaRPr lang="en-US" sz="3200" i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3108424"/>
              </p:ext>
            </p:extLst>
          </p:nvPr>
        </p:nvGraphicFramePr>
        <p:xfrm>
          <a:off x="198620" y="76200"/>
          <a:ext cx="9144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btitle 3"/>
          <p:cNvSpPr txBox="1">
            <a:spLocks/>
          </p:cNvSpPr>
          <p:nvPr/>
        </p:nvSpPr>
        <p:spPr>
          <a:xfrm>
            <a:off x="464694" y="2209800"/>
            <a:ext cx="8153401" cy="3962400"/>
          </a:xfrm>
          <a:prstGeom prst="rect">
            <a:avLst/>
          </a:prstGeom>
          <a:solidFill>
            <a:srgbClr val="F3F9F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Focus for 2017 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5D82"/>
                </a:solidFill>
              </a:rPr>
              <a:t>Build initial program infrastructure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Citizen Science Advisory Panel Pool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Topical Action Teams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5D82"/>
                </a:solidFill>
              </a:rPr>
              <a:t>Partnership Development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P</a:t>
            </a:r>
            <a:r>
              <a:rPr lang="en-US" sz="2000" b="1" i="1" dirty="0" smtClean="0">
                <a:solidFill>
                  <a:schemeClr val="tx1"/>
                </a:solidFill>
              </a:rPr>
              <a:t>rogram and project-level funding opportunities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5D82"/>
                </a:solidFill>
              </a:rPr>
              <a:t>Pilot Project</a:t>
            </a:r>
          </a:p>
          <a:p>
            <a:pPr marL="1257300" lvl="2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</a:rPr>
              <a:t>S</a:t>
            </a:r>
            <a:r>
              <a:rPr lang="en-US" sz="2000" b="1" i="1" dirty="0" smtClean="0">
                <a:solidFill>
                  <a:schemeClr val="tx1"/>
                </a:solidFill>
              </a:rPr>
              <a:t>eeking support for a citizen science program pilot project idea </a:t>
            </a:r>
          </a:p>
        </p:txBody>
      </p:sp>
    </p:spTree>
    <p:extLst>
      <p:ext uri="{BB962C8B-B14F-4D97-AF65-F5344CB8AC3E}">
        <p14:creationId xmlns:p14="http://schemas.microsoft.com/office/powerpoint/2010/main" val="11358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0" y="-228600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Program Development</a:t>
            </a:r>
            <a:endParaRPr lang="en-US" sz="3200" i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05"/>
          <a:stretch/>
        </p:blipFill>
        <p:spPr>
          <a:xfrm>
            <a:off x="838200" y="762000"/>
            <a:ext cx="7308124" cy="55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152400" y="1371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b="1" dirty="0" err="1" smtClean="0">
                <a:solidFill>
                  <a:srgbClr val="005D82"/>
                </a:solidFill>
              </a:rPr>
              <a:t>Cit</a:t>
            </a:r>
            <a:r>
              <a:rPr lang="en-US" b="1" dirty="0" smtClean="0">
                <a:solidFill>
                  <a:srgbClr val="005D82"/>
                </a:solidFill>
              </a:rPr>
              <a:t> </a:t>
            </a:r>
            <a:r>
              <a:rPr lang="en-US" b="1" dirty="0" err="1" smtClean="0">
                <a:solidFill>
                  <a:srgbClr val="005D82"/>
                </a:solidFill>
              </a:rPr>
              <a:t>Sci</a:t>
            </a:r>
            <a:r>
              <a:rPr lang="en-US" b="1" dirty="0" smtClean="0">
                <a:solidFill>
                  <a:srgbClr val="005D82"/>
                </a:solidFill>
              </a:rPr>
              <a:t> AP Pool</a:t>
            </a:r>
          </a:p>
          <a:p>
            <a:pPr marL="800100" lvl="1" indent="-3429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Operates similarly to the SEDAR Pool (pool of individuals to serve on specific teams)</a:t>
            </a:r>
          </a:p>
          <a:p>
            <a:pPr marL="800100" lvl="1" indent="-342900" algn="l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Existing AP members, workshop participants, and others considered for </a:t>
            </a:r>
            <a:r>
              <a:rPr lang="en-US" sz="2000" b="1" i="1" dirty="0" smtClean="0">
                <a:solidFill>
                  <a:schemeClr val="tx1"/>
                </a:solidFill>
              </a:rPr>
              <a:t>pool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lvl="1" algn="l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5D82"/>
                </a:solidFill>
              </a:rPr>
              <a:t>Action Teams</a:t>
            </a:r>
            <a:endParaRPr lang="en-US" b="1" dirty="0">
              <a:solidFill>
                <a:srgbClr val="005D82"/>
              </a:solidFill>
            </a:endParaRP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Members </a:t>
            </a:r>
            <a:r>
              <a:rPr lang="en-US" sz="2000" b="1" i="1" dirty="0" smtClean="0">
                <a:solidFill>
                  <a:schemeClr val="tx1"/>
                </a:solidFill>
              </a:rPr>
              <a:t>appointed, as needed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Volunteers, Data Management, Project/Topics Management, Funding, Communication/Outreach/Education</a:t>
            </a:r>
          </a:p>
          <a:p>
            <a:pPr marL="742950" lvl="1" indent="-28575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  <a:ea typeface="Calibri"/>
              </a:rPr>
              <a:t>ROLE: Use task list to develop recommendations for program operating policies</a:t>
            </a:r>
            <a:endParaRPr lang="en-US" sz="2000" b="1" i="1" dirty="0">
              <a:solidFill>
                <a:schemeClr val="tx1"/>
              </a:solidFill>
              <a:ea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" y="-174625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SAFMC Citizen Science Program –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Citizen Science Advisory Panel Pool</a:t>
            </a:r>
            <a:endParaRPr lang="en-US" sz="2100" b="0" i="1" dirty="0">
              <a:solidFill>
                <a:srgbClr val="005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228600" y="1371600"/>
            <a:ext cx="48768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FOCUS:</a:t>
            </a:r>
          </a:p>
          <a:p>
            <a:pPr marR="0" lvl="0" algn="l">
              <a:spcBef>
                <a:spcPts val="0"/>
              </a:spcBef>
              <a:spcAft>
                <a:spcPts val="2400"/>
              </a:spcAft>
              <a:buSzPts val="1000"/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How to work 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with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volunteers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on 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citizen science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projects</a:t>
            </a:r>
            <a:endParaRPr lang="en-US" sz="24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" y="-152400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Action Team – 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Volunteers</a:t>
            </a:r>
            <a:endParaRPr lang="en-US" sz="2100" b="0" i="1" dirty="0">
              <a:solidFill>
                <a:srgbClr val="005A7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62600" y="2438400"/>
            <a:ext cx="3078935" cy="266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45720" rIns="18288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Recruiting/Retention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Training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Incentives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Role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 project ID </a:t>
            </a: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&amp; research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needs</a:t>
            </a:r>
            <a:endParaRPr lang="en-US" sz="2000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Expectations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2546" y="1524000"/>
            <a:ext cx="3577590" cy="1208851"/>
          </a:xfrm>
          <a:prstGeom prst="roundRect">
            <a:avLst/>
          </a:prstGeom>
          <a:solidFill>
            <a:srgbClr val="005D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ea typeface="Calibri"/>
                <a:cs typeface="Times New Roman"/>
              </a:rPr>
              <a:t>Volunteers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212718"/>
              </p:ext>
            </p:extLst>
          </p:nvPr>
        </p:nvGraphicFramePr>
        <p:xfrm>
          <a:off x="228600" y="2890429"/>
          <a:ext cx="4911546" cy="3006350"/>
        </p:xfrm>
        <a:graphic>
          <a:graphicData uri="http://schemas.openxmlformats.org/drawingml/2006/table">
            <a:tbl>
              <a:tblPr firstRow="1" firstCol="1" bandRow="1"/>
              <a:tblGrid>
                <a:gridCol w="1685544"/>
                <a:gridCol w="3226002"/>
              </a:tblGrid>
              <a:tr h="24494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A-Team Members</a:t>
                      </a:r>
                      <a:endParaRPr lang="en-US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Trip Aukeman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Coastal Conservation Association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Courtland Babcock III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William Gorham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Fisherman/Mackerel Cobia AP member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Frank Helies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NOAA SERO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Shelly Krueger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FL Sea Grant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Robert Lorenz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Fisherman/Snapper Grouper AP member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Sara Mirabilio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NC Sea Grant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Michelle Ryan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Stakeholder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Dave Snyder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Fisherman/Snapper Grouper AP member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Mimi Stafford</a:t>
                      </a:r>
                      <a:endParaRPr lang="en-US" sz="14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Fisherman/Spiny Lobster AP member</a:t>
                      </a:r>
                      <a:endParaRPr lang="en-US" sz="1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228600" y="1066800"/>
            <a:ext cx="4953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FOCUS:</a:t>
            </a:r>
          </a:p>
          <a:p>
            <a:pPr marR="0" lvl="0" algn="l">
              <a:spcBef>
                <a:spcPts val="0"/>
              </a:spcBef>
              <a:spcAft>
                <a:spcPts val="2400"/>
              </a:spcAft>
              <a:buSzPts val="1000"/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How to effectively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manage citizen science data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 and create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data standards and </a:t>
            </a: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policies</a:t>
            </a:r>
            <a:endParaRPr lang="en-US" sz="24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" y="-152400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Action Team –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Data Management</a:t>
            </a:r>
            <a:endParaRPr lang="en-US" sz="2100" b="0" i="1" dirty="0">
              <a:solidFill>
                <a:srgbClr val="005A7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1600199"/>
            <a:ext cx="3238500" cy="47244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45720" rIns="18288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91440" marR="0" indent="-9144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marL="91440" marR="0" indent="-9144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Managing entity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Data Life Cycle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Data </a:t>
            </a: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Policies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Access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End-user </a:t>
            </a: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citations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Validation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Use </a:t>
            </a: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guidelines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Infrastructure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Electronic </a:t>
            </a: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tools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Data </a:t>
            </a: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documentation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Applicable data </a:t>
            </a: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standards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Platforms </a:t>
            </a: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for data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Presentation &amp; marketing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1219199"/>
            <a:ext cx="3695700" cy="904051"/>
          </a:xfrm>
          <a:prstGeom prst="roundRect">
            <a:avLst/>
          </a:prstGeom>
          <a:solidFill>
            <a:srgbClr val="005D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ea typeface="Calibri"/>
                <a:cs typeface="Times New Roman"/>
              </a:rPr>
              <a:t>Data Management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78820"/>
              </p:ext>
            </p:extLst>
          </p:nvPr>
        </p:nvGraphicFramePr>
        <p:xfrm>
          <a:off x="228600" y="2819400"/>
          <a:ext cx="5181601" cy="3168189"/>
        </p:xfrm>
        <a:graphic>
          <a:graphicData uri="http://schemas.openxmlformats.org/drawingml/2006/table">
            <a:tbl>
              <a:tblPr firstRow="1" firstCol="1" bandRow="1"/>
              <a:tblGrid>
                <a:gridCol w="1624013"/>
                <a:gridCol w="3557588"/>
              </a:tblGrid>
              <a:tr h="2642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A-Team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Members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Luiz Barbieri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FL Fish &amp; Wildlife Conservation Commission/ SAFMC SSC member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Michael Burton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NOAA SEFSC Beaufort lab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Brett Fitzgerald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Snook &amp; Gamefish Foundation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2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Rusty Hudson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Fisherman/Snapper Grouper AP member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James Morley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Researcher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Joe Myers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ACCSP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Greg Peralta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Fisherman/Mackerel Cobia AP member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Tracey Smart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SC Department of Natural Resources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Scott Smith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NC Division of Marine Fisheries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3"/>
          <p:cNvSpPr txBox="1">
            <a:spLocks/>
          </p:cNvSpPr>
          <p:nvPr/>
        </p:nvSpPr>
        <p:spPr>
          <a:xfrm>
            <a:off x="228600" y="1066800"/>
            <a:ext cx="5410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FOCUS: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How to select</a:t>
            </a: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citizen science topics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 for the program and ways to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develop, solicit, 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and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manage citizen science projects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 under the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program</a:t>
            </a:r>
            <a:endParaRPr lang="en-US" sz="24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" y="-152400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Action Team–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Projects/Topics Management</a:t>
            </a:r>
            <a:endParaRPr lang="en-US" sz="2100" b="0" i="1" dirty="0">
              <a:solidFill>
                <a:srgbClr val="005A7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57900" y="1752600"/>
            <a:ext cx="2609850" cy="46482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45720" rIns="18288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ID </a:t>
            </a: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topics/research needs</a:t>
            </a:r>
            <a:endParaRPr lang="en-US" sz="1700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Application process</a:t>
            </a:r>
            <a:endParaRPr lang="en-US" sz="1700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Approving/endorsing </a:t>
            </a:r>
            <a:r>
              <a:rPr lang="en-US" sz="17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projects:</a:t>
            </a:r>
            <a:endParaRPr lang="en-US" sz="17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Prioritization </a:t>
            </a: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of needs</a:t>
            </a:r>
            <a:endParaRPr lang="en-US" sz="1700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Selecting projects for support, endorsement</a:t>
            </a:r>
            <a:endParaRPr lang="en-US" sz="1700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Soliciting ideas</a:t>
            </a:r>
            <a:endParaRPr lang="en-US" sz="1700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Outlining project </a:t>
            </a:r>
            <a:r>
              <a:rPr lang="en-US" sz="17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expectations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Training </a:t>
            </a: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for science methods in citizen science</a:t>
            </a:r>
            <a:endParaRPr lang="en-US" sz="1700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Evaluation of </a:t>
            </a:r>
            <a:r>
              <a:rPr lang="en-US" sz="17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projects</a:t>
            </a:r>
            <a:endParaRPr lang="en-US" sz="1700" dirty="0">
              <a:effectLst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8350" y="1317624"/>
            <a:ext cx="2990850" cy="739775"/>
          </a:xfrm>
          <a:prstGeom prst="roundRect">
            <a:avLst/>
          </a:prstGeom>
          <a:solidFill>
            <a:srgbClr val="005D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ea typeface="Calibri"/>
                <a:cs typeface="Times New Roman"/>
              </a:rPr>
              <a:t>Projects-Topics Management</a:t>
            </a:r>
            <a:endParaRPr lang="en-US" sz="16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9755"/>
              </p:ext>
            </p:extLst>
          </p:nvPr>
        </p:nvGraphicFramePr>
        <p:xfrm>
          <a:off x="152400" y="3124200"/>
          <a:ext cx="5791200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1752600"/>
                <a:gridCol w="4038600"/>
              </a:tblGrid>
              <a:tr h="26076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A-Team Members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Scott Baker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NC Sea Grant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Walter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Bubley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SC Department of Natural Resources 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Robert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Crimian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The Nature Conservancy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Jimmy Hull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Fisherman/Snapper Grouper AP member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Ira Laks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Fisherman/Cobia Mackerel AP Chair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Richard Merrick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Scientist Emeritus,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NE Fisheries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Science Center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Trish Murphey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NC Division of Marine Fisheries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Paul Rudershausen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Researcher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Beverly Sauls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FL Fish &amp; Wildlife Conservation Commission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George Sedberry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NOAA National Marine Sanctuary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Erik Williams</a:t>
                      </a:r>
                      <a:endParaRPr lang="en-US" sz="16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SEFSC-Beaufort Lab</a:t>
                      </a:r>
                      <a:endParaRPr lang="en-US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4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" y="-98425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Action Teams–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Finance &amp; Infrastructure</a:t>
            </a:r>
            <a:endParaRPr lang="en-US" sz="2100" i="1" dirty="0">
              <a:solidFill>
                <a:srgbClr val="005A7E"/>
              </a:solidFill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57530" y="1447800"/>
            <a:ext cx="441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FOCUS:</a:t>
            </a:r>
            <a:endParaRPr lang="en-US" sz="2400" b="1" dirty="0">
              <a:solidFill>
                <a:schemeClr val="tx1"/>
              </a:solidFill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180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a typeface="Times New Roman"/>
              </a:rPr>
              <a:t>How to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identify</a:t>
            </a: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and pursue </a:t>
            </a: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resources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and funding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 to support the program and citizen science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projects</a:t>
            </a:r>
            <a:endParaRPr lang="en-US" sz="2400" dirty="0">
              <a:solidFill>
                <a:schemeClr val="tx1"/>
              </a:solidFill>
              <a:latin typeface="Times New Roman"/>
              <a:ea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226" y="2209801"/>
            <a:ext cx="3276600" cy="838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45720" rIns="18288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Administrative funding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Project funding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3826" y="1524000"/>
            <a:ext cx="3581400" cy="762000"/>
          </a:xfrm>
          <a:prstGeom prst="roundRect">
            <a:avLst/>
          </a:prstGeom>
          <a:solidFill>
            <a:srgbClr val="005D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effectLst/>
                <a:ea typeface="Calibri"/>
                <a:cs typeface="Times New Roman"/>
              </a:rPr>
              <a:t>FINANCE</a:t>
            </a:r>
            <a:endParaRPr lang="en-US" sz="24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4396"/>
              </p:ext>
            </p:extLst>
          </p:nvPr>
        </p:nvGraphicFramePr>
        <p:xfrm>
          <a:off x="1285509" y="4038600"/>
          <a:ext cx="6572982" cy="1188720"/>
        </p:xfrm>
        <a:graphic>
          <a:graphicData uri="http://schemas.openxmlformats.org/drawingml/2006/table">
            <a:tbl>
              <a:tblPr firstRow="1" firstCol="1" bandRow="1"/>
              <a:tblGrid>
                <a:gridCol w="1848582"/>
                <a:gridCol w="4724400"/>
              </a:tblGrid>
              <a:tr h="50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</a:rPr>
                        <a:t>A-Team Members</a:t>
                      </a:r>
                      <a:endParaRPr lang="en-US" sz="3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Leda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</a:rPr>
                        <a:t> Cunningham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The Pew Charitable Trust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Kathy Knowlton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GA Department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</a:rPr>
                        <a:t> of Natural Resources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Laura Leach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</a:rPr>
                        <a:t>Atlantic Coast Cooperative Statistics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</a:rPr>
                        <a:t> Program</a:t>
                      </a:r>
                      <a:endParaRPr lang="en-US" sz="1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3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" y="-304800"/>
            <a:ext cx="9143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5A7E"/>
                </a:solidFill>
              </a:rPr>
              <a:t>Action Teams– </a:t>
            </a:r>
          </a:p>
          <a:p>
            <a:r>
              <a:rPr lang="en-US" sz="2900" i="1" dirty="0" smtClean="0">
                <a:solidFill>
                  <a:srgbClr val="005A7E"/>
                </a:solidFill>
              </a:rPr>
              <a:t>Communication/Outreach/Education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361121" y="1155588"/>
            <a:ext cx="4419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chemeClr val="tx1"/>
                </a:solidFill>
                <a:ea typeface="Times New Roman"/>
              </a:rPr>
              <a:t>FOCUS:</a:t>
            </a:r>
          </a:p>
          <a:p>
            <a:pPr marR="0" lvl="0" algn="l">
              <a:spcBef>
                <a:spcPts val="0"/>
              </a:spcBef>
              <a:spcAft>
                <a:spcPts val="2400"/>
              </a:spcAft>
              <a:buSzPts val="1000"/>
              <a:tabLst>
                <a:tab pos="457200" algn="l"/>
              </a:tabLst>
            </a:pP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How to provide </a:t>
            </a:r>
            <a:r>
              <a:rPr lang="en-US" sz="2400" b="1" dirty="0">
                <a:solidFill>
                  <a:schemeClr val="tx1"/>
                </a:solidFill>
                <a:ea typeface="Times New Roman"/>
              </a:rPr>
              <a:t>outreach, training, and communication</a:t>
            </a:r>
            <a:r>
              <a:rPr lang="en-US" sz="2400" dirty="0">
                <a:solidFill>
                  <a:schemeClr val="tx1"/>
                </a:solidFill>
                <a:ea typeface="Times New Roman"/>
              </a:rPr>
              <a:t> about the program and projects under the </a:t>
            </a:r>
            <a:r>
              <a:rPr lang="en-US" sz="2400" dirty="0" smtClean="0">
                <a:solidFill>
                  <a:schemeClr val="tx1"/>
                </a:solidFill>
                <a:ea typeface="Times New Roman"/>
              </a:rPr>
              <a:t>program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400" b="1" dirty="0" smtClean="0">
              <a:solidFill>
                <a:schemeClr val="tx1"/>
              </a:solidFill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400" b="1" dirty="0">
              <a:solidFill>
                <a:schemeClr val="tx1"/>
              </a:solidFill>
              <a:ea typeface="Times New Rom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29030" y="1536588"/>
            <a:ext cx="3276600" cy="2362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45720" rIns="18288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Approaches </a:t>
            </a: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&amp; </a:t>
            </a: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Tools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Media Plan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Feedback-Recognition </a:t>
            </a: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Plan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Training </a:t>
            </a: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Plan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Newsletters/Reports:</a:t>
            </a:r>
            <a:endParaRPr lang="en-US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Technology Platforms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6630" y="990600"/>
            <a:ext cx="3581400" cy="914400"/>
          </a:xfrm>
          <a:prstGeom prst="roundRect">
            <a:avLst/>
          </a:prstGeom>
          <a:solidFill>
            <a:srgbClr val="005D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ea typeface="Calibri"/>
                <a:cs typeface="Times New Roman"/>
              </a:rPr>
              <a:t>Communication-Outreach-Education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66254"/>
              </p:ext>
            </p:extLst>
          </p:nvPr>
        </p:nvGraphicFramePr>
        <p:xfrm>
          <a:off x="914400" y="4082724"/>
          <a:ext cx="7772400" cy="2470476"/>
        </p:xfrm>
        <a:graphic>
          <a:graphicData uri="http://schemas.openxmlformats.org/drawingml/2006/table">
            <a:tbl>
              <a:tblPr firstRow="1" firstCol="1" bandRow="1"/>
              <a:tblGrid>
                <a:gridCol w="1622810"/>
                <a:gridCol w="6149590"/>
              </a:tblGrid>
              <a:tr h="237224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</a:rPr>
                        <a:t>A-Team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</a:rPr>
                        <a:t> Members</a:t>
                      </a:r>
                      <a:endParaRPr lang="en-US" sz="24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Holly Abeels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FL Sea Grant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Bruce Buckson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SAFMC Law Enforcement Advisory Panel member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Lora Clarke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Pew Charitable Trusts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7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Bryan Fluech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UGA Marine Extension/ Sea Grant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William Heyman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Researcher/ LGL Ecological Associates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Ryan Jiorle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Virginia Marine Resources Commission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Chris McHan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Gulf of Maine Research Institute/ Marine Resource Education Program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Laura Oremland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NOAA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</a:rPr>
                        <a:t>Tom Roller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</a:rPr>
                        <a:t>Fisherman &amp; Mackerel Cobia AP member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8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itle 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SAFMC_run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4576</TotalTime>
  <Words>769</Words>
  <Application>Microsoft Office PowerPoint</Application>
  <PresentationFormat>On-screen Show (4:3)</PresentationFormat>
  <Paragraphs>231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Title 1</vt:lpstr>
      <vt:lpstr>SAFMC_running</vt:lpstr>
      <vt:lpstr>1_Title 1</vt:lpstr>
      <vt:lpstr>1_SAFMC_running</vt:lpstr>
      <vt:lpstr>2_SAFMC_running</vt:lpstr>
      <vt:lpstr>3_SAFMC_running</vt:lpstr>
      <vt:lpstr>4_SAFMC_running</vt:lpstr>
      <vt:lpstr>5_SAFMC_running</vt:lpstr>
      <vt:lpstr>6_SAFMC_running</vt:lpstr>
      <vt:lpstr>7_SAFMC_running</vt:lpstr>
      <vt:lpstr>   SAFMC Citizen Science Program: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Team  Work Flow Process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Von Harten</dc:creator>
  <cp:lastModifiedBy>Amber Von Harten</cp:lastModifiedBy>
  <cp:revision>352</cp:revision>
  <cp:lastPrinted>2016-05-26T16:44:07Z</cp:lastPrinted>
  <dcterms:created xsi:type="dcterms:W3CDTF">2012-10-30T18:59:15Z</dcterms:created>
  <dcterms:modified xsi:type="dcterms:W3CDTF">2017-09-21T19:46:02Z</dcterms:modified>
</cp:coreProperties>
</file>