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handoutMasterIdLst>
    <p:handoutMasterId r:id="rId21"/>
  </p:handoutMasterIdLst>
  <p:sldIdLst>
    <p:sldId id="257" r:id="rId2"/>
    <p:sldId id="306" r:id="rId3"/>
    <p:sldId id="381" r:id="rId4"/>
    <p:sldId id="379" r:id="rId5"/>
    <p:sldId id="345" r:id="rId6"/>
    <p:sldId id="332" r:id="rId7"/>
    <p:sldId id="382" r:id="rId8"/>
    <p:sldId id="380" r:id="rId9"/>
    <p:sldId id="383" r:id="rId10"/>
    <p:sldId id="384" r:id="rId11"/>
    <p:sldId id="386" r:id="rId12"/>
    <p:sldId id="385" r:id="rId13"/>
    <p:sldId id="388" r:id="rId14"/>
    <p:sldId id="389" r:id="rId15"/>
    <p:sldId id="390" r:id="rId16"/>
    <p:sldId id="344" r:id="rId17"/>
    <p:sldId id="392" r:id="rId18"/>
    <p:sldId id="391" r:id="rId19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1pPr>
    <a:lvl2pPr marL="4572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2pPr>
    <a:lvl3pPr marL="9144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3pPr>
    <a:lvl4pPr marL="13716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4pPr>
    <a:lvl5pPr marL="1828800" algn="l" rtl="0" fontAlgn="base">
      <a:spcBef>
        <a:spcPct val="20000"/>
      </a:spcBef>
      <a:spcAft>
        <a:spcPct val="0"/>
      </a:spcAft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charset="0"/>
        <a:ea typeface="ヒラギノ角ゴ Pro W3" pitchFamily="1" charset="-128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eve Durkee" initials="SJD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FF99"/>
    <a:srgbClr val="FF9900"/>
    <a:srgbClr val="000099"/>
    <a:srgbClr val="000000"/>
    <a:srgbClr val="003399"/>
    <a:srgbClr val="0033CC"/>
    <a:srgbClr val="CC3300"/>
    <a:srgbClr val="00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02" autoAdjust="0"/>
    <p:restoredTop sz="75485" autoAdjust="0"/>
  </p:normalViewPr>
  <p:slideViewPr>
    <p:cSldViewPr>
      <p:cViewPr>
        <p:scale>
          <a:sx n="66" d="100"/>
          <a:sy n="66" d="100"/>
        </p:scale>
        <p:origin x="-1038" y="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8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9397" y="1"/>
            <a:ext cx="2982417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0658"/>
            <a:ext cx="2982418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9397" y="8830658"/>
            <a:ext cx="2982417" cy="4657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fld id="{A6183290-0418-4E85-8905-E90892DD32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59054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902" y="1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6613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481" y="4416099"/>
            <a:ext cx="5504853" cy="418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 defTabSz="913525">
              <a:spcBef>
                <a:spcPct val="0"/>
              </a:spcBef>
              <a:defRPr sz="1200">
                <a:effectLst/>
              </a:defRPr>
            </a:lvl1pPr>
          </a:lstStyle>
          <a:p>
            <a:pPr>
              <a:defRPr/>
            </a:pPr>
            <a:fld id="{99D00A30-4FB3-4624-BAA0-D7A15296CB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085599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11440D8-CA30-43C1-91F9-7ADCBA491344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8472" y="4416099"/>
            <a:ext cx="5044870" cy="4183995"/>
          </a:xfrm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300" b="1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4D5744-7859-429E-8A2D-B0AB84118452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z="800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2FB28F-D372-4409-A096-12042FEF7D4C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FD7564-0E01-4D1F-B8C4-BD8B0B6EE7F9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82D89F-C625-4A6A-897E-598CA1B56E60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D6A8D6-F086-465D-B005-61822C84DBA3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1000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9E6FF6-98BA-4672-8F33-6FB1DDB81DF2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sz="1000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41E9CA-0323-4682-AC54-7FDD579DE7D1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27651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46925CFC-43EE-48B7-8699-3CC2D6F7954D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8</a:t>
            </a:fld>
            <a:endParaRPr lang="en-US" sz="1200" dirty="0">
              <a:effectLst/>
            </a:endParaRPr>
          </a:p>
        </p:txBody>
      </p:sp>
      <p:sp>
        <p:nvSpPr>
          <p:cNvPr id="2765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98095C-7BDF-404A-8B37-5F82F9E80753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28675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70FAD0C0-B360-4EF7-9062-30F27C9E946F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9</a:t>
            </a:fld>
            <a:endParaRPr lang="en-US" sz="1200" dirty="0">
              <a:effectLst/>
            </a:endParaRPr>
          </a:p>
        </p:txBody>
      </p:sp>
      <p:sp>
        <p:nvSpPr>
          <p:cNvPr id="2867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0AA9E9-900E-43E6-873F-84AAF68BD91D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29699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72CF5531-0C24-44EB-8185-B073FCA6E2DF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10</a:t>
            </a:fld>
            <a:endParaRPr lang="en-US" sz="1200" dirty="0">
              <a:effectLst/>
            </a:endParaRPr>
          </a:p>
        </p:txBody>
      </p:sp>
      <p:sp>
        <p:nvSpPr>
          <p:cNvPr id="2970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C69EACA-0A46-4552-BC3F-73DCD3B88767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30723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C9641708-6E18-407E-A0A6-CAA9F9A25FE3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11</a:t>
            </a:fld>
            <a:endParaRPr lang="en-US" sz="1200" dirty="0">
              <a:effectLst/>
            </a:endParaRPr>
          </a:p>
        </p:txBody>
      </p:sp>
      <p:sp>
        <p:nvSpPr>
          <p:cNvPr id="3072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708201-7BFE-4225-888E-4936540228B9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4F7BD2B8-49DA-48EF-8FA4-DCE6F27B894C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12</a:t>
            </a:fld>
            <a:endParaRPr lang="en-US" sz="1200" dirty="0">
              <a:effectLst/>
            </a:endParaRPr>
          </a:p>
        </p:txBody>
      </p:sp>
      <p:sp>
        <p:nvSpPr>
          <p:cNvPr id="3174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0520B3-F91A-46A0-A177-42324485E283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32771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6FC5F7A8-0354-4523-BF1D-9250EE38684B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13</a:t>
            </a:fld>
            <a:endParaRPr lang="en-US" sz="1200" dirty="0">
              <a:effectLst/>
            </a:endParaRPr>
          </a:p>
        </p:txBody>
      </p:sp>
      <p:sp>
        <p:nvSpPr>
          <p:cNvPr id="327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A061F8-4BA7-42C2-AF01-F292453CE8DD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8AB50461-63E4-49D2-96DF-2938776A9712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14</a:t>
            </a:fld>
            <a:endParaRPr lang="en-US" sz="1200" dirty="0">
              <a:effectLst/>
            </a:endParaRPr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383F19-572D-4DDF-8486-DF10AD0B1B1C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34819" name="Rectangle 7"/>
          <p:cNvSpPr txBox="1">
            <a:spLocks noGrp="1" noChangeArrowheads="1"/>
          </p:cNvSpPr>
          <p:nvPr/>
        </p:nvSpPr>
        <p:spPr bwMode="auto">
          <a:xfrm>
            <a:off x="3897902" y="8829122"/>
            <a:ext cx="2982418" cy="465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64" tIns="46582" rIns="93164" bIns="46582" anchor="b"/>
          <a:lstStyle/>
          <a:p>
            <a:pPr algn="r" defTabSz="931887">
              <a:spcBef>
                <a:spcPct val="0"/>
              </a:spcBef>
            </a:pPr>
            <a:fld id="{94FAF741-04D0-47F6-B2D6-B4B8EB91896C}" type="slidenum">
              <a:rPr lang="en-US" sz="1200">
                <a:effectLst/>
              </a:rPr>
              <a:pPr algn="r" defTabSz="931887">
                <a:spcBef>
                  <a:spcPct val="0"/>
                </a:spcBef>
              </a:pPr>
              <a:t>15</a:t>
            </a:fld>
            <a:endParaRPr lang="en-US" sz="1200" dirty="0">
              <a:effectLst/>
            </a:endParaRPr>
          </a:p>
        </p:txBody>
      </p:sp>
      <p:sp>
        <p:nvSpPr>
          <p:cNvPr id="3482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164" tIns="46582" rIns="93164" bIns="46582"/>
          <a:lstStyle/>
          <a:p>
            <a:pPr eaLnBrk="1" hangingPunct="1">
              <a:lnSpc>
                <a:spcPct val="90000"/>
              </a:lnSpc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83EBB0-E5D8-41CC-A649-2F3133034C49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83EBB0-E5D8-41CC-A649-2F3133034C49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83EBB0-E5D8-41CC-A649-2F3133034C4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85800" y="6019800"/>
            <a:ext cx="4343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000">
                <a:solidFill>
                  <a:schemeClr val="bg1"/>
                </a:solidFill>
                <a:effectLst/>
              </a:rPr>
              <a:t>February 2009</a:t>
            </a:r>
          </a:p>
        </p:txBody>
      </p:sp>
      <p:sp>
        <p:nvSpPr>
          <p:cNvPr id="1177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5410200" cy="1143000"/>
          </a:xfrm>
        </p:spPr>
        <p:txBody>
          <a:bodyPr/>
          <a:lstStyle>
            <a:lvl1pPr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Scoping for Amendment 3 to the 2006 Consolidated Highly Migratory Species (HMS) Fishery Management Plan (FMP)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876800"/>
            <a:ext cx="4876800" cy="457200"/>
          </a:xfrm>
        </p:spPr>
        <p:txBody>
          <a:bodyPr/>
          <a:lstStyle>
            <a:lvl1pPr marL="0" indent="0">
              <a:defRPr>
                <a:solidFill>
                  <a:srgbClr val="FCDA7F"/>
                </a:solidFill>
              </a:defRPr>
            </a:lvl1pPr>
          </a:lstStyle>
          <a:p>
            <a:r>
              <a:rPr lang="en-US"/>
              <a:t>Highly Migratory Species</a:t>
            </a:r>
          </a:p>
          <a:p>
            <a:r>
              <a:rPr lang="en-US"/>
              <a:t>Management Division</a:t>
            </a:r>
          </a:p>
          <a:p>
            <a:r>
              <a:rPr lang="en-US"/>
              <a:t>NMFS/NOAA</a:t>
            </a:r>
          </a:p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5800" y="2362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62700" y="1143000"/>
            <a:ext cx="1943100" cy="5334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1143000"/>
            <a:ext cx="5676900" cy="5334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1143000"/>
            <a:ext cx="60198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533400" y="2362200"/>
            <a:ext cx="77724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2362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0" y="1143000"/>
            <a:ext cx="6019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6740" name="Text Box 4"/>
          <p:cNvSpPr txBox="1">
            <a:spLocks noChangeArrowheads="1"/>
          </p:cNvSpPr>
          <p:nvPr/>
        </p:nvSpPr>
        <p:spPr bwMode="auto">
          <a:xfrm>
            <a:off x="8610600" y="6477000"/>
            <a:ext cx="76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fld id="{D71F8A67-CF89-4EE7-9363-D2698D21E4E4}" type="slidenum">
              <a:rPr lang="en-US" sz="1200">
                <a:effectLst/>
              </a:rPr>
              <a:pPr eaLnBrk="0" hangingPunct="0">
                <a:spcBef>
                  <a:spcPct val="50000"/>
                </a:spcBef>
                <a:defRPr/>
              </a:pPr>
              <a:t>‹#›</a:t>
            </a:fld>
            <a:endParaRPr lang="en-US" sz="1200">
              <a:effectLst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 Black" pitchFamily="34" charset="0"/>
          <a:ea typeface="ヒラギノ角ゴ Pro W3" pitchFamily="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—"/>
        <a:defRPr sz="22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gulations.gov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nmfs.noaa.gov/sfa/hms/FMP/AM5.htm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7"/>
          <p:cNvSpPr>
            <a:spLocks noGrp="1" noChangeArrowheads="1"/>
          </p:cNvSpPr>
          <p:nvPr>
            <p:ph type="ctrTitle"/>
          </p:nvPr>
        </p:nvSpPr>
        <p:spPr>
          <a:xfrm>
            <a:off x="838200" y="1981200"/>
            <a:ext cx="7391400" cy="2514600"/>
          </a:xfrm>
        </p:spPr>
        <p:txBody>
          <a:bodyPr/>
          <a:lstStyle/>
          <a:p>
            <a:pPr algn="ctr" eaLnBrk="1" hangingPunct="1"/>
            <a:r>
              <a:rPr lang="en-US" sz="2800" dirty="0" smtClean="0"/>
              <a:t>Amendment 5 to the 2006 Consolidated Atlantic Highly Migratory Species Fishery Management Plan: </a:t>
            </a:r>
            <a:br>
              <a:rPr lang="en-US" sz="2800" dirty="0" smtClean="0"/>
            </a:br>
            <a:r>
              <a:rPr lang="en-US" sz="2800" dirty="0" smtClean="0"/>
              <a:t>Issues and Options</a:t>
            </a:r>
          </a:p>
        </p:txBody>
      </p:sp>
      <p:sp>
        <p:nvSpPr>
          <p:cNvPr id="3075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685800" y="4419600"/>
            <a:ext cx="5791200" cy="15240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Highly Migratory Species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Management Division</a:t>
            </a:r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NMFS/NOAA</a:t>
            </a:r>
          </a:p>
        </p:txBody>
      </p:sp>
      <p:sp>
        <p:nvSpPr>
          <p:cNvPr id="3076" name="Text Box 10"/>
          <p:cNvSpPr txBox="1">
            <a:spLocks noChangeArrowheads="1"/>
          </p:cNvSpPr>
          <p:nvPr/>
        </p:nvSpPr>
        <p:spPr bwMode="auto">
          <a:xfrm>
            <a:off x="685800" y="5867400"/>
            <a:ext cx="426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solidFill>
                  <a:schemeClr val="bg1"/>
                </a:solidFill>
                <a:effectLst/>
              </a:rPr>
              <a:t>October 2011</a:t>
            </a:r>
            <a:endParaRPr lang="en-US" sz="2400" dirty="0">
              <a:solidFill>
                <a:schemeClr val="bg1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7" name="Rectangle 101"/>
          <p:cNvSpPr>
            <a:spLocks noGrp="1" noChangeArrowheads="1"/>
          </p:cNvSpPr>
          <p:nvPr>
            <p:ph type="title"/>
          </p:nvPr>
        </p:nvSpPr>
        <p:spPr>
          <a:xfrm>
            <a:off x="4038600" y="1219200"/>
            <a:ext cx="3048000" cy="7620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Overview</a:t>
            </a:r>
          </a:p>
        </p:txBody>
      </p:sp>
      <p:sp>
        <p:nvSpPr>
          <p:cNvPr id="4099" name="Text Box 104"/>
          <p:cNvSpPr txBox="1">
            <a:spLocks noChangeArrowheads="1"/>
          </p:cNvSpPr>
          <p:nvPr/>
        </p:nvSpPr>
        <p:spPr bwMode="auto">
          <a:xfrm>
            <a:off x="609600" y="2209800"/>
            <a:ext cx="7086600" cy="364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effectLst/>
              </a:rPr>
              <a:t> Need for Action </a:t>
            </a:r>
          </a:p>
          <a:p>
            <a:pPr>
              <a:spcBef>
                <a:spcPct val="30000"/>
              </a:spcBef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effectLst/>
              </a:rPr>
              <a:t> Recent Shark Stock Assessments</a:t>
            </a:r>
          </a:p>
          <a:p>
            <a:pPr lvl="1"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1800">
                <a:solidFill>
                  <a:srgbClr val="000000"/>
                </a:solidFill>
                <a:effectLst/>
              </a:rPr>
              <a:t>Scalloped Hammerhead</a:t>
            </a:r>
          </a:p>
          <a:p>
            <a:pPr lvl="1"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1800">
                <a:solidFill>
                  <a:srgbClr val="000000"/>
                </a:solidFill>
                <a:effectLst/>
              </a:rPr>
              <a:t>Dusky</a:t>
            </a:r>
          </a:p>
          <a:p>
            <a:pPr lvl="1"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1800">
                <a:solidFill>
                  <a:srgbClr val="000000"/>
                </a:solidFill>
                <a:effectLst/>
              </a:rPr>
              <a:t>Sandbar</a:t>
            </a:r>
          </a:p>
          <a:p>
            <a:pPr lvl="1">
              <a:spcBef>
                <a:spcPct val="30000"/>
              </a:spcBef>
              <a:buFont typeface="Wingdings" pitchFamily="2" charset="2"/>
              <a:buChar char="Ø"/>
            </a:pPr>
            <a:r>
              <a:rPr lang="en-US" sz="1800">
                <a:solidFill>
                  <a:srgbClr val="000000"/>
                </a:solidFill>
                <a:effectLst/>
              </a:rPr>
              <a:t>Blacknose</a:t>
            </a:r>
          </a:p>
          <a:p>
            <a:pPr>
              <a:spcBef>
                <a:spcPct val="30000"/>
              </a:spcBef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effectLst/>
              </a:rPr>
              <a:t> Possible Management Alternatives</a:t>
            </a:r>
          </a:p>
          <a:p>
            <a:pPr>
              <a:spcBef>
                <a:spcPct val="30000"/>
              </a:spcBef>
              <a:buFont typeface="Wingdings" pitchFamily="2" charset="2"/>
              <a:buChar char="§"/>
            </a:pPr>
            <a:r>
              <a:rPr lang="en-US" sz="2800">
                <a:solidFill>
                  <a:srgbClr val="000000"/>
                </a:solidFill>
                <a:effectLst/>
              </a:rPr>
              <a:t> Request for Comments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0" y="990600"/>
            <a:ext cx="5562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Need for Action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85344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>
                <a:solidFill>
                  <a:srgbClr val="000000"/>
                </a:solidFill>
              </a:rPr>
              <a:t>N</a:t>
            </a:r>
            <a:r>
              <a:rPr lang="en-US" dirty="0" smtClean="0">
                <a:solidFill>
                  <a:srgbClr val="000000"/>
                </a:solidFill>
              </a:rPr>
              <a:t>ew/updated stock assessments for scalloped hammerhead, dusky, sandbar, and blacknose sharks (76 FR 62331) indicate management measures are necessary to end overfishing and rebuild these stocks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rgbClr val="000000"/>
                </a:solidFill>
              </a:rPr>
              <a:t>New management measures must be implemented by April 28, 2013 (2 years from the overfished/overfishing declaration for scalloped hammerhead sharks)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25" name="Rectangle 2"/>
          <p:cNvSpPr>
            <a:spLocks noGrp="1" noChangeArrowheads="1"/>
          </p:cNvSpPr>
          <p:nvPr>
            <p:ph type="title"/>
          </p:nvPr>
        </p:nvSpPr>
        <p:spPr>
          <a:xfrm>
            <a:off x="3276600" y="990600"/>
            <a:ext cx="5562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Stock Status </a:t>
            </a:r>
          </a:p>
        </p:txBody>
      </p:sp>
      <p:graphicFrame>
        <p:nvGraphicFramePr>
          <p:cNvPr id="5" name="Group 48"/>
          <p:cNvGraphicFramePr>
            <a:graphicFrameLocks noGrp="1"/>
          </p:cNvGraphicFramePr>
          <p:nvPr>
            <p:ph idx="1"/>
          </p:nvPr>
        </p:nvGraphicFramePr>
        <p:xfrm>
          <a:off x="533400" y="2057400"/>
          <a:ext cx="8382000" cy="3657600"/>
        </p:xfrm>
        <a:graphic>
          <a:graphicData uri="http://schemas.openxmlformats.org/drawingml/2006/table">
            <a:tbl>
              <a:tblPr/>
              <a:tblGrid>
                <a:gridCol w="2514600"/>
                <a:gridCol w="2895600"/>
                <a:gridCol w="297180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Shark Species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Overfished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Overfishing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62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Scalloped Hammerhead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Yes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*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Yes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*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Dusky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Yes</a:t>
                      </a:r>
                      <a:r>
                        <a:rPr kumimoji="0" lang="en-US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 </a:t>
                      </a:r>
                      <a:endParaRPr kumimoji="0" lang="en-US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Yes</a:t>
                      </a:r>
                      <a:endParaRPr kumimoji="0" lang="en-US" sz="2000" b="0" i="0" u="none" strike="noStrike" cap="none" normalizeH="0" baseline="3000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ヒラギノ角ゴ Pro W3" pitchFamily="1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Sandbar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No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+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Blacknose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: South Atlantic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Yes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Yes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67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Blacknose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: Gulf of Mexico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Unknown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Unknown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ヒラギノ角ゴ Pro W3" pitchFamily="1" charset="-128"/>
                        </a:rPr>
                        <a:t>*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5715000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*New stock status</a:t>
            </a:r>
          </a:p>
          <a:p>
            <a:r>
              <a:rPr lang="en-US" sz="2000" dirty="0" smtClean="0"/>
              <a:t>+Improved stock status from previous assessment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3" name="Rectangle 3"/>
          <p:cNvSpPr>
            <a:spLocks noGrp="1" noChangeArrowheads="1"/>
          </p:cNvSpPr>
          <p:nvPr>
            <p:ph type="title"/>
          </p:nvPr>
        </p:nvSpPr>
        <p:spPr>
          <a:xfrm>
            <a:off x="3581400" y="838200"/>
            <a:ext cx="6172200" cy="1066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Scalloped 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Hammerhead Shark</a:t>
            </a:r>
          </a:p>
        </p:txBody>
      </p:sp>
      <p:sp>
        <p:nvSpPr>
          <p:cNvPr id="717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81000" y="2590800"/>
            <a:ext cx="83820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Scalloped hammerhead sharks determined to be overfished (45% of B</a:t>
            </a:r>
            <a:r>
              <a:rPr lang="en-US" baseline="-250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 with overfishing occurring (129% of F</a:t>
            </a:r>
            <a:r>
              <a:rPr lang="en-US" sz="18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 by NMFS on April 28, 2011 (76 FR 23794)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Determination based on Hayes et al., 2009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Stock is estimated to be 17% of virgin stock size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An annual TAC of 2,853 sharks is estimated to allow a 70% probability to rebuild the stock in 10 years</a:t>
            </a:r>
          </a:p>
          <a:p>
            <a:pPr lvl="1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20% mortality reduction from 2009 commercial landings, recreational landings, and dead discards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200" y="2129135"/>
            <a:ext cx="8305800" cy="461665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b="1" dirty="0">
                <a:solidFill>
                  <a:schemeClr val="bg1"/>
                </a:solidFill>
              </a:rPr>
              <a:t>2011 Determination: </a:t>
            </a:r>
            <a:r>
              <a:rPr lang="en-US" sz="2400" b="1" dirty="0">
                <a:solidFill>
                  <a:srgbClr val="FF0000"/>
                </a:solidFill>
              </a:rPr>
              <a:t>Overfished;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Overfishing occurring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486400" y="685800"/>
            <a:ext cx="33528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Dusky Shark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514600"/>
            <a:ext cx="83820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Dusky sharks continue to be overfished (44% of B</a:t>
            </a:r>
            <a:r>
              <a:rPr lang="en-US" baseline="-250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 with overfishing occurring (159% of F</a:t>
            </a:r>
            <a:r>
              <a:rPr lang="en-US" baseline="-250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Results based on 2010/2011 Final SEDAR assessment; previous assessment conducted in 2006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An estimated fishing mortality rate of 0.02 may provide a 70% chance of rebuilding by 2099 (F</a:t>
            </a:r>
            <a:r>
              <a:rPr lang="en-US" baseline="-25000" dirty="0" smtClean="0">
                <a:solidFill>
                  <a:srgbClr val="000000"/>
                </a:solidFill>
              </a:rPr>
              <a:t>2009</a:t>
            </a:r>
            <a:r>
              <a:rPr lang="en-US" dirty="0" smtClean="0">
                <a:solidFill>
                  <a:srgbClr val="000000"/>
                </a:solidFill>
              </a:rPr>
              <a:t>=0.06); previous assessment estimated rebuilding by 2400</a:t>
            </a:r>
          </a:p>
          <a:p>
            <a:pPr lvl="1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2/3 reduction in fishing mortality relative to 2009 </a:t>
            </a:r>
          </a:p>
          <a:p>
            <a:pPr lvl="1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Current fishing mortality is estimated to have a low probability (11%) of rebuilding the stock by 2408</a:t>
            </a:r>
          </a:p>
          <a:p>
            <a:pPr lvl="1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TAC ≤ 9.1 </a:t>
            </a:r>
            <a:r>
              <a:rPr lang="en-US" dirty="0" err="1" smtClean="0">
                <a:solidFill>
                  <a:srgbClr val="000000"/>
                </a:solidFill>
              </a:rPr>
              <a:t>mt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dw</a:t>
            </a: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1600200"/>
            <a:ext cx="7086600" cy="83099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</a:rPr>
              <a:t>2011 </a:t>
            </a:r>
            <a:r>
              <a:rPr lang="en-US" sz="2400" b="1" dirty="0" smtClean="0">
                <a:solidFill>
                  <a:schemeClr val="bg1"/>
                </a:solidFill>
              </a:rPr>
              <a:t>Final SEDAR stock assessment:</a:t>
            </a:r>
            <a:r>
              <a:rPr lang="en-US" sz="2400" b="1" dirty="0" smtClean="0"/>
              <a:t> </a:t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FF0000"/>
                </a:solidFill>
              </a:rPr>
              <a:t>Overfished</a:t>
            </a:r>
            <a:r>
              <a:rPr lang="en-US" sz="2400" b="1" dirty="0">
                <a:solidFill>
                  <a:srgbClr val="FF0000"/>
                </a:solidFill>
              </a:rPr>
              <a:t>; Overfishing occurring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4800600" y="762000"/>
            <a:ext cx="4114800" cy="685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Sandbar Shark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667000"/>
            <a:ext cx="8763000" cy="3962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Sandbar sharks continue to be overfished (65% of B</a:t>
            </a:r>
            <a:r>
              <a:rPr lang="en-US" baseline="-250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Overfishing is no longer occurring (62% of F</a:t>
            </a:r>
            <a:r>
              <a:rPr lang="en-US" baseline="-250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Results based on 2010/2011 Final SEDAR stock assessment; update of 2005/2006 SEDAR 11 assessment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err="1" smtClean="0">
                <a:solidFill>
                  <a:srgbClr val="000000"/>
                </a:solidFill>
              </a:rPr>
              <a:t>Year</a:t>
            </a:r>
            <a:r>
              <a:rPr lang="en-US" baseline="-25000" dirty="0" err="1" smtClean="0">
                <a:solidFill>
                  <a:srgbClr val="000000"/>
                </a:solidFill>
              </a:rPr>
              <a:t>rebuild</a:t>
            </a:r>
            <a:r>
              <a:rPr lang="en-US" dirty="0" smtClean="0">
                <a:solidFill>
                  <a:srgbClr val="000000"/>
                </a:solidFill>
              </a:rPr>
              <a:t> improved from the previous assessment from 2070 to 2066, but stock is slightly more overfished ( 72% to 65% of B</a:t>
            </a:r>
            <a:r>
              <a:rPr lang="en-US" baseline="-250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There is a greater than 70% probability that the stock will rebuild by 2070 with a 2009 TAC (220 </a:t>
            </a:r>
            <a:r>
              <a:rPr lang="en-US" dirty="0" err="1" smtClean="0">
                <a:solidFill>
                  <a:srgbClr val="000000"/>
                </a:solidFill>
              </a:rPr>
              <a:t>mt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1524000"/>
            <a:ext cx="7239000" cy="904863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</a:rPr>
              <a:t>2011 </a:t>
            </a:r>
            <a:r>
              <a:rPr lang="en-US" sz="2400" b="1" dirty="0" smtClean="0">
                <a:solidFill>
                  <a:schemeClr val="bg1"/>
                </a:solidFill>
              </a:rPr>
              <a:t>Final SEDAR stock assessment:</a:t>
            </a:r>
          </a:p>
          <a:p>
            <a:pPr algn="ctr">
              <a:defRPr/>
            </a:pPr>
            <a:r>
              <a:rPr lang="en-US" sz="2400" b="1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Overfished</a:t>
            </a:r>
            <a:r>
              <a:rPr lang="en-US" sz="2400" b="1" dirty="0"/>
              <a:t>; </a:t>
            </a:r>
            <a:r>
              <a:rPr lang="en-US" sz="2400" b="1" dirty="0">
                <a:solidFill>
                  <a:srgbClr val="00B050"/>
                </a:solidFill>
              </a:rPr>
              <a:t>Overfishing not occurring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876800" y="685800"/>
            <a:ext cx="41148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Atlantic 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Blacknose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Shark 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3200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590800"/>
            <a:ext cx="8229600" cy="4191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Atlantic blacknose sharks are overfished (60% of B</a:t>
            </a:r>
            <a:r>
              <a:rPr lang="en-US" baseline="-250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Overfishing is occurring (&gt;500% of F</a:t>
            </a:r>
            <a:r>
              <a:rPr lang="en-US" sz="1800" dirty="0" smtClean="0">
                <a:solidFill>
                  <a:srgbClr val="000000"/>
                </a:solidFill>
              </a:rPr>
              <a:t>MSY</a:t>
            </a:r>
            <a:r>
              <a:rPr lang="en-US" dirty="0" smtClean="0">
                <a:solidFill>
                  <a:srgbClr val="000000"/>
                </a:solidFill>
              </a:rPr>
              <a:t>)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Results based on 2010/2011 Final SEDAR assessment, now assessed as two stocks (Atlantic and Gulf of Mexico); 2007 assessment assessed as one stock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An annual TAC of 7,300 sharks allows for a 70% probability to rebuild the stock by 2043</a:t>
            </a:r>
          </a:p>
          <a:p>
            <a:pPr lvl="1" eaLnBrk="1" hangingPunct="1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Current TAC is 19,200 sharks for the Atlantic and Gulf of Mexico </a:t>
            </a:r>
            <a:r>
              <a:rPr lang="en-US" u="sng" dirty="0" smtClean="0">
                <a:solidFill>
                  <a:srgbClr val="000000"/>
                </a:solidFill>
              </a:rPr>
              <a:t>combined</a:t>
            </a:r>
            <a:r>
              <a:rPr lang="en-US" dirty="0" smtClean="0">
                <a:solidFill>
                  <a:srgbClr val="000000"/>
                </a:solidFill>
              </a:rPr>
              <a:t>. (current rebuilding estimated at 70% probability by 2027)</a:t>
            </a:r>
            <a:endParaRPr lang="en-US" u="sng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9800" y="1600200"/>
            <a:ext cx="6934200" cy="83099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</a:rPr>
              <a:t>2011 </a:t>
            </a:r>
            <a:r>
              <a:rPr lang="en-US" sz="2400" b="1" dirty="0" smtClean="0">
                <a:solidFill>
                  <a:schemeClr val="bg1"/>
                </a:solidFill>
              </a:rPr>
              <a:t>Final SEDAR stock assessment: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/>
              <a:t> </a:t>
            </a:r>
            <a:r>
              <a:rPr lang="en-US" sz="2400" b="1" dirty="0">
                <a:solidFill>
                  <a:srgbClr val="FF0000"/>
                </a:solidFill>
              </a:rPr>
              <a:t>Overfished;</a:t>
            </a:r>
            <a:r>
              <a:rPr lang="en-US" sz="2400" b="1" dirty="0"/>
              <a:t> </a:t>
            </a:r>
            <a:r>
              <a:rPr lang="en-US" sz="2400" b="1" dirty="0">
                <a:solidFill>
                  <a:srgbClr val="FF0000"/>
                </a:solidFill>
              </a:rPr>
              <a:t>Overfishing occurring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800600" y="533400"/>
            <a:ext cx="42672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Gulf of Mexico 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Blacknose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Shark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819400"/>
            <a:ext cx="8229600" cy="4038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000000"/>
                </a:solidFill>
              </a:rPr>
              <a:t>2010/2011 Final SEDAR assessed as two stocks (Atlantic and Gulf of Mexico), the previous assessment in 2007 assessed the stock as one population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000000"/>
                </a:solidFill>
              </a:rPr>
              <a:t>In the final assessment the model was unable to fit trends in some abundance indices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000000"/>
                </a:solidFill>
              </a:rPr>
              <a:t>Fundamental lack of fit of some of the input data to the model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000000"/>
                </a:solidFill>
              </a:rPr>
              <a:t>Review Panel did not accept the stock assessment for Gulf of Mexico blacknose sharks, therefore stock status has been determined to be unknown</a:t>
            </a:r>
          </a:p>
          <a:p>
            <a:pPr marL="342900" lvl="1" indent="-342900"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100" dirty="0" smtClean="0">
                <a:solidFill>
                  <a:srgbClr val="000000"/>
                </a:solidFill>
              </a:rPr>
              <a:t>Current TAC is 19,200 sharks for the Atlantic and Gulf of Mexico </a:t>
            </a:r>
            <a:r>
              <a:rPr lang="en-US" sz="2100" u="sng" dirty="0" smtClean="0">
                <a:solidFill>
                  <a:srgbClr val="000000"/>
                </a:solidFill>
              </a:rPr>
              <a:t>combined</a:t>
            </a:r>
            <a:r>
              <a:rPr lang="en-US" sz="2100" dirty="0" smtClean="0">
                <a:solidFill>
                  <a:srgbClr val="000000"/>
                </a:solidFill>
              </a:rPr>
              <a:t>. (current rebuilding estimated at 70% probability by 2027)</a:t>
            </a:r>
            <a:endParaRPr lang="en-US" sz="2100" u="sng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1676400"/>
            <a:ext cx="7315200" cy="83099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chemeClr val="bg1"/>
                </a:solidFill>
              </a:rPr>
              <a:t>2011 </a:t>
            </a:r>
            <a:r>
              <a:rPr lang="en-US" sz="2400" b="1" dirty="0" smtClean="0">
                <a:solidFill>
                  <a:schemeClr val="bg1"/>
                </a:solidFill>
              </a:rPr>
              <a:t>Final SEDAR stock assessment:</a:t>
            </a:r>
            <a:br>
              <a:rPr lang="en-US" sz="2400" b="1" dirty="0" smtClean="0">
                <a:solidFill>
                  <a:schemeClr val="bg1"/>
                </a:solidFill>
              </a:rPr>
            </a:br>
            <a:r>
              <a:rPr lang="en-US" sz="2400" b="1" dirty="0" smtClean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rgbClr val="FFFF00"/>
                </a:solidFill>
              </a:rPr>
              <a:t>Overfished Unknown; Overfishing Unknown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733800" y="914400"/>
            <a:ext cx="5181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Possible Management Measures</a:t>
            </a:r>
          </a:p>
        </p:txBody>
      </p:sp>
      <p:pic>
        <p:nvPicPr>
          <p:cNvPr id="4" name="Picture 3" descr="scallopedhammerhead5.JPG"/>
          <p:cNvPicPr>
            <a:picLocks noChangeAspect="1"/>
          </p:cNvPicPr>
          <p:nvPr/>
        </p:nvPicPr>
        <p:blipFill>
          <a:blip r:embed="rId3" cstate="print"/>
          <a:srcRect l="25890" t="13808"/>
          <a:stretch>
            <a:fillRect/>
          </a:stretch>
        </p:blipFill>
        <p:spPr>
          <a:xfrm>
            <a:off x="457200" y="3505200"/>
            <a:ext cx="3494321" cy="3048000"/>
          </a:xfrm>
          <a:prstGeom prst="rect">
            <a:avLst/>
          </a:prstGeom>
        </p:spPr>
      </p:pic>
      <p:pic>
        <p:nvPicPr>
          <p:cNvPr id="5" name="Picture 4" descr="08_2004 OII BLL SBAR.JPG"/>
          <p:cNvPicPr>
            <a:picLocks noChangeAspect="1"/>
          </p:cNvPicPr>
          <p:nvPr/>
        </p:nvPicPr>
        <p:blipFill>
          <a:blip r:embed="rId4" cstate="print"/>
          <a:srcRect l="9102" r="18405"/>
          <a:stretch>
            <a:fillRect/>
          </a:stretch>
        </p:blipFill>
        <p:spPr>
          <a:xfrm>
            <a:off x="4345948" y="3505200"/>
            <a:ext cx="2946096" cy="3048000"/>
          </a:xfrm>
          <a:prstGeom prst="rect">
            <a:avLst/>
          </a:prstGeom>
        </p:spPr>
      </p:pic>
      <p:pic>
        <p:nvPicPr>
          <p:cNvPr id="6" name="Picture 5" descr="blacknose.JPG"/>
          <p:cNvPicPr>
            <a:picLocks noChangeAspect="1"/>
          </p:cNvPicPr>
          <p:nvPr/>
        </p:nvPicPr>
        <p:blipFill>
          <a:blip r:embed="rId5" cstate="print"/>
          <a:srcRect t="25890" b="25782"/>
          <a:stretch>
            <a:fillRect/>
          </a:stretch>
        </p:blipFill>
        <p:spPr>
          <a:xfrm>
            <a:off x="2057400" y="1828800"/>
            <a:ext cx="4459057" cy="161624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62400" y="685800"/>
            <a:ext cx="5181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Scalloped 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Hammerhead Shark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514600"/>
            <a:ext cx="82296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Overfished with overfishing occurring, yet generally not directly targeted in commercial shark fisheries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Extremely high at-vessel mortality level in the bottom longline shark fishery (&gt;90%).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Recreational landings estimates of scalloped hammerheads averaged ~1,000 sharks per year from 2006-2009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At-vessel mortality rate in the shark gillnet fishery is estimated to be ~75%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Retention in ICCAT fisheries (com and </a:t>
            </a:r>
            <a:r>
              <a:rPr lang="en-US" dirty="0" err="1" smtClean="0">
                <a:solidFill>
                  <a:srgbClr val="000000"/>
                </a:solidFill>
              </a:rPr>
              <a:t>rec</a:t>
            </a:r>
            <a:r>
              <a:rPr lang="en-US" dirty="0" smtClean="0">
                <a:solidFill>
                  <a:srgbClr val="000000"/>
                </a:solidFill>
              </a:rPr>
              <a:t>) is now prohibited (Sept. 28, 2011) 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43400" y="1657350"/>
            <a:ext cx="4800600" cy="40005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</a:rPr>
              <a:t>Overfished; Overfishing occurring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2000" y="19812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/>
              </a:rPr>
              <a:t>Challenges: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62400" y="685800"/>
            <a:ext cx="5181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Scalloped </a:t>
            </a:r>
            <a:b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Hammerhead Shark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23441" y="2438400"/>
            <a:ext cx="8229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Development of a TAC and ACL for scalloped hammerhead sharks, and creating appropriate quotas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Gear restrictions (e.g., limits on BLL mainline length, number of hooks, soak time)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Time/area closures – commercial and/or recreational?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Gear tending requirements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Individual commercial quota for scalloped hammerhead sharks – linked or not linked with non-sandbar LCS quota?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Bag/Trip limits for commercial and/or recreational fisheries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Gear technology (e.g., weak hooks, electropositive metals)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Retention prohibition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Add to research fishery priorities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  <a:buFont typeface="Wingdings" pitchFamily="2" charset="2"/>
              <a:buChar char="§"/>
            </a:pPr>
            <a:r>
              <a:rPr lang="en-US" sz="2000" dirty="0" smtClean="0">
                <a:solidFill>
                  <a:srgbClr val="000000"/>
                </a:solidFill>
              </a:rPr>
              <a:t>Others?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71646" y="1905000"/>
            <a:ext cx="47147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/>
              </a:rPr>
              <a:t>Potential Measures: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1600200"/>
            <a:ext cx="4800600" cy="40005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</a:rPr>
              <a:t>Overfished; Overfishing occurring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419600" y="685800"/>
            <a:ext cx="5181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Dusky Shark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2667000"/>
            <a:ext cx="8229600" cy="4049018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Prohibited from commercial and recreational harvest, but F needs to be reduced by 2/3 to reach rebuilding goals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Prohibited species that is not targeted 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Generally have a high at-vessel mortality rate (~75% on bottom </a:t>
            </a:r>
            <a:r>
              <a:rPr lang="en-US" dirty="0" err="1" smtClean="0">
                <a:solidFill>
                  <a:srgbClr val="000000"/>
                </a:solidFill>
              </a:rPr>
              <a:t>longline</a:t>
            </a:r>
            <a:r>
              <a:rPr lang="en-US" dirty="0" smtClean="0">
                <a:solidFill>
                  <a:srgbClr val="000000"/>
                </a:solidFill>
              </a:rPr>
              <a:t> gear; ~50% on pelagic </a:t>
            </a:r>
            <a:r>
              <a:rPr lang="en-US" dirty="0" err="1" smtClean="0">
                <a:solidFill>
                  <a:srgbClr val="000000"/>
                </a:solidFill>
              </a:rPr>
              <a:t>longline</a:t>
            </a:r>
            <a:r>
              <a:rPr lang="en-US" dirty="0" smtClean="0">
                <a:solidFill>
                  <a:srgbClr val="000000"/>
                </a:solidFill>
              </a:rPr>
              <a:t> gear)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Time/Area closures, gear and soak time restrictions, gear technology may be able to reduce F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Other suggestions?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19812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/>
              </a:rPr>
              <a:t>Challenges and Potential Measures: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343400" y="1428750"/>
            <a:ext cx="4800600" cy="40005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</a:rPr>
              <a:t>Overfished; Overfishing occurring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62400" y="685800"/>
            <a:ext cx="5181600" cy="8382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Sandbar Shark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2971800"/>
            <a:ext cx="8229600" cy="2743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Currently prohibited from recreational harvest; commercial harvest limited to the shark research fishery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Current </a:t>
            </a:r>
            <a:r>
              <a:rPr lang="en-US" dirty="0" err="1" smtClean="0">
                <a:solidFill>
                  <a:srgbClr val="000000"/>
                </a:solidFill>
              </a:rPr>
              <a:t>TAC</a:t>
            </a:r>
            <a:r>
              <a:rPr lang="en-US" dirty="0" smtClean="0">
                <a:solidFill>
                  <a:srgbClr val="000000"/>
                </a:solidFill>
              </a:rPr>
              <a:t> has &gt;70% probability of rebuilding the stock by 2070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Need to take additional measures?</a:t>
            </a:r>
            <a:br>
              <a:rPr lang="en-US" dirty="0" smtClean="0">
                <a:solidFill>
                  <a:srgbClr val="000000"/>
                </a:solidFill>
              </a:rPr>
            </a:b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0" y="1524000"/>
            <a:ext cx="5181600" cy="40005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</a:rPr>
              <a:t>Overfished; </a:t>
            </a:r>
            <a:r>
              <a:rPr lang="en-US" sz="2000" b="1" dirty="0">
                <a:solidFill>
                  <a:srgbClr val="00B050"/>
                </a:solidFill>
              </a:rPr>
              <a:t>Overfishing not occurring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2286000"/>
            <a:ext cx="800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/>
              </a:rPr>
              <a:t>Challenges and Potential Measures: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37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953000" y="685800"/>
            <a:ext cx="4191000" cy="6858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3200" dirty="0" err="1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Blacknose</a:t>
            </a: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Shark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2819400"/>
            <a:ext cx="8229600" cy="4038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Final assessment has split the stocks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Two different stock status results to address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Options for TAC allocations under this scenario:</a:t>
            </a:r>
            <a:endParaRPr lang="en-US" dirty="0">
              <a:solidFill>
                <a:srgbClr val="000000"/>
              </a:solidFill>
            </a:endParaRPr>
          </a:p>
          <a:p>
            <a:pPr lvl="1"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Consider regional allocations based on current TAC and recommended Atlantic </a:t>
            </a:r>
            <a:r>
              <a:rPr lang="en-US" dirty="0" err="1" smtClean="0">
                <a:solidFill>
                  <a:srgbClr val="000000"/>
                </a:solidFill>
              </a:rPr>
              <a:t>blacknose</a:t>
            </a:r>
            <a:r>
              <a:rPr lang="en-US" dirty="0" smtClean="0">
                <a:solidFill>
                  <a:srgbClr val="000000"/>
                </a:solidFill>
              </a:rPr>
              <a:t> TAC</a:t>
            </a:r>
          </a:p>
          <a:p>
            <a:pPr lvl="1"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Reconsider linking </a:t>
            </a:r>
            <a:r>
              <a:rPr lang="en-US" dirty="0" err="1" smtClean="0">
                <a:solidFill>
                  <a:srgbClr val="000000"/>
                </a:solidFill>
              </a:rPr>
              <a:t>blacknose</a:t>
            </a:r>
            <a:r>
              <a:rPr lang="en-US" dirty="0" smtClean="0">
                <a:solidFill>
                  <a:srgbClr val="000000"/>
                </a:solidFill>
              </a:rPr>
              <a:t> quota to SCS commercial quota</a:t>
            </a:r>
          </a:p>
          <a:p>
            <a:pPr lvl="1"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Reconsider recreational size/bag limits</a:t>
            </a:r>
          </a:p>
          <a:p>
            <a:pPr lvl="1"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dirty="0" smtClean="0">
                <a:solidFill>
                  <a:srgbClr val="000000"/>
                </a:solidFill>
              </a:rPr>
              <a:t>Consider </a:t>
            </a:r>
            <a:r>
              <a:rPr lang="en-US" dirty="0" err="1" smtClean="0">
                <a:solidFill>
                  <a:srgbClr val="000000"/>
                </a:solidFill>
              </a:rPr>
              <a:t>blacknose</a:t>
            </a:r>
            <a:r>
              <a:rPr lang="en-US" dirty="0" smtClean="0">
                <a:solidFill>
                  <a:srgbClr val="000000"/>
                </a:solidFill>
              </a:rPr>
              <a:t> a priority in the research fishery</a:t>
            </a: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2600" y="1447800"/>
            <a:ext cx="7391400" cy="769441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bg1"/>
                </a:solidFill>
              </a:rPr>
              <a:t>Atlantic:	</a:t>
            </a:r>
            <a:r>
              <a:rPr lang="en-US" sz="2000" dirty="0">
                <a:solidFill>
                  <a:srgbClr val="FFFF99"/>
                </a:solidFill>
              </a:rPr>
              <a:t>  </a:t>
            </a:r>
            <a:r>
              <a:rPr lang="en-US" sz="2000" b="1" dirty="0">
                <a:solidFill>
                  <a:srgbClr val="FF0000"/>
                </a:solidFill>
              </a:rPr>
              <a:t>Overfished; Overfishing </a:t>
            </a:r>
            <a:r>
              <a:rPr lang="en-US" sz="2000" b="1" dirty="0" smtClean="0">
                <a:solidFill>
                  <a:srgbClr val="FF0000"/>
                </a:solidFill>
              </a:rPr>
              <a:t>occurring</a:t>
            </a:r>
          </a:p>
          <a:p>
            <a:pPr>
              <a:defRPr/>
            </a:pPr>
            <a:r>
              <a:rPr lang="en-US" sz="2000" dirty="0" smtClean="0">
                <a:solidFill>
                  <a:schemeClr val="bg1"/>
                </a:solidFill>
              </a:rPr>
              <a:t>Gulf of Mexico: </a:t>
            </a:r>
            <a:r>
              <a:rPr lang="en-US" sz="2000" b="1" dirty="0" smtClean="0">
                <a:solidFill>
                  <a:srgbClr val="FFFF00"/>
                </a:solidFill>
              </a:rPr>
              <a:t>Overfished Unknown; </a:t>
            </a:r>
            <a:r>
              <a:rPr lang="en-US" sz="2000" dirty="0" smtClean="0">
                <a:solidFill>
                  <a:srgbClr val="FFFF99"/>
                </a:solidFill>
              </a:rPr>
              <a:t> </a:t>
            </a:r>
            <a:r>
              <a:rPr lang="en-US" sz="2000" b="1" dirty="0" smtClean="0">
                <a:solidFill>
                  <a:srgbClr val="FFFF00"/>
                </a:solidFill>
              </a:rPr>
              <a:t>Overfishing Unknown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22860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  <a:effectLst/>
              </a:rPr>
              <a:t>Challenges and Potential Measures: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838200"/>
            <a:ext cx="5943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Request for Comments</a:t>
            </a:r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685800" y="20574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</a:pPr>
            <a:r>
              <a:rPr lang="en-US" sz="2800" dirty="0">
                <a:solidFill>
                  <a:srgbClr val="000000"/>
                </a:solidFill>
                <a:effectLst/>
              </a:rPr>
              <a:t>Please submit comments to: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sz="2800" b="1" dirty="0">
                <a:solidFill>
                  <a:srgbClr val="0000CC"/>
                </a:solidFill>
                <a:effectLst/>
              </a:rPr>
              <a:t>	</a:t>
            </a:r>
            <a:r>
              <a:rPr lang="en-US" sz="2800" b="1" dirty="0" smtClean="0">
                <a:solidFill>
                  <a:srgbClr val="0000CC"/>
                </a:solidFill>
                <a:effectLst/>
                <a:hlinkClick r:id="rId3"/>
              </a:rPr>
              <a:t>http://www.regulations.gov</a:t>
            </a:r>
            <a:endParaRPr lang="en-US" sz="2800" b="1" dirty="0" smtClean="0">
              <a:solidFill>
                <a:srgbClr val="0000CC"/>
              </a:solidFill>
              <a:effectLst/>
            </a:endParaRP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Font typeface="Wingdings" pitchFamily="2" charset="2"/>
              <a:buNone/>
            </a:pPr>
            <a:r>
              <a:rPr lang="en-US" sz="2800" dirty="0" smtClean="0">
                <a:solidFill>
                  <a:srgbClr val="000000"/>
                </a:solidFill>
                <a:effectLst/>
              </a:rPr>
              <a:t>	Keyword - “</a:t>
            </a:r>
            <a:r>
              <a:rPr lang="en-US" sz="2800" dirty="0" smtClean="0"/>
              <a:t>NOAA-NMFS-2011-0229</a:t>
            </a:r>
            <a:r>
              <a:rPr lang="en-US" sz="2800" dirty="0" smtClean="0">
                <a:solidFill>
                  <a:srgbClr val="000000"/>
                </a:solidFill>
                <a:effectLst/>
              </a:rPr>
              <a:t>”</a:t>
            </a:r>
            <a:endParaRPr lang="en-US" sz="2800" dirty="0">
              <a:solidFill>
                <a:srgbClr val="000000"/>
              </a:solidFill>
              <a:effectLst/>
            </a:endParaRPr>
          </a:p>
          <a:p>
            <a:pPr marL="342900" indent="-342900">
              <a:lnSpc>
                <a:spcPct val="80000"/>
              </a:lnSpc>
              <a:spcAft>
                <a:spcPct val="40000"/>
              </a:spcAft>
              <a:buClr>
                <a:srgbClr val="000000"/>
              </a:buClr>
              <a:buFont typeface="Wingdings" pitchFamily="2" charset="2"/>
              <a:buNone/>
            </a:pPr>
            <a:endParaRPr lang="en-US" sz="1800" b="1" dirty="0">
              <a:solidFill>
                <a:srgbClr val="000000"/>
              </a:solidFill>
              <a:effectLst/>
            </a:endParaRPr>
          </a:p>
          <a:p>
            <a:pPr marL="342900" indent="-342900">
              <a:lnSpc>
                <a:spcPct val="80000"/>
              </a:lnSpc>
              <a:spcAft>
                <a:spcPct val="40000"/>
              </a:spcAft>
              <a:buClr>
                <a:srgbClr val="000000"/>
              </a:buClr>
              <a:buFont typeface="Wingdings" pitchFamily="2" charset="2"/>
              <a:buNone/>
            </a:pPr>
            <a:r>
              <a:rPr lang="en-US" sz="1800" b="1" dirty="0">
                <a:solidFill>
                  <a:srgbClr val="000000"/>
                </a:solidFill>
                <a:effectLst/>
              </a:rPr>
              <a:t>Comments can also be submitted via fax:</a:t>
            </a:r>
          </a:p>
          <a:p>
            <a:pPr marL="342900" indent="-342900">
              <a:lnSpc>
                <a:spcPct val="80000"/>
              </a:lnSpc>
              <a:spcAft>
                <a:spcPct val="40000"/>
              </a:spcAft>
              <a:buClr>
                <a:srgbClr val="000000"/>
              </a:buClr>
              <a:buFont typeface="Wingdings" pitchFamily="2" charset="2"/>
              <a:buNone/>
            </a:pPr>
            <a:r>
              <a:rPr lang="en-US" sz="1800" dirty="0">
                <a:solidFill>
                  <a:srgbClr val="000000"/>
                </a:solidFill>
                <a:effectLst/>
              </a:rPr>
              <a:t>	301-713-1917, Attn:  Peter </a:t>
            </a:r>
            <a:r>
              <a:rPr lang="en-US" sz="1800" dirty="0" smtClean="0">
                <a:solidFill>
                  <a:srgbClr val="000000"/>
                </a:solidFill>
                <a:effectLst/>
              </a:rPr>
              <a:t>Cooper</a:t>
            </a:r>
            <a:endParaRPr lang="en-US" sz="1800" dirty="0" smtClean="0">
              <a:solidFill>
                <a:srgbClr val="000000"/>
              </a:solidFill>
              <a:effectLst/>
              <a:cs typeface="Arial" charset="0"/>
            </a:endParaRPr>
          </a:p>
          <a:p>
            <a:pPr marL="342900" indent="-342900">
              <a:lnSpc>
                <a:spcPct val="80000"/>
              </a:lnSpc>
              <a:spcAft>
                <a:spcPct val="40000"/>
              </a:spcAft>
              <a:buClr>
                <a:srgbClr val="000000"/>
              </a:buClr>
              <a:buFont typeface="Wingdings" pitchFamily="2" charset="2"/>
              <a:buNone/>
            </a:pPr>
            <a:r>
              <a:rPr lang="en-US" sz="1800" b="1" dirty="0" smtClean="0">
                <a:solidFill>
                  <a:srgbClr val="000000"/>
                </a:solidFill>
                <a:effectLst/>
              </a:rPr>
              <a:t>Or Mail:</a:t>
            </a:r>
          </a:p>
          <a:p>
            <a:pPr marL="342900" indent="-342900">
              <a:lnSpc>
                <a:spcPct val="80000"/>
              </a:lnSpc>
              <a:spcAft>
                <a:spcPct val="40000"/>
              </a:spcAft>
              <a:buClr>
                <a:srgbClr val="000000"/>
              </a:buClr>
              <a:buFont typeface="Wingdings" pitchFamily="2" charset="2"/>
              <a:buNone/>
            </a:pPr>
            <a:r>
              <a:rPr lang="en-US" sz="1800" dirty="0">
                <a:solidFill>
                  <a:srgbClr val="000000"/>
                </a:solidFill>
                <a:effectLst/>
              </a:rPr>
              <a:t>	NMFS </a:t>
            </a:r>
            <a:r>
              <a:rPr lang="en-US" sz="1800" dirty="0" err="1">
                <a:solidFill>
                  <a:srgbClr val="000000"/>
                </a:solidFill>
                <a:effectLst/>
              </a:rPr>
              <a:t>SF1</a:t>
            </a:r>
            <a:r>
              <a:rPr lang="en-US" sz="1800" dirty="0">
                <a:solidFill>
                  <a:srgbClr val="000000"/>
                </a:solidFill>
                <a:effectLst/>
              </a:rPr>
              <a:t>, 1315 East-West Highway, Silver Spring, MD 20910</a:t>
            </a:r>
          </a:p>
          <a:p>
            <a:pPr marL="342900" indent="-342900">
              <a:lnSpc>
                <a:spcPct val="80000"/>
              </a:lnSpc>
              <a:spcAft>
                <a:spcPct val="40000"/>
              </a:spcAft>
              <a:buClr>
                <a:srgbClr val="000000"/>
              </a:buClr>
              <a:buFont typeface="Wingdings" pitchFamily="2" charset="2"/>
              <a:buNone/>
            </a:pPr>
            <a:r>
              <a:rPr lang="en-US" sz="1800" b="1" dirty="0" smtClean="0">
                <a:solidFill>
                  <a:srgbClr val="000000"/>
                </a:solidFill>
                <a:effectLst/>
              </a:rPr>
              <a:t>Please </a:t>
            </a:r>
            <a:r>
              <a:rPr lang="en-US" sz="1800" b="1" dirty="0">
                <a:solidFill>
                  <a:srgbClr val="000000"/>
                </a:solidFill>
                <a:effectLst/>
              </a:rPr>
              <a:t>identify comments with:</a:t>
            </a:r>
            <a:br>
              <a:rPr lang="en-US" sz="1800" b="1" dirty="0">
                <a:solidFill>
                  <a:srgbClr val="000000"/>
                </a:solidFill>
                <a:effectLst/>
              </a:rPr>
            </a:br>
            <a:r>
              <a:rPr lang="en-US" sz="1800" b="1" dirty="0">
                <a:solidFill>
                  <a:srgbClr val="000000"/>
                </a:solidFill>
                <a:effectLst/>
              </a:rPr>
              <a:t> “Scoping Comments on Amendment 5 to the HMS FMP</a:t>
            </a:r>
            <a:r>
              <a:rPr lang="en-US" sz="1800" b="1" dirty="0" smtClean="0">
                <a:solidFill>
                  <a:srgbClr val="000000"/>
                </a:solidFill>
                <a:effectLst/>
              </a:rPr>
              <a:t>”</a:t>
            </a:r>
            <a:r>
              <a:rPr lang="en-US" sz="1800" dirty="0">
                <a:solidFill>
                  <a:srgbClr val="000000"/>
                </a:solidFill>
                <a:effectLst/>
              </a:rPr>
              <a:t/>
            </a:r>
            <a:br>
              <a:rPr lang="en-US" sz="1800" dirty="0">
                <a:solidFill>
                  <a:srgbClr val="000000"/>
                </a:solidFill>
                <a:effectLst/>
              </a:rPr>
            </a:br>
            <a:r>
              <a:rPr lang="en-US" sz="1800" dirty="0" smtClean="0">
                <a:solidFill>
                  <a:srgbClr val="000000"/>
                </a:solidFill>
                <a:effectLst/>
              </a:rPr>
              <a:t/>
            </a:r>
            <a:br>
              <a:rPr lang="en-US" sz="1800" dirty="0" smtClean="0">
                <a:solidFill>
                  <a:srgbClr val="000000"/>
                </a:solidFill>
                <a:effectLst/>
              </a:rPr>
            </a:br>
            <a:r>
              <a:rPr lang="en-US" sz="1800" dirty="0" smtClean="0">
                <a:solidFill>
                  <a:srgbClr val="000000"/>
                </a:solidFill>
                <a:effectLst/>
              </a:rPr>
              <a:t>For </a:t>
            </a:r>
            <a:r>
              <a:rPr lang="en-US" sz="1800" dirty="0">
                <a:solidFill>
                  <a:srgbClr val="000000"/>
                </a:solidFill>
                <a:effectLst/>
              </a:rPr>
              <a:t>more information go to: </a:t>
            </a:r>
            <a:r>
              <a:rPr lang="en-US" sz="1800" dirty="0">
                <a:solidFill>
                  <a:srgbClr val="0000CC"/>
                </a:solidFill>
                <a:effectLst/>
                <a:hlinkClick r:id="rId4"/>
              </a:rPr>
              <a:t>http://</a:t>
            </a:r>
            <a:r>
              <a:rPr lang="en-US" sz="1800" dirty="0" smtClean="0">
                <a:solidFill>
                  <a:srgbClr val="0000CC"/>
                </a:solidFill>
                <a:effectLst/>
                <a:hlinkClick r:id="rId4"/>
              </a:rPr>
              <a:t>www.nmfs.noaa.gov/sfa/hms/FMP/AM5.htm</a:t>
            </a:r>
            <a:endParaRPr lang="en-US" sz="1800" dirty="0">
              <a:solidFill>
                <a:srgbClr val="0000CC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838200"/>
            <a:ext cx="44958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Scoping Meetings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2084766"/>
          <a:ext cx="8001000" cy="462083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600200"/>
                <a:gridCol w="1524000"/>
                <a:gridCol w="2209800"/>
                <a:gridCol w="2667000"/>
              </a:tblGrid>
              <a:tr h="506034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Time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Location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Address</a:t>
                      </a:r>
                      <a:endParaRPr lang="en-US" dirty="0"/>
                    </a:p>
                  </a:txBody>
                  <a:tcPr/>
                </a:tc>
              </a:tr>
              <a:tr h="636966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October 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7 - 9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p.m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Dolce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Seaview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Resort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401 South New York Road, Galloway, NJ </a:t>
                      </a:r>
                      <a:endParaRPr lang="en-US" dirty="0"/>
                    </a:p>
                  </a:txBody>
                  <a:tcPr/>
                </a:tc>
              </a:tr>
              <a:tr h="506034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October 26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5 - 7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p.m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Belle Chasse Auditorium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8398 HWY. 23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Belle Chasse, LA </a:t>
                      </a:r>
                      <a:endParaRPr lang="en-US" dirty="0"/>
                    </a:p>
                  </a:txBody>
                  <a:tcPr/>
                </a:tc>
              </a:tr>
              <a:tr h="506034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November 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4:30 - 6:30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p.m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SEFSC Panama City Laboratory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3500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Delwood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Beach Drive, Panama City, FL</a:t>
                      </a:r>
                      <a:endParaRPr lang="en-US" dirty="0"/>
                    </a:p>
                  </a:txBody>
                  <a:tcPr/>
                </a:tc>
              </a:tr>
              <a:tr h="506034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November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4:30 - 6:30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p.m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Fort Pierce Branch Library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101 Melody Lane,</a:t>
                      </a:r>
                      <a:b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Fort Pierce, FL </a:t>
                      </a:r>
                      <a:endParaRPr lang="en-US" dirty="0"/>
                    </a:p>
                  </a:txBody>
                  <a:tcPr/>
                </a:tc>
              </a:tr>
              <a:tr h="506034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December 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4:30 - 6:30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p.m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NCDMF Central District Office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5285 HWY. 70 West/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Arendell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Street, Morehead City, NC </a:t>
                      </a:r>
                      <a:endParaRPr lang="en-US" dirty="0"/>
                    </a:p>
                  </a:txBody>
                  <a:tcPr/>
                </a:tc>
              </a:tr>
              <a:tr h="506034"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December 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2 - 4 </a:t>
                      </a:r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p.m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Conference Call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Call: 888-989-7538;</a:t>
                      </a:r>
                    </a:p>
                    <a:p>
                      <a:pPr algn="ctr"/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Passcode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: 3994893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/>
          <p:cNvSpPr>
            <a:spLocks noGrp="1" noChangeArrowheads="1"/>
          </p:cNvSpPr>
          <p:nvPr>
            <p:ph type="title"/>
          </p:nvPr>
        </p:nvSpPr>
        <p:spPr>
          <a:xfrm>
            <a:off x="3200400" y="838200"/>
            <a:ext cx="5943600" cy="838200"/>
          </a:xfrm>
        </p:spPr>
        <p:txBody>
          <a:bodyPr/>
          <a:lstStyle/>
          <a:p>
            <a:pPr lvl="0" eaLnBrk="1" hangingPunct="1">
              <a:defRPr/>
            </a:pPr>
            <a:r>
              <a:rPr lang="en-US" sz="32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Amendment 5 Timeline</a:t>
            </a:r>
          </a:p>
        </p:txBody>
      </p:sp>
      <p:sp>
        <p:nvSpPr>
          <p:cNvPr id="18435" name="Rectangle 6"/>
          <p:cNvSpPr>
            <a:spLocks noChangeArrowheads="1"/>
          </p:cNvSpPr>
          <p:nvPr/>
        </p:nvSpPr>
        <p:spPr bwMode="auto">
          <a:xfrm>
            <a:off x="685800" y="2286000"/>
            <a:ext cx="77724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  <a:effectLst/>
              </a:rPr>
              <a:t>Comment period for scoping: Dec. 31, 2011</a:t>
            </a:r>
          </a:p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0000"/>
                </a:solidFill>
                <a:effectLst/>
              </a:rPr>
              <a:t> </a:t>
            </a:r>
            <a:r>
              <a:rPr lang="en-US" sz="2400" b="1" dirty="0" err="1" smtClean="0">
                <a:solidFill>
                  <a:srgbClr val="000000"/>
                </a:solidFill>
                <a:effectLst/>
              </a:rPr>
              <a:t>Predraft</a:t>
            </a:r>
            <a:r>
              <a:rPr lang="en-US" sz="2400" b="1" dirty="0" smtClean="0">
                <a:solidFill>
                  <a:srgbClr val="000000"/>
                </a:solidFill>
                <a:effectLst/>
              </a:rPr>
              <a:t> to AP: Early 2012</a:t>
            </a:r>
          </a:p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0000"/>
                </a:solidFill>
                <a:effectLst/>
              </a:rPr>
              <a:t> Proposed Rule and EIS: Mid-2012</a:t>
            </a:r>
          </a:p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0000"/>
                </a:solidFill>
                <a:effectLst/>
              </a:rPr>
              <a:t> Final EIS: Late 2012 / Early 2013</a:t>
            </a:r>
          </a:p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r>
              <a:rPr lang="en-US" sz="2400" b="1" dirty="0" smtClean="0">
                <a:solidFill>
                  <a:srgbClr val="000000"/>
                </a:solidFill>
                <a:effectLst/>
              </a:rPr>
              <a:t> Final Rule: </a:t>
            </a:r>
            <a:r>
              <a:rPr lang="en-US" sz="2400" b="1" smtClean="0">
                <a:solidFill>
                  <a:srgbClr val="000000"/>
                </a:solidFill>
                <a:effectLst/>
              </a:rPr>
              <a:t>Early 2013 </a:t>
            </a:r>
            <a:endParaRPr lang="en-US" sz="2400" b="1" dirty="0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sz="2400" b="1" dirty="0" smtClean="0">
              <a:solidFill>
                <a:srgbClr val="000000"/>
              </a:solidFill>
              <a:effectLst/>
            </a:endParaRPr>
          </a:p>
          <a:p>
            <a:pPr>
              <a:lnSpc>
                <a:spcPct val="80000"/>
              </a:lnSpc>
              <a:spcAft>
                <a:spcPts val="1200"/>
              </a:spcAft>
              <a:buFont typeface="Wingdings" pitchFamily="2" charset="2"/>
              <a:buChar char="§"/>
            </a:pPr>
            <a:endParaRPr lang="en-US" sz="2400" b="1" dirty="0" smtClean="0">
              <a:solidFill>
                <a:srgbClr val="000000"/>
              </a:solidFill>
              <a:effectLst/>
            </a:endParaRPr>
          </a:p>
          <a:p>
            <a:pPr marL="342900" indent="-342900">
              <a:lnSpc>
                <a:spcPct val="80000"/>
              </a:lnSpc>
            </a:pPr>
            <a:endParaRPr lang="en-US" sz="2400" b="1" dirty="0" smtClean="0">
              <a:solidFill>
                <a:srgbClr val="000000"/>
              </a:soli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 Presentation">
  <a:themeElements>
    <a:clrScheme name="">
      <a:dk1>
        <a:srgbClr val="002950"/>
      </a:dk1>
      <a:lt1>
        <a:srgbClr val="FFFFFF"/>
      </a:lt1>
      <a:dk2>
        <a:srgbClr val="007262"/>
      </a:dk2>
      <a:lt2>
        <a:srgbClr val="808080"/>
      </a:lt2>
      <a:accent1>
        <a:srgbClr val="BBE0E3"/>
      </a:accent1>
      <a:accent2>
        <a:srgbClr val="FCDA7F"/>
      </a:accent2>
      <a:accent3>
        <a:srgbClr val="FFFFFF"/>
      </a:accent3>
      <a:accent4>
        <a:srgbClr val="002143"/>
      </a:accent4>
      <a:accent5>
        <a:srgbClr val="DAEDEF"/>
      </a:accent5>
      <a:accent6>
        <a:srgbClr val="E4C572"/>
      </a:accent6>
      <a:hlink>
        <a:srgbClr val="955F22"/>
      </a:hlink>
      <a:folHlink>
        <a:srgbClr val="99CC00"/>
      </a:folHlink>
    </a:clrScheme>
    <a:fontScheme name="Blank Presentation">
      <a:majorFont>
        <a:latin typeface="Arial Black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Orbit</Template>
  <TotalTime>21904</TotalTime>
  <Words>1203</Words>
  <Application>Microsoft Office PowerPoint</Application>
  <PresentationFormat>On-screen Show (4:3)</PresentationFormat>
  <Paragraphs>200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Blank Presentation</vt:lpstr>
      <vt:lpstr>Amendment 5 to the 2006 Consolidated Atlantic Highly Migratory Species Fishery Management Plan:  Issues and Options</vt:lpstr>
      <vt:lpstr>Overview</vt:lpstr>
      <vt:lpstr>Need for Action</vt:lpstr>
      <vt:lpstr>Stock Status </vt:lpstr>
      <vt:lpstr>Scalloped  Hammerhead Shark</vt:lpstr>
      <vt:lpstr> Dusky Shark</vt:lpstr>
      <vt:lpstr>   Sandbar Shark </vt:lpstr>
      <vt:lpstr>   Atlantic  Blacknose Shark  </vt:lpstr>
      <vt:lpstr>Gulf of Mexico  Blacknose Shark</vt:lpstr>
      <vt:lpstr>Possible Management Measures</vt:lpstr>
      <vt:lpstr>Scalloped  Hammerhead Shark</vt:lpstr>
      <vt:lpstr>Scalloped  Hammerhead Shark</vt:lpstr>
      <vt:lpstr>Dusky Shark</vt:lpstr>
      <vt:lpstr>Sandbar Shark</vt:lpstr>
      <vt:lpstr>Blacknose Shark</vt:lpstr>
      <vt:lpstr>Request for Comments</vt:lpstr>
      <vt:lpstr>Scoping Meetings</vt:lpstr>
      <vt:lpstr>Amendment 5 Timeline</vt:lpstr>
    </vt:vector>
  </TitlesOfParts>
  <Company>Department of Commerce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Megan Caldwell</dc:creator>
  <cp:lastModifiedBy>JWilson</cp:lastModifiedBy>
  <cp:revision>1107</cp:revision>
  <dcterms:created xsi:type="dcterms:W3CDTF">2006-05-23T14:20:09Z</dcterms:created>
  <dcterms:modified xsi:type="dcterms:W3CDTF">2011-10-24T11:56:51Z</dcterms:modified>
</cp:coreProperties>
</file>