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353" r:id="rId3"/>
    <p:sldId id="351" r:id="rId4"/>
    <p:sldId id="358" r:id="rId5"/>
    <p:sldId id="357" r:id="rId6"/>
    <p:sldId id="355" r:id="rId7"/>
    <p:sldId id="359" r:id="rId8"/>
    <p:sldId id="356" r:id="rId9"/>
    <p:sldId id="360" r:id="rId10"/>
    <p:sldId id="3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Carmichael" initials="JC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7B"/>
    <a:srgbClr val="00A249"/>
    <a:srgbClr val="06902A"/>
    <a:srgbClr val="037B1A"/>
    <a:srgbClr val="006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U.S. Department of Commerce | National Oceanic and Atmospheric Administration | NOAA Fisheries | Page </a:t>
            </a:r>
            <a:fld id="{F229C645-EB26-491C-B0FB-7496506CD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2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9120-9E88-4281-93EE-CA100481A70F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4836F-020D-460B-B175-455626A1B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54763"/>
            <a:ext cx="9144000" cy="5032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65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0" y="6354763"/>
            <a:ext cx="6400800" cy="503237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000000"/>
                </a:solidFill>
                <a:latin typeface="Arial Narrow"/>
                <a:cs typeface="+mn-cs"/>
              </a:defRPr>
            </a:lvl1pPr>
          </a:lstStyle>
          <a:p>
            <a:pPr>
              <a:defRPr/>
            </a:pPr>
            <a:r>
              <a:rPr lang="en-US">
                <a:ea typeface="ヒラギノ角ゴ Pro W3" pitchFamily="1" charset="-128"/>
              </a:rPr>
              <a:t>U.S. Department of Commerce | National Oceanic and Atmospheric Administration | NOAA Fisheries | Page </a:t>
            </a:r>
            <a:fld id="{EB3BEF22-3473-4C04-9678-8B3EAB5AB280}" type="slidenum">
              <a:rPr lang="en-US">
                <a:ea typeface="ヒラギノ角ゴ Pro W3" pitchFamily="1" charset="-128"/>
              </a:rPr>
              <a:pPr>
                <a:defRPr/>
              </a:pPr>
              <a:t>‹#›</a:t>
            </a:fld>
            <a:endParaRPr lang="en-US">
              <a:ea typeface="ヒラギノ角ゴ Pro W3" pitchFamily="1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20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079" name="Picture 7" descr="NOAA-Fisheries-horizontal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6419850"/>
            <a:ext cx="164465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93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accent1"/>
          </a:solidFill>
          <a:latin typeface="+mj-lt"/>
          <a:ea typeface="Arial Narrow Bold" pitchFamily="34" charset="0"/>
          <a:cs typeface="Arial Narrow Bold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 Narrow" pitchFamily="34" charset="0"/>
          <a:ea typeface="Arial Narrow Bold" pitchFamily="34" charset="0"/>
          <a:cs typeface="Arial Narrow Bold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152400" y="1219200"/>
            <a:ext cx="8610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buFont typeface="Arial" pitchFamily="34" charset="0"/>
              <a:buChar char="•"/>
              <a:defRPr sz="3200">
                <a:solidFill>
                  <a:schemeClr val="tx2"/>
                </a:solidFill>
                <a:latin typeface="Arial Narrow" pitchFamily="34" charset="0"/>
              </a:defRPr>
            </a:lvl1pPr>
            <a:lvl2pPr marL="742950" indent="-285750" defTabSz="457200" eaLnBrk="0" hangingPunct="0">
              <a:buFont typeface="Arial" pitchFamily="34" charset="0"/>
              <a:buChar char="•"/>
              <a:defRPr sz="3200">
                <a:solidFill>
                  <a:schemeClr val="tx2"/>
                </a:solidFill>
                <a:latin typeface="Arial Narrow" pitchFamily="34" charset="0"/>
              </a:defRPr>
            </a:lvl2pPr>
            <a:lvl3pPr marL="1143000" indent="-228600" defTabSz="457200" eaLnBrk="0" hangingPunct="0"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3pPr>
            <a:lvl4pPr marL="1600200" indent="-228600" defTabSz="457200" eaLnBrk="0" hangingPunct="0"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4pPr>
            <a:lvl5pPr marL="2057400" indent="-228600" defTabSz="457200" eaLnBrk="0" hangingPunct="0"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2"/>
                </a:solidFill>
                <a:latin typeface="Arial Narrow" pitchFamily="34" charset="0"/>
              </a:defRPr>
            </a:lvl9pPr>
          </a:lstStyle>
          <a:p>
            <a:pPr marL="457200" lvl="1" indent="0" eaLnBrk="1" hangingPunct="1">
              <a:buNone/>
            </a:pPr>
            <a:r>
              <a:rPr lang="en-US" altLang="en-US" sz="2400" dirty="0" smtClean="0"/>
              <a:t>Existing combination of benchmark, standard and update assessments is very transparent, reasonably thorough, but too slow for the demand</a:t>
            </a:r>
          </a:p>
          <a:p>
            <a:pPr marL="914400" lvl="1" indent="-457200" eaLnBrk="1" hangingPunct="1">
              <a:buAutoNum type="arabicPeriod"/>
            </a:pPr>
            <a:endParaRPr lang="en-US" altLang="en-US" sz="2400" dirty="0" smtClean="0"/>
          </a:p>
          <a:p>
            <a:pPr marL="457200" lvl="1" indent="0" eaLnBrk="1" hangingPunct="1">
              <a:buNone/>
            </a:pPr>
            <a:endParaRPr lang="en-US" altLang="en-US" sz="2400" dirty="0" smtClean="0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problem: Balancing the three T’s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1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49" y="2572701"/>
            <a:ext cx="3718951" cy="245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2895601" y="4191000"/>
            <a:ext cx="914400" cy="5334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919888" y="4315300"/>
            <a:ext cx="533400" cy="9620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133600"/>
            <a:ext cx="523767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6553200" y="4003351"/>
            <a:ext cx="1447800" cy="1036799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0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Balancing the three T’s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2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743201" y="3810000"/>
            <a:ext cx="914400" cy="5334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33800" y="4076700"/>
            <a:ext cx="53340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6" y="1981200"/>
            <a:ext cx="523767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137" y="457201"/>
            <a:ext cx="253794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3581400" y="3124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000" dirty="0" smtClean="0"/>
              <a:t>Potential assessment leads:                   20 people</a:t>
            </a:r>
          </a:p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000" dirty="0" smtClean="0"/>
              <a:t>Stocks that can be assessed:                107</a:t>
            </a:r>
          </a:p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000" dirty="0" smtClean="0"/>
              <a:t>Assessment rate in current processes:  1 pyr</a:t>
            </a:r>
            <a:r>
              <a:rPr lang="en-US" altLang="en-US" sz="2000" baseline="30000" dirty="0" smtClean="0"/>
              <a:t>-1</a:t>
            </a:r>
            <a:endParaRPr lang="en-US" altLang="en-US" sz="2000" dirty="0" smtClean="0"/>
          </a:p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000" dirty="0" smtClean="0"/>
              <a:t>Average time between assessments:  	</a:t>
            </a:r>
            <a:r>
              <a:rPr lang="en-US" altLang="en-US" sz="2000" dirty="0" smtClean="0">
                <a:solidFill>
                  <a:srgbClr val="C00000"/>
                </a:solidFill>
              </a:rPr>
              <a:t>5.3 years</a:t>
            </a:r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000" baseline="30000" dirty="0" smtClean="0"/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1100" dirty="0"/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962400" y="3505200"/>
            <a:ext cx="449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781800" y="1485900"/>
            <a:ext cx="914400" cy="5334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5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Existing process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3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1143000"/>
            <a:ext cx="4495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</a:rPr>
              <a:t>Benchmark</a:t>
            </a:r>
            <a:r>
              <a:rPr lang="en-US" alt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Intended to complete a thorough evaluation that accommodates the input of stakeholders and reviewers while under strict deadlines for providing management advice</a:t>
            </a:r>
          </a:p>
          <a:p>
            <a:pPr marL="457200" lvl="1" indent="0" eaLnBrk="1" hangingPunct="1">
              <a:buNone/>
            </a:pPr>
            <a:endParaRPr lang="en-US" altLang="en-US" sz="1000" dirty="0" smtClean="0">
              <a:solidFill>
                <a:schemeClr val="accent1">
                  <a:lumMod val="50000"/>
                </a:schemeClr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  <a:latin typeface="Arial Narrow"/>
              </a:rPr>
              <a:t>Standard</a:t>
            </a:r>
            <a:r>
              <a:rPr lang="en-US" altLang="en-US" sz="2000" dirty="0" smtClean="0">
                <a:solidFill>
                  <a:schemeClr val="accent1">
                    <a:lumMod val="50000"/>
                  </a:schemeClr>
                </a:solidFill>
                <a:latin typeface="Arial Narrow"/>
              </a:rPr>
              <a:t> </a:t>
            </a:r>
            <a:endParaRPr lang="en-US" altLang="en-US" sz="2000" dirty="0">
              <a:solidFill>
                <a:schemeClr val="accent1">
                  <a:lumMod val="50000"/>
                </a:schemeClr>
              </a:solidFill>
              <a:latin typeface="Arial Narrow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Address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specific concerns (expressed in the TORS) without deviating too much from previous benchmark</a:t>
            </a:r>
          </a:p>
          <a:p>
            <a:pPr marL="400050" lvl="1" indent="0">
              <a:buNone/>
            </a:pPr>
            <a:endParaRPr lang="en-US" altLang="en-US" sz="1000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>
                <a:solidFill>
                  <a:schemeClr val="accent1">
                    <a:lumMod val="50000"/>
                  </a:schemeClr>
                </a:solidFill>
                <a:latin typeface="Arial Narrow"/>
              </a:rPr>
              <a:t>Update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Arial Narrow"/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Deviates as little as possible from previous benchmark</a:t>
            </a:r>
            <a:endParaRPr lang="en-US" altLang="en-US" sz="1800" dirty="0">
              <a:solidFill>
                <a:schemeClr val="accent1">
                  <a:lumMod val="50000"/>
                </a:schemeClr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endParaRPr lang="en-US" altLang="en-US" sz="2800" dirty="0" smtClean="0"/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4783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Existing process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4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1143000"/>
            <a:ext cx="457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chemeClr val="accent1">
                    <a:lumMod val="50000"/>
                  </a:schemeClr>
                </a:solidFill>
              </a:rPr>
              <a:t>Benchmark</a:t>
            </a:r>
            <a:r>
              <a:rPr lang="en-US" alt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Intended to complete a thorough evaluation that accommodates the input of stakeholders and reviewers while under strict deadlines for providing management advice</a:t>
            </a:r>
          </a:p>
          <a:p>
            <a:pPr marL="457200" lvl="1" indent="0" eaLnBrk="1" hangingPunct="1">
              <a:buNone/>
            </a:pPr>
            <a:endParaRPr lang="en-US" altLang="en-US" sz="1000" dirty="0" smtClean="0">
              <a:solidFill>
                <a:srgbClr val="00467F"/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bg2">
                    <a:lumMod val="75000"/>
                  </a:schemeClr>
                </a:solidFill>
                <a:latin typeface="Arial Narrow"/>
              </a:rPr>
              <a:t>Standard</a:t>
            </a:r>
            <a:r>
              <a:rPr lang="en-US" altLang="en-US" sz="2000" dirty="0" smtClean="0">
                <a:solidFill>
                  <a:schemeClr val="bg2">
                    <a:lumMod val="75000"/>
                  </a:schemeClr>
                </a:solidFill>
                <a:latin typeface="Arial Narrow"/>
              </a:rPr>
              <a:t> </a:t>
            </a:r>
            <a:endParaRPr lang="en-US" altLang="en-US" sz="2000" dirty="0">
              <a:solidFill>
                <a:schemeClr val="bg2">
                  <a:lumMod val="75000"/>
                </a:schemeClr>
              </a:solidFill>
              <a:latin typeface="Arial Narrow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Address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specific concerns (expressed in the TORS) without deviating too much from previous benchmark</a:t>
            </a:r>
          </a:p>
          <a:p>
            <a:pPr marL="400050" lvl="1" indent="0">
              <a:buNone/>
            </a:pPr>
            <a:endParaRPr lang="en-US" altLang="en-US" sz="1000" dirty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>
                <a:solidFill>
                  <a:schemeClr val="bg2">
                    <a:lumMod val="75000"/>
                  </a:schemeClr>
                </a:solidFill>
                <a:latin typeface="Arial Narrow"/>
              </a:rPr>
              <a:t>Update</a:t>
            </a:r>
            <a:r>
              <a:rPr lang="en-US" altLang="en-US" sz="2000" dirty="0">
                <a:solidFill>
                  <a:schemeClr val="bg2">
                    <a:lumMod val="75000"/>
                  </a:schemeClr>
                </a:solidFill>
                <a:latin typeface="Arial Narrow"/>
              </a:rPr>
              <a:t> </a:t>
            </a:r>
          </a:p>
          <a:p>
            <a:pPr marL="400050" lvl="1" indent="0">
              <a:buNone/>
            </a:pP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Deviates as little as possible from previous benchmark</a:t>
            </a:r>
            <a:endParaRPr lang="en-US" altLang="en-US" sz="1800" dirty="0">
              <a:solidFill>
                <a:schemeClr val="bg2">
                  <a:lumMod val="75000"/>
                </a:schemeClr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endParaRPr lang="en-US" altLang="en-US" sz="2800" dirty="0" smtClean="0"/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4953000" y="2152650"/>
            <a:ext cx="457200" cy="381000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143000"/>
            <a:ext cx="3429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Data providers have difficulty meeting deadlines because key decisions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made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along the way can change what is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required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Results often criticized by reviewers, but there is little time to address their concerns</a:t>
            </a:r>
          </a:p>
          <a:p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Deadlines are pushed 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often missed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Word “benchmark” implies “best” to many when in fact it is the first time some components have been examined and implemented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Existing process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5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1143000"/>
            <a:ext cx="457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chemeClr val="bg2">
                    <a:lumMod val="75000"/>
                  </a:schemeClr>
                </a:solidFill>
              </a:rPr>
              <a:t>Benchmark</a:t>
            </a:r>
            <a:r>
              <a:rPr lang="en-US" altLang="en-US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Intended to complete a thorough evaluation that accommodates the input of stakeholders and reviewers while under strict deadlines for providing management advice</a:t>
            </a:r>
            <a:endParaRPr lang="en-US" sz="1800" dirty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endParaRPr lang="en-US" altLang="en-US" sz="1000" dirty="0"/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bg2">
                    <a:lumMod val="25000"/>
                  </a:schemeClr>
                </a:solidFill>
              </a:rPr>
              <a:t>Standard</a:t>
            </a:r>
            <a:r>
              <a:rPr lang="en-US" alt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en-US" alt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Address specific concerns (expressed in the TORS) without deviating too much from previous benchmark</a:t>
            </a:r>
          </a:p>
          <a:p>
            <a:pPr marL="400050" lvl="1" indent="0">
              <a:buNone/>
            </a:pPr>
            <a:endParaRPr lang="en-US" altLang="en-US" sz="1000" dirty="0">
              <a:solidFill>
                <a:schemeClr val="bg2">
                  <a:lumMod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bg2">
                    <a:lumMod val="25000"/>
                  </a:schemeClr>
                </a:solidFill>
              </a:rPr>
              <a:t>Update</a:t>
            </a:r>
            <a:r>
              <a:rPr lang="en-US" alt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en-US" alt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Deviates as little as possible from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previous benchmark</a:t>
            </a:r>
            <a:endParaRPr lang="en-US" altLang="en-US" sz="1800" dirty="0">
              <a:solidFill>
                <a:schemeClr val="bg2">
                  <a:lumMod val="25000"/>
                </a:schemeClr>
              </a:solidFill>
            </a:endParaRPr>
          </a:p>
          <a:p>
            <a:pPr marL="400050" lvl="1" indent="0">
              <a:buNone/>
            </a:pPr>
            <a:endParaRPr lang="en-US" altLang="en-US" sz="1800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4343400" y="2152650"/>
            <a:ext cx="1066800" cy="381000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2600" y="1600200"/>
            <a:ext cx="3200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Data providers have difficulty</a:t>
            </a:r>
            <a:endParaRPr lang="en-US" sz="1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Can’t address </a:t>
            </a:r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suggestions</a:t>
            </a:r>
            <a:endParaRPr lang="en-US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Deadlines pushed or missed</a:t>
            </a:r>
          </a:p>
          <a:p>
            <a:r>
              <a:rPr lang="en-US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Loaded language (Benchmark)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3581400"/>
            <a:ext cx="320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Reasonably fast, but sometimes criticized by stakeholders who think a “benchmark” is better</a:t>
            </a:r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419600" y="3846731"/>
            <a:ext cx="990600" cy="381000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62600" y="4991100"/>
            <a:ext cx="3200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Fast, but often criticized by stakeholders who think a “benchmark” is better 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would like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more involvement.</a:t>
            </a:r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419600" y="5218331"/>
            <a:ext cx="990600" cy="381000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67627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bg2">
                    <a:lumMod val="25000"/>
                  </a:schemeClr>
                </a:solidFill>
              </a:rPr>
              <a:t>Existing process     </a:t>
            </a:r>
            <a:r>
              <a:rPr lang="en-US" altLang="en-US" dirty="0" smtClean="0">
                <a:solidFill>
                  <a:schemeClr val="tx2"/>
                </a:solidFill>
              </a:rPr>
              <a:t>            </a:t>
            </a:r>
            <a:r>
              <a:rPr lang="en-US" altLang="en-US" dirty="0" smtClean="0">
                <a:solidFill>
                  <a:srgbClr val="0070C0"/>
                </a:solidFill>
              </a:rPr>
              <a:t>Proposed</a:t>
            </a:r>
            <a:endParaRPr lang="en-US" altLang="en-US" dirty="0" smtClean="0">
              <a:solidFill>
                <a:srgbClr val="0070C0"/>
              </a:solidFill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6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1143000"/>
            <a:ext cx="4495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chemeClr val="bg2">
                    <a:lumMod val="25000"/>
                  </a:schemeClr>
                </a:solidFill>
              </a:rPr>
              <a:t>Benchmark</a:t>
            </a:r>
            <a:endParaRPr lang="en-US" altLang="en-US" sz="2000" strike="sngStrike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 eaLnBrk="1" hangingPunct="1">
              <a:buFont typeface="Arial" pitchFamily="34" charset="0"/>
              <a:buNone/>
            </a:pP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Intended </a:t>
            </a: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complete a thorough evaluation that accommodates the input of stakeholders and reviewers while under strict deadlines for providing management advice</a:t>
            </a:r>
            <a:endParaRPr lang="en-US" sz="1800" dirty="0">
              <a:solidFill>
                <a:schemeClr val="bg2">
                  <a:lumMod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endParaRPr lang="en-US" altLang="en-US" sz="1000" dirty="0" smtClean="0">
              <a:solidFill>
                <a:schemeClr val="bg2">
                  <a:lumMod val="25000"/>
                </a:schemeClr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bg2">
                    <a:lumMod val="25000"/>
                  </a:schemeClr>
                </a:solidFill>
                <a:latin typeface="Arial Narrow"/>
              </a:rPr>
              <a:t>Standard</a:t>
            </a:r>
            <a:endParaRPr lang="en-US" altLang="en-US" sz="2000" dirty="0">
              <a:solidFill>
                <a:schemeClr val="bg2">
                  <a:lumMod val="25000"/>
                </a:schemeClr>
              </a:solidFill>
              <a:latin typeface="Arial Narrow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Address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specific concerns (expressed in the TORS) without deviating too much from previous benchmark</a:t>
            </a:r>
          </a:p>
          <a:p>
            <a:pPr marL="400050" lvl="1" indent="0">
              <a:buNone/>
            </a:pPr>
            <a:endParaRPr lang="en-US" altLang="en-US" sz="1000" dirty="0">
              <a:solidFill>
                <a:schemeClr val="bg2">
                  <a:lumMod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None/>
            </a:pPr>
            <a:r>
              <a:rPr lang="en-US" altLang="en-US" sz="2800" dirty="0" smtClean="0">
                <a:solidFill>
                  <a:schemeClr val="bg2">
                    <a:lumMod val="25000"/>
                  </a:schemeClr>
                </a:solidFill>
                <a:latin typeface="Arial Narrow"/>
              </a:rPr>
              <a:t>Update</a:t>
            </a:r>
            <a:endParaRPr lang="en-US" altLang="en-US" sz="2000" dirty="0">
              <a:solidFill>
                <a:schemeClr val="bg2">
                  <a:lumMod val="25000"/>
                </a:schemeClr>
              </a:solidFill>
              <a:latin typeface="Arial Narrow"/>
            </a:endParaRPr>
          </a:p>
          <a:p>
            <a:pPr marL="400050" lvl="1" indent="0">
              <a:buNone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Deviates as little as possible from previous benchmark</a:t>
            </a:r>
            <a:endParaRPr lang="en-US" altLang="en-US" sz="1800" dirty="0">
              <a:solidFill>
                <a:schemeClr val="bg2">
                  <a:lumMod val="25000"/>
                </a:schemeClr>
              </a:solidFill>
              <a:latin typeface="Arial Narrow"/>
            </a:endParaRPr>
          </a:p>
          <a:p>
            <a:pPr marL="457200" lvl="1" indent="0" eaLnBrk="1" hangingPunct="1">
              <a:buNone/>
            </a:pPr>
            <a:endParaRPr lang="en-US" altLang="en-US" sz="2800" dirty="0" smtClean="0"/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/>
          </a:p>
        </p:txBody>
      </p:sp>
      <p:sp>
        <p:nvSpPr>
          <p:cNvPr id="5" name="Right Arrow 4"/>
          <p:cNvSpPr/>
          <p:nvPr/>
        </p:nvSpPr>
        <p:spPr>
          <a:xfrm>
            <a:off x="4038600" y="1219200"/>
            <a:ext cx="838200" cy="381000"/>
          </a:xfrm>
          <a:prstGeom prst="rightArrow">
            <a:avLst/>
          </a:prstGeom>
          <a:gradFill>
            <a:gsLst>
              <a:gs pos="1000">
                <a:srgbClr val="0070C0"/>
              </a:gs>
              <a:gs pos="65000">
                <a:schemeClr val="bg2">
                  <a:lumMod val="2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714875" y="1143000"/>
            <a:ext cx="4267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rgbClr val="0070C0"/>
                </a:solidFill>
              </a:rPr>
              <a:t>Research </a:t>
            </a:r>
            <a:r>
              <a:rPr lang="en-US" altLang="en-US" sz="2800" dirty="0" smtClean="0">
                <a:solidFill>
                  <a:srgbClr val="0070C0"/>
                </a:solidFill>
              </a:rPr>
              <a:t>Cycle</a:t>
            </a:r>
            <a:r>
              <a:rPr lang="en-US" altLang="en-US" sz="2000" dirty="0" smtClean="0">
                <a:solidFill>
                  <a:srgbClr val="0070C0"/>
                </a:solidFill>
              </a:rPr>
              <a:t> </a:t>
            </a:r>
            <a:endParaRPr lang="en-US" altLang="en-US" sz="2000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Like a Benchmark, but not </a:t>
            </a:r>
            <a:r>
              <a:rPr lang="en-US" sz="2000" dirty="0">
                <a:solidFill>
                  <a:srgbClr val="0070C0"/>
                </a:solidFill>
              </a:rPr>
              <a:t>intended to produce assessment results for </a:t>
            </a:r>
            <a:r>
              <a:rPr lang="en-US" sz="2000" dirty="0" smtClean="0">
                <a:solidFill>
                  <a:srgbClr val="0070C0"/>
                </a:solidFill>
              </a:rPr>
              <a:t>immediate advice to management. The goal is to build a robust tool that will be used to develop timely advice.</a:t>
            </a:r>
            <a:endParaRPr lang="en-US" sz="2000" dirty="0">
              <a:solidFill>
                <a:srgbClr val="0070C0"/>
              </a:solidFill>
            </a:endParaRPr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>
              <a:solidFill>
                <a:srgbClr val="0070C0"/>
              </a:solidFill>
              <a:latin typeface="Arial Narrow"/>
            </a:endParaRPr>
          </a:p>
          <a:p>
            <a:pPr marL="457200" lvl="1" indent="0" eaLnBrk="1" hangingPunct="1">
              <a:buFont typeface="Arial" pitchFamily="34" charset="0"/>
              <a:buNone/>
            </a:pPr>
            <a:r>
              <a:rPr lang="en-US" altLang="en-US" sz="2800" dirty="0" smtClean="0">
                <a:solidFill>
                  <a:srgbClr val="0070C0"/>
                </a:solidFill>
                <a:latin typeface="Arial Narrow"/>
              </a:rPr>
              <a:t>Operational Assessment</a:t>
            </a:r>
            <a:r>
              <a:rPr lang="en-US" altLang="en-US" sz="2000" dirty="0" smtClean="0">
                <a:solidFill>
                  <a:srgbClr val="0070C0"/>
                </a:solidFill>
                <a:latin typeface="Arial Narrow"/>
              </a:rPr>
              <a:t> </a:t>
            </a: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May follow existing Standard or Update Processes: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Designated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analysts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apply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tool developed by the Research Assessment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 the most </a:t>
            </a:r>
            <a:r>
              <a:rPr lang="en-US" sz="1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recent data sets to produce timely management advice. </a:t>
            </a:r>
            <a:endParaRPr lang="en-US" altLang="en-US" sz="2800" dirty="0" smtClean="0">
              <a:solidFill>
                <a:srgbClr val="0070C0"/>
              </a:solidFill>
            </a:endParaRPr>
          </a:p>
          <a:p>
            <a:pPr marL="457200" lvl="1" indent="0" eaLnBrk="1" hangingPunct="1">
              <a:buFont typeface="Arial" pitchFamily="34" charset="0"/>
              <a:buNone/>
            </a:pPr>
            <a:endParaRPr lang="en-US" altLang="en-US" sz="2400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57200" y="1066800"/>
            <a:ext cx="3505200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29225" y="1066800"/>
            <a:ext cx="35052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4171950" y="4038600"/>
            <a:ext cx="781050" cy="381000"/>
          </a:xfrm>
          <a:prstGeom prst="rightArrow">
            <a:avLst/>
          </a:prstGeom>
          <a:gradFill>
            <a:gsLst>
              <a:gs pos="1000">
                <a:srgbClr val="0070C0"/>
              </a:gs>
              <a:gs pos="60000">
                <a:schemeClr val="bg2">
                  <a:lumMod val="2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0034146">
            <a:off x="3828819" y="4736768"/>
            <a:ext cx="1183858" cy="381000"/>
          </a:xfrm>
          <a:prstGeom prst="rightArrow">
            <a:avLst/>
          </a:prstGeom>
          <a:gradFill>
            <a:gsLst>
              <a:gs pos="1000">
                <a:srgbClr val="0070C0"/>
              </a:gs>
              <a:gs pos="73000">
                <a:schemeClr val="bg2">
                  <a:lumMod val="2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2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Research </a:t>
            </a:r>
            <a:r>
              <a:rPr lang="en-US" altLang="en-US" dirty="0" smtClean="0"/>
              <a:t>Cycle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7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152400" y="1066800"/>
            <a:ext cx="9067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None/>
            </a:pPr>
            <a:endParaRPr lang="en-US" altLang="en-US" sz="1000" dirty="0"/>
          </a:p>
          <a:p>
            <a:pPr lvl="1" indent="-342900"/>
            <a:r>
              <a:rPr lang="en-US" sz="2400" dirty="0"/>
              <a:t>T</a:t>
            </a:r>
            <a:r>
              <a:rPr lang="en-US" sz="2400" dirty="0" smtClean="0"/>
              <a:t>est</a:t>
            </a:r>
            <a:r>
              <a:rPr lang="en-US" sz="2400" dirty="0"/>
              <a:t>, document and review assessment approaches, incorporate new research findings, and evaluate new data streams</a:t>
            </a:r>
            <a:r>
              <a:rPr lang="en-US" sz="2400" strike="sngStrike" dirty="0"/>
              <a:t>,</a:t>
            </a:r>
            <a:r>
              <a:rPr lang="en-US" sz="2400" dirty="0"/>
              <a:t> </a:t>
            </a:r>
            <a:endParaRPr lang="en-US" sz="2400" dirty="0" smtClean="0"/>
          </a:p>
          <a:p>
            <a:pPr lvl="1" indent="-342900"/>
            <a:r>
              <a:rPr lang="en-US" sz="2400" dirty="0" smtClean="0"/>
              <a:t>Conducted similar to current </a:t>
            </a:r>
            <a:r>
              <a:rPr lang="en-US" sz="2400" dirty="0" smtClean="0"/>
              <a:t>benchmark </a:t>
            </a:r>
            <a:r>
              <a:rPr lang="en-US" sz="2400" dirty="0" smtClean="0"/>
              <a:t>process </a:t>
            </a:r>
            <a:r>
              <a:rPr lang="en-US" sz="2400" dirty="0" smtClean="0"/>
              <a:t>with </a:t>
            </a:r>
            <a:r>
              <a:rPr lang="en-US" sz="2400" dirty="0" smtClean="0"/>
              <a:t>an assessment panel, IPT-style communication and 1-2 workshops</a:t>
            </a:r>
          </a:p>
          <a:p>
            <a:pPr lvl="1" indent="-342900"/>
            <a:r>
              <a:rPr lang="en-US" sz="2400" dirty="0" smtClean="0"/>
              <a:t>Review panel meeting with independent external </a:t>
            </a:r>
            <a:r>
              <a:rPr lang="en-US" sz="2400" dirty="0"/>
              <a:t>participants </a:t>
            </a:r>
            <a:r>
              <a:rPr lang="en-US" sz="2400" dirty="0" smtClean="0"/>
              <a:t>(e.g., CIE)</a:t>
            </a:r>
            <a:endParaRPr lang="en-US" sz="2400" dirty="0"/>
          </a:p>
          <a:p>
            <a:pPr lvl="1" indent="-342900"/>
            <a:r>
              <a:rPr lang="en-US" sz="2400" dirty="0"/>
              <a:t>Findings </a:t>
            </a:r>
            <a:r>
              <a:rPr lang="en-US" sz="2400" dirty="0" smtClean="0"/>
              <a:t>thoroughly documented </a:t>
            </a:r>
            <a:r>
              <a:rPr lang="en-US" sz="2400" dirty="0"/>
              <a:t>as an assessment report, and </a:t>
            </a:r>
            <a:r>
              <a:rPr lang="en-US" sz="2400" dirty="0" smtClean="0"/>
              <a:t>possibly a NOAA </a:t>
            </a:r>
            <a:r>
              <a:rPr lang="en-US" sz="2400" dirty="0"/>
              <a:t>Tech Memo or journal publication commensurate with the degree of novelty of the methods.</a:t>
            </a:r>
          </a:p>
          <a:p>
            <a:pPr lvl="1" indent="-342900"/>
            <a:r>
              <a:rPr lang="en-US" sz="2400" dirty="0"/>
              <a:t>Unresolved issues and ideas for future improvements </a:t>
            </a:r>
            <a:r>
              <a:rPr lang="en-US" sz="2400" dirty="0" smtClean="0"/>
              <a:t>reported </a:t>
            </a:r>
            <a:r>
              <a:rPr lang="en-US" sz="2400" dirty="0"/>
              <a:t>to begin the next cycle of research</a:t>
            </a:r>
            <a:r>
              <a:rPr lang="en-US" sz="2400" dirty="0" smtClean="0"/>
              <a:t>.</a:t>
            </a:r>
          </a:p>
          <a:p>
            <a:pPr lvl="1" indent="-342900"/>
            <a:r>
              <a:rPr lang="en-US" sz="2400" dirty="0">
                <a:solidFill>
                  <a:srgbClr val="C00000"/>
                </a:solidFill>
              </a:rPr>
              <a:t>Not intended to produce assessment results for immediate advice to </a:t>
            </a:r>
            <a:r>
              <a:rPr lang="en-US" sz="2400" dirty="0" smtClean="0">
                <a:solidFill>
                  <a:srgbClr val="C00000"/>
                </a:solidFill>
              </a:rPr>
              <a:t>management, but once vetted, will be operationalized </a:t>
            </a:r>
            <a:endParaRPr lang="en-US" sz="2400" dirty="0">
              <a:solidFill>
                <a:srgbClr val="C00000"/>
              </a:solidFill>
            </a:endParaRPr>
          </a:p>
          <a:p>
            <a:pPr lvl="1" indent="-342900"/>
            <a:endParaRPr lang="en-US" sz="2400" dirty="0"/>
          </a:p>
          <a:p>
            <a:pPr marL="685800" lvl="1"/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15686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Operational assessments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8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10668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None/>
            </a:pPr>
            <a:endParaRPr lang="en-US" altLang="en-US" sz="1000" dirty="0"/>
          </a:p>
          <a:p>
            <a:pPr lvl="1" indent="-342900"/>
            <a:r>
              <a:rPr lang="en-US" sz="2400" dirty="0" smtClean="0">
                <a:solidFill>
                  <a:srgbClr val="C00000"/>
                </a:solidFill>
              </a:rPr>
              <a:t>Produce </a:t>
            </a:r>
            <a:r>
              <a:rPr lang="en-US" sz="2400" dirty="0">
                <a:solidFill>
                  <a:srgbClr val="C00000"/>
                </a:solidFill>
              </a:rPr>
              <a:t>timely advice to management</a:t>
            </a:r>
          </a:p>
          <a:p>
            <a:pPr lvl="1" indent="-342900"/>
            <a:r>
              <a:rPr lang="en-US" sz="2400" dirty="0" smtClean="0"/>
              <a:t>Conducted </a:t>
            </a:r>
            <a:r>
              <a:rPr lang="en-US" sz="2400" dirty="0"/>
              <a:t>by designated analysts using a suite of previously reviewed procedures and data </a:t>
            </a:r>
            <a:r>
              <a:rPr lang="en-US" sz="2400" dirty="0" smtClean="0"/>
              <a:t>sets, in consultation with an advisory body comprised of scientists and stakeholders with local expertise</a:t>
            </a:r>
          </a:p>
          <a:p>
            <a:pPr lvl="1" indent="-342900"/>
            <a:r>
              <a:rPr lang="en-US" sz="2400" dirty="0"/>
              <a:t>Minor changes to previous approaches may be considered, if agreed to by the SSC as part of the TORs</a:t>
            </a:r>
            <a:r>
              <a:rPr lang="en-US" sz="2400" dirty="0" smtClean="0"/>
              <a:t>.</a:t>
            </a:r>
          </a:p>
          <a:p>
            <a:pPr lvl="1" indent="-342900"/>
            <a:r>
              <a:rPr lang="en-US" sz="2400" dirty="0" smtClean="0"/>
              <a:t>Findings </a:t>
            </a:r>
            <a:r>
              <a:rPr lang="en-US" sz="2400" dirty="0"/>
              <a:t>documented succinctly with </a:t>
            </a:r>
            <a:r>
              <a:rPr lang="en-US" sz="2400" dirty="0" smtClean="0"/>
              <a:t>an executive summary that makes fishery </a:t>
            </a:r>
            <a:r>
              <a:rPr lang="en-US" sz="2400" dirty="0"/>
              <a:t>management </a:t>
            </a:r>
            <a:r>
              <a:rPr lang="en-US" sz="2400" dirty="0" smtClean="0"/>
              <a:t>advice </a:t>
            </a:r>
            <a:r>
              <a:rPr lang="en-US" sz="2400" dirty="0"/>
              <a:t>clearly and quickly </a:t>
            </a:r>
            <a:r>
              <a:rPr lang="en-US" sz="2400" dirty="0" smtClean="0"/>
              <a:t>accessible </a:t>
            </a:r>
          </a:p>
          <a:p>
            <a:pPr lvl="1" indent="-342900"/>
            <a:r>
              <a:rPr lang="en-US" sz="2400" dirty="0" smtClean="0"/>
              <a:t>Anomalies</a:t>
            </a:r>
            <a:r>
              <a:rPr lang="en-US" sz="2400" dirty="0"/>
              <a:t>, concerns and research recommendations are documented and made available for future considerations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1446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6762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Advantages of new approach</a:t>
            </a:r>
            <a:endParaRPr lang="en-US" altLang="en-US" dirty="0" smtClean="0">
              <a:cs typeface="Arial Narrow Bold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 smtClean="0">
                <a:solidFill>
                  <a:srgbClr val="000000"/>
                </a:solidFill>
              </a:rPr>
              <a:t>U.S. Department of Commerce | National Oceanic and Atmospheric Administration | NOAA Fisheries | Page </a:t>
            </a:r>
            <a:fld id="{455554F3-420F-4EF6-AC70-8CCED3493816}" type="slidenum">
              <a:rPr lang="en-US" altLang="en-US" sz="800" smtClean="0">
                <a:solidFill>
                  <a:srgbClr val="000000"/>
                </a:solidFill>
              </a:rPr>
              <a:pPr eaLnBrk="1" hangingPunct="1">
                <a:defRPr/>
              </a:pPr>
              <a:t>9</a:t>
            </a:fld>
            <a:endParaRPr lang="en-US" altLang="en-US" sz="800" smtClean="0">
              <a:solidFill>
                <a:srgbClr val="000000"/>
              </a:solidFill>
            </a:endParaRPr>
          </a:p>
        </p:txBody>
      </p:sp>
      <p:sp>
        <p:nvSpPr>
          <p:cNvPr id="12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-76200" y="5334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457200" lvl="1" indent="0" eaLnBrk="1" hangingPunct="1">
              <a:buNone/>
            </a:pPr>
            <a:endParaRPr lang="en-US" altLang="en-US" sz="1000" dirty="0"/>
          </a:p>
          <a:p>
            <a:pPr marL="400050" lvl="1" indent="0">
              <a:buNone/>
            </a:pPr>
            <a:r>
              <a:rPr lang="en-US" sz="2400" dirty="0" smtClean="0"/>
              <a:t>During research cycles</a:t>
            </a:r>
          </a:p>
          <a:p>
            <a:pPr lvl="2" indent="-342900"/>
            <a:r>
              <a:rPr lang="en-US" sz="2000" dirty="0" smtClean="0"/>
              <a:t>Analysts can focus on more thoroughly addressing the major concerns of scientists and stakeholders without the conflicting pressure of finishing the assessment in time for management deadlines</a:t>
            </a:r>
          </a:p>
          <a:p>
            <a:pPr lvl="2" indent="-342900"/>
            <a:r>
              <a:rPr lang="en-US" sz="2000" dirty="0"/>
              <a:t>Suggestions from reviewers can be incorporated and used in the operational phase</a:t>
            </a:r>
          </a:p>
          <a:p>
            <a:pPr lvl="2" indent="-342900"/>
            <a:r>
              <a:rPr lang="en-US" sz="2000" dirty="0" smtClean="0"/>
              <a:t>Data providers are not under pressure to provide the most recent data or repeatedly revise inputs</a:t>
            </a:r>
          </a:p>
          <a:p>
            <a:pPr lvl="2" indent="-342900"/>
            <a:r>
              <a:rPr lang="en-US" sz="2000" dirty="0" smtClean="0"/>
              <a:t>More opportunities for scientific research that advance the state of the art</a:t>
            </a:r>
          </a:p>
          <a:p>
            <a:pPr marL="400050" lvl="1" indent="0">
              <a:buNone/>
            </a:pPr>
            <a:r>
              <a:rPr lang="en-US" sz="2400" dirty="0" smtClean="0"/>
              <a:t>During operational assessments</a:t>
            </a:r>
          </a:p>
          <a:p>
            <a:pPr lvl="2" indent="-342900"/>
            <a:r>
              <a:rPr lang="en-US" sz="2000" dirty="0" smtClean="0"/>
              <a:t>Standardized</a:t>
            </a:r>
            <a:r>
              <a:rPr lang="en-US" sz="2000" dirty="0"/>
              <a:t>, pre-approved approaches will be used such that </a:t>
            </a:r>
            <a:endParaRPr lang="en-US" sz="2000" dirty="0" smtClean="0"/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1800" dirty="0" smtClean="0"/>
              <a:t>Implementation errors will be reduced and throughput increased (analysts can focus on updating inputs, implementing only minor changes, and model diagnostics)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1800" dirty="0" smtClean="0"/>
              <a:t>Assessments will be more reproducible and require less advanced technical skills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1800" dirty="0" smtClean="0"/>
              <a:t>Data providers will be able to produce inputs more quickly and with minimal effort</a:t>
            </a:r>
          </a:p>
          <a:p>
            <a:pPr lvl="2" indent="-342900"/>
            <a:r>
              <a:rPr lang="en-US" sz="2000" dirty="0" smtClean="0"/>
              <a:t>Emphasis will be placed </a:t>
            </a:r>
            <a:r>
              <a:rPr lang="en-US" sz="2000" dirty="0"/>
              <a:t>on succinct communication of management advice in plain </a:t>
            </a:r>
            <a:r>
              <a:rPr lang="en-US" sz="2000" dirty="0" smtClean="0"/>
              <a:t>language (rather than the details of the assessment)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7261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OAA Fisheries Content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3811</TotalTime>
  <Words>850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Custom Design</vt:lpstr>
      <vt:lpstr>1_NOAA Fisheries Content Slides</vt:lpstr>
      <vt:lpstr>The problem: Balancing the three T’s</vt:lpstr>
      <vt:lpstr>Balancing the three T’s</vt:lpstr>
      <vt:lpstr>Existing process</vt:lpstr>
      <vt:lpstr>Existing process</vt:lpstr>
      <vt:lpstr>Existing process</vt:lpstr>
      <vt:lpstr>Existing process                 Proposed</vt:lpstr>
      <vt:lpstr>Research Cycle</vt:lpstr>
      <vt:lpstr>Operational assessments</vt:lpstr>
      <vt:lpstr>Advantages of new approach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SEDAR through the ages (title slide)</dc:title>
  <dc:creator>kari.fenske</dc:creator>
  <cp:lastModifiedBy>Clay Porch</cp:lastModifiedBy>
  <cp:revision>121</cp:revision>
  <dcterms:created xsi:type="dcterms:W3CDTF">2011-08-11T15:26:06Z</dcterms:created>
  <dcterms:modified xsi:type="dcterms:W3CDTF">2015-09-02T18:44:24Z</dcterms:modified>
</cp:coreProperties>
</file>