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41"/>
  </p:notesMasterIdLst>
  <p:handoutMasterIdLst>
    <p:handoutMasterId r:id="rId42"/>
  </p:handoutMasterIdLst>
  <p:sldIdLst>
    <p:sldId id="310" r:id="rId2"/>
    <p:sldId id="290" r:id="rId3"/>
    <p:sldId id="337" r:id="rId4"/>
    <p:sldId id="362" r:id="rId5"/>
    <p:sldId id="311" r:id="rId6"/>
    <p:sldId id="360" r:id="rId7"/>
    <p:sldId id="361" r:id="rId8"/>
    <p:sldId id="288" r:id="rId9"/>
    <p:sldId id="354" r:id="rId10"/>
    <p:sldId id="344" r:id="rId11"/>
    <p:sldId id="363" r:id="rId12"/>
    <p:sldId id="364" r:id="rId13"/>
    <p:sldId id="365" r:id="rId14"/>
    <p:sldId id="345" r:id="rId15"/>
    <p:sldId id="338" r:id="rId16"/>
    <p:sldId id="313" r:id="rId17"/>
    <p:sldId id="340" r:id="rId18"/>
    <p:sldId id="319" r:id="rId19"/>
    <p:sldId id="353" r:id="rId20"/>
    <p:sldId id="368" r:id="rId21"/>
    <p:sldId id="369" r:id="rId22"/>
    <p:sldId id="333" r:id="rId23"/>
    <p:sldId id="371" r:id="rId24"/>
    <p:sldId id="348" r:id="rId25"/>
    <p:sldId id="350" r:id="rId26"/>
    <p:sldId id="356" r:id="rId27"/>
    <p:sldId id="357" r:id="rId28"/>
    <p:sldId id="358" r:id="rId29"/>
    <p:sldId id="367" r:id="rId30"/>
    <p:sldId id="352" r:id="rId31"/>
    <p:sldId id="349" r:id="rId32"/>
    <p:sldId id="366" r:id="rId33"/>
    <p:sldId id="334" r:id="rId34"/>
    <p:sldId id="359" r:id="rId35"/>
    <p:sldId id="343" r:id="rId36"/>
    <p:sldId id="370" r:id="rId37"/>
    <p:sldId id="341" r:id="rId38"/>
    <p:sldId id="342" r:id="rId39"/>
    <p:sldId id="273" r:id="rId40"/>
  </p:sldIdLst>
  <p:sldSz cx="9144000" cy="6858000" type="screen4x3"/>
  <p:notesSz cx="6858000" cy="92075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DDDDD"/>
    <a:srgbClr val="FFFF66"/>
    <a:srgbClr val="000000"/>
    <a:srgbClr val="FFFFFF"/>
    <a:srgbClr val="CCFFFF"/>
    <a:srgbClr val="0033CC"/>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6370" autoAdjust="0"/>
  </p:normalViewPr>
  <p:slideViewPr>
    <p:cSldViewPr>
      <p:cViewPr varScale="1">
        <p:scale>
          <a:sx n="66" d="100"/>
          <a:sy n="66" d="100"/>
        </p:scale>
        <p:origin x="-1014" y="-114"/>
      </p:cViewPr>
      <p:guideLst>
        <p:guide orient="horz" pos="2160"/>
        <p:guide pos="2880"/>
      </p:guideLst>
    </p:cSldViewPr>
  </p:slideViewPr>
  <p:outlineViewPr>
    <p:cViewPr>
      <p:scale>
        <a:sx n="33" d="100"/>
        <a:sy n="33" d="100"/>
      </p:scale>
      <p:origin x="0" y="1080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762"/>
      </p:cViewPr>
      <p:guideLst>
        <p:guide orient="horz" pos="2900"/>
        <p:guide pos="2160"/>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BA5531F3-D137-4797-BE32-A3053B95A87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0483" name="Rectangle 1027"/>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0964" name="Rectangle 1028"/>
          <p:cNvSpPr>
            <a:spLocks noGrp="1" noRot="1" noChangeAspect="1" noChangeArrowheads="1" noTextEdit="1"/>
          </p:cNvSpPr>
          <p:nvPr>
            <p:ph type="sldImg" idx="2"/>
          </p:nvPr>
        </p:nvSpPr>
        <p:spPr bwMode="auto">
          <a:xfrm>
            <a:off x="1127125" y="690563"/>
            <a:ext cx="4603750" cy="3452812"/>
          </a:xfrm>
          <a:prstGeom prst="rect">
            <a:avLst/>
          </a:prstGeom>
          <a:noFill/>
          <a:ln w="9525">
            <a:solidFill>
              <a:srgbClr val="000000"/>
            </a:solidFill>
            <a:miter lim="800000"/>
            <a:headEnd/>
            <a:tailEnd/>
          </a:ln>
        </p:spPr>
      </p:sp>
      <p:sp>
        <p:nvSpPr>
          <p:cNvPr id="20485" name="Rectangle 1029"/>
          <p:cNvSpPr>
            <a:spLocks noGrp="1" noChangeArrowheads="1"/>
          </p:cNvSpPr>
          <p:nvPr>
            <p:ph type="body" sz="quarter" idx="3"/>
          </p:nvPr>
        </p:nvSpPr>
        <p:spPr bwMode="auto">
          <a:xfrm>
            <a:off x="914400" y="4373563"/>
            <a:ext cx="50292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1030"/>
          <p:cNvSpPr>
            <a:spLocks noGrp="1" noChangeArrowheads="1"/>
          </p:cNvSpPr>
          <p:nvPr>
            <p:ph type="ftr" sz="quarter" idx="4"/>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20487" name="Rectangle 1031"/>
          <p:cNvSpPr>
            <a:spLocks noGrp="1" noChangeArrowheads="1"/>
          </p:cNvSpPr>
          <p:nvPr>
            <p:ph type="sldNum" sz="quarter" idx="5"/>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01C64307-B9D2-428C-A296-9C5AD4F290E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t.nmfs.noaa.gov/recreational-fisheries/inde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B914F30-EBFC-416A-9A18-BE1B777CAB18}"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ACCSP is the Atlantic Coastal Cooperative Statistics Program.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dirty="0" smtClean="0">
                <a:solidFill>
                  <a:schemeClr val="tx1"/>
                </a:solidFill>
                <a:latin typeface="Times New Roman" pitchFamily="18" charset="0"/>
                <a:ea typeface="+mn-ea"/>
                <a:cs typeface="Arial" charset="0"/>
              </a:rPr>
              <a:t>In the past ten years, the ACCSP has made significant advances in electronic reporting on the Atlantic coast. In 2003, ACCSP created the Standard Atlantic Fisheries Information System (SAFIS), an online electronic reporting system designed to meet the increasing need for real-time commercial landings data. In 2004, NOAA Fisheries Northeast Region adopted SAFIS for federally permitted seafood dealers, encompassing dealers from Maine to North Carolina. Over time, the use of SAFIS has expanded throughout the Northeast (implemented by Maine, New Hampshire, Massachusetts, Rhode Island, Connecticut), the Mid-Atlantic (New York, New Jersey, Delaware and Maryland) and South Atlantic (South Carolina and Georgia) to become the de-facto dealer reporting system. </a:t>
            </a:r>
          </a:p>
          <a:p>
            <a:r>
              <a:rPr kumimoji="1" lang="en-US" sz="1200" kern="1200" dirty="0" smtClean="0">
                <a:solidFill>
                  <a:schemeClr val="tx1"/>
                </a:solidFill>
                <a:latin typeface="Times New Roman" pitchFamily="18" charset="0"/>
                <a:ea typeface="+mn-ea"/>
                <a:cs typeface="Arial" charset="0"/>
              </a:rPr>
              <a:t> </a:t>
            </a:r>
          </a:p>
          <a:p>
            <a:r>
              <a:rPr kumimoji="1" lang="en-US" sz="1200" kern="1200" dirty="0" smtClean="0">
                <a:solidFill>
                  <a:schemeClr val="tx1"/>
                </a:solidFill>
                <a:latin typeface="Times New Roman" pitchFamily="18" charset="0"/>
                <a:ea typeface="+mn-ea"/>
                <a:cs typeface="Arial" charset="0"/>
              </a:rPr>
              <a:t>Initially developed as a dealer reporting system, SAFIS has grown to include five distinct applications, and not just for commercial landings, but also recreational. These five SAFIS applications (</a:t>
            </a:r>
            <a:r>
              <a:rPr kumimoji="1" lang="en-US" sz="1200" kern="1200" dirty="0" err="1" smtClean="0">
                <a:solidFill>
                  <a:schemeClr val="tx1"/>
                </a:solidFill>
                <a:latin typeface="Times New Roman" pitchFamily="18" charset="0"/>
                <a:ea typeface="+mn-ea"/>
                <a:cs typeface="Arial" charset="0"/>
              </a:rPr>
              <a:t>eDR</a:t>
            </a:r>
            <a:r>
              <a:rPr kumimoji="1" lang="en-US" sz="1200" kern="1200" dirty="0" smtClean="0">
                <a:solidFill>
                  <a:schemeClr val="tx1"/>
                </a:solidFill>
                <a:latin typeface="Times New Roman" pitchFamily="18" charset="0"/>
                <a:ea typeface="+mn-ea"/>
                <a:cs typeface="Arial" charset="0"/>
              </a:rPr>
              <a:t>, </a:t>
            </a:r>
            <a:r>
              <a:rPr kumimoji="1" lang="en-US" sz="1200" kern="1200" dirty="0" err="1" smtClean="0">
                <a:solidFill>
                  <a:schemeClr val="tx1"/>
                </a:solidFill>
                <a:latin typeface="Times New Roman" pitchFamily="18" charset="0"/>
                <a:ea typeface="+mn-ea"/>
                <a:cs typeface="Arial" charset="0"/>
              </a:rPr>
              <a:t>eTRIPS</a:t>
            </a:r>
            <a:r>
              <a:rPr kumimoji="1" lang="en-US" sz="1200" kern="1200" dirty="0" smtClean="0">
                <a:solidFill>
                  <a:schemeClr val="tx1"/>
                </a:solidFill>
                <a:latin typeface="Times New Roman" pitchFamily="18" charset="0"/>
                <a:ea typeface="+mn-ea"/>
                <a:cs typeface="Arial" charset="0"/>
              </a:rPr>
              <a:t>, e-1 Ticket, </a:t>
            </a:r>
            <a:r>
              <a:rPr kumimoji="1" lang="en-US" sz="1200" kern="1200" dirty="0" err="1" smtClean="0">
                <a:solidFill>
                  <a:schemeClr val="tx1"/>
                </a:solidFill>
                <a:latin typeface="Times New Roman" pitchFamily="18" charset="0"/>
                <a:ea typeface="+mn-ea"/>
                <a:cs typeface="Arial" charset="0"/>
              </a:rPr>
              <a:t>eLogbook</a:t>
            </a:r>
            <a:r>
              <a:rPr kumimoji="1" lang="en-US" sz="1200" kern="1200" dirty="0" smtClean="0">
                <a:solidFill>
                  <a:schemeClr val="tx1"/>
                </a:solidFill>
                <a:latin typeface="Times New Roman" pitchFamily="18" charset="0"/>
                <a:ea typeface="+mn-ea"/>
                <a:cs typeface="Arial" charset="0"/>
              </a:rPr>
              <a:t>, and SMS) function independently, but all are maintained within the same database and share standards and codes that are ACCSP compliant. To date, SAFIS includes over four million dealer records, approximately 465,000 trip records, and over 6,700 volunteer angler records. </a:t>
            </a:r>
          </a:p>
          <a:p>
            <a:r>
              <a:rPr kumimoji="1" lang="en-US" sz="1200" kern="1200" dirty="0" smtClean="0">
                <a:solidFill>
                  <a:schemeClr val="tx1"/>
                </a:solidFill>
                <a:latin typeface="Times New Roman" pitchFamily="18" charset="0"/>
                <a:ea typeface="+mn-ea"/>
                <a:cs typeface="Arial" charset="0"/>
              </a:rPr>
              <a:t> </a:t>
            </a:r>
          </a:p>
          <a:p>
            <a:r>
              <a:rPr kumimoji="1" lang="en-US" sz="1200" kern="1200" dirty="0" smtClean="0">
                <a:solidFill>
                  <a:schemeClr val="tx1"/>
                </a:solidFill>
                <a:latin typeface="Times New Roman" pitchFamily="18" charset="0"/>
                <a:ea typeface="+mn-ea"/>
                <a:cs typeface="Arial" charset="0"/>
              </a:rPr>
              <a:t>In 2010, ACCSP launched a completely revised version of SAFIS. Staff and program partners listened to the needs of users for the updated system to be faster and more flexible. Some of the major enhancements included the ability to collect highly migratory species data; a much faster interface; automatically generated pricing information; flexibility in creating favorites (species, gear, fishermen, dealers, disposition); and overall improved reporting capabilities. </a:t>
            </a:r>
          </a:p>
          <a:p>
            <a:endParaRPr kumimoji="1" lang="en-US" sz="1200" kern="1200" dirty="0" smtClean="0">
              <a:solidFill>
                <a:schemeClr val="tx1"/>
              </a:solidFill>
              <a:latin typeface="Times New Roman" pitchFamily="18" charset="0"/>
              <a:ea typeface="+mn-ea"/>
              <a:cs typeface="Arial" charset="0"/>
            </a:endParaRPr>
          </a:p>
          <a:p>
            <a:r>
              <a:rPr kumimoji="1" lang="en-US" sz="1200" kern="1200" dirty="0" smtClean="0">
                <a:solidFill>
                  <a:schemeClr val="tx1"/>
                </a:solidFill>
                <a:latin typeface="Times New Roman" pitchFamily="18" charset="0"/>
                <a:ea typeface="+mn-ea"/>
                <a:cs typeface="Arial" charset="0"/>
              </a:rPr>
              <a:t>Benefits SAFIS provides to the state, regional, and federal partners on the Atlantic coast include: </a:t>
            </a:r>
          </a:p>
          <a:p>
            <a:pPr lvl="0"/>
            <a:r>
              <a:rPr kumimoji="1" lang="en-US" sz="1200" kern="1200" dirty="0" smtClean="0">
                <a:solidFill>
                  <a:schemeClr val="tx1"/>
                </a:solidFill>
                <a:latin typeface="Times New Roman" pitchFamily="18" charset="0"/>
                <a:ea typeface="+mn-ea"/>
                <a:cs typeface="Arial" charset="0"/>
              </a:rPr>
              <a:t>Up-to-date information on species caught and their impact on fisheries and quotas;</a:t>
            </a:r>
          </a:p>
          <a:p>
            <a:pPr lvl="0"/>
            <a:r>
              <a:rPr kumimoji="1" lang="en-US" sz="1200" kern="1200" dirty="0" smtClean="0">
                <a:solidFill>
                  <a:schemeClr val="tx1"/>
                </a:solidFill>
                <a:latin typeface="Times New Roman" pitchFamily="18" charset="0"/>
                <a:ea typeface="+mn-ea"/>
                <a:cs typeface="Arial" charset="0"/>
              </a:rPr>
              <a:t>Confidential access to data-of-record by fishermen and dealers;</a:t>
            </a:r>
          </a:p>
          <a:p>
            <a:pPr lvl="0"/>
            <a:r>
              <a:rPr kumimoji="1" lang="en-US" sz="1200" kern="1200" dirty="0" smtClean="0">
                <a:solidFill>
                  <a:schemeClr val="tx1"/>
                </a:solidFill>
                <a:latin typeface="Times New Roman" pitchFamily="18" charset="0"/>
                <a:ea typeface="+mn-ea"/>
                <a:cs typeface="Arial" charset="0"/>
              </a:rPr>
              <a:t>Access to state and federal reporting requirements through online data entry that eliminates duplicative reporting;</a:t>
            </a:r>
          </a:p>
          <a:p>
            <a:pPr lvl="0"/>
            <a:r>
              <a:rPr kumimoji="1" lang="en-US" sz="1200" kern="1200" dirty="0" smtClean="0">
                <a:solidFill>
                  <a:schemeClr val="tx1"/>
                </a:solidFill>
                <a:latin typeface="Times New Roman" pitchFamily="18" charset="0"/>
                <a:ea typeface="+mn-ea"/>
                <a:cs typeface="Arial" charset="0"/>
              </a:rPr>
              <a:t>Integrated highly migratory species reporting;</a:t>
            </a:r>
          </a:p>
          <a:p>
            <a:pPr lvl="0"/>
            <a:r>
              <a:rPr kumimoji="1" lang="en-US" sz="1200" kern="1200" dirty="0" smtClean="0">
                <a:solidFill>
                  <a:schemeClr val="tx1"/>
                </a:solidFill>
                <a:latin typeface="Times New Roman" pitchFamily="18" charset="0"/>
                <a:ea typeface="+mn-ea"/>
                <a:cs typeface="Arial" charset="0"/>
              </a:rPr>
              <a:t>Automatically generated pricing information;</a:t>
            </a:r>
          </a:p>
          <a:p>
            <a:pPr lvl="0"/>
            <a:r>
              <a:rPr kumimoji="1" lang="en-US" sz="1200" kern="1200" dirty="0" smtClean="0">
                <a:solidFill>
                  <a:schemeClr val="tx1"/>
                </a:solidFill>
                <a:latin typeface="Times New Roman" pitchFamily="18" charset="0"/>
                <a:ea typeface="+mn-ea"/>
                <a:cs typeface="Arial" charset="0"/>
              </a:rPr>
              <a:t>Flexibility in creating favorites (e.g., species, gears, fishermen, dealers, and disposition) so reporting is quick and easier than ever; and</a:t>
            </a:r>
          </a:p>
          <a:p>
            <a:pPr lvl="0"/>
            <a:r>
              <a:rPr kumimoji="1" lang="en-US" sz="1200" kern="1200" dirty="0" smtClean="0">
                <a:solidFill>
                  <a:schemeClr val="tx1"/>
                </a:solidFill>
                <a:latin typeface="Times New Roman" pitchFamily="18" charset="0"/>
                <a:ea typeface="+mn-ea"/>
                <a:cs typeface="Arial" charset="0"/>
              </a:rPr>
              <a:t>Management tools to facilitate maintenance of partner-owned data such as participants, online permits, and vessels.</a:t>
            </a:r>
          </a:p>
          <a:p>
            <a:endParaRPr kumimoji="1" lang="en-US" sz="1200" kern="1200" dirty="0" smtClean="0">
              <a:solidFill>
                <a:schemeClr val="tx1"/>
              </a:solidFill>
              <a:latin typeface="Times New Roman" pitchFamily="18"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1" kern="1200" dirty="0" smtClean="0">
                <a:solidFill>
                  <a:schemeClr val="tx1"/>
                </a:solidFill>
                <a:latin typeface="Times New Roman" pitchFamily="18" charset="0"/>
                <a:ea typeface="+mn-ea"/>
                <a:cs typeface="Arial" charset="0"/>
              </a:rPr>
              <a:t>1. Electronic Dealer Reporting (</a:t>
            </a:r>
            <a:r>
              <a:rPr kumimoji="1" lang="en-US" sz="1200" b="1" kern="1200" dirty="0" err="1" smtClean="0">
                <a:solidFill>
                  <a:schemeClr val="tx1"/>
                </a:solidFill>
                <a:latin typeface="Times New Roman" pitchFamily="18" charset="0"/>
                <a:ea typeface="+mn-ea"/>
                <a:cs typeface="Arial" charset="0"/>
              </a:rPr>
              <a:t>eDR</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The electronic dealer reporting application was the first application developed and implemented. It was first launched in the Northeast Region for federal fisheries. This application is now employed by Maine, New Hampshire, Massachusetts, Rhode Island (the first state to implement </a:t>
            </a:r>
            <a:r>
              <a:rPr kumimoji="1" lang="en-US" sz="1200" i="1" kern="1200" dirty="0" err="1" smtClean="0">
                <a:solidFill>
                  <a:schemeClr val="tx1"/>
                </a:solidFill>
                <a:latin typeface="Times New Roman" pitchFamily="18" charset="0"/>
                <a:ea typeface="+mn-ea"/>
                <a:cs typeface="Arial" charset="0"/>
              </a:rPr>
              <a:t>eDR</a:t>
            </a:r>
            <a:r>
              <a:rPr kumimoji="1" lang="en-US" sz="1200" i="1" kern="1200" dirty="0" smtClean="0">
                <a:solidFill>
                  <a:schemeClr val="tx1"/>
                </a:solidFill>
                <a:latin typeface="Times New Roman" pitchFamily="18" charset="0"/>
                <a:ea typeface="+mn-ea"/>
                <a:cs typeface="Arial" charset="0"/>
              </a:rPr>
              <a:t>), Connecticut, New York, Delaware, New Jersey, Maryland, and NOAA Fisheries– NE and SE. Fields that must be entered for a completed report include fisherman, port, date landed, time landed, date purchased, vessel number, species, disposition, gear, quantity, and price. </a:t>
            </a:r>
            <a:endParaRPr kumimoji="1" lang="en-US" sz="1200" kern="1200" dirty="0" smtClean="0">
              <a:solidFill>
                <a:schemeClr val="tx1"/>
              </a:solidFill>
              <a:latin typeface="Times New Roman" pitchFamily="18" charset="0"/>
              <a:ea typeface="+mn-ea"/>
              <a:cs typeface="Arial" charset="0"/>
            </a:endParaRPr>
          </a:p>
          <a:p>
            <a:r>
              <a:rPr kumimoji="1" lang="en-US" sz="1200" kern="1200" dirty="0" smtClean="0">
                <a:solidFill>
                  <a:schemeClr val="tx1"/>
                </a:solidFill>
                <a:latin typeface="Times New Roman" pitchFamily="18" charset="0"/>
                <a:ea typeface="+mn-ea"/>
                <a:cs typeface="Arial" charset="0"/>
              </a:rPr>
              <a:t> </a:t>
            </a:r>
          </a:p>
          <a:p>
            <a:r>
              <a:rPr kumimoji="1" lang="en-US" sz="1200" b="1" kern="1200" dirty="0" smtClean="0">
                <a:solidFill>
                  <a:schemeClr val="tx1"/>
                </a:solidFill>
                <a:latin typeface="Times New Roman" pitchFamily="18" charset="0"/>
                <a:ea typeface="+mn-ea"/>
                <a:cs typeface="Arial" charset="0"/>
              </a:rPr>
              <a:t>2. Electronic Trip Reporting (</a:t>
            </a:r>
            <a:r>
              <a:rPr kumimoji="1" lang="en-US" sz="1200" b="1" kern="1200" dirty="0" err="1" smtClean="0">
                <a:solidFill>
                  <a:schemeClr val="tx1"/>
                </a:solidFill>
                <a:latin typeface="Times New Roman" pitchFamily="18" charset="0"/>
                <a:ea typeface="+mn-ea"/>
                <a:cs typeface="Arial" charset="0"/>
              </a:rPr>
              <a:t>eTRIPS</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err="1" smtClean="0">
                <a:solidFill>
                  <a:schemeClr val="tx1"/>
                </a:solidFill>
                <a:latin typeface="Times New Roman" pitchFamily="18" charset="0"/>
                <a:ea typeface="+mn-ea"/>
                <a:cs typeface="Arial" charset="0"/>
              </a:rPr>
              <a:t>eTRIPS</a:t>
            </a:r>
            <a:r>
              <a:rPr kumimoji="1" lang="en-US" sz="1200" i="1" kern="1200" dirty="0" smtClean="0">
                <a:solidFill>
                  <a:schemeClr val="tx1"/>
                </a:solidFill>
                <a:latin typeface="Times New Roman" pitchFamily="18" charset="0"/>
                <a:ea typeface="+mn-ea"/>
                <a:cs typeface="Arial" charset="0"/>
              </a:rPr>
              <a:t> was developed to meet the complex needs of collecting catch and effort data from fishermen. This application is now employed by Massachusetts, Rhode Island, Connecticut, New York, New Jersey and Maryland. These trip reports, or log books in some fisheries, provide catch and effort data from a permitted fishing entity (fishermen or a vessel) or a single vessel. Trips may be categorized as commercial, party/charter, or recreational.</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This application allows fishermen to create trip reports after entering in the required fields in the trip, effort and catch categories. Similar to the </a:t>
            </a:r>
            <a:r>
              <a:rPr kumimoji="1" lang="en-US" sz="1200" i="1" kern="1200" dirty="0" err="1" smtClean="0">
                <a:solidFill>
                  <a:schemeClr val="tx1"/>
                </a:solidFill>
                <a:latin typeface="Times New Roman" pitchFamily="18" charset="0"/>
                <a:ea typeface="+mn-ea"/>
                <a:cs typeface="Arial" charset="0"/>
              </a:rPr>
              <a:t>eDR</a:t>
            </a:r>
            <a:r>
              <a:rPr kumimoji="1" lang="en-US" sz="1200" i="1" kern="1200" dirty="0" smtClean="0">
                <a:solidFill>
                  <a:schemeClr val="tx1"/>
                </a:solidFill>
                <a:latin typeface="Times New Roman" pitchFamily="18" charset="0"/>
                <a:ea typeface="+mn-ea"/>
                <a:cs typeface="Arial" charset="0"/>
              </a:rPr>
              <a:t> application, interactive reports can be made to illustrate progress and history of catch and effort.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Currently the ACCSP is engaged in developing a Mobile App version of the </a:t>
            </a:r>
            <a:r>
              <a:rPr kumimoji="1" lang="en-US" sz="1200" i="1" kern="1200" dirty="0" err="1" smtClean="0">
                <a:solidFill>
                  <a:schemeClr val="tx1"/>
                </a:solidFill>
                <a:latin typeface="Times New Roman" pitchFamily="18" charset="0"/>
                <a:ea typeface="+mn-ea"/>
                <a:cs typeface="Arial" charset="0"/>
              </a:rPr>
              <a:t>eTrips</a:t>
            </a:r>
            <a:r>
              <a:rPr kumimoji="1" lang="en-US" sz="1200" i="1" kern="1200" dirty="0" smtClean="0">
                <a:solidFill>
                  <a:schemeClr val="tx1"/>
                </a:solidFill>
                <a:latin typeface="Times New Roman" pitchFamily="18" charset="0"/>
                <a:ea typeface="+mn-ea"/>
                <a:cs typeface="Arial" charset="0"/>
              </a:rPr>
              <a:t> system designed to run on tablet computers and smart phones.  This should greatly reduce the reporting burden on fishermen, improve data accuracy, and result in timelier reporting.</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3. Voluntary Recreational Logbooks (</a:t>
            </a:r>
            <a:r>
              <a:rPr kumimoji="1" lang="en-US" sz="1200" b="1" kern="1200" dirty="0" err="1" smtClean="0">
                <a:solidFill>
                  <a:schemeClr val="tx1"/>
                </a:solidFill>
                <a:latin typeface="Times New Roman" pitchFamily="18" charset="0"/>
                <a:ea typeface="+mn-ea"/>
                <a:cs typeface="Arial" charset="0"/>
              </a:rPr>
              <a:t>eLogbook</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err="1" smtClean="0">
                <a:solidFill>
                  <a:schemeClr val="tx1"/>
                </a:solidFill>
                <a:latin typeface="Times New Roman" pitchFamily="18" charset="0"/>
                <a:ea typeface="+mn-ea"/>
                <a:cs typeface="Arial" charset="0"/>
              </a:rPr>
              <a:t>eLogbook</a:t>
            </a:r>
            <a:r>
              <a:rPr kumimoji="1" lang="en-US" sz="1200" i="1" kern="1200" dirty="0" smtClean="0">
                <a:solidFill>
                  <a:schemeClr val="tx1"/>
                </a:solidFill>
                <a:latin typeface="Times New Roman" pitchFamily="18" charset="0"/>
                <a:ea typeface="+mn-ea"/>
                <a:cs typeface="Arial" charset="0"/>
              </a:rPr>
              <a:t> was first developed as a part of the Striped Bass Bonus Program in New Jersey.  This application is now employed by Massachusetts, Rhode Island, New York, Connecticut, and Delaware. This application is a powerful way to empower anglers in the data collection process. </a:t>
            </a:r>
            <a:r>
              <a:rPr kumimoji="1" lang="en-US" sz="1200" i="1" kern="1200" dirty="0" err="1" smtClean="0">
                <a:solidFill>
                  <a:schemeClr val="tx1"/>
                </a:solidFill>
                <a:latin typeface="Times New Roman" pitchFamily="18" charset="0"/>
                <a:ea typeface="+mn-ea"/>
                <a:cs typeface="Arial" charset="0"/>
              </a:rPr>
              <a:t>eLogbook</a:t>
            </a:r>
            <a:r>
              <a:rPr kumimoji="1" lang="en-US" sz="1200" i="1" kern="1200" dirty="0" smtClean="0">
                <a:solidFill>
                  <a:schemeClr val="tx1"/>
                </a:solidFill>
                <a:latin typeface="Times New Roman" pitchFamily="18" charset="0"/>
                <a:ea typeface="+mn-ea"/>
                <a:cs typeface="Arial" charset="0"/>
              </a:rPr>
              <a:t> formulates summaries of information on all species caught by the angler. This valuable tool is a way to provide narrow strategies for any given set of conditions and is a more efficient way for anglers to take a look at the past and save the daily entries.</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4. Single Trip Ticket Reporting (e-1Ticket)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South Carolina, Georgia, and NMFS – SE are currently employing the e-1Ticket application. e-1Ticket combines elements of both trip (vessel and/or fisherman) and dealer reporting into a single application that emulates the standard practice in the southeast.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5. SAFIS Management System (SMS)</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SMS is a web-based application providing administrative tools to SAFIS administrators for management of information such as user accounts, participants, or permits. It is often used to monitor quotas.</a:t>
            </a:r>
            <a:endParaRPr kumimoji="1" lang="en-US" sz="1200" kern="1200" dirty="0" smtClean="0">
              <a:solidFill>
                <a:schemeClr val="tx1"/>
              </a:solidFill>
              <a:latin typeface="Times New Roman" pitchFamily="18"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dirty="0" smtClean="0">
                <a:solidFill>
                  <a:schemeClr val="tx1"/>
                </a:solidFill>
                <a:latin typeface="Times New Roman" pitchFamily="18" charset="0"/>
                <a:ea typeface="+mn-ea"/>
                <a:cs typeface="Arial" charset="0"/>
              </a:rPr>
              <a:t>In the past ten years, the ACCSP has made significant advances in electronic reporting on the Atlantic coast. In 2003, ACCSP created the Standard Atlantic Fisheries Information System (SAFIS), an online electronic reporting system designed to meet the increasing need for real-time commercial landings data. In 2004, NOAA Fisheries Northeast Region adopted SAFIS for federally permitted seafood dealers, encompassing dealers from Maine to North Carolina. Over time, the use of SAFIS has expanded throughout the Northeast (implemented by Maine, New Hampshire, Massachusetts, Rhode Island, Connecticut), the Mid-Atlantic (New York, New Jersey, Delaware and Maryland) and South Atlantic (South Carolina and Georgia) to become the de-facto dealer reporting system. </a:t>
            </a:r>
          </a:p>
          <a:p>
            <a:r>
              <a:rPr kumimoji="1" lang="en-US" sz="1200" kern="1200" dirty="0" smtClean="0">
                <a:solidFill>
                  <a:schemeClr val="tx1"/>
                </a:solidFill>
                <a:latin typeface="Times New Roman" pitchFamily="18" charset="0"/>
                <a:ea typeface="+mn-ea"/>
                <a:cs typeface="Arial" charset="0"/>
              </a:rPr>
              <a:t> </a:t>
            </a:r>
          </a:p>
          <a:p>
            <a:r>
              <a:rPr kumimoji="1" lang="en-US" sz="1200" kern="1200" dirty="0" smtClean="0">
                <a:solidFill>
                  <a:schemeClr val="tx1"/>
                </a:solidFill>
                <a:latin typeface="Times New Roman" pitchFamily="18" charset="0"/>
                <a:ea typeface="+mn-ea"/>
                <a:cs typeface="Arial" charset="0"/>
              </a:rPr>
              <a:t>Initially developed as a dealer reporting system, SAFIS has grown to include five distinct applications, and not just for commercial landings, but also recreational. These five SAFIS applications (</a:t>
            </a:r>
            <a:r>
              <a:rPr kumimoji="1" lang="en-US" sz="1200" kern="1200" dirty="0" err="1" smtClean="0">
                <a:solidFill>
                  <a:schemeClr val="tx1"/>
                </a:solidFill>
                <a:latin typeface="Times New Roman" pitchFamily="18" charset="0"/>
                <a:ea typeface="+mn-ea"/>
                <a:cs typeface="Arial" charset="0"/>
              </a:rPr>
              <a:t>eDR</a:t>
            </a:r>
            <a:r>
              <a:rPr kumimoji="1" lang="en-US" sz="1200" kern="1200" dirty="0" smtClean="0">
                <a:solidFill>
                  <a:schemeClr val="tx1"/>
                </a:solidFill>
                <a:latin typeface="Times New Roman" pitchFamily="18" charset="0"/>
                <a:ea typeface="+mn-ea"/>
                <a:cs typeface="Arial" charset="0"/>
              </a:rPr>
              <a:t>, </a:t>
            </a:r>
            <a:r>
              <a:rPr kumimoji="1" lang="en-US" sz="1200" kern="1200" dirty="0" err="1" smtClean="0">
                <a:solidFill>
                  <a:schemeClr val="tx1"/>
                </a:solidFill>
                <a:latin typeface="Times New Roman" pitchFamily="18" charset="0"/>
                <a:ea typeface="+mn-ea"/>
                <a:cs typeface="Arial" charset="0"/>
              </a:rPr>
              <a:t>eTRIPS</a:t>
            </a:r>
            <a:r>
              <a:rPr kumimoji="1" lang="en-US" sz="1200" kern="1200" dirty="0" smtClean="0">
                <a:solidFill>
                  <a:schemeClr val="tx1"/>
                </a:solidFill>
                <a:latin typeface="Times New Roman" pitchFamily="18" charset="0"/>
                <a:ea typeface="+mn-ea"/>
                <a:cs typeface="Arial" charset="0"/>
              </a:rPr>
              <a:t>, e-1 Ticket, </a:t>
            </a:r>
            <a:r>
              <a:rPr kumimoji="1" lang="en-US" sz="1200" kern="1200" dirty="0" err="1" smtClean="0">
                <a:solidFill>
                  <a:schemeClr val="tx1"/>
                </a:solidFill>
                <a:latin typeface="Times New Roman" pitchFamily="18" charset="0"/>
                <a:ea typeface="+mn-ea"/>
                <a:cs typeface="Arial" charset="0"/>
              </a:rPr>
              <a:t>eLogbook</a:t>
            </a:r>
            <a:r>
              <a:rPr kumimoji="1" lang="en-US" sz="1200" kern="1200" dirty="0" smtClean="0">
                <a:solidFill>
                  <a:schemeClr val="tx1"/>
                </a:solidFill>
                <a:latin typeface="Times New Roman" pitchFamily="18" charset="0"/>
                <a:ea typeface="+mn-ea"/>
                <a:cs typeface="Arial" charset="0"/>
              </a:rPr>
              <a:t>, and SMS) function independently, but all are maintained within the same database and share standards and codes that are ACCSP compliant. To date, SAFIS includes over four million dealer records, approximately 465,000 trip records, and over 6,700 volunteer angler records. </a:t>
            </a:r>
          </a:p>
          <a:p>
            <a:r>
              <a:rPr kumimoji="1" lang="en-US" sz="1200" kern="1200" dirty="0" smtClean="0">
                <a:solidFill>
                  <a:schemeClr val="tx1"/>
                </a:solidFill>
                <a:latin typeface="Times New Roman" pitchFamily="18" charset="0"/>
                <a:ea typeface="+mn-ea"/>
                <a:cs typeface="Arial" charset="0"/>
              </a:rPr>
              <a:t> </a:t>
            </a:r>
          </a:p>
          <a:p>
            <a:r>
              <a:rPr kumimoji="1" lang="en-US" sz="1200" kern="1200" dirty="0" smtClean="0">
                <a:solidFill>
                  <a:schemeClr val="tx1"/>
                </a:solidFill>
                <a:latin typeface="Times New Roman" pitchFamily="18" charset="0"/>
                <a:ea typeface="+mn-ea"/>
                <a:cs typeface="Arial" charset="0"/>
              </a:rPr>
              <a:t>In 2010, ACCSP launched a completely revised version of SAFIS. Staff and program partners listened to the needs of users for the updated system to be faster and more flexible. Some of the major enhancements included the ability to collect highly migratory species data; a much faster interface; automatically generated pricing information; flexibility in creating favorites (species, gear, fishermen, dealers, disposition); and overall improved reporting capabilities. </a:t>
            </a:r>
          </a:p>
          <a:p>
            <a:endParaRPr kumimoji="1" lang="en-US" sz="1200" kern="1200" dirty="0" smtClean="0">
              <a:solidFill>
                <a:schemeClr val="tx1"/>
              </a:solidFill>
              <a:latin typeface="Times New Roman" pitchFamily="18" charset="0"/>
              <a:ea typeface="+mn-ea"/>
              <a:cs typeface="Arial" charset="0"/>
            </a:endParaRPr>
          </a:p>
          <a:p>
            <a:r>
              <a:rPr kumimoji="1" lang="en-US" sz="1200" kern="1200" dirty="0" smtClean="0">
                <a:solidFill>
                  <a:schemeClr val="tx1"/>
                </a:solidFill>
                <a:latin typeface="Times New Roman" pitchFamily="18" charset="0"/>
                <a:ea typeface="+mn-ea"/>
                <a:cs typeface="Arial" charset="0"/>
              </a:rPr>
              <a:t>Benefits SAFIS provides to the state, regional, and federal partners on the Atlantic coast include: </a:t>
            </a:r>
          </a:p>
          <a:p>
            <a:pPr lvl="0"/>
            <a:r>
              <a:rPr kumimoji="1" lang="en-US" sz="1200" kern="1200" dirty="0" smtClean="0">
                <a:solidFill>
                  <a:schemeClr val="tx1"/>
                </a:solidFill>
                <a:latin typeface="Times New Roman" pitchFamily="18" charset="0"/>
                <a:ea typeface="+mn-ea"/>
                <a:cs typeface="Arial" charset="0"/>
              </a:rPr>
              <a:t>Up-to-date information on species caught and their impact on fisheries and quotas;</a:t>
            </a:r>
          </a:p>
          <a:p>
            <a:pPr lvl="0"/>
            <a:r>
              <a:rPr kumimoji="1" lang="en-US" sz="1200" kern="1200" dirty="0" smtClean="0">
                <a:solidFill>
                  <a:schemeClr val="tx1"/>
                </a:solidFill>
                <a:latin typeface="Times New Roman" pitchFamily="18" charset="0"/>
                <a:ea typeface="+mn-ea"/>
                <a:cs typeface="Arial" charset="0"/>
              </a:rPr>
              <a:t>Confidential access to data-of-record by fishermen and dealers;</a:t>
            </a:r>
          </a:p>
          <a:p>
            <a:pPr lvl="0"/>
            <a:r>
              <a:rPr kumimoji="1" lang="en-US" sz="1200" kern="1200" dirty="0" smtClean="0">
                <a:solidFill>
                  <a:schemeClr val="tx1"/>
                </a:solidFill>
                <a:latin typeface="Times New Roman" pitchFamily="18" charset="0"/>
                <a:ea typeface="+mn-ea"/>
                <a:cs typeface="Arial" charset="0"/>
              </a:rPr>
              <a:t>Access to state and federal reporting requirements through online data entry that eliminates duplicative reporting;</a:t>
            </a:r>
          </a:p>
          <a:p>
            <a:pPr lvl="0"/>
            <a:r>
              <a:rPr kumimoji="1" lang="en-US" sz="1200" kern="1200" dirty="0" smtClean="0">
                <a:solidFill>
                  <a:schemeClr val="tx1"/>
                </a:solidFill>
                <a:latin typeface="Times New Roman" pitchFamily="18" charset="0"/>
                <a:ea typeface="+mn-ea"/>
                <a:cs typeface="Arial" charset="0"/>
              </a:rPr>
              <a:t>Integrated highly migratory species reporting;</a:t>
            </a:r>
          </a:p>
          <a:p>
            <a:pPr lvl="0"/>
            <a:r>
              <a:rPr kumimoji="1" lang="en-US" sz="1200" kern="1200" dirty="0" smtClean="0">
                <a:solidFill>
                  <a:schemeClr val="tx1"/>
                </a:solidFill>
                <a:latin typeface="Times New Roman" pitchFamily="18" charset="0"/>
                <a:ea typeface="+mn-ea"/>
                <a:cs typeface="Arial" charset="0"/>
              </a:rPr>
              <a:t>Automatically generated pricing information;</a:t>
            </a:r>
          </a:p>
          <a:p>
            <a:pPr lvl="0"/>
            <a:r>
              <a:rPr kumimoji="1" lang="en-US" sz="1200" kern="1200" dirty="0" smtClean="0">
                <a:solidFill>
                  <a:schemeClr val="tx1"/>
                </a:solidFill>
                <a:latin typeface="Times New Roman" pitchFamily="18" charset="0"/>
                <a:ea typeface="+mn-ea"/>
                <a:cs typeface="Arial" charset="0"/>
              </a:rPr>
              <a:t>Flexibility in creating favorites (e.g., species, gears, fishermen, dealers, and disposition) so reporting is quick and easier than ever; and</a:t>
            </a:r>
          </a:p>
          <a:p>
            <a:pPr lvl="0"/>
            <a:r>
              <a:rPr kumimoji="1" lang="en-US" sz="1200" kern="1200" dirty="0" smtClean="0">
                <a:solidFill>
                  <a:schemeClr val="tx1"/>
                </a:solidFill>
                <a:latin typeface="Times New Roman" pitchFamily="18" charset="0"/>
                <a:ea typeface="+mn-ea"/>
                <a:cs typeface="Arial" charset="0"/>
              </a:rPr>
              <a:t>Management tools to facilitate maintenance of partner-owned data such as participants, online permits, and vessels.</a:t>
            </a:r>
          </a:p>
          <a:p>
            <a:endParaRPr kumimoji="1" lang="en-US" sz="1200" kern="1200" dirty="0" smtClean="0">
              <a:solidFill>
                <a:schemeClr val="tx1"/>
              </a:solidFill>
              <a:latin typeface="Times New Roman" pitchFamily="18"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1" kern="1200" dirty="0" smtClean="0">
                <a:solidFill>
                  <a:schemeClr val="tx1"/>
                </a:solidFill>
                <a:latin typeface="Times New Roman" pitchFamily="18" charset="0"/>
                <a:ea typeface="+mn-ea"/>
                <a:cs typeface="Arial" charset="0"/>
              </a:rPr>
              <a:t>1. Electronic Dealer Reporting (</a:t>
            </a:r>
            <a:r>
              <a:rPr kumimoji="1" lang="en-US" sz="1200" b="1" kern="1200" dirty="0" err="1" smtClean="0">
                <a:solidFill>
                  <a:schemeClr val="tx1"/>
                </a:solidFill>
                <a:latin typeface="Times New Roman" pitchFamily="18" charset="0"/>
                <a:ea typeface="+mn-ea"/>
                <a:cs typeface="Arial" charset="0"/>
              </a:rPr>
              <a:t>eDR</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The electronic dealer reporting application was the first application developed and implemented. It was first launched in the Northeast Region for federal fisheries. This application is now employed by Maine, New Hampshire, Massachusetts, Rhode Island (the first state to implement </a:t>
            </a:r>
            <a:r>
              <a:rPr kumimoji="1" lang="en-US" sz="1200" i="1" kern="1200" dirty="0" err="1" smtClean="0">
                <a:solidFill>
                  <a:schemeClr val="tx1"/>
                </a:solidFill>
                <a:latin typeface="Times New Roman" pitchFamily="18" charset="0"/>
                <a:ea typeface="+mn-ea"/>
                <a:cs typeface="Arial" charset="0"/>
              </a:rPr>
              <a:t>eDR</a:t>
            </a:r>
            <a:r>
              <a:rPr kumimoji="1" lang="en-US" sz="1200" i="1" kern="1200" dirty="0" smtClean="0">
                <a:solidFill>
                  <a:schemeClr val="tx1"/>
                </a:solidFill>
                <a:latin typeface="Times New Roman" pitchFamily="18" charset="0"/>
                <a:ea typeface="+mn-ea"/>
                <a:cs typeface="Arial" charset="0"/>
              </a:rPr>
              <a:t>), Connecticut, New York, Delaware, New Jersey, Maryland, and NOAA Fisheries– NE and SE. Fields that must be entered for a completed report include fisherman, port, date landed, time landed, date purchased, vessel number, species, disposition, gear, quantity, and price. </a:t>
            </a:r>
            <a:endParaRPr kumimoji="1" lang="en-US" sz="1200" kern="1200" dirty="0" smtClean="0">
              <a:solidFill>
                <a:schemeClr val="tx1"/>
              </a:solidFill>
              <a:latin typeface="Times New Roman" pitchFamily="18" charset="0"/>
              <a:ea typeface="+mn-ea"/>
              <a:cs typeface="Arial" charset="0"/>
            </a:endParaRPr>
          </a:p>
          <a:p>
            <a:r>
              <a:rPr kumimoji="1" lang="en-US" sz="1200" kern="1200" dirty="0" smtClean="0">
                <a:solidFill>
                  <a:schemeClr val="tx1"/>
                </a:solidFill>
                <a:latin typeface="Times New Roman" pitchFamily="18" charset="0"/>
                <a:ea typeface="+mn-ea"/>
                <a:cs typeface="Arial" charset="0"/>
              </a:rPr>
              <a:t> </a:t>
            </a:r>
          </a:p>
          <a:p>
            <a:r>
              <a:rPr kumimoji="1" lang="en-US" sz="1200" b="1" kern="1200" dirty="0" smtClean="0">
                <a:solidFill>
                  <a:schemeClr val="tx1"/>
                </a:solidFill>
                <a:latin typeface="Times New Roman" pitchFamily="18" charset="0"/>
                <a:ea typeface="+mn-ea"/>
                <a:cs typeface="Arial" charset="0"/>
              </a:rPr>
              <a:t>2. Electronic Trip Reporting (</a:t>
            </a:r>
            <a:r>
              <a:rPr kumimoji="1" lang="en-US" sz="1200" b="1" kern="1200" dirty="0" err="1" smtClean="0">
                <a:solidFill>
                  <a:schemeClr val="tx1"/>
                </a:solidFill>
                <a:latin typeface="Times New Roman" pitchFamily="18" charset="0"/>
                <a:ea typeface="+mn-ea"/>
                <a:cs typeface="Arial" charset="0"/>
              </a:rPr>
              <a:t>eTRIPS</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err="1" smtClean="0">
                <a:solidFill>
                  <a:schemeClr val="tx1"/>
                </a:solidFill>
                <a:latin typeface="Times New Roman" pitchFamily="18" charset="0"/>
                <a:ea typeface="+mn-ea"/>
                <a:cs typeface="Arial" charset="0"/>
              </a:rPr>
              <a:t>eTRIPS</a:t>
            </a:r>
            <a:r>
              <a:rPr kumimoji="1" lang="en-US" sz="1200" i="1" kern="1200" dirty="0" smtClean="0">
                <a:solidFill>
                  <a:schemeClr val="tx1"/>
                </a:solidFill>
                <a:latin typeface="Times New Roman" pitchFamily="18" charset="0"/>
                <a:ea typeface="+mn-ea"/>
                <a:cs typeface="Arial" charset="0"/>
              </a:rPr>
              <a:t> was developed to meet the complex needs of collecting catch and effort data from fishermen. This application is now employed by Massachusetts, Rhode Island, Connecticut, New York, New Jersey and Maryland. These trip reports, or log books in some fisheries, provide catch and effort data from a permitted fishing entity (fishermen or a vessel) or a single vessel. Trips may be categorized as commercial, party/charter, or recreational.</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This application allows fishermen to create trip reports after entering in the required fields in the trip, effort and catch categories. Similar to the </a:t>
            </a:r>
            <a:r>
              <a:rPr kumimoji="1" lang="en-US" sz="1200" i="1" kern="1200" dirty="0" err="1" smtClean="0">
                <a:solidFill>
                  <a:schemeClr val="tx1"/>
                </a:solidFill>
                <a:latin typeface="Times New Roman" pitchFamily="18" charset="0"/>
                <a:ea typeface="+mn-ea"/>
                <a:cs typeface="Arial" charset="0"/>
              </a:rPr>
              <a:t>eDR</a:t>
            </a:r>
            <a:r>
              <a:rPr kumimoji="1" lang="en-US" sz="1200" i="1" kern="1200" dirty="0" smtClean="0">
                <a:solidFill>
                  <a:schemeClr val="tx1"/>
                </a:solidFill>
                <a:latin typeface="Times New Roman" pitchFamily="18" charset="0"/>
                <a:ea typeface="+mn-ea"/>
                <a:cs typeface="Arial" charset="0"/>
              </a:rPr>
              <a:t> application, interactive reports can be made to illustrate progress and history of catch and effort.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Currently the ACCSP is engaged in developing a Mobile App version of the </a:t>
            </a:r>
            <a:r>
              <a:rPr kumimoji="1" lang="en-US" sz="1200" i="1" kern="1200" dirty="0" err="1" smtClean="0">
                <a:solidFill>
                  <a:schemeClr val="tx1"/>
                </a:solidFill>
                <a:latin typeface="Times New Roman" pitchFamily="18" charset="0"/>
                <a:ea typeface="+mn-ea"/>
                <a:cs typeface="Arial" charset="0"/>
              </a:rPr>
              <a:t>eTrips</a:t>
            </a:r>
            <a:r>
              <a:rPr kumimoji="1" lang="en-US" sz="1200" i="1" kern="1200" dirty="0" smtClean="0">
                <a:solidFill>
                  <a:schemeClr val="tx1"/>
                </a:solidFill>
                <a:latin typeface="Times New Roman" pitchFamily="18" charset="0"/>
                <a:ea typeface="+mn-ea"/>
                <a:cs typeface="Arial" charset="0"/>
              </a:rPr>
              <a:t> system designed to run on tablet computers and smart phones.  This should greatly reduce the reporting burden on fishermen, improve data accuracy, and result in timelier reporting.</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3. Voluntary Recreational Logbooks (</a:t>
            </a:r>
            <a:r>
              <a:rPr kumimoji="1" lang="en-US" sz="1200" b="1" kern="1200" dirty="0" err="1" smtClean="0">
                <a:solidFill>
                  <a:schemeClr val="tx1"/>
                </a:solidFill>
                <a:latin typeface="Times New Roman" pitchFamily="18" charset="0"/>
                <a:ea typeface="+mn-ea"/>
                <a:cs typeface="Arial" charset="0"/>
              </a:rPr>
              <a:t>eLogbook</a:t>
            </a:r>
            <a:r>
              <a:rPr kumimoji="1" lang="en-US" sz="1200" b="1" kern="1200" dirty="0" smtClean="0">
                <a:solidFill>
                  <a:schemeClr val="tx1"/>
                </a:solidFill>
                <a:latin typeface="Times New Roman" pitchFamily="18" charset="0"/>
                <a:ea typeface="+mn-ea"/>
                <a:cs typeface="Arial" charset="0"/>
              </a:rPr>
              <a: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err="1" smtClean="0">
                <a:solidFill>
                  <a:schemeClr val="tx1"/>
                </a:solidFill>
                <a:latin typeface="Times New Roman" pitchFamily="18" charset="0"/>
                <a:ea typeface="+mn-ea"/>
                <a:cs typeface="Arial" charset="0"/>
              </a:rPr>
              <a:t>eLogbook</a:t>
            </a:r>
            <a:r>
              <a:rPr kumimoji="1" lang="en-US" sz="1200" i="1" kern="1200" dirty="0" smtClean="0">
                <a:solidFill>
                  <a:schemeClr val="tx1"/>
                </a:solidFill>
                <a:latin typeface="Times New Roman" pitchFamily="18" charset="0"/>
                <a:ea typeface="+mn-ea"/>
                <a:cs typeface="Arial" charset="0"/>
              </a:rPr>
              <a:t> was first developed as a part of the Striped Bass Bonus Program in New Jersey.  This application is now employed by Massachusetts, Rhode Island, New York, Connecticut, and Delaware. This application is a powerful way to empower anglers in the data collection process. </a:t>
            </a:r>
            <a:r>
              <a:rPr kumimoji="1" lang="en-US" sz="1200" i="1" kern="1200" dirty="0" err="1" smtClean="0">
                <a:solidFill>
                  <a:schemeClr val="tx1"/>
                </a:solidFill>
                <a:latin typeface="Times New Roman" pitchFamily="18" charset="0"/>
                <a:ea typeface="+mn-ea"/>
                <a:cs typeface="Arial" charset="0"/>
              </a:rPr>
              <a:t>eLogbook</a:t>
            </a:r>
            <a:r>
              <a:rPr kumimoji="1" lang="en-US" sz="1200" i="1" kern="1200" dirty="0" smtClean="0">
                <a:solidFill>
                  <a:schemeClr val="tx1"/>
                </a:solidFill>
                <a:latin typeface="Times New Roman" pitchFamily="18" charset="0"/>
                <a:ea typeface="+mn-ea"/>
                <a:cs typeface="Arial" charset="0"/>
              </a:rPr>
              <a:t> formulates summaries of information on all species caught by the angler. This valuable tool is a way to provide narrow strategies for any given set of conditions and is a more efficient way for anglers to take a look at the past and save the daily entries.</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4. Single Trip Ticket Reporting (e-1Ticket)</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South Carolina, Georgia, and NMFS – SE are currently employing the e-1Ticket application. e-1Ticket combines elements of both trip (vessel and/or fisherman) and dealer reporting into a single application that emulates the standard practice in the southeast.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 </a:t>
            </a:r>
            <a:endParaRPr kumimoji="1" lang="en-US" sz="1200" kern="1200" dirty="0" smtClean="0">
              <a:solidFill>
                <a:schemeClr val="tx1"/>
              </a:solidFill>
              <a:latin typeface="Times New Roman" pitchFamily="18" charset="0"/>
              <a:ea typeface="+mn-ea"/>
              <a:cs typeface="Arial" charset="0"/>
            </a:endParaRPr>
          </a:p>
          <a:p>
            <a:r>
              <a:rPr kumimoji="1" lang="en-US" sz="1200" b="1" kern="1200" dirty="0" smtClean="0">
                <a:solidFill>
                  <a:schemeClr val="tx1"/>
                </a:solidFill>
                <a:latin typeface="Times New Roman" pitchFamily="18" charset="0"/>
                <a:ea typeface="+mn-ea"/>
                <a:cs typeface="Arial" charset="0"/>
              </a:rPr>
              <a:t>5. SAFIS Management System (SMS)</a:t>
            </a:r>
            <a:endParaRPr kumimoji="1" lang="en-US" sz="1200" kern="1200" dirty="0" smtClean="0">
              <a:solidFill>
                <a:schemeClr val="tx1"/>
              </a:solidFill>
              <a:latin typeface="Times New Roman" pitchFamily="18" charset="0"/>
              <a:ea typeface="+mn-ea"/>
              <a:cs typeface="Arial" charset="0"/>
            </a:endParaRPr>
          </a:p>
          <a:p>
            <a:r>
              <a:rPr kumimoji="1" lang="en-US" sz="1200" i="1" kern="1200" dirty="0" smtClean="0">
                <a:solidFill>
                  <a:schemeClr val="tx1"/>
                </a:solidFill>
                <a:latin typeface="Times New Roman" pitchFamily="18" charset="0"/>
                <a:ea typeface="+mn-ea"/>
                <a:cs typeface="Arial" charset="0"/>
              </a:rPr>
              <a:t>SMS is a web-based application providing administrative tools to SAFIS administrators for management of information such as user accounts, participants, or permits. It is often used to monitor quotas.</a:t>
            </a:r>
            <a:endParaRPr kumimoji="1" lang="en-US" sz="1200" kern="1200" dirty="0" smtClean="0">
              <a:solidFill>
                <a:schemeClr val="tx1"/>
              </a:solidFill>
              <a:latin typeface="Times New Roman" pitchFamily="18"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24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Commercial Catch &amp; Effort </a:t>
            </a:r>
          </a:p>
          <a:p>
            <a:r>
              <a:rPr lang="en-US" dirty="0" smtClean="0"/>
              <a:t>The goal of program partners is to advance the implementation and maintenance of trip-level reporting for all fisheries. At this time, the catch and effort data module is the most complete. </a:t>
            </a:r>
          </a:p>
          <a:p>
            <a:r>
              <a:rPr lang="en-US" dirty="0" smtClean="0"/>
              <a:t> </a:t>
            </a:r>
          </a:p>
          <a:p>
            <a:r>
              <a:rPr lang="en-US" dirty="0" smtClean="0"/>
              <a:t>The broadest level of catch and effort data in the Data Warehouse is annual summaries</a:t>
            </a:r>
            <a:r>
              <a:rPr lang="en-US" baseline="0" dirty="0" smtClean="0"/>
              <a:t> </a:t>
            </a:r>
            <a:r>
              <a:rPr lang="en-US" dirty="0" smtClean="0"/>
              <a:t>dating back to 1950. </a:t>
            </a:r>
          </a:p>
          <a:p>
            <a:r>
              <a:rPr lang="en-US" dirty="0" smtClean="0"/>
              <a:t>The Program began receiving all data directly from partners in 2007. </a:t>
            </a:r>
          </a:p>
          <a:p>
            <a:endParaRPr lang="en-US" dirty="0" smtClean="0"/>
          </a:p>
          <a:p>
            <a:r>
              <a:rPr lang="en-US" dirty="0" smtClean="0"/>
              <a:t>Recreational Catch &amp; Effort</a:t>
            </a:r>
          </a:p>
          <a:p>
            <a:r>
              <a:rPr lang="en-US" dirty="0" smtClean="0"/>
              <a:t>Data Warehouse users can also query or request recreational catch and effort data. The most recent data includes wave 6 (November - December) for 2012. The 2004 - 2012 data have been updated in conjunction with the new MRIP estimation methodology released in early 2012. This includes both the public estimates and the advanced queries for bag limit analysis and directed trips. </a:t>
            </a:r>
          </a:p>
          <a:p>
            <a:endParaRPr lang="en-US" dirty="0" smtClean="0"/>
          </a:p>
          <a:p>
            <a:r>
              <a:rPr lang="en-US" dirty="0" smtClean="0"/>
              <a:t>Biological Data</a:t>
            </a:r>
          </a:p>
          <a:p>
            <a:r>
              <a:rPr lang="en-US" dirty="0" smtClean="0"/>
              <a:t>Additionally, users have access to available biological data. This biological data includes information on American lobster from 1981 - 2007 and Atlantic herring from 2002 - 2010. Currently, this information is only available through a custom data request.</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You’ll want to explain where</a:t>
            </a:r>
            <a:r>
              <a:rPr lang="en-US" baseline="0" dirty="0" smtClean="0"/>
              <a:t> our national partners are as well. (Based on what John emailed about the other day … which we still haven’t heard on)</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You’ll want to explain where</a:t>
            </a:r>
            <a:r>
              <a:rPr lang="en-US" baseline="0" dirty="0" smtClean="0"/>
              <a:t> our national partners are as well. (Based on what John emailed about the other day … which we still </a:t>
            </a:r>
            <a:r>
              <a:rPr lang="en-US" baseline="0" smtClean="0"/>
              <a:t>haven’t heard on)</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b="1" kern="1200" dirty="0" smtClean="0">
                <a:solidFill>
                  <a:schemeClr val="tx1"/>
                </a:solidFill>
                <a:latin typeface="Times New Roman" pitchFamily="18" charset="0"/>
                <a:ea typeface="+mn-ea"/>
                <a:cs typeface="Arial" charset="0"/>
              </a:rPr>
              <a:t>Annual Commercial Catch &amp; Effort Data Load</a:t>
            </a:r>
            <a:r>
              <a:rPr lang="en-US" dirty="0" smtClean="0"/>
              <a:t/>
            </a:r>
            <a:br>
              <a:rPr lang="en-US" dirty="0" smtClean="0"/>
            </a:br>
            <a:r>
              <a:rPr lang="en-US" dirty="0" smtClean="0"/>
              <a:t/>
            </a:r>
            <a:br>
              <a:rPr lang="en-US" dirty="0" smtClean="0"/>
            </a:br>
            <a:r>
              <a:rPr lang="en-US" dirty="0" smtClean="0"/>
              <a:t>Commercial catch and effort data are loaded into the Data Warehouse twice a year. The preliminary load of the previous year’s data occurs from February through April. These data are considered incomplete data due to known late reporting issues, but are still a good measure of landings. During the final load of the previous year’s data, from August through September, updates are made to </a:t>
            </a:r>
            <a:r>
              <a:rPr lang="en-US" dirty="0" err="1" smtClean="0"/>
              <a:t>prsubmitted</a:t>
            </a:r>
            <a:r>
              <a:rPr lang="en-US" dirty="0" smtClean="0"/>
              <a:t> data sets and late reports are added. Once this final load process is complete in September, the previous year’s data is a robust and complete measure of landings. </a:t>
            </a:r>
            <a:br>
              <a:rPr lang="en-US" dirty="0" smtClean="0"/>
            </a:br>
            <a:r>
              <a:rPr lang="en-US" dirty="0" smtClean="0"/>
              <a:t/>
            </a:r>
            <a:br>
              <a:rPr lang="en-US" dirty="0" smtClean="0"/>
            </a:br>
            <a:r>
              <a:rPr lang="en-US" i="1" dirty="0" smtClean="0"/>
              <a:t>Step 1 - Identify Data Sets &amp; Consolidate Participant Files: </a:t>
            </a:r>
            <a:r>
              <a:rPr lang="en-US" dirty="0" smtClean="0"/>
              <a:t>The data load process begins each year when approximately 30 data sets are identified and individual participant files (e.g., dealers, fishermen, vessels) are submitted to ACCSP staff by the program partners. Staff then load the participant files for each data source and merge those data to remove duplicate entries and maintain a history of the individual permits.   </a:t>
            </a:r>
            <a:br>
              <a:rPr lang="en-US" dirty="0" smtClean="0"/>
            </a:br>
            <a:r>
              <a:rPr lang="en-US" dirty="0" smtClean="0"/>
              <a:t/>
            </a:r>
            <a:br>
              <a:rPr lang="en-US" dirty="0" smtClean="0"/>
            </a:br>
            <a:r>
              <a:rPr lang="en-US" i="1" dirty="0" smtClean="0"/>
              <a:t>Step 2 - Load Initial Data:</a:t>
            </a:r>
            <a:r>
              <a:rPr lang="en-US" dirty="0" smtClean="0"/>
              <a:t> Next, program partners submit trip-level data sets including dealer landings, as well as harvester and fishermen catch records. Before data submission, program partners are responsible for the first round of quality assurance and control measures. Each partner has its own unique set of measures. These submitted trip-level data sets include references to the previously loaded participant files (see Identify Data Sets &amp; Consolidate Participant Files). At this point, the Data Team completes an initial load of the data sets. If the participant information is not linked, the landings are entered as “unknown”. During this step, data sets are considered initial because there may be records that indicate dealer and fishermen information for the same fish being landed. However, this information is merged in the next step.</a:t>
            </a:r>
            <a:br>
              <a:rPr lang="en-US" dirty="0" smtClean="0"/>
            </a:br>
            <a:r>
              <a:rPr lang="en-US" dirty="0" smtClean="0"/>
              <a:t/>
            </a:r>
            <a:br>
              <a:rPr lang="en-US" dirty="0" smtClean="0"/>
            </a:br>
            <a:r>
              <a:rPr lang="en-US" i="1" dirty="0" smtClean="0"/>
              <a:t>Step 3- Merge Dealer and Fishermen Data &amp; Load Secondary Data:</a:t>
            </a:r>
            <a:r>
              <a:rPr lang="en-US" dirty="0" smtClean="0"/>
              <a:t> Due to variations in reporting requirements along the coast, in some cases the most accurate accounting for landings is a combination of dealer and fisherman reports. Therefore, the Data Team has written software (customized to program partner requests) to merge records for six states that have both </a:t>
            </a:r>
            <a:r>
              <a:rPr lang="en-US" dirty="0" err="1" smtClean="0"/>
              <a:t>ﬁshermen</a:t>
            </a:r>
            <a:r>
              <a:rPr lang="en-US" dirty="0" smtClean="0"/>
              <a:t> and dealer data reporting requirements. During this step, the Data Team completes a secondary load of all of the merged data. Also, there is a second round of quality assurance and control measures, as ACCSP staff validates poundage, price, and conversion factors. If any program partners have resubmitted data, it will be updated at this time. </a:t>
            </a:r>
            <a:br>
              <a:rPr lang="en-US" dirty="0" smtClean="0"/>
            </a:br>
            <a:r>
              <a:rPr lang="en-US" dirty="0" smtClean="0"/>
              <a:t/>
            </a:r>
            <a:br>
              <a:rPr lang="en-US" dirty="0" smtClean="0"/>
            </a:br>
            <a:r>
              <a:rPr lang="en-US" i="1" dirty="0" smtClean="0"/>
              <a:t>Final Product - Data Warehouse Views are Refreshed:</a:t>
            </a:r>
            <a:r>
              <a:rPr lang="en-US" dirty="0" smtClean="0"/>
              <a:t> Once the process is complete, there is a refresh of the Data Warehouse including the preliminary data sets from the previous year conducted in April and then again in September incorporating final data sets from the previous year. At either point in the process, confidential and non-confidential account holders can view the previous year’s consolidated data sets in the Data Warehouse. Both the preliminary and final data sets are submitted to NOAA Fisheries for inclusion within the fisheries databases of the Northeast Fisheries Science Center, Southeast Fisheries Science Center, and Headquarters. The data are also incorporated in the annual Fisheries of the United States document. Once preliminary or final data sets are uploaded to the Data Warehouse, quality assurance and control queries can be run by members of the ACCSP Commercial Technical Committee. If it turns out that partner data sets from any year need to be updated, those new data sets are integrated into the Data Warehouse after merges. If significant changes are incorporated to data sets, a refresh to the Data Warehouse will occur and partners are notified so that they can update the data in their systems. </a:t>
            </a:r>
            <a:br>
              <a:rPr lang="en-US" dirty="0" smtClean="0"/>
            </a:br>
            <a:r>
              <a:rPr lang="en-US" dirty="0" smtClean="0"/>
              <a:t/>
            </a:r>
            <a:br>
              <a:rPr lang="en-US" dirty="0" smtClean="0"/>
            </a:br>
            <a:r>
              <a:rPr kumimoji="1" lang="en-US" sz="1200" b="1" kern="1200" dirty="0" smtClean="0">
                <a:solidFill>
                  <a:schemeClr val="tx1"/>
                </a:solidFill>
                <a:latin typeface="Times New Roman" pitchFamily="18" charset="0"/>
                <a:ea typeface="+mn-ea"/>
                <a:cs typeface="Arial" charset="0"/>
              </a:rPr>
              <a:t>Annual Recreational Catch &amp; Effort Data Load</a:t>
            </a:r>
            <a:r>
              <a:rPr lang="en-US" dirty="0" smtClean="0"/>
              <a:t/>
            </a:r>
            <a:br>
              <a:rPr lang="en-US" dirty="0" smtClean="0"/>
            </a:br>
            <a:r>
              <a:rPr lang="en-US" dirty="0" smtClean="0"/>
              <a:t/>
            </a:r>
            <a:br>
              <a:rPr lang="en-US" dirty="0" smtClean="0"/>
            </a:br>
            <a:r>
              <a:rPr lang="en-US" dirty="0" smtClean="0"/>
              <a:t>The data set for the recreational catch and effort data is the information gathered from the </a:t>
            </a:r>
            <a:r>
              <a:rPr lang="en-US" dirty="0" smtClean="0">
                <a:hlinkClick r:id="rId3"/>
              </a:rPr>
              <a:t>Marine Recreational Information Program (MRIP)</a:t>
            </a:r>
            <a:r>
              <a:rPr lang="en-US" dirty="0" smtClean="0"/>
              <a:t>. Recreational catch and effort data is loaded into the Data Warehouse by the Data Team one week after it is released by MRIP. MRIP releases data 45 days after each collection period, known as a “wave” is complete. Each wave is a two month interval (i.e., January and February = wave 1, March and April = wave 2, May and June = wave 3, July and August = wave 4, September and October = wave 5, November and December = wave 6).  </a:t>
            </a:r>
            <a:br>
              <a:rPr lang="en-US" dirty="0" smtClean="0"/>
            </a:br>
            <a:r>
              <a:rPr lang="en-US" dirty="0" smtClean="0"/>
              <a:t/>
            </a:r>
            <a:br>
              <a:rPr lang="en-US" dirty="0" smtClean="0"/>
            </a:br>
            <a:r>
              <a:rPr lang="en-US" dirty="0" smtClean="0"/>
              <a:t>While the Data Warehouse stores the same information as MRIP, ACCSP provides added value to that information with time-saving tools (such as exporting pivot tables and the ability to email workbooks), attractive reports tailored to your needs, and the ability to create a query with a uniquely fine-tuned level of detail for Atlantic coast fisheries. </a:t>
            </a:r>
            <a:br>
              <a:rPr lang="en-US" dirty="0" smtClean="0"/>
            </a:br>
            <a:r>
              <a:rPr lang="en-US" dirty="0" smtClean="0"/>
              <a:t/>
            </a:r>
            <a:br>
              <a:rPr lang="en-US" dirty="0" smtClean="0"/>
            </a:br>
            <a:r>
              <a:rPr lang="en-US" i="1" dirty="0" smtClean="0"/>
              <a:t>June:</a:t>
            </a:r>
            <a:r>
              <a:rPr lang="en-US" dirty="0" smtClean="0"/>
              <a:t> Load preliminary estimates from January - April </a:t>
            </a:r>
            <a:br>
              <a:rPr lang="en-US" dirty="0" smtClean="0"/>
            </a:br>
            <a:r>
              <a:rPr lang="en-US" i="1" dirty="0" smtClean="0"/>
              <a:t>August:</a:t>
            </a:r>
            <a:r>
              <a:rPr lang="en-US" dirty="0" smtClean="0"/>
              <a:t> Load preliminary estimates from May - June and any updates to previous months</a:t>
            </a:r>
            <a:br>
              <a:rPr lang="en-US" dirty="0" smtClean="0"/>
            </a:br>
            <a:r>
              <a:rPr lang="en-US" i="1" dirty="0" smtClean="0"/>
              <a:t>October:</a:t>
            </a:r>
            <a:r>
              <a:rPr lang="en-US" b="1" dirty="0" smtClean="0"/>
              <a:t> </a:t>
            </a:r>
            <a:r>
              <a:rPr lang="en-US" dirty="0" smtClean="0"/>
              <a:t>Load preliminary estimates from July - August and any updates to previous months</a:t>
            </a:r>
            <a:br>
              <a:rPr lang="en-US" dirty="0" smtClean="0"/>
            </a:br>
            <a:r>
              <a:rPr lang="en-US" i="1" dirty="0" smtClean="0"/>
              <a:t>December:</a:t>
            </a:r>
            <a:r>
              <a:rPr lang="en-US" dirty="0" smtClean="0"/>
              <a:t> Load preliminary estimates for September - October and any updates to previous months</a:t>
            </a:r>
            <a:br>
              <a:rPr lang="en-US" dirty="0" smtClean="0"/>
            </a:br>
            <a:r>
              <a:rPr lang="en-US" i="1" dirty="0" smtClean="0"/>
              <a:t>February:</a:t>
            </a:r>
            <a:r>
              <a:rPr lang="en-US" dirty="0" smtClean="0"/>
              <a:t> Load preliminary estimates for November - December </a:t>
            </a:r>
            <a:br>
              <a:rPr lang="en-US" dirty="0" smtClean="0"/>
            </a:br>
            <a:r>
              <a:rPr lang="en-US" i="1" dirty="0" smtClean="0"/>
              <a:t>Final Product - April:</a:t>
            </a:r>
            <a:r>
              <a:rPr lang="en-US" dirty="0" smtClean="0"/>
              <a:t> Load final estimates from previous year</a:t>
            </a:r>
            <a:br>
              <a:rPr lang="en-US" dirty="0" smtClean="0"/>
            </a:br>
            <a:r>
              <a:rPr lang="en-US" dirty="0" smtClean="0"/>
              <a:t/>
            </a:r>
            <a:br>
              <a:rPr lang="en-US" dirty="0" smtClean="0"/>
            </a:br>
            <a:r>
              <a:rPr lang="en-US" dirty="0" smtClean="0"/>
              <a:t>For more information on the Data Warehouse, please visit http://www.accsp.org/dataware.htm.</a:t>
            </a:r>
            <a:br>
              <a:rPr lang="en-US" dirty="0" smtClean="0"/>
            </a:br>
            <a:r>
              <a:rPr lang="en-US" dirty="0" smtClean="0"/>
              <a:t/>
            </a:r>
            <a:br>
              <a:rPr lang="en-US" dirty="0" smtClean="0"/>
            </a:br>
            <a:r>
              <a:rPr lang="en-US" dirty="0" smtClean="0"/>
              <a:t>For the most up to-date snapshot of available commercial and recreational catch and effort data in the Data </a:t>
            </a:r>
            <a:br>
              <a:rPr lang="en-US" dirty="0" smtClean="0"/>
            </a:br>
            <a:r>
              <a:rPr lang="en-US" dirty="0" smtClean="0"/>
              <a:t>Warehouse, please visit http://grouper.accsp.org:8080/myJSPs/SOAD.jsp.</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Public Data Warehouse does not require a username and password like the Login Data Warehouse.</a:t>
            </a:r>
          </a:p>
          <a:p>
            <a:endParaRPr lang="en-US" dirty="0" smtClean="0"/>
          </a:p>
          <a:p>
            <a:r>
              <a:rPr lang="en-US" dirty="0" smtClean="0"/>
              <a:t>The information in the Public Data Warehouse is non-confidential data. Queries that you may use within the Public Data Warehouse may not be saved. However, you can export or download the data. The Login Data Warehouse requires a username and password. To access this Login Data Warehouse you must apply for a non-confidential or confidential account through ACCSP.</a:t>
            </a:r>
          </a:p>
          <a:p>
            <a:endParaRPr lang="en-US" dirty="0" smtClean="0"/>
          </a:p>
          <a:p>
            <a:r>
              <a:rPr lang="en-US" dirty="0" smtClean="0"/>
              <a:t>The information in the Login Data Warehouse is non-confidential and confidential data, depending on your level of access. The benefit to a login for the Data Warehouse is that once you have an account you have the ability to save workbooks and queries and can return to them time and time again.</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1" kern="1200" dirty="0" smtClean="0">
                <a:solidFill>
                  <a:schemeClr val="tx1"/>
                </a:solidFill>
                <a:latin typeface="Times New Roman" pitchFamily="18" charset="0"/>
                <a:ea typeface="+mn-ea"/>
                <a:cs typeface="Arial" charset="0"/>
              </a:rPr>
              <a:t>What is the Data Warehouse? </a:t>
            </a:r>
            <a:r>
              <a:rPr lang="en-US" dirty="0" smtClean="0"/>
              <a:t/>
            </a:r>
            <a:br>
              <a:rPr lang="en-US" dirty="0" smtClean="0"/>
            </a:br>
            <a:r>
              <a:rPr lang="en-US" dirty="0" smtClean="0"/>
              <a:t/>
            </a:r>
            <a:br>
              <a:rPr lang="en-US" dirty="0" smtClean="0"/>
            </a:br>
            <a:r>
              <a:rPr lang="en-US" dirty="0" smtClean="0"/>
              <a:t>The Data Warehouse is an on-line database populated with fishery-dependent data supplied by the 23 program partners of ACCSP. The Data Warehouse is available 24 hours a day with the exception of an 8 hour hiatus from Friday at 10:00 pm until Saturday at 6:00 am when the system is brought down for back-ups. </a:t>
            </a:r>
            <a:br>
              <a:rPr lang="en-US" dirty="0" smtClean="0"/>
            </a:br>
            <a:r>
              <a:rPr lang="en-US" dirty="0" smtClean="0"/>
              <a:t/>
            </a:r>
            <a:br>
              <a:rPr lang="en-US" dirty="0" smtClean="0"/>
            </a:br>
            <a:r>
              <a:rPr kumimoji="1" lang="en-US" sz="1200" b="1" kern="1200" dirty="0" smtClean="0">
                <a:solidFill>
                  <a:schemeClr val="tx1"/>
                </a:solidFill>
                <a:latin typeface="Times New Roman" pitchFamily="18" charset="0"/>
                <a:ea typeface="+mn-ea"/>
                <a:cs typeface="Arial" charset="0"/>
              </a:rPr>
              <a:t>What makes the Data Warehouse unique?</a:t>
            </a:r>
            <a:r>
              <a:rPr lang="en-US" dirty="0" smtClean="0"/>
              <a:t/>
            </a:r>
            <a:br>
              <a:rPr lang="en-US" dirty="0" smtClean="0"/>
            </a:br>
            <a:r>
              <a:rPr lang="en-US" dirty="0" smtClean="0"/>
              <a:t/>
            </a:r>
            <a:br>
              <a:rPr lang="en-US" dirty="0" smtClean="0"/>
            </a:br>
            <a:r>
              <a:rPr lang="en-US" dirty="0" smtClean="0"/>
              <a:t>The Data Warehouse harmonizes fishery-dependent data received from all program partners into one integrated set of codes for variables such as species, gear, and fishing area. </a:t>
            </a:r>
            <a:br>
              <a:rPr lang="en-US" dirty="0" smtClean="0"/>
            </a:br>
            <a:r>
              <a:rPr lang="en-US" dirty="0" smtClean="0"/>
              <a:t/>
            </a:r>
            <a:br>
              <a:rPr lang="en-US" dirty="0" smtClean="0"/>
            </a:br>
            <a:r>
              <a:rPr lang="en-US" dirty="0" smtClean="0"/>
              <a:t>The benefits for using the Data Warehouse are that you have the ability to 1) access valuable and time-saving tools such as exporting pivot tables, 2) access attractive graphical reports tailored to your needs, and 3) drill down creating a query with a unique level of detail for Atlantic coast fisheries.</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The objective of this project is to collect and integrate trip-level catch and effort reporting for all South Carolina commercial fisheries. The 100% collection efforts for trip-level commercial landings data continued throughout 2012. Licensed wholesale dealers are required to report complete and accurate ACCSP compliant commercial fisheries data through state-provided trip ticket logbooks. These logbooks require the dealers to provide landings and price data, and collect effort data from the commercial fisherman at the time of the purchase. Dealers are tracked for monthly compliance of reporting deadlines, and those that are delinquent receive a warning letter with a secondary deadline to submit late trip tickets. If they fail to comply, SC DNR Law Enforcement is notified; the dealer may be cited, fined, or, if convicted, could have his license suspended for failure to report. Staff has taken a more proactive approach to communicate with dealers and fishermen about the importance of accurate and timely reporting, the consequences of failing to report, as well as identifying possible non-reporting issues.  </a:t>
            </a:r>
          </a:p>
          <a:p>
            <a:endParaRPr lang="en-US" dirty="0" smtClean="0"/>
          </a:p>
          <a:p>
            <a:r>
              <a:rPr lang="en-US" dirty="0" smtClean="0"/>
              <a:t>Throughout 2012, data entry has continued and timeliness has improved. Staff continues to track compliance and code, enter, and edit data.  The data from 2012 has been entered, verified, and submitted to the ACCSP by the March 1, 2013 deadline. These data are used to aid in the management of Atlantic coast fisheries.</a:t>
            </a:r>
          </a:p>
          <a:p>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35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In January 2008, the Maine Department of Marine Resources (ME DMR) began mandatory trip-level dealer reporting - a project funded by the ACCSP. For the first time detailed data were collected on all of Maine’s commercial fisheries. The objective of this project is 100% dealer reporting in Maine for all 680 dealers that buy directly from harvesters. </a:t>
            </a:r>
          </a:p>
          <a:p>
            <a:endParaRPr lang="en-US" dirty="0" smtClean="0"/>
          </a:p>
          <a:p>
            <a:r>
              <a:rPr lang="en-US" dirty="0" smtClean="0"/>
              <a:t>In order to accomplish this objective, staff focused on data entry and outreach. As a part of the data entry, staff work to enter positive trip records into SAFIS and MARVIN (the database that houses all catch and sampling data for ME DMR). These data are uploaded to the Data Warehouse twice a month in order for the information to be shared with all program partners. Staff also work vigorously to maintain the accuracy of the data by checking for unknown harvesters, weights that exceeded a trip limit, high and low prices, wrong species-gear-disposition combinations, species caught outside of the season, and dealers who reported buying from unlicensed harvesters. Lastly, in order to help industry understand the importance of accurate and timely reporting, staff work with dealers to discuss options and provide training on software. Electronic reporting is encouraged for those still opting to report on paper. These data also are available to scientists, private organizations, industry, academia, and/or media that may have a specific question, or custom data request, on fisheries data in Maine.</a:t>
            </a:r>
          </a:p>
          <a:p>
            <a:endParaRPr lang="en-US" dirty="0" smtClean="0"/>
          </a:p>
          <a:p>
            <a:r>
              <a:rPr lang="en-US" dirty="0" smtClean="0"/>
              <a:t>This project helps ensure that fisheries managers have the most accurate and timely information available when fisheries-related decisions are made. A preliminary report issued by ME DMR in February 2013 showed that:</a:t>
            </a:r>
          </a:p>
          <a:p>
            <a:endParaRPr lang="en-US" dirty="0" smtClean="0"/>
          </a:p>
          <a:p>
            <a:r>
              <a:rPr lang="en-US" dirty="0" smtClean="0"/>
              <a:t>1. In 2012, Maine’s commercially harvested marine resources exhibited a 10 percent increase in pounds landed and a 20 percent increase in value over 2011.</a:t>
            </a:r>
          </a:p>
          <a:p>
            <a:endParaRPr lang="en-US" dirty="0" smtClean="0"/>
          </a:p>
          <a:p>
            <a:r>
              <a:rPr lang="en-US" dirty="0" smtClean="0"/>
              <a:t>2. There were 7,266 active Maine commercial fishermen in 2012 (of those, 4,288 were active commercial lobster harvesters out of 5,963 lobster license holders).</a:t>
            </a:r>
          </a:p>
          <a:p>
            <a:endParaRPr lang="en-US" dirty="0" smtClean="0"/>
          </a:p>
          <a:p>
            <a:r>
              <a:rPr lang="en-US" dirty="0" smtClean="0"/>
              <a:t>3. The top five fisheries in terms of active harvesters included soft shell clams with 1,709, marine worms with 689, periwinkles with 648, and </a:t>
            </a:r>
            <a:r>
              <a:rPr lang="en-US" dirty="0" err="1" smtClean="0"/>
              <a:t>elvers</a:t>
            </a:r>
            <a:r>
              <a:rPr lang="en-US" dirty="0" smtClean="0"/>
              <a:t> with 565. </a:t>
            </a:r>
          </a:p>
          <a:p>
            <a:endParaRPr lang="en-US" dirty="0" smtClean="0"/>
          </a:p>
          <a:p>
            <a:r>
              <a:rPr lang="en-US" dirty="0" smtClean="0"/>
              <a:t>In the past five years the project has shown to be vital for monitoring changes in fisheries, providing knowledge of fleet characteristics, and ensuring accurate communications to NOAA Fisheries and ASMFC about Maine landings. The Department also uses the data submitted for socio-economic reasons. This data collection is one of the best ways to monitor the health of Maine’s fisheries. </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37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Starting in 2010, the Massachusetts Division of Marine Fisheries (MA DMF) embarked on a new project, supported through the ACCSP, to achieve a goal common to all program partners – to collect comprehensive, standardized trip-level catch and effort data from all commercial permit holders. </a:t>
            </a:r>
          </a:p>
          <a:p>
            <a:endParaRPr lang="en-US" dirty="0" smtClean="0"/>
          </a:p>
          <a:p>
            <a:r>
              <a:rPr lang="en-US" dirty="0" smtClean="0"/>
              <a:t>Prior to that, MA DMF had collected catch and effort data from commercial harvesters using 19 different catch reports. Some of these data are collected at trip-level, others were submitted annually and summarized on a monthly basis. Now the state-reporting harvesters can report one of two ways: (1) electronically through the use of the ACCSP </a:t>
            </a:r>
            <a:r>
              <a:rPr lang="en-US" dirty="0" err="1" smtClean="0"/>
              <a:t>eTRIP</a:t>
            </a:r>
            <a:r>
              <a:rPr lang="en-US" dirty="0" smtClean="0"/>
              <a:t> application or (2) via paper submission, which is delivered by mail, email, or fax. Because many commercial permit holders are not capable of reporting electronically, MA DMF must enter the data submitted directly to SAFIS using the </a:t>
            </a:r>
            <a:r>
              <a:rPr lang="en-US" dirty="0" err="1" smtClean="0"/>
              <a:t>eTRIP</a:t>
            </a:r>
            <a:r>
              <a:rPr lang="en-US" dirty="0" smtClean="0"/>
              <a:t> application, as is done by state-reporting harvesters reporting electronically. In 2012, one-third of commercial permit holders reported electronically, whereas the remainder reported to MA DMF via paper reports.</a:t>
            </a:r>
          </a:p>
          <a:p>
            <a:endParaRPr lang="en-US" dirty="0" smtClean="0"/>
          </a:p>
          <a:p>
            <a:r>
              <a:rPr lang="en-US" dirty="0" smtClean="0"/>
              <a:t>This project creates improvements in data quality, quantity, and timeliness. Although this project only covers the activities of Massachusetts commercial harvesters, it does include the harvest of species which are managed regionally, such as lobster, striped bass, scup and sea bass. Thus, regional management bodies, such as the ASMFC, benefit from having comprehensive fishery-dependent data from Massachusetts. </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38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20A9D74D-C4CE-40D7-BCEE-75E9291D1F5E}" type="slidenum">
              <a:rPr lang="en-US" smtClean="0"/>
              <a:pPr/>
              <a:t>39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You can’t understand what we do now, without understanding where we came from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p>
            <a:fld id="{F8E8FCD1-4333-4581-B424-5C81F2ABC20A}" type="slidenum">
              <a:rPr lang="en-US" smtClean="0"/>
              <a:pPr/>
              <a:t>4</a:t>
            </a:fld>
            <a:endParaRPr lang="en-US" smtClean="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914400" y="4373563"/>
            <a:ext cx="5029200" cy="2179637"/>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1995, the Atlantic States Marine Fisheries Commission, the three Atlantic fishery management councils, the 15 Atlantic states, the Potomac River Fisheries Commission, the D.C. Fisheries and Wildlife Division, NOAA Fisheries, and the U.S. Fish &amp; Wildlife Service became the 23 program partners of the Atlantic Coastal Cooperative Statistics Program. </a:t>
            </a:r>
          </a:p>
          <a:p>
            <a:endParaRPr lang="en-US" dirty="0" smtClean="0"/>
          </a:p>
          <a:p>
            <a:r>
              <a:rPr lang="en-US" dirty="0" smtClean="0"/>
              <a:t>The Program’s 23 state and federal partner agencies had long recognized the need for complete, accurate, and timely fishery data. </a:t>
            </a:r>
          </a:p>
          <a:p>
            <a:endParaRPr lang="en-US" dirty="0" smtClean="0"/>
          </a:p>
          <a:p>
            <a:r>
              <a:rPr lang="en-US" dirty="0" smtClean="0"/>
              <a:t>Partners especially wanted standardized fishery-dependent data, those collected on commercial, for-hire, and recreational fishing activity. When they signed the MOU, it was not yet clear which partner would provide the ACCSP with administrative support. In the mid-to-late 1990s, funds from partner contributions from the ACFCMA provided for a single employee and some committee work to design the program. The Atlantic States Marine Fisheries Commission (ASMFC) volunteered to host the staff and conduct the required meeting planning. The other partners agreed that ASMFC was the ideal choice since it had the flexible infrastructure to support the program. </a:t>
            </a:r>
            <a:endParaRPr lang="en-US" dirty="0"/>
          </a:p>
        </p:txBody>
      </p:sp>
      <p:sp>
        <p:nvSpPr>
          <p:cNvPr id="4" name="Slide Number Placeholder 3"/>
          <p:cNvSpPr>
            <a:spLocks noGrp="1"/>
          </p:cNvSpPr>
          <p:nvPr>
            <p:ph type="sldNum" sz="quarter" idx="10"/>
          </p:nvPr>
        </p:nvSpPr>
        <p:spPr/>
        <p:txBody>
          <a:bodyPr/>
          <a:lstStyle/>
          <a:p>
            <a:pPr>
              <a:defRPr/>
            </a:pPr>
            <a:fld id="{01C64307-B9D2-428C-A296-9C5AD4F290E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210428E-17B2-4209-81EC-9F6971732167}" type="slidenum">
              <a:rPr lang="en-US" smtClean="0"/>
              <a:pPr/>
              <a:t>8</a:t>
            </a:fld>
            <a:endParaRPr lang="en-US"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14400" y="4373563"/>
            <a:ext cx="5029200" cy="2179637"/>
          </a:xfrm>
          <a:solidFill>
            <a:srgbClr val="FFFFFF"/>
          </a:solidFill>
          <a:ln>
            <a:solidFill>
              <a:srgbClr val="000000"/>
            </a:solidFill>
          </a:ln>
        </p:spPr>
        <p:txBody>
          <a:bodyPr/>
          <a:lstStyle/>
          <a:p>
            <a:pPr eaLnBrk="1" hangingPunct="1"/>
            <a:r>
              <a:rPr lang="en-US" dirty="0" smtClean="0"/>
              <a:t>The ACCSP was established in 1995 through a Memorandum of Understanding (MOU) to address data deficiencies that constrained the management of fisheries along the Atlantic coast. These deficiencies included incompatibilities between state and federal data systems, a lack of standardized trip-level catch and effort reporting, a lack of universal permit and vessel registration data, and a general need for more and better data to support emerging fisheries management initiatives. The Program established four basic principles to ensure that fishery-dependent statistics are complete, accurate, consistent, and compatible: </a:t>
            </a:r>
          </a:p>
          <a:p>
            <a:pPr eaLnBrk="1" hangingPunct="1"/>
            <a:endParaRPr lang="en-US" dirty="0" smtClean="0"/>
          </a:p>
          <a:p>
            <a:pPr eaLnBrk="1" hangingPunct="1"/>
            <a:r>
              <a:rPr lang="en-US" dirty="0" smtClean="0"/>
              <a:t>1. Cooperative development and implementation across jurisdictional lines</a:t>
            </a:r>
          </a:p>
          <a:p>
            <a:pPr eaLnBrk="1" hangingPunct="1"/>
            <a:endParaRPr lang="en-US" dirty="0" smtClean="0"/>
          </a:p>
          <a:p>
            <a:pPr eaLnBrk="1" hangingPunct="1"/>
            <a:r>
              <a:rPr lang="en-US" dirty="0" smtClean="0"/>
              <a:t>2. </a:t>
            </a:r>
            <a:r>
              <a:rPr lang="en-US" dirty="0" err="1" smtClean="0"/>
              <a:t>Coastwide</a:t>
            </a:r>
            <a:r>
              <a:rPr lang="en-US" dirty="0" smtClean="0"/>
              <a:t> data collection standards and a single, integrated data management system</a:t>
            </a:r>
          </a:p>
          <a:p>
            <a:pPr eaLnBrk="1" hangingPunct="1"/>
            <a:endParaRPr lang="en-US" dirty="0" smtClean="0"/>
          </a:p>
          <a:p>
            <a:pPr eaLnBrk="1" hangingPunct="1"/>
            <a:r>
              <a:rPr lang="en-US" dirty="0" smtClean="0"/>
              <a:t>3. Data on all fishing activities (e.g., commercial, recreational, and for-hire fisheries)</a:t>
            </a:r>
          </a:p>
          <a:p>
            <a:pPr eaLnBrk="1" hangingPunct="1"/>
            <a:endParaRPr lang="en-US" dirty="0" smtClean="0"/>
          </a:p>
          <a:p>
            <a:pPr eaLnBrk="1" hangingPunct="1"/>
            <a:r>
              <a:rPr lang="en-US" dirty="0" smtClean="0"/>
              <a:t>4. Modular design for data collection and data management projects</a:t>
            </a:r>
          </a:p>
          <a:p>
            <a:pPr eaLnBrk="1" hangingPunct="1"/>
            <a:endParaRPr lang="en-US" dirty="0" smtClean="0"/>
          </a:p>
          <a:p>
            <a:pPr eaLnBrk="1" hangingPunct="1"/>
            <a:r>
              <a:rPr lang="en-US" dirty="0" smtClean="0"/>
              <a:t>What ACCSP is not:</a:t>
            </a:r>
          </a:p>
          <a:p>
            <a:pPr eaLnBrk="1" hangingPunct="1"/>
            <a:r>
              <a:rPr lang="en-US" dirty="0" smtClean="0"/>
              <a:t>1. ACCSP is NOT a state program!</a:t>
            </a:r>
          </a:p>
          <a:p>
            <a:pPr eaLnBrk="1" hangingPunct="1"/>
            <a:r>
              <a:rPr lang="en-US" dirty="0" smtClean="0"/>
              <a:t>2. NOAA Fisheries actively participates</a:t>
            </a:r>
          </a:p>
          <a:p>
            <a:pPr eaLnBrk="1" hangingPunct="1"/>
            <a:r>
              <a:rPr lang="en-US" dirty="0" smtClean="0"/>
              <a:t>3. ACCSP projects directly benefit NOAA</a:t>
            </a:r>
            <a:r>
              <a:rPr lang="en-US" baseline="0" dirty="0" smtClean="0"/>
              <a:t> Fisheries</a:t>
            </a:r>
            <a:endParaRPr lang="en-US" dirty="0" smtClean="0"/>
          </a:p>
          <a:p>
            <a:pPr eaLnBrk="1" hangingPunct="1">
              <a:buFontTx/>
              <a:buChar char="-"/>
            </a:pPr>
            <a:r>
              <a:rPr lang="en-US" dirty="0" smtClean="0"/>
              <a:t> SAFIS </a:t>
            </a:r>
          </a:p>
          <a:p>
            <a:pPr eaLnBrk="1" hangingPunct="1">
              <a:buFontTx/>
              <a:buChar char="-"/>
            </a:pPr>
            <a:r>
              <a:rPr lang="en-US" baseline="0" dirty="0" smtClean="0"/>
              <a:t> </a:t>
            </a:r>
            <a:r>
              <a:rPr lang="en-US" dirty="0" smtClean="0"/>
              <a:t>Standardized data reporting</a:t>
            </a:r>
          </a:p>
          <a:p>
            <a:pPr eaLnBrk="1" hangingPunct="1"/>
            <a:r>
              <a:rPr lang="en-US" dirty="0" smtClean="0"/>
              <a:t>- Improved state data collection</a:t>
            </a:r>
          </a:p>
          <a:p>
            <a:pPr eaLnBrk="1" hangingPunct="1"/>
            <a:r>
              <a:rPr lang="en-US" dirty="0" smtClean="0"/>
              <a:t>- Relieve NMFS data burden</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210428E-17B2-4209-81EC-9F6971732167}" type="slidenum">
              <a:rPr lang="en-US" smtClean="0"/>
              <a:pPr/>
              <a:t>9</a:t>
            </a:fld>
            <a:endParaRPr lang="en-US"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14400" y="4373563"/>
            <a:ext cx="5029200" cy="2179637"/>
          </a:xfrm>
          <a:solidFill>
            <a:srgbClr val="FFFFFF"/>
          </a:solidFill>
          <a:ln>
            <a:solidFill>
              <a:srgbClr val="000000"/>
            </a:solidFill>
          </a:ln>
        </p:spPr>
        <p:txBody>
          <a:bodyPr/>
          <a:lstStyle/>
          <a:p>
            <a:pPr eaLnBrk="1" hangingPunct="1"/>
            <a:r>
              <a:rPr lang="en-US" dirty="0" smtClean="0"/>
              <a:t>In the mid-to-late 1990s, after the Program officially began, funding from ACFCMA contributions supported the establishment of committees to develop the first edition of the program design. The committees also created minimum standards and operating procedures. These committees included a variety of technical committees, an advisory committee, a steering committee (named the Operations Committee), and a policy level committee (named the Coordinating Council). The minimum standards that the committees were instructed to develop were based on needs for fisheries stock assessments and management. The committees were also instructed to evaluate current practices, not necessarily preserve the status quo, and were asked to give little weight to possible cost implications. New minimum standards included the type and resolution of data that should be collected, minimum data elements with standard codes, improved timeliness of data submissions, and quality control and assurance practices.</a:t>
            </a:r>
          </a:p>
          <a:p>
            <a:pPr eaLnBrk="1" hangingPunct="1"/>
            <a:endParaRPr lang="en-US" dirty="0" smtClean="0"/>
          </a:p>
          <a:p>
            <a:pPr eaLnBrk="1" hangingPunct="1"/>
            <a:r>
              <a:rPr lang="en-US" dirty="0" smtClean="0"/>
              <a:t>By 1999, data collection standards were nearly complete, and partners submitted their first funding proposals for implementing program standards. An increase in funding allowed the program and partners to begin implementation. ASMFC hired permanent staff to coordinate data collection programs, continue the evolution of standards, and create and operate the Data Warehouse. Projects were also outlined for areas where standards needed additional research. As the ACCSP and its federal appropriations continued to grow and with increased outreach efforts, the public became more aware of it. The Coordinating Council wished to address public concerns regarding the integrity of data collected by the same entities using it for fisheries management. Separation of the ACCSP from regulatory bodies, to the extent practical, was seen to help address those perception problems.</a:t>
            </a:r>
          </a:p>
          <a:p>
            <a:pPr eaLnBrk="1" hangingPunct="1"/>
            <a:endParaRPr lang="en-US" dirty="0" smtClean="0"/>
          </a:p>
          <a:p>
            <a:pPr eaLnBrk="1" hangingPunct="1"/>
            <a:r>
              <a:rPr lang="en-US" dirty="0" smtClean="0"/>
              <a:t>In 2001, the program partners recognized the need for stronger leadership at the staff level. The Coordinating Council voted to hire a Director. The Director, under the guidance of the Coordinating Council, would be given executive authority to manage ongoing development and operation of the program’s standards and responsibility for day-to-day operations and staff oversight. Also in 2002, partners responded to fishing constituents’ growing demand for landings data. The ACCSP announced the opening of the online Data Warehouse, which provided users with data contributed by partners that had implemented catch and effort data standards. Public users were allowed access to non-confidential summary data</a:t>
            </a:r>
          </a:p>
          <a:p>
            <a:pPr eaLnBrk="1" hangingPunct="1"/>
            <a:endParaRPr lang="en-US" dirty="0" smtClean="0"/>
          </a:p>
          <a:p>
            <a:pPr eaLnBrk="1" hangingPunct="1"/>
            <a:r>
              <a:rPr lang="en-US" dirty="0" smtClean="0"/>
              <a:t>Several state partners still lacked the resources to implement the Program’s commercial data collection standards, and with only $3.5 million to be shared by all 23 partners, a more efficient and economical solution was needed. In response, the program partners and staff developed SAFIS, a real-time, web-based data entry system for all catch and effort landings. SAFIS meant program partners could collect data from fishing constituents without the associated printing, mailing, and data </a:t>
            </a:r>
            <a:r>
              <a:rPr lang="en-US" smtClean="0"/>
              <a:t>entry costs. </a:t>
            </a:r>
            <a:r>
              <a:rPr lang="en-US" dirty="0" smtClean="0"/>
              <a:t>It also broadened the Program’s scope would be broadened from a data storage entity to a data collection entity. While SAFIS allowed centralized data collection, those data were, and are, still collected under the authority of the associated program partners. Moreover, those partners check and approve their data before it is transferred, ensuring that the information found in the Data Warehouse are the best available data on the Atlantic coast (See page 24 for more on the Data Warehouse).</a:t>
            </a:r>
          </a:p>
          <a:p>
            <a:pPr eaLnBrk="1" hangingPunct="1"/>
            <a:endParaRPr lang="en-US" dirty="0" smtClean="0"/>
          </a:p>
          <a:p>
            <a:pPr eaLnBrk="1" hangingPunct="1"/>
            <a:r>
              <a:rPr lang="en-US" dirty="0" smtClean="0"/>
              <a:t>Beginning in 2007, the Program began working in cooperation with NOAA Fisheries to bring together commercial landings data from many program partners for inclusion in the annual publication Fisheries of the United States (FUS).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46D24BBE-7819-4B75-9F70-C95DC66A78B1}" type="slidenum">
              <a:rPr lang="en-US" smtClean="0"/>
              <a:pPr/>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This</a:t>
            </a:r>
            <a:r>
              <a:rPr lang="en-US" baseline="0" dirty="0" smtClean="0"/>
              <a:t> is the backbone of everything ACCSP does – data storage to data collection</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3210428E-17B2-4209-81EC-9F6971732167}" type="slidenum">
              <a:rPr lang="en-US" smtClean="0"/>
              <a:pPr/>
              <a:t>14</a:t>
            </a:fld>
            <a:endParaRPr lang="en-US"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14400" y="4373563"/>
            <a:ext cx="5029200" cy="2179637"/>
          </a:xfrm>
          <a:solidFill>
            <a:srgbClr val="FFFFFF"/>
          </a:solidFill>
          <a:ln>
            <a:solidFill>
              <a:srgbClr val="000000"/>
            </a:solidFill>
          </a:ln>
        </p:spPr>
        <p:txBody>
          <a:bodyPr/>
          <a:lstStyle/>
          <a:p>
            <a:pPr eaLnBrk="1" hangingPunct="1"/>
            <a:r>
              <a:rPr lang="en-US" dirty="0" smtClean="0"/>
              <a:t>In May 2012, the Program released the latest edition of the Atlantic Coast Fisheries Data Collection Standards. This document is considered the blueprint for ACCSP and will be used to direct partner data collection over the next several years. Mark Alexander (CT DEEP), Chair of the Coordinating Council, had this to say about the process "The Atlantic Coast Fisheries Data Collection Standards are significant because they’ve been compiled by all of the Atlantic coast federal, state, and regional fisheries agencies. This collaboration speaks to the comprehensive nature of the data collection standards. We hope that all data collectors will use this document as a guide to collect information that can be used to make sound and thorough fisheries management decisions." </a:t>
            </a:r>
          </a:p>
          <a:p>
            <a:pPr eaLnBrk="1" hangingPunct="1"/>
            <a:endParaRPr lang="en-US" dirty="0" smtClean="0"/>
          </a:p>
          <a:p>
            <a:pPr eaLnBrk="1" hangingPunct="1"/>
            <a:r>
              <a:rPr lang="en-US" dirty="0" smtClean="0"/>
              <a:t>Major updates of this third edition of the Program standards include a call for more timely data, specifically:</a:t>
            </a:r>
          </a:p>
          <a:p>
            <a:pPr eaLnBrk="1" hangingPunct="1"/>
            <a:r>
              <a:rPr lang="en-US" dirty="0" smtClean="0"/>
              <a:t>• Changing the frequency of calculating catch and effort estimates within the recreational (private and rental boat  and shore-based fisheries) and for-hire fisheries to a 1 month collection period versus the current 2 month collection period.  </a:t>
            </a:r>
          </a:p>
          <a:p>
            <a:pPr eaLnBrk="1" hangingPunct="1"/>
            <a:r>
              <a:rPr lang="en-US" dirty="0" smtClean="0"/>
              <a:t>• Accelerating data availability (data collection and processing prior to initial review) for the recreational and for-hire fisheries to 38 days (preferably 30 days) versus the current recommendation of 45 days. </a:t>
            </a:r>
          </a:p>
          <a:p>
            <a:pPr eaLnBrk="1" hangingPunct="1"/>
            <a:r>
              <a:rPr lang="en-US" dirty="0" smtClean="0"/>
              <a:t>• Collecting biological data every 30 days versus the current 6 month cycle.</a:t>
            </a:r>
          </a:p>
          <a:p>
            <a:pPr eaLnBrk="1" hangingPunct="1"/>
            <a:endParaRPr lang="en-US" dirty="0" smtClean="0"/>
          </a:p>
          <a:p>
            <a:pPr eaLnBrk="1" hangingPunct="1"/>
            <a:r>
              <a:rPr lang="en-US" dirty="0" smtClean="0"/>
              <a:t>The Atlantic Coast Fisheries Data Collection Standards can be found at www.accsp.org/programdocument.htm.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98868B-482C-441B-8237-CF026C8E9B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173D6-CE1C-4D42-9B9F-2D03EF75784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936EB-808B-4BFF-B437-92DA4A14761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FC07D-66CA-4F3C-8A58-D41700C549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89D07B-C983-4CFF-BBD6-B472F9BE207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06244-5099-4E12-A01C-843D5BC7ED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9EA276-028F-4BD8-AE45-7F74C81A58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ECAEB2-4DA8-4E69-B647-A93AF10BF2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E07464-CF82-46D6-ACC2-069E38109B9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5F0B30-08C9-4B69-8FC0-1607133F8F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9D0089-CC5D-49A3-8E08-BA5AA17D13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46686-DE22-4CCA-AA74-404E8CA0FB6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EEBF06A-CEEB-4C80-BF81-07A4013803EE}" type="slidenum">
              <a:rPr lang="en-US"/>
              <a:pPr>
                <a:defRPr/>
              </a:pPr>
              <a:t>‹#›</a:t>
            </a:fld>
            <a:endParaRPr lang="en-US" dirty="0"/>
          </a:p>
        </p:txBody>
      </p:sp>
      <p:pic>
        <p:nvPicPr>
          <p:cNvPr id="3079" name="Picture 7" descr="presentationbottom"/>
          <p:cNvPicPr>
            <a:picLocks noChangeAspect="1" noChangeArrowheads="1"/>
          </p:cNvPicPr>
          <p:nvPr/>
        </p:nvPicPr>
        <p:blipFill>
          <a:blip r:embed="rId14" cstate="print"/>
          <a:srcRect/>
          <a:stretch>
            <a:fillRect/>
          </a:stretch>
        </p:blipFill>
        <p:spPr bwMode="auto">
          <a:xfrm>
            <a:off x="0" y="4724400"/>
            <a:ext cx="9144000" cy="2136775"/>
          </a:xfrm>
          <a:prstGeom prst="rect">
            <a:avLst/>
          </a:prstGeom>
          <a:noFill/>
          <a:ln w="9525">
            <a:noFill/>
            <a:miter lim="800000"/>
            <a:headEnd/>
            <a:tailEnd/>
          </a:ln>
        </p:spPr>
      </p:pic>
      <p:sp>
        <p:nvSpPr>
          <p:cNvPr id="160776" name="Text Box 8"/>
          <p:cNvSpPr txBox="1">
            <a:spLocks noChangeArrowheads="1"/>
          </p:cNvSpPr>
          <p:nvPr/>
        </p:nvSpPr>
        <p:spPr bwMode="auto">
          <a:xfrm>
            <a:off x="0" y="6345238"/>
            <a:ext cx="9144000" cy="366712"/>
          </a:xfrm>
          <a:prstGeom prst="rect">
            <a:avLst/>
          </a:prstGeom>
          <a:noFill/>
          <a:ln w="9525">
            <a:noFill/>
            <a:miter lim="800000"/>
            <a:headEnd/>
            <a:tailEnd/>
          </a:ln>
          <a:effectLst/>
        </p:spPr>
        <p:txBody>
          <a:bodyPr>
            <a:spAutoFit/>
          </a:bodyPr>
          <a:lstStyle/>
          <a:p>
            <a:pPr algn="ctr">
              <a:defRPr/>
            </a:pPr>
            <a:r>
              <a:rPr lang="en-US" dirty="0">
                <a:solidFill>
                  <a:schemeClr val="bg1"/>
                </a:solidFill>
                <a:latin typeface="Arial" charset="0"/>
              </a:rPr>
              <a:t>Atlantic Coastal Cooperative Statistics Program</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fontAlgn="base">
        <a:spcBef>
          <a:spcPct val="0"/>
        </a:spcBef>
        <a:spcAft>
          <a:spcPct val="0"/>
        </a:spcAft>
        <a:defRPr sz="4400">
          <a:solidFill>
            <a:schemeClr val="accent2"/>
          </a:solidFill>
          <a:latin typeface="Arial" charset="0"/>
          <a:cs typeface="Arial" charset="0"/>
        </a:defRPr>
      </a:lvl6pPr>
      <a:lvl7pPr marL="914400" algn="ctr" rtl="0" fontAlgn="base">
        <a:spcBef>
          <a:spcPct val="0"/>
        </a:spcBef>
        <a:spcAft>
          <a:spcPct val="0"/>
        </a:spcAft>
        <a:defRPr sz="4400">
          <a:solidFill>
            <a:schemeClr val="accent2"/>
          </a:solidFill>
          <a:latin typeface="Arial" charset="0"/>
          <a:cs typeface="Arial" charset="0"/>
        </a:defRPr>
      </a:lvl7pPr>
      <a:lvl8pPr marL="1371600" algn="ctr" rtl="0" fontAlgn="base">
        <a:spcBef>
          <a:spcPct val="0"/>
        </a:spcBef>
        <a:spcAft>
          <a:spcPct val="0"/>
        </a:spcAft>
        <a:defRPr sz="4400">
          <a:solidFill>
            <a:schemeClr val="accent2"/>
          </a:solidFill>
          <a:latin typeface="Arial" charset="0"/>
          <a:cs typeface="Arial" charset="0"/>
        </a:defRPr>
      </a:lvl8pPr>
      <a:lvl9pPr marL="1828800" algn="ctr" rtl="0" fontAlgn="base">
        <a:spcBef>
          <a:spcPct val="0"/>
        </a:spcBef>
        <a:spcAft>
          <a:spcPct val="0"/>
        </a:spcAft>
        <a:defRPr sz="4400">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cs typeface="+mn-cs"/>
        </a:defRPr>
      </a:lvl2pPr>
      <a:lvl3pPr marL="1143000" indent="-228600" algn="l" rtl="0" eaLnBrk="0" fontAlgn="base" hangingPunct="0">
        <a:spcBef>
          <a:spcPct val="20000"/>
        </a:spcBef>
        <a:spcAft>
          <a:spcPct val="0"/>
        </a:spcAft>
        <a:buChar char="•"/>
        <a:defRPr sz="24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chemeClr val="accent2"/>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005" y="3352190"/>
            <a:ext cx="8990380" cy="1295400"/>
          </a:xfrm>
        </p:spPr>
        <p:txBody>
          <a:bodyPr/>
          <a:lstStyle/>
          <a:p>
            <a:pPr eaLnBrk="1" hangingPunct="1"/>
            <a:r>
              <a:rPr lang="en-US" sz="2800" dirty="0" smtClean="0"/>
              <a:t>Mr. Michael Cahall</a:t>
            </a:r>
            <a:br>
              <a:rPr lang="en-US" sz="2800" dirty="0" smtClean="0"/>
            </a:br>
            <a:r>
              <a:rPr lang="en-US" sz="2800" dirty="0" smtClean="0"/>
              <a:t>Director</a:t>
            </a:r>
            <a:r>
              <a:rPr lang="en-US" sz="2800" smtClean="0"/>
              <a:t>, </a:t>
            </a:r>
            <a:r>
              <a:rPr lang="en-US" sz="2800" smtClean="0"/>
              <a:t>ACCSP</a:t>
            </a:r>
            <a:r>
              <a:rPr lang="en-US" sz="1200" dirty="0" smtClean="0"/>
              <a:t/>
            </a:r>
            <a:br>
              <a:rPr lang="en-US" sz="1200" dirty="0" smtClean="0"/>
            </a:br>
            <a:endParaRPr lang="en-US" sz="1200" dirty="0" smtClean="0"/>
          </a:p>
        </p:txBody>
      </p:sp>
      <p:pic>
        <p:nvPicPr>
          <p:cNvPr id="4099" name="Picture 3" descr="ASSCP"/>
          <p:cNvPicPr>
            <a:picLocks noChangeAspect="1" noChangeArrowheads="1"/>
          </p:cNvPicPr>
          <p:nvPr/>
        </p:nvPicPr>
        <p:blipFill>
          <a:blip r:embed="rId3" cstate="print"/>
          <a:srcRect/>
          <a:stretch>
            <a:fillRect/>
          </a:stretch>
        </p:blipFill>
        <p:spPr bwMode="auto">
          <a:xfrm>
            <a:off x="3842305" y="587030"/>
            <a:ext cx="1280528" cy="1240455"/>
          </a:xfrm>
          <a:prstGeom prst="rect">
            <a:avLst/>
          </a:prstGeom>
          <a:noFill/>
          <a:ln w="9525">
            <a:noFill/>
            <a:miter lim="800000"/>
            <a:headEnd/>
            <a:tailEnd/>
          </a:ln>
        </p:spPr>
      </p:pic>
      <p:sp>
        <p:nvSpPr>
          <p:cNvPr id="4100" name="Rectangle 4"/>
          <p:cNvSpPr>
            <a:spLocks noChangeArrowheads="1"/>
          </p:cNvSpPr>
          <p:nvPr/>
        </p:nvSpPr>
        <p:spPr bwMode="auto">
          <a:xfrm>
            <a:off x="0" y="1931205"/>
            <a:ext cx="9144000" cy="1075339"/>
          </a:xfrm>
          <a:prstGeom prst="rect">
            <a:avLst/>
          </a:prstGeom>
          <a:noFill/>
          <a:ln w="9525">
            <a:noFill/>
            <a:miter lim="800000"/>
            <a:headEnd/>
            <a:tailEnd/>
          </a:ln>
        </p:spPr>
        <p:txBody>
          <a:bodyPr anchor="b"/>
          <a:lstStyle/>
          <a:p>
            <a:pPr algn="ctr"/>
            <a:endParaRPr lang="en-US" sz="2400" b="1" dirty="0" smtClean="0">
              <a:solidFill>
                <a:schemeClr val="accent2"/>
              </a:solidFill>
              <a:latin typeface="Arial" charset="0"/>
            </a:endParaRPr>
          </a:p>
          <a:p>
            <a:pPr algn="ctr"/>
            <a:r>
              <a:rPr lang="en-US" sz="3200" b="1" dirty="0" smtClean="0">
                <a:solidFill>
                  <a:schemeClr val="accent2"/>
                </a:solidFill>
                <a:latin typeface="Arial" charset="0"/>
              </a:rPr>
              <a:t>Who We Are &amp; What We Do: </a:t>
            </a:r>
          </a:p>
          <a:p>
            <a:pPr algn="ctr"/>
            <a:r>
              <a:rPr lang="en-US" sz="3200" b="1" i="1" dirty="0" smtClean="0">
                <a:solidFill>
                  <a:schemeClr val="accent2"/>
                </a:solidFill>
                <a:latin typeface="Arial" charset="0"/>
              </a:rPr>
              <a:t>Good Data, Good Decision</a:t>
            </a:r>
            <a:endParaRPr lang="en-US" sz="3200" b="1" i="1" dirty="0">
              <a:solidFill>
                <a:schemeClr val="accent2"/>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475" y="2276850"/>
            <a:ext cx="8229600" cy="1143000"/>
          </a:xfrm>
        </p:spPr>
        <p:txBody>
          <a:bodyPr/>
          <a:lstStyle/>
          <a:p>
            <a:pPr eaLnBrk="1" hangingPunct="1"/>
            <a:r>
              <a:rPr lang="en-US" b="1" dirty="0" smtClean="0">
                <a:latin typeface="+mn-lt"/>
              </a:rPr>
              <a:t>ATLANTIC COAST FISHERIES DATA COLLECTION STANDARDS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dirty="0" smtClean="0"/>
              <a:t>Standards Creation</a:t>
            </a:r>
          </a:p>
        </p:txBody>
      </p:sp>
      <p:sp>
        <p:nvSpPr>
          <p:cNvPr id="10243" name="Content Placeholder 2"/>
          <p:cNvSpPr>
            <a:spLocks noGrp="1"/>
          </p:cNvSpPr>
          <p:nvPr>
            <p:ph idx="1"/>
          </p:nvPr>
        </p:nvSpPr>
        <p:spPr/>
        <p:txBody>
          <a:bodyPr/>
          <a:lstStyle/>
          <a:p>
            <a:r>
              <a:rPr lang="en-US" dirty="0" smtClean="0"/>
              <a:t>ACCSP and Gulf States worked together to create consistent standards</a:t>
            </a:r>
          </a:p>
          <a:p>
            <a:pPr lvl="1"/>
            <a:r>
              <a:rPr lang="en-US" dirty="0" smtClean="0"/>
              <a:t>Program created in 1995</a:t>
            </a:r>
          </a:p>
          <a:p>
            <a:pPr lvl="1"/>
            <a:r>
              <a:rPr lang="en-US" dirty="0" smtClean="0"/>
              <a:t>First set published in 1998</a:t>
            </a:r>
          </a:p>
          <a:p>
            <a:pPr lvl="1"/>
            <a:r>
              <a:rPr lang="en-US" dirty="0" smtClean="0"/>
              <a:t>Revised in 2004</a:t>
            </a:r>
          </a:p>
          <a:p>
            <a:pPr lvl="1"/>
            <a:r>
              <a:rPr lang="en-US" dirty="0" smtClean="0"/>
              <a:t>Revised again in 2012</a:t>
            </a:r>
          </a:p>
          <a:p>
            <a:r>
              <a:rPr lang="en-US" dirty="0" smtClean="0"/>
              <a:t>Data elements and collection methods for all modules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Standards Scope</a:t>
            </a:r>
            <a:endParaRPr lang="en-US" b="1" dirty="0"/>
          </a:p>
        </p:txBody>
      </p:sp>
      <p:sp>
        <p:nvSpPr>
          <p:cNvPr id="3" name="Content Placeholder 2"/>
          <p:cNvSpPr>
            <a:spLocks noGrp="1"/>
          </p:cNvSpPr>
          <p:nvPr>
            <p:ph idx="1"/>
          </p:nvPr>
        </p:nvSpPr>
        <p:spPr>
          <a:xfrm>
            <a:off x="501070" y="1393535"/>
            <a:ext cx="8229600" cy="4525963"/>
          </a:xfrm>
        </p:spPr>
        <p:txBody>
          <a:bodyPr/>
          <a:lstStyle/>
          <a:p>
            <a:pPr lvl="0"/>
            <a:r>
              <a:rPr lang="en-US" sz="2400" dirty="0" smtClean="0"/>
              <a:t>Catch and</a:t>
            </a:r>
            <a:r>
              <a:rPr lang="en-US" sz="2400" baseline="0" dirty="0" smtClean="0"/>
              <a:t> Effort</a:t>
            </a:r>
          </a:p>
          <a:p>
            <a:pPr lvl="1"/>
            <a:r>
              <a:rPr lang="en-US" sz="2200" dirty="0" smtClean="0"/>
              <a:t>Dealer Reporting (includes Charter/</a:t>
            </a:r>
            <a:r>
              <a:rPr lang="en-US" sz="2200" dirty="0" err="1" smtClean="0"/>
              <a:t>Headboat</a:t>
            </a:r>
            <a:r>
              <a:rPr lang="en-US" sz="2200" dirty="0" smtClean="0"/>
              <a:t>)</a:t>
            </a:r>
          </a:p>
          <a:p>
            <a:pPr lvl="1"/>
            <a:r>
              <a:rPr lang="en-US" sz="2200" dirty="0" smtClean="0"/>
              <a:t>Trip Reporting</a:t>
            </a:r>
          </a:p>
          <a:p>
            <a:pPr lvl="1"/>
            <a:r>
              <a:rPr lang="en-US" sz="2200" dirty="0" smtClean="0"/>
              <a:t>Recreational</a:t>
            </a:r>
            <a:r>
              <a:rPr lang="en-US" sz="2200" baseline="0" dirty="0" smtClean="0"/>
              <a:t> Reporting</a:t>
            </a:r>
            <a:endParaRPr lang="en-US" sz="2200" dirty="0" smtClean="0"/>
          </a:p>
          <a:p>
            <a:pPr lvl="0"/>
            <a:r>
              <a:rPr lang="en-US" sz="2400" dirty="0" smtClean="0"/>
              <a:t>Biological</a:t>
            </a:r>
          </a:p>
          <a:p>
            <a:pPr lvl="1"/>
            <a:r>
              <a:rPr lang="en-US" sz="2200" dirty="0" smtClean="0"/>
              <a:t>Dealer and Trip Reporting</a:t>
            </a:r>
          </a:p>
          <a:p>
            <a:pPr lvl="1"/>
            <a:r>
              <a:rPr lang="en-US" sz="2200" dirty="0" smtClean="0"/>
              <a:t>At-Sea Observations</a:t>
            </a:r>
          </a:p>
          <a:p>
            <a:pPr lvl="1"/>
            <a:r>
              <a:rPr lang="en-US" sz="2200" dirty="0" smtClean="0"/>
              <a:t>Recreational</a:t>
            </a:r>
          </a:p>
          <a:p>
            <a:pPr lvl="0"/>
            <a:r>
              <a:rPr lang="en-US" sz="2400" dirty="0" smtClean="0"/>
              <a:t>Other</a:t>
            </a:r>
          </a:p>
          <a:p>
            <a:pPr lvl="1"/>
            <a:r>
              <a:rPr lang="en-US" sz="2000" dirty="0" smtClean="0"/>
              <a:t>Confidentiality</a:t>
            </a:r>
          </a:p>
          <a:p>
            <a:pPr lvl="1"/>
            <a:r>
              <a:rPr lang="en-US" sz="2000" dirty="0" smtClean="0"/>
              <a:t>Quality Control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Standards</a:t>
            </a:r>
            <a:r>
              <a:rPr lang="en-US" b="1" baseline="0" dirty="0" smtClean="0"/>
              <a:t> Scope</a:t>
            </a:r>
            <a:endParaRPr lang="en-US" b="1" dirty="0"/>
          </a:p>
        </p:txBody>
      </p:sp>
      <p:sp>
        <p:nvSpPr>
          <p:cNvPr id="3" name="Content Placeholder 2"/>
          <p:cNvSpPr>
            <a:spLocks noGrp="1"/>
          </p:cNvSpPr>
          <p:nvPr>
            <p:ph idx="1"/>
          </p:nvPr>
        </p:nvSpPr>
        <p:spPr>
          <a:xfrm>
            <a:off x="457200" y="1600200"/>
            <a:ext cx="8686800" cy="4171505"/>
          </a:xfrm>
        </p:spPr>
        <p:txBody>
          <a:bodyPr/>
          <a:lstStyle/>
          <a:p>
            <a:r>
              <a:rPr lang="en-US" sz="2800" dirty="0" smtClean="0"/>
              <a:t>Protected</a:t>
            </a:r>
            <a:r>
              <a:rPr lang="en-US" sz="2800" baseline="0" dirty="0" smtClean="0"/>
              <a:t> Species Interactions and </a:t>
            </a:r>
            <a:r>
              <a:rPr lang="en-US" sz="2800" baseline="0" dirty="0" err="1" smtClean="0"/>
              <a:t>Bycatch</a:t>
            </a:r>
            <a:endParaRPr lang="en-US" sz="2800" baseline="0" dirty="0" smtClean="0"/>
          </a:p>
          <a:p>
            <a:pPr lvl="1"/>
            <a:r>
              <a:rPr lang="en-US" sz="2400" dirty="0" smtClean="0"/>
              <a:t>Dealer</a:t>
            </a:r>
            <a:r>
              <a:rPr lang="en-US" sz="2400" baseline="0" dirty="0" smtClean="0"/>
              <a:t> Reporting</a:t>
            </a:r>
          </a:p>
          <a:p>
            <a:pPr lvl="1"/>
            <a:r>
              <a:rPr lang="en-US" sz="2400" baseline="0" dirty="0" smtClean="0"/>
              <a:t>Trip Reporting</a:t>
            </a:r>
          </a:p>
          <a:p>
            <a:pPr lvl="1"/>
            <a:r>
              <a:rPr lang="en-US" sz="2400" baseline="0" dirty="0" smtClean="0"/>
              <a:t>Recreational Reporting</a:t>
            </a:r>
          </a:p>
          <a:p>
            <a:pPr lvl="0"/>
            <a:r>
              <a:rPr lang="en-US" sz="2800" dirty="0" smtClean="0"/>
              <a:t>Social and</a:t>
            </a:r>
            <a:r>
              <a:rPr lang="en-US" sz="2800" baseline="0" dirty="0" smtClean="0"/>
              <a:t> Economic</a:t>
            </a:r>
          </a:p>
          <a:p>
            <a:pPr lvl="1"/>
            <a:r>
              <a:rPr lang="en-US" sz="2400" dirty="0" smtClean="0"/>
              <a:t>Commercial</a:t>
            </a:r>
          </a:p>
          <a:p>
            <a:pPr lvl="1"/>
            <a:r>
              <a:rPr lang="en-US" sz="2400" dirty="0" smtClean="0"/>
              <a:t>Recreational</a:t>
            </a:r>
          </a:p>
          <a:p>
            <a:pPr lvl="0"/>
            <a:r>
              <a:rPr lang="en-US" sz="2800" dirty="0" err="1" smtClean="0"/>
              <a:t>Metatdata</a:t>
            </a:r>
            <a:r>
              <a:rPr lang="en-US" sz="2800" dirty="0" smtClean="0"/>
              <a:t> </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08310" y="0"/>
            <a:ext cx="7696200" cy="1143000"/>
          </a:xfrm>
          <a:prstGeom prst="rect">
            <a:avLst/>
          </a:prstGeom>
          <a:noFill/>
          <a:ln w="76200">
            <a:noFill/>
            <a:miter lim="800000"/>
            <a:headEnd/>
            <a:tailEnd/>
          </a:ln>
        </p:spPr>
        <p:txBody>
          <a:bodyPr anchor="ctr"/>
          <a:lstStyle/>
          <a:p>
            <a:pPr algn="ctr"/>
            <a:r>
              <a:rPr lang="en-US" sz="3200" b="1" dirty="0" smtClean="0">
                <a:solidFill>
                  <a:schemeClr val="accent2"/>
                </a:solidFill>
                <a:latin typeface="Arial" charset="0"/>
              </a:rPr>
              <a:t>A PROGRAM DESIGNED TO EXCEL</a:t>
            </a:r>
            <a:endParaRPr lang="en-US" sz="3200" b="1" dirty="0">
              <a:solidFill>
                <a:schemeClr val="accent2"/>
              </a:solidFill>
              <a:latin typeface="Arial" charset="0"/>
            </a:endParaRPr>
          </a:p>
        </p:txBody>
      </p:sp>
      <p:sp>
        <p:nvSpPr>
          <p:cNvPr id="6" name="Rectangle 5"/>
          <p:cNvSpPr/>
          <p:nvPr/>
        </p:nvSpPr>
        <p:spPr>
          <a:xfrm>
            <a:off x="693095" y="1163105"/>
            <a:ext cx="7488975" cy="6186309"/>
          </a:xfrm>
          <a:prstGeom prst="rect">
            <a:avLst/>
          </a:prstGeom>
        </p:spPr>
        <p:txBody>
          <a:bodyPr wrap="square">
            <a:spAutoFit/>
          </a:bodyPr>
          <a:lstStyle/>
          <a:p>
            <a:r>
              <a:rPr lang="en-US" dirty="0" smtClean="0">
                <a:solidFill>
                  <a:schemeClr val="accent2"/>
                </a:solidFill>
              </a:rPr>
              <a:t>Approved May 2012, major updates of this third edition of the Program standards include a call for more timely data, specifically:</a:t>
            </a:r>
          </a:p>
          <a:p>
            <a:endParaRPr lang="en-US" dirty="0" smtClean="0">
              <a:solidFill>
                <a:schemeClr val="accent2"/>
              </a:solidFill>
            </a:endParaRPr>
          </a:p>
          <a:p>
            <a:pPr>
              <a:buFont typeface="Arial" pitchFamily="34" charset="0"/>
              <a:buChar char="•"/>
            </a:pPr>
            <a:r>
              <a:rPr lang="en-US" dirty="0" smtClean="0">
                <a:solidFill>
                  <a:schemeClr val="accent2"/>
                </a:solidFill>
              </a:rPr>
              <a:t> Changing the frequency of calculating catch and effort estimates within the recreational (private and rental boat  and shore-based fisheries) and for-hire fisheries to a 1 month collection period versus the current 2 month collection period.  </a:t>
            </a:r>
          </a:p>
          <a:p>
            <a:pPr>
              <a:buFont typeface="Arial" pitchFamily="34" charset="0"/>
              <a:buChar char="•"/>
            </a:pPr>
            <a:endParaRPr lang="en-US" dirty="0" smtClean="0">
              <a:solidFill>
                <a:schemeClr val="accent2"/>
              </a:solidFill>
            </a:endParaRPr>
          </a:p>
          <a:p>
            <a:pPr>
              <a:buFont typeface="Arial" pitchFamily="34" charset="0"/>
              <a:buChar char="•"/>
            </a:pPr>
            <a:r>
              <a:rPr lang="en-US" dirty="0" smtClean="0">
                <a:solidFill>
                  <a:schemeClr val="accent2"/>
                </a:solidFill>
              </a:rPr>
              <a:t> Accelerating data availability (data collection and processing prior to initial review) for the recreational and for-hire fisheries to 38 days (preferably 30 days) versus the current recommendation of 45 days. </a:t>
            </a:r>
          </a:p>
          <a:p>
            <a:pPr>
              <a:buFont typeface="Arial" pitchFamily="34" charset="0"/>
              <a:buChar char="•"/>
            </a:pPr>
            <a:endParaRPr lang="en-US" dirty="0" smtClean="0">
              <a:solidFill>
                <a:schemeClr val="accent2"/>
              </a:solidFill>
            </a:endParaRPr>
          </a:p>
          <a:p>
            <a:pPr>
              <a:buFont typeface="Arial" pitchFamily="34" charset="0"/>
              <a:buChar char="•"/>
            </a:pPr>
            <a:r>
              <a:rPr lang="en-US" dirty="0" smtClean="0">
                <a:solidFill>
                  <a:schemeClr val="accent2"/>
                </a:solidFill>
              </a:rPr>
              <a:t> Collecting biological data every 30 days versus the current 6 month cycle.</a:t>
            </a: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p>
          <a:p>
            <a:endParaRPr lang="en-US" dirty="0" smtClean="0"/>
          </a:p>
          <a:p>
            <a:endParaRPr lang="en-US" dirty="0" smtClean="0"/>
          </a:p>
          <a:p>
            <a:endParaRPr lang="en-US" dirty="0" smtClean="0"/>
          </a:p>
          <a:p>
            <a:pPr eaLnBrk="1" hangingPunct="1"/>
            <a:r>
              <a:rPr lang="en-US" dirty="0" smtClean="0">
                <a:solidFill>
                  <a:schemeClr val="accent2"/>
                </a:solidFill>
              </a:rPr>
              <a:t>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475" y="2276850"/>
            <a:ext cx="8229600" cy="1143000"/>
          </a:xfrm>
        </p:spPr>
        <p:txBody>
          <a:bodyPr/>
          <a:lstStyle/>
          <a:p>
            <a:pPr eaLnBrk="1" hangingPunct="1"/>
            <a:r>
              <a:rPr lang="en-US" b="1" dirty="0" smtClean="0">
                <a:latin typeface="+mn-lt"/>
              </a:rPr>
              <a:t>PROGRAM PROJECTS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b="1" dirty="0" smtClean="0"/>
              <a:t>Competitive Funding Process</a:t>
            </a:r>
          </a:p>
        </p:txBody>
      </p:sp>
      <p:sp>
        <p:nvSpPr>
          <p:cNvPr id="9219" name="Content Placeholder 2"/>
          <p:cNvSpPr>
            <a:spLocks noGrp="1"/>
          </p:cNvSpPr>
          <p:nvPr>
            <p:ph idx="1"/>
          </p:nvPr>
        </p:nvSpPr>
        <p:spPr>
          <a:xfrm>
            <a:off x="462665" y="1239915"/>
            <a:ext cx="8229600" cy="4525963"/>
          </a:xfrm>
        </p:spPr>
        <p:txBody>
          <a:bodyPr/>
          <a:lstStyle/>
          <a:p>
            <a:r>
              <a:rPr lang="en-US" dirty="0" smtClean="0"/>
              <a:t>Approximately $2M annually </a:t>
            </a:r>
          </a:p>
          <a:p>
            <a:r>
              <a:rPr lang="en-US" dirty="0" smtClean="0"/>
              <a:t>Organized/prioritized by module: Catch/Effort, Biological, Protected Species &amp; </a:t>
            </a:r>
            <a:r>
              <a:rPr lang="en-US" dirty="0" err="1" smtClean="0"/>
              <a:t>Bycatch</a:t>
            </a:r>
            <a:r>
              <a:rPr lang="en-US" dirty="0" smtClean="0"/>
              <a:t>, Social &amp; Economic, Metadata</a:t>
            </a:r>
          </a:p>
          <a:p>
            <a:r>
              <a:rPr lang="en-US" dirty="0" smtClean="0"/>
              <a:t>Objectives include: Expanding data collection, obtaining data, increasing sampling,  and promoting compliance of fishermen and dealer reporting.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475" y="2276850"/>
            <a:ext cx="8229600" cy="1143000"/>
          </a:xfrm>
        </p:spPr>
        <p:txBody>
          <a:bodyPr/>
          <a:lstStyle/>
          <a:p>
            <a:pPr eaLnBrk="1" hangingPunct="1"/>
            <a:r>
              <a:rPr lang="en-US" b="1" dirty="0" smtClean="0">
                <a:latin typeface="+mn-lt"/>
              </a:rPr>
              <a:t>SAFIS</a:t>
            </a:r>
          </a:p>
        </p:txBody>
      </p:sp>
      <p:pic>
        <p:nvPicPr>
          <p:cNvPr id="25602" name="Picture 2" descr="SAFIS"/>
          <p:cNvPicPr>
            <a:picLocks noChangeAspect="1" noChangeArrowheads="1"/>
          </p:cNvPicPr>
          <p:nvPr/>
        </p:nvPicPr>
        <p:blipFill>
          <a:blip r:embed="rId3" cstate="print"/>
          <a:srcRect/>
          <a:stretch>
            <a:fillRect/>
          </a:stretch>
        </p:blipFill>
        <p:spPr bwMode="auto">
          <a:xfrm>
            <a:off x="3035800" y="2161635"/>
            <a:ext cx="3314700" cy="17049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2665" y="0"/>
            <a:ext cx="8229600" cy="1143000"/>
          </a:xfrm>
        </p:spPr>
        <p:txBody>
          <a:bodyPr/>
          <a:lstStyle/>
          <a:p>
            <a:pPr eaLnBrk="1" hangingPunct="1"/>
            <a:r>
              <a:rPr lang="en-US" b="1" dirty="0" smtClean="0"/>
              <a:t>BENEFITS</a:t>
            </a:r>
            <a:r>
              <a:rPr lang="en-US" dirty="0" smtClean="0"/>
              <a:t> </a:t>
            </a:r>
          </a:p>
        </p:txBody>
      </p:sp>
      <p:sp>
        <p:nvSpPr>
          <p:cNvPr id="22531" name="Content Placeholder 2"/>
          <p:cNvSpPr>
            <a:spLocks noGrp="1"/>
          </p:cNvSpPr>
          <p:nvPr>
            <p:ph idx="1"/>
          </p:nvPr>
        </p:nvSpPr>
        <p:spPr>
          <a:xfrm>
            <a:off x="381000" y="1257300"/>
            <a:ext cx="8229600" cy="4419600"/>
          </a:xfrm>
        </p:spPr>
        <p:txBody>
          <a:bodyPr/>
          <a:lstStyle/>
          <a:p>
            <a:pPr lvl="0"/>
            <a:r>
              <a:rPr lang="en-US" sz="2000" dirty="0" smtClean="0"/>
              <a:t>Up-to-date information on species caught and their impact on fisheries and quotas</a:t>
            </a:r>
          </a:p>
          <a:p>
            <a:pPr lvl="0"/>
            <a:r>
              <a:rPr lang="en-US" sz="2000" dirty="0" smtClean="0"/>
              <a:t>Confidential access to data-of-record by fishermen and dealers;</a:t>
            </a:r>
          </a:p>
          <a:p>
            <a:pPr lvl="0"/>
            <a:r>
              <a:rPr lang="en-US" sz="2000" dirty="0" smtClean="0"/>
              <a:t>Access to state and federal reporting requirements through online data entry that eliminates duplicative reporting</a:t>
            </a:r>
          </a:p>
          <a:p>
            <a:pPr lvl="0"/>
            <a:r>
              <a:rPr lang="en-US" sz="2000" dirty="0" smtClean="0"/>
              <a:t>Integrated highly migratory species reporting</a:t>
            </a:r>
          </a:p>
          <a:p>
            <a:pPr lvl="0"/>
            <a:r>
              <a:rPr lang="en-US" sz="2000" dirty="0" smtClean="0"/>
              <a:t>Automatically generated pricing information</a:t>
            </a:r>
          </a:p>
          <a:p>
            <a:pPr lvl="0"/>
            <a:r>
              <a:rPr lang="en-US" sz="2000" dirty="0" smtClean="0"/>
              <a:t>Flexibility in creating favorites (e.g., species, gears, fishermen, dealers, and disposition) so reporting is quick and easier than ever; </a:t>
            </a:r>
          </a:p>
          <a:p>
            <a:pPr lvl="0"/>
            <a:r>
              <a:rPr lang="en-US" sz="2000" dirty="0" smtClean="0"/>
              <a:t>Management tools to facilitate maintenance of partner-owned data such as participants, online permits, and vessels</a:t>
            </a:r>
          </a:p>
          <a:p>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2665" y="0"/>
            <a:ext cx="8229600" cy="1143000"/>
          </a:xfrm>
        </p:spPr>
        <p:txBody>
          <a:bodyPr/>
          <a:lstStyle/>
          <a:p>
            <a:pPr eaLnBrk="1" hangingPunct="1"/>
            <a:r>
              <a:rPr lang="en-US" b="1" dirty="0" smtClean="0"/>
              <a:t>APPLICATIONS</a:t>
            </a:r>
            <a:r>
              <a:rPr lang="en-US" dirty="0" smtClean="0"/>
              <a:t> </a:t>
            </a:r>
          </a:p>
        </p:txBody>
      </p:sp>
      <p:sp>
        <p:nvSpPr>
          <p:cNvPr id="22531" name="Content Placeholder 2"/>
          <p:cNvSpPr>
            <a:spLocks noGrp="1"/>
          </p:cNvSpPr>
          <p:nvPr>
            <p:ph idx="1"/>
          </p:nvPr>
        </p:nvSpPr>
        <p:spPr>
          <a:xfrm>
            <a:off x="381000" y="1257300"/>
            <a:ext cx="8229600" cy="4419600"/>
          </a:xfrm>
        </p:spPr>
        <p:txBody>
          <a:bodyPr/>
          <a:lstStyle/>
          <a:p>
            <a:pPr lvl="0"/>
            <a:r>
              <a:rPr lang="en-US" sz="2800" dirty="0" smtClean="0"/>
              <a:t>Electronic dealer reporting (</a:t>
            </a:r>
            <a:r>
              <a:rPr lang="en-US" sz="2800" dirty="0" err="1" smtClean="0"/>
              <a:t>eDR</a:t>
            </a:r>
            <a:r>
              <a:rPr lang="en-US" sz="2800" dirty="0" smtClean="0"/>
              <a:t>): Over 4 million dealer records</a:t>
            </a:r>
          </a:p>
          <a:p>
            <a:pPr lvl="0"/>
            <a:r>
              <a:rPr lang="en-US" sz="2800" dirty="0" smtClean="0"/>
              <a:t>Electronic trip reporting (</a:t>
            </a:r>
            <a:r>
              <a:rPr lang="en-US" sz="2800" dirty="0" err="1" smtClean="0"/>
              <a:t>eTRIPS</a:t>
            </a:r>
            <a:r>
              <a:rPr lang="en-US" sz="2800" dirty="0" smtClean="0"/>
              <a:t>) and E-1 Ticket: Over 465,000 trip records</a:t>
            </a:r>
          </a:p>
          <a:p>
            <a:pPr lvl="0"/>
            <a:r>
              <a:rPr lang="en-US" sz="2800" dirty="0" smtClean="0"/>
              <a:t>Voluntary logbook (</a:t>
            </a:r>
            <a:r>
              <a:rPr lang="en-US" sz="2800" dirty="0" err="1" smtClean="0"/>
              <a:t>eLogbook</a:t>
            </a:r>
            <a:r>
              <a:rPr lang="en-US" sz="2800" dirty="0" smtClean="0"/>
              <a:t>): Over 6,700 angler records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24260" y="0"/>
            <a:ext cx="8229600" cy="1143000"/>
          </a:xfrm>
        </p:spPr>
        <p:txBody>
          <a:bodyPr/>
          <a:lstStyle/>
          <a:p>
            <a:pPr eaLnBrk="1" hangingPunct="1"/>
            <a:r>
              <a:rPr lang="en-US" b="1" dirty="0" smtClean="0">
                <a:latin typeface="+mn-lt"/>
              </a:rPr>
              <a:t>OVERVIEW</a:t>
            </a:r>
          </a:p>
        </p:txBody>
      </p:sp>
      <p:sp>
        <p:nvSpPr>
          <p:cNvPr id="5123" name="Rectangle 3"/>
          <p:cNvSpPr>
            <a:spLocks noGrp="1" noChangeArrowheads="1"/>
          </p:cNvSpPr>
          <p:nvPr>
            <p:ph type="body" idx="1"/>
          </p:nvPr>
        </p:nvSpPr>
        <p:spPr>
          <a:xfrm>
            <a:off x="457200" y="1047890"/>
            <a:ext cx="8229600" cy="5146270"/>
          </a:xfrm>
        </p:spPr>
        <p:txBody>
          <a:bodyPr/>
          <a:lstStyle/>
          <a:p>
            <a:pPr eaLnBrk="1" hangingPunct="1"/>
            <a:r>
              <a:rPr lang="en-US" dirty="0" smtClean="0"/>
              <a:t>History</a:t>
            </a:r>
          </a:p>
          <a:p>
            <a:pPr eaLnBrk="1" hangingPunct="1"/>
            <a:r>
              <a:rPr lang="en-US" dirty="0" smtClean="0"/>
              <a:t>Standards</a:t>
            </a:r>
          </a:p>
          <a:p>
            <a:pPr eaLnBrk="1" hangingPunct="1"/>
            <a:r>
              <a:rPr lang="en-US" dirty="0" smtClean="0"/>
              <a:t>Program Projects</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dirty="0" smtClean="0">
                <a:solidFill>
                  <a:schemeClr val="accent2"/>
                </a:solidFill>
                <a:latin typeface="+mn-lt"/>
                <a:ea typeface="+mn-ea"/>
                <a:cs typeface="+mn-cs"/>
              </a:rPr>
              <a:t>SAFIS</a:t>
            </a:r>
            <a:endParaRPr lang="en-US" dirty="0" smtClean="0"/>
          </a:p>
          <a:p>
            <a:pPr eaLnBrk="1" hangingPunct="1"/>
            <a:r>
              <a:rPr lang="en-US" dirty="0" smtClean="0"/>
              <a:t>Data Warehouse</a:t>
            </a:r>
          </a:p>
          <a:p>
            <a:pPr eaLnBrk="1" hangingPunct="1"/>
            <a:r>
              <a:rPr lang="en-US" dirty="0" smtClean="0"/>
              <a:t>Case Studies</a:t>
            </a:r>
          </a:p>
          <a:p>
            <a:pPr eaLnBrk="1" hangingPunct="1"/>
            <a:r>
              <a:rPr lang="en-US" dirty="0" smtClean="0"/>
              <a:t>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56600"/>
            <a:ext cx="9144000" cy="1143000"/>
          </a:xfrm>
        </p:spPr>
        <p:txBody>
          <a:bodyPr/>
          <a:lstStyle/>
          <a:p>
            <a:pPr eaLnBrk="1" hangingPunct="1"/>
            <a:r>
              <a:rPr lang="en-US" b="1" dirty="0" smtClean="0"/>
              <a:t>SAFIS Today</a:t>
            </a:r>
            <a:endParaRPr lang="en-US" dirty="0" smtClean="0"/>
          </a:p>
        </p:txBody>
      </p:sp>
      <p:sp>
        <p:nvSpPr>
          <p:cNvPr id="22531" name="Content Placeholder 2"/>
          <p:cNvSpPr>
            <a:spLocks noGrp="1"/>
          </p:cNvSpPr>
          <p:nvPr>
            <p:ph idx="1"/>
          </p:nvPr>
        </p:nvSpPr>
        <p:spPr>
          <a:xfrm>
            <a:off x="914400" y="1547155"/>
            <a:ext cx="8229600" cy="4419600"/>
          </a:xfrm>
        </p:spPr>
        <p:txBody>
          <a:bodyPr/>
          <a:lstStyle/>
          <a:p>
            <a:pPr lvl="0"/>
            <a:r>
              <a:rPr lang="en-US" sz="2400" b="1" dirty="0" smtClean="0"/>
              <a:t>All NE dealers</a:t>
            </a:r>
            <a:r>
              <a:rPr lang="en-US" sz="2400" b="1" baseline="0" dirty="0" smtClean="0"/>
              <a:t> report through SAFIS</a:t>
            </a:r>
          </a:p>
          <a:p>
            <a:pPr lvl="1"/>
            <a:r>
              <a:rPr lang="en-US" sz="2400" dirty="0" smtClean="0"/>
              <a:t>Online</a:t>
            </a:r>
            <a:r>
              <a:rPr lang="en-US" sz="2400" baseline="0" dirty="0" smtClean="0"/>
              <a:t> interface, file upload, or PC based software (Bluefin)</a:t>
            </a:r>
          </a:p>
          <a:p>
            <a:r>
              <a:rPr lang="en-US" sz="2400" b="1" dirty="0" smtClean="0"/>
              <a:t>SE Dealers in SC and GA report through SAFIS</a:t>
            </a:r>
          </a:p>
          <a:p>
            <a:pPr lvl="0"/>
            <a:r>
              <a:rPr lang="en-US" sz="2400" b="1" dirty="0" smtClean="0"/>
              <a:t>SAFIS is the hub for HMS reporting</a:t>
            </a:r>
          </a:p>
          <a:p>
            <a:pPr lvl="1"/>
            <a:r>
              <a:rPr lang="en-US" sz="2400" dirty="0" smtClean="0"/>
              <a:t>Collects HMS specific data elements</a:t>
            </a:r>
          </a:p>
          <a:p>
            <a:pPr lvl="1"/>
            <a:r>
              <a:rPr lang="en-US" sz="2400" dirty="0" smtClean="0"/>
              <a:t>Pulls data from Gulf and SE</a:t>
            </a:r>
          </a:p>
          <a:p>
            <a:pPr lvl="1"/>
            <a:r>
              <a:rPr lang="en-US" sz="2400" dirty="0" smtClean="0"/>
              <a:t>Pushes data in HMS </a:t>
            </a:r>
            <a:r>
              <a:rPr lang="en-US" sz="2400" dirty="0" err="1" smtClean="0"/>
              <a:t>Edealer</a:t>
            </a:r>
            <a:r>
              <a:rPr lang="en-US" sz="2400" dirty="0" smtClean="0"/>
              <a:t> system (hosted by ACCSP)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1070" y="356600"/>
            <a:ext cx="8229600" cy="1143000"/>
          </a:xfrm>
        </p:spPr>
        <p:txBody>
          <a:bodyPr/>
          <a:lstStyle/>
          <a:p>
            <a:pPr eaLnBrk="1" hangingPunct="1"/>
            <a:r>
              <a:rPr lang="en-US" b="1" dirty="0" smtClean="0"/>
              <a:t>SAFIS Data</a:t>
            </a:r>
            <a:endParaRPr lang="en-US" dirty="0" smtClean="0"/>
          </a:p>
        </p:txBody>
      </p:sp>
      <p:sp>
        <p:nvSpPr>
          <p:cNvPr id="22531" name="Content Placeholder 2"/>
          <p:cNvSpPr>
            <a:spLocks noGrp="1"/>
          </p:cNvSpPr>
          <p:nvPr>
            <p:ph idx="1"/>
          </p:nvPr>
        </p:nvSpPr>
        <p:spPr>
          <a:xfrm>
            <a:off x="914400" y="1585560"/>
            <a:ext cx="8229600" cy="4419600"/>
          </a:xfrm>
        </p:spPr>
        <p:txBody>
          <a:bodyPr/>
          <a:lstStyle/>
          <a:p>
            <a:pPr lvl="0"/>
            <a:r>
              <a:rPr lang="en-US" sz="2400" b="1" dirty="0" smtClean="0"/>
              <a:t>All partner data stored</a:t>
            </a:r>
            <a:r>
              <a:rPr lang="en-US" sz="2400" b="1" baseline="0" dirty="0" smtClean="0"/>
              <a:t> </a:t>
            </a:r>
            <a:r>
              <a:rPr lang="en-US" sz="2400" b="1" i="1" baseline="0" dirty="0" smtClean="0"/>
              <a:t>together</a:t>
            </a:r>
            <a:endParaRPr lang="en-US" sz="2400" b="1" i="1" dirty="0" smtClean="0"/>
          </a:p>
          <a:p>
            <a:pPr lvl="0"/>
            <a:r>
              <a:rPr lang="en-US" sz="2400" b="1" dirty="0" smtClean="0"/>
              <a:t>All agencies able to access appropriate data </a:t>
            </a:r>
            <a:r>
              <a:rPr lang="en-US" sz="2400" b="1" i="1" dirty="0" smtClean="0"/>
              <a:t>in real time </a:t>
            </a:r>
          </a:p>
          <a:p>
            <a:pPr lvl="1"/>
            <a:r>
              <a:rPr lang="en-US" sz="2400" dirty="0" smtClean="0"/>
              <a:t>NMFS need state data</a:t>
            </a:r>
          </a:p>
          <a:p>
            <a:pPr lvl="1"/>
            <a:r>
              <a:rPr lang="en-US" sz="2400" dirty="0" smtClean="0"/>
              <a:t>States need NOAA Fisheries data</a:t>
            </a:r>
          </a:p>
          <a:p>
            <a:r>
              <a:rPr lang="en-US" sz="2400" b="1" dirty="0" smtClean="0"/>
              <a:t>NE, SE, and Science Centers directly access database and pull data as needed</a:t>
            </a:r>
          </a:p>
          <a:p>
            <a:r>
              <a:rPr lang="en-US" sz="2400" b="1" dirty="0" smtClean="0"/>
              <a:t>Warehouse loaded directly for many partners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2665" y="0"/>
            <a:ext cx="8229600" cy="1143000"/>
          </a:xfrm>
        </p:spPr>
        <p:txBody>
          <a:bodyPr/>
          <a:lstStyle/>
          <a:p>
            <a:r>
              <a:rPr lang="en-US" b="1" dirty="0" smtClean="0"/>
              <a:t>THE FUTURE OF SAFIS</a:t>
            </a:r>
          </a:p>
        </p:txBody>
      </p:sp>
      <p:sp>
        <p:nvSpPr>
          <p:cNvPr id="36867" name="Content Placeholder 2"/>
          <p:cNvSpPr>
            <a:spLocks noGrp="1"/>
          </p:cNvSpPr>
          <p:nvPr>
            <p:ph idx="1"/>
          </p:nvPr>
        </p:nvSpPr>
        <p:spPr>
          <a:xfrm>
            <a:off x="462665" y="1201511"/>
            <a:ext cx="8141860" cy="4378169"/>
          </a:xfrm>
        </p:spPr>
        <p:txBody>
          <a:bodyPr/>
          <a:lstStyle/>
          <a:p>
            <a:r>
              <a:rPr lang="en-US" dirty="0" smtClean="0"/>
              <a:t>eDR Redesign</a:t>
            </a:r>
          </a:p>
          <a:p>
            <a:pPr lvl="1"/>
            <a:r>
              <a:rPr lang="en-US" dirty="0" smtClean="0"/>
              <a:t>Hand held dealer reporting project approved</a:t>
            </a:r>
          </a:p>
          <a:p>
            <a:r>
              <a:rPr lang="en-US" dirty="0" smtClean="0"/>
              <a:t>eTRIPS roll-out to CT, NY and MD</a:t>
            </a:r>
          </a:p>
          <a:p>
            <a:pPr lvl="1"/>
            <a:r>
              <a:rPr lang="en-US" dirty="0" smtClean="0"/>
              <a:t>Hand held reporting under development</a:t>
            </a:r>
          </a:p>
          <a:p>
            <a:r>
              <a:rPr lang="en-US" dirty="0" smtClean="0"/>
              <a:t>Enhanced Biological Tracking</a:t>
            </a:r>
          </a:p>
          <a:p>
            <a:r>
              <a:rPr lang="en-US" dirty="0" smtClean="0"/>
              <a:t>Ancillary application being developed</a:t>
            </a:r>
          </a:p>
          <a:p>
            <a:pPr lvl="1"/>
            <a:r>
              <a:rPr lang="en-US" dirty="0" smtClean="0"/>
              <a:t>ASMFC lobster trap transferability</a:t>
            </a:r>
          </a:p>
          <a:p>
            <a:pPr lvl="2"/>
            <a:r>
              <a:rPr lang="en-US" dirty="0" smtClean="0"/>
              <a:t>Tracks trap quotas and allocation</a:t>
            </a:r>
          </a:p>
          <a:p>
            <a:pPr lvl="2"/>
            <a:r>
              <a:rPr lang="en-US" dirty="0" smtClean="0"/>
              <a:t>Manages transfers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Recreational</a:t>
            </a:r>
            <a:r>
              <a:rPr lang="en-US" b="1" baseline="0" dirty="0" smtClean="0"/>
              <a:t> Data</a:t>
            </a:r>
            <a:endParaRPr lang="en-US" b="1" dirty="0"/>
          </a:p>
        </p:txBody>
      </p:sp>
      <p:sp>
        <p:nvSpPr>
          <p:cNvPr id="3" name="Content Placeholder 2"/>
          <p:cNvSpPr>
            <a:spLocks noGrp="1"/>
          </p:cNvSpPr>
          <p:nvPr>
            <p:ph idx="1"/>
          </p:nvPr>
        </p:nvSpPr>
        <p:spPr/>
        <p:txBody>
          <a:bodyPr/>
          <a:lstStyle/>
          <a:p>
            <a:r>
              <a:rPr lang="en-US" dirty="0" smtClean="0"/>
              <a:t>Previous standard</a:t>
            </a:r>
            <a:r>
              <a:rPr lang="en-US" baseline="0" dirty="0" smtClean="0"/>
              <a:t> was MRFSS</a:t>
            </a:r>
          </a:p>
          <a:p>
            <a:r>
              <a:rPr lang="en-US" dirty="0" smtClean="0"/>
              <a:t>Now needs based</a:t>
            </a:r>
          </a:p>
          <a:p>
            <a:r>
              <a:rPr lang="en-US" dirty="0" smtClean="0"/>
              <a:t>Working closely with MRIP</a:t>
            </a:r>
          </a:p>
          <a:p>
            <a:pPr lvl="1"/>
            <a:r>
              <a:rPr lang="en-US" dirty="0" smtClean="0"/>
              <a:t>Developing PSE based standard</a:t>
            </a:r>
          </a:p>
          <a:p>
            <a:pPr lvl="1"/>
            <a:r>
              <a:rPr lang="en-US" dirty="0" smtClean="0"/>
              <a:t>Looking at charter/</a:t>
            </a:r>
            <a:r>
              <a:rPr lang="en-US" dirty="0" err="1" smtClean="0"/>
              <a:t>headboat</a:t>
            </a:r>
            <a:r>
              <a:rPr lang="en-US" dirty="0" smtClean="0"/>
              <a:t> reporting</a:t>
            </a:r>
          </a:p>
          <a:p>
            <a:r>
              <a:rPr lang="en-US" dirty="0" smtClean="0"/>
              <a:t>State conduct on the Atlantic coast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475" y="2276850"/>
            <a:ext cx="8229600" cy="1143000"/>
          </a:xfrm>
        </p:spPr>
        <p:txBody>
          <a:bodyPr/>
          <a:lstStyle/>
          <a:p>
            <a:pPr eaLnBrk="1" hangingPunct="1"/>
            <a:r>
              <a:rPr lang="en-US" b="1" dirty="0" smtClean="0">
                <a:latin typeface="+mn-lt"/>
              </a:rPr>
              <a:t>DATA WAREHOUSE FAQs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2665" y="0"/>
            <a:ext cx="8229600" cy="1143000"/>
          </a:xfrm>
        </p:spPr>
        <p:txBody>
          <a:bodyPr/>
          <a:lstStyle/>
          <a:p>
            <a:r>
              <a:rPr lang="en-US" b="1" dirty="0" smtClean="0"/>
              <a:t>INVENTORY </a:t>
            </a:r>
          </a:p>
        </p:txBody>
      </p:sp>
      <p:sp>
        <p:nvSpPr>
          <p:cNvPr id="18435" name="Content Placeholder 2"/>
          <p:cNvSpPr>
            <a:spLocks noGrp="1"/>
          </p:cNvSpPr>
          <p:nvPr>
            <p:ph idx="1"/>
          </p:nvPr>
        </p:nvSpPr>
        <p:spPr>
          <a:xfrm>
            <a:off x="462665" y="1163105"/>
            <a:ext cx="7724869" cy="4525963"/>
          </a:xfrm>
        </p:spPr>
        <p:txBody>
          <a:bodyPr/>
          <a:lstStyle/>
          <a:p>
            <a:pPr eaLnBrk="1" hangingPunct="1">
              <a:lnSpc>
                <a:spcPct val="80000"/>
              </a:lnSpc>
            </a:pPr>
            <a:r>
              <a:rPr lang="en-US" sz="2800" dirty="0" smtClean="0"/>
              <a:t>Commercial Catch &amp; Effort: 1950 annual summaries and since 2007 all partners supply trip reports to ACCSP</a:t>
            </a:r>
          </a:p>
          <a:p>
            <a:pPr eaLnBrk="1" hangingPunct="1">
              <a:lnSpc>
                <a:spcPct val="80000"/>
              </a:lnSpc>
            </a:pPr>
            <a:endParaRPr lang="en-US" sz="2800" dirty="0" smtClean="0"/>
          </a:p>
          <a:p>
            <a:pPr eaLnBrk="1" hangingPunct="1">
              <a:lnSpc>
                <a:spcPct val="80000"/>
              </a:lnSpc>
            </a:pPr>
            <a:r>
              <a:rPr lang="en-US" sz="2800" dirty="0" smtClean="0"/>
              <a:t>Recreational Catch &amp; Effort: Final 2012 recreational data from fed (finer level of detail)</a:t>
            </a:r>
          </a:p>
          <a:p>
            <a:pPr eaLnBrk="1" hangingPunct="1">
              <a:lnSpc>
                <a:spcPct val="80000"/>
              </a:lnSpc>
            </a:pPr>
            <a:endParaRPr lang="en-US" sz="2800" dirty="0" smtClean="0"/>
          </a:p>
          <a:p>
            <a:pPr eaLnBrk="1" hangingPunct="1">
              <a:lnSpc>
                <a:spcPct val="80000"/>
              </a:lnSpc>
            </a:pPr>
            <a:r>
              <a:rPr lang="en-US" sz="2800" dirty="0" smtClean="0"/>
              <a:t>Biological: American lobster (1981 – 2007) and Atlantic herring (2002 - 2010)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sz="2800" b="1" dirty="0" smtClean="0"/>
              <a:t>CURRENT STATUS OF AVAILABLE DATA </a:t>
            </a:r>
          </a:p>
        </p:txBody>
      </p:sp>
      <p:pic>
        <p:nvPicPr>
          <p:cNvPr id="7" name="Picture 6" descr="ACCSPSOADSpring2012_Web.jpg"/>
          <p:cNvPicPr>
            <a:picLocks noChangeAspect="1"/>
          </p:cNvPicPr>
          <p:nvPr/>
        </p:nvPicPr>
        <p:blipFill>
          <a:blip r:embed="rId3" cstate="print"/>
          <a:stretch>
            <a:fillRect/>
          </a:stretch>
        </p:blipFill>
        <p:spPr>
          <a:xfrm>
            <a:off x="88392" y="914400"/>
            <a:ext cx="8967216" cy="5029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sz="2800" b="1" dirty="0" smtClean="0"/>
              <a:t>CURRENT STATUS OF AVAILABLE DATA </a:t>
            </a:r>
          </a:p>
        </p:txBody>
      </p:sp>
      <p:sp>
        <p:nvSpPr>
          <p:cNvPr id="4" name="Rectangle 3"/>
          <p:cNvSpPr/>
          <p:nvPr/>
        </p:nvSpPr>
        <p:spPr>
          <a:xfrm>
            <a:off x="654690" y="4696365"/>
            <a:ext cx="7834620" cy="523220"/>
          </a:xfrm>
          <a:prstGeom prst="rect">
            <a:avLst/>
          </a:prstGeom>
        </p:spPr>
        <p:txBody>
          <a:bodyPr wrap="square">
            <a:spAutoFit/>
          </a:bodyPr>
          <a:lstStyle/>
          <a:p>
            <a:r>
              <a:rPr lang="en-US" sz="2800" i="1" dirty="0" smtClean="0">
                <a:solidFill>
                  <a:schemeClr val="accent6"/>
                </a:solidFill>
              </a:rPr>
              <a:t>http://mahi.accsp.org:8080/myJSPs/SOAD.jsp</a:t>
            </a:r>
            <a:endParaRPr lang="en-US" sz="2800" i="1" dirty="0">
              <a:solidFill>
                <a:schemeClr val="accent6"/>
              </a:solidFill>
            </a:endParaRPr>
          </a:p>
        </p:txBody>
      </p:sp>
      <p:pic>
        <p:nvPicPr>
          <p:cNvPr id="5" name="Picture 4" descr="UpdatesofSOAD.png"/>
          <p:cNvPicPr>
            <a:picLocks noChangeAspect="1"/>
          </p:cNvPicPr>
          <p:nvPr/>
        </p:nvPicPr>
        <p:blipFill>
          <a:blip r:embed="rId3" cstate="print"/>
          <a:stretch>
            <a:fillRect/>
          </a:stretch>
        </p:blipFill>
        <p:spPr>
          <a:xfrm>
            <a:off x="693095" y="971080"/>
            <a:ext cx="7719405" cy="3728494"/>
          </a:xfrm>
          <a:prstGeom prst="rect">
            <a:avLst/>
          </a:prstGeom>
        </p:spPr>
      </p:pic>
      <p:sp>
        <p:nvSpPr>
          <p:cNvPr id="6" name="Oval 5"/>
          <p:cNvSpPr/>
          <p:nvPr/>
        </p:nvSpPr>
        <p:spPr>
          <a:xfrm>
            <a:off x="5148075" y="3313784"/>
            <a:ext cx="1689820" cy="145939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b="1" dirty="0" smtClean="0"/>
              <a:t>DATA LOAD PROCESS </a:t>
            </a:r>
          </a:p>
        </p:txBody>
      </p:sp>
      <p:pic>
        <p:nvPicPr>
          <p:cNvPr id="7" name="Picture 6" descr="ACCSPAnnualDataLoadProcess.jpg"/>
          <p:cNvPicPr>
            <a:picLocks noChangeAspect="1"/>
          </p:cNvPicPr>
          <p:nvPr/>
        </p:nvPicPr>
        <p:blipFill>
          <a:blip r:embed="rId3" cstate="print"/>
          <a:stretch>
            <a:fillRect/>
          </a:stretch>
        </p:blipFill>
        <p:spPr>
          <a:xfrm>
            <a:off x="654690" y="1074132"/>
            <a:ext cx="7943088" cy="55808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the Data</a:t>
            </a:r>
            <a:endParaRPr lang="en-US" b="1" dirty="0"/>
          </a:p>
        </p:txBody>
      </p:sp>
      <p:sp>
        <p:nvSpPr>
          <p:cNvPr id="3" name="Content Placeholder 2"/>
          <p:cNvSpPr>
            <a:spLocks noGrp="1"/>
          </p:cNvSpPr>
          <p:nvPr>
            <p:ph idx="1"/>
          </p:nvPr>
        </p:nvSpPr>
        <p:spPr>
          <a:xfrm>
            <a:off x="457200" y="1600200"/>
            <a:ext cx="3423510" cy="4525963"/>
          </a:xfrm>
        </p:spPr>
        <p:txBody>
          <a:bodyPr/>
          <a:lstStyle/>
          <a:p>
            <a:r>
              <a:rPr lang="en-US" dirty="0" smtClean="0"/>
              <a:t>On-line access provided</a:t>
            </a:r>
          </a:p>
          <a:p>
            <a:r>
              <a:rPr lang="en-US" dirty="0" smtClean="0"/>
              <a:t>Custom data requests</a:t>
            </a:r>
            <a:endParaRPr lang="en-US" dirty="0"/>
          </a:p>
        </p:txBody>
      </p:sp>
      <p:pic>
        <p:nvPicPr>
          <p:cNvPr id="1027" name="Picture 3" descr="C:\Documents and Settings\Mike_c\Desktop\warehouse.jpg"/>
          <p:cNvPicPr>
            <a:picLocks noChangeAspect="1" noChangeArrowheads="1"/>
          </p:cNvPicPr>
          <p:nvPr/>
        </p:nvPicPr>
        <p:blipFill>
          <a:blip r:embed="rId2" cstate="print"/>
          <a:srcRect/>
          <a:stretch>
            <a:fillRect/>
          </a:stretch>
        </p:blipFill>
        <p:spPr bwMode="auto">
          <a:xfrm>
            <a:off x="3957520" y="1393535"/>
            <a:ext cx="3053580" cy="372528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475" y="2276850"/>
            <a:ext cx="8229600" cy="1143000"/>
          </a:xfrm>
        </p:spPr>
        <p:txBody>
          <a:bodyPr/>
          <a:lstStyle/>
          <a:p>
            <a:pPr eaLnBrk="1" hangingPunct="1"/>
            <a:r>
              <a:rPr lang="en-US" b="1" dirty="0" smtClean="0">
                <a:latin typeface="+mn-lt"/>
              </a:rPr>
              <a:t>HISTORY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2665" y="0"/>
            <a:ext cx="8229600" cy="1143000"/>
          </a:xfrm>
        </p:spPr>
        <p:txBody>
          <a:bodyPr/>
          <a:lstStyle/>
          <a:p>
            <a:r>
              <a:rPr lang="en-US" b="1" dirty="0" smtClean="0"/>
              <a:t>PUBLIC VS. LOGIN</a:t>
            </a:r>
          </a:p>
        </p:txBody>
      </p:sp>
      <p:pic>
        <p:nvPicPr>
          <p:cNvPr id="4" name="Content Placeholder 3" descr="PublicDataWarehouse.jpg"/>
          <p:cNvPicPr>
            <a:picLocks noGrp="1" noChangeAspect="1"/>
          </p:cNvPicPr>
          <p:nvPr>
            <p:ph idx="1"/>
          </p:nvPr>
        </p:nvPicPr>
        <p:blipFill>
          <a:blip r:embed="rId3" cstate="print"/>
          <a:stretch>
            <a:fillRect/>
          </a:stretch>
        </p:blipFill>
        <p:spPr>
          <a:xfrm>
            <a:off x="923525" y="1623965"/>
            <a:ext cx="2770625" cy="1222335"/>
          </a:xfrm>
        </p:spPr>
      </p:pic>
      <p:pic>
        <p:nvPicPr>
          <p:cNvPr id="5" name="Picture 4" descr="SecureDataWarehouse.jpg"/>
          <p:cNvPicPr>
            <a:picLocks noChangeAspect="1"/>
          </p:cNvPicPr>
          <p:nvPr/>
        </p:nvPicPr>
        <p:blipFill>
          <a:blip r:embed="rId4" cstate="print"/>
          <a:stretch>
            <a:fillRect/>
          </a:stretch>
        </p:blipFill>
        <p:spPr>
          <a:xfrm>
            <a:off x="5416910" y="1585560"/>
            <a:ext cx="2803565" cy="1201529"/>
          </a:xfrm>
          <a:prstGeom prst="rect">
            <a:avLst/>
          </a:prstGeom>
        </p:spPr>
      </p:pic>
      <p:sp>
        <p:nvSpPr>
          <p:cNvPr id="6" name="Content Placeholder 2"/>
          <p:cNvSpPr txBox="1">
            <a:spLocks/>
          </p:cNvSpPr>
          <p:nvPr/>
        </p:nvSpPr>
        <p:spPr bwMode="auto">
          <a:xfrm>
            <a:off x="4034330" y="1600200"/>
            <a:ext cx="414773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7" name="Rectangle 6"/>
          <p:cNvSpPr/>
          <p:nvPr/>
        </p:nvSpPr>
        <p:spPr>
          <a:xfrm>
            <a:off x="846715" y="3275380"/>
            <a:ext cx="7373760" cy="1384995"/>
          </a:xfrm>
          <a:prstGeom prst="rect">
            <a:avLst/>
          </a:prstGeom>
        </p:spPr>
        <p:txBody>
          <a:bodyPr wrap="square">
            <a:spAutoFit/>
          </a:bodyPr>
          <a:lstStyle/>
          <a:p>
            <a:pPr algn="ctr"/>
            <a:r>
              <a:rPr lang="en-US" sz="2800" dirty="0" smtClean="0">
                <a:solidFill>
                  <a:schemeClr val="accent2"/>
                </a:solidFill>
              </a:rPr>
              <a:t>Both ways provide you the ability to access valuable fishery-dependent data from all of our partners along the Atlantic coast.</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2665" y="0"/>
            <a:ext cx="8229600" cy="1143000"/>
          </a:xfrm>
        </p:spPr>
        <p:txBody>
          <a:bodyPr/>
          <a:lstStyle/>
          <a:p>
            <a:r>
              <a:rPr lang="en-US" b="1" dirty="0" smtClean="0"/>
              <a:t>BENEFITS </a:t>
            </a:r>
          </a:p>
        </p:txBody>
      </p:sp>
      <p:sp>
        <p:nvSpPr>
          <p:cNvPr id="18435" name="Content Placeholder 2"/>
          <p:cNvSpPr>
            <a:spLocks noGrp="1"/>
          </p:cNvSpPr>
          <p:nvPr>
            <p:ph idx="1"/>
          </p:nvPr>
        </p:nvSpPr>
        <p:spPr>
          <a:xfrm>
            <a:off x="462665" y="1086295"/>
            <a:ext cx="7724869" cy="4525963"/>
          </a:xfrm>
        </p:spPr>
        <p:txBody>
          <a:bodyPr/>
          <a:lstStyle/>
          <a:p>
            <a:pPr eaLnBrk="1" hangingPunct="1">
              <a:lnSpc>
                <a:spcPct val="80000"/>
              </a:lnSpc>
            </a:pPr>
            <a:r>
              <a:rPr lang="en-US" dirty="0" smtClean="0"/>
              <a:t>Access valuable and time-saving tools such as exporting pivot tables</a:t>
            </a:r>
          </a:p>
          <a:p>
            <a:pPr eaLnBrk="1" hangingPunct="1">
              <a:lnSpc>
                <a:spcPct val="80000"/>
              </a:lnSpc>
            </a:pPr>
            <a:endParaRPr lang="en-US" dirty="0" smtClean="0"/>
          </a:p>
          <a:p>
            <a:pPr eaLnBrk="1" hangingPunct="1">
              <a:lnSpc>
                <a:spcPct val="80000"/>
              </a:lnSpc>
            </a:pPr>
            <a:r>
              <a:rPr lang="en-US" dirty="0" smtClean="0"/>
              <a:t>Access attractive graphical reports tailored to your needs</a:t>
            </a:r>
          </a:p>
          <a:p>
            <a:pPr eaLnBrk="1" hangingPunct="1">
              <a:lnSpc>
                <a:spcPct val="80000"/>
              </a:lnSpc>
            </a:pPr>
            <a:endParaRPr lang="en-US" dirty="0" smtClean="0"/>
          </a:p>
          <a:p>
            <a:pPr eaLnBrk="1" hangingPunct="1">
              <a:lnSpc>
                <a:spcPct val="80000"/>
              </a:lnSpc>
            </a:pPr>
            <a:r>
              <a:rPr lang="en-US" dirty="0" smtClean="0"/>
              <a:t>Drill down creating a query with a unique level of detail for Atlantic coast fisheries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CONFIDENTIALITY</a:t>
            </a:r>
            <a:endParaRPr lang="en-US" b="1" dirty="0"/>
          </a:p>
        </p:txBody>
      </p:sp>
      <p:sp>
        <p:nvSpPr>
          <p:cNvPr id="3" name="Content Placeholder 2"/>
          <p:cNvSpPr>
            <a:spLocks noGrp="1"/>
          </p:cNvSpPr>
          <p:nvPr>
            <p:ph idx="1"/>
          </p:nvPr>
        </p:nvSpPr>
        <p:spPr/>
        <p:txBody>
          <a:bodyPr/>
          <a:lstStyle/>
          <a:p>
            <a:r>
              <a:rPr lang="en-US" dirty="0" smtClean="0"/>
              <a:t>Program follows strict ‘rule of three’</a:t>
            </a:r>
          </a:p>
          <a:p>
            <a:r>
              <a:rPr lang="en-US" dirty="0" smtClean="0"/>
              <a:t>Public access</a:t>
            </a:r>
            <a:r>
              <a:rPr lang="en-US" baseline="0" dirty="0" smtClean="0"/>
              <a:t> provides only non-confidential data</a:t>
            </a:r>
          </a:p>
          <a:p>
            <a:r>
              <a:rPr lang="en-US" baseline="0" dirty="0" smtClean="0"/>
              <a:t>Login access provides confidential data</a:t>
            </a:r>
          </a:p>
          <a:p>
            <a:pPr lvl="1"/>
            <a:r>
              <a:rPr lang="en-US" baseline="0" dirty="0" smtClean="0"/>
              <a:t>Controlled to the partner level</a:t>
            </a:r>
          </a:p>
          <a:p>
            <a:pPr lvl="1"/>
            <a:r>
              <a:rPr lang="en-US" dirty="0" smtClean="0"/>
              <a:t>Approved and monitored by Partner representatives</a:t>
            </a:r>
            <a:endParaRPr lang="en-US" baseline="0"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2665" y="279790"/>
            <a:ext cx="8229600" cy="1143000"/>
          </a:xfrm>
        </p:spPr>
        <p:txBody>
          <a:bodyPr/>
          <a:lstStyle/>
          <a:p>
            <a:r>
              <a:rPr lang="en-US" sz="4000" b="1" dirty="0" smtClean="0"/>
              <a:t>THE FUTURE OF THE DATA WAREHOUSE</a:t>
            </a:r>
          </a:p>
        </p:txBody>
      </p:sp>
      <p:sp>
        <p:nvSpPr>
          <p:cNvPr id="37891" name="Content Placeholder 2"/>
          <p:cNvSpPr>
            <a:spLocks noGrp="1"/>
          </p:cNvSpPr>
          <p:nvPr>
            <p:ph idx="1"/>
          </p:nvPr>
        </p:nvSpPr>
        <p:spPr/>
        <p:txBody>
          <a:bodyPr/>
          <a:lstStyle/>
          <a:p>
            <a:r>
              <a:rPr lang="en-US" dirty="0" smtClean="0"/>
              <a:t>Creating Inventory of biological data sets</a:t>
            </a:r>
          </a:p>
          <a:p>
            <a:pPr lvl="1"/>
            <a:r>
              <a:rPr lang="en-US" dirty="0" smtClean="0"/>
              <a:t>Prioritize and upload</a:t>
            </a:r>
          </a:p>
          <a:p>
            <a:pPr lvl="1"/>
            <a:r>
              <a:rPr lang="en-US" dirty="0" smtClean="0"/>
              <a:t>Create on-line queries</a:t>
            </a:r>
          </a:p>
          <a:p>
            <a:pPr lvl="1"/>
            <a:r>
              <a:rPr lang="en-US" dirty="0" smtClean="0"/>
              <a:t>Looking at creating indexes</a:t>
            </a:r>
          </a:p>
          <a:p>
            <a:r>
              <a:rPr lang="en-US" dirty="0" smtClean="0"/>
              <a:t>Creating Inventory of observer data sets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2665" y="0"/>
            <a:ext cx="8229600" cy="1143000"/>
          </a:xfrm>
        </p:spPr>
        <p:txBody>
          <a:bodyPr/>
          <a:lstStyle/>
          <a:p>
            <a:r>
              <a:rPr lang="en-US" b="1" dirty="0" smtClean="0"/>
              <a:t>QUOTA MONITORING </a:t>
            </a:r>
          </a:p>
        </p:txBody>
      </p:sp>
      <p:sp>
        <p:nvSpPr>
          <p:cNvPr id="4" name="Content Placeholder 3"/>
          <p:cNvSpPr>
            <a:spLocks noGrp="1"/>
          </p:cNvSpPr>
          <p:nvPr>
            <p:ph idx="1"/>
          </p:nvPr>
        </p:nvSpPr>
        <p:spPr/>
        <p:txBody>
          <a:bodyPr/>
          <a:lstStyle/>
          <a:p>
            <a:r>
              <a:rPr lang="en-US" dirty="0" smtClean="0"/>
              <a:t>SAFIS provides automated notification of quota monitored species</a:t>
            </a:r>
          </a:p>
          <a:p>
            <a:pPr lvl="1"/>
            <a:r>
              <a:rPr lang="en-US" dirty="0" smtClean="0"/>
              <a:t>Used primarily by ASMFC and states</a:t>
            </a:r>
          </a:p>
          <a:p>
            <a:r>
              <a:rPr lang="en-US" dirty="0" smtClean="0"/>
              <a:t>Data are pulled daily by NE and SE Science Centers</a:t>
            </a:r>
          </a:p>
          <a:p>
            <a:pPr lvl="1"/>
            <a:r>
              <a:rPr lang="en-US" dirty="0" smtClean="0"/>
              <a:t>Integrated into local processes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b="1" dirty="0" smtClean="0"/>
              <a:t>SC DNR</a:t>
            </a:r>
          </a:p>
        </p:txBody>
      </p:sp>
      <p:sp>
        <p:nvSpPr>
          <p:cNvPr id="9219" name="Content Placeholder 2"/>
          <p:cNvSpPr>
            <a:spLocks noGrp="1"/>
          </p:cNvSpPr>
          <p:nvPr>
            <p:ph idx="1"/>
          </p:nvPr>
        </p:nvSpPr>
        <p:spPr>
          <a:xfrm>
            <a:off x="462665" y="1239915"/>
            <a:ext cx="8229600" cy="4525963"/>
          </a:xfrm>
        </p:spPr>
        <p:txBody>
          <a:bodyPr/>
          <a:lstStyle/>
          <a:p>
            <a:r>
              <a:rPr lang="en-US" dirty="0" smtClean="0"/>
              <a:t>Data are collected using the SAFIS E-1ticket application</a:t>
            </a:r>
          </a:p>
          <a:p>
            <a:pPr lvl="1"/>
            <a:r>
              <a:rPr lang="en-US" dirty="0" smtClean="0"/>
              <a:t>Data may be key entered or uploaded</a:t>
            </a:r>
          </a:p>
          <a:p>
            <a:r>
              <a:rPr lang="en-US" dirty="0" smtClean="0"/>
              <a:t>Quota and Compliance monitoring</a:t>
            </a:r>
          </a:p>
          <a:p>
            <a:pPr lvl="1"/>
            <a:r>
              <a:rPr lang="en-US" dirty="0" smtClean="0"/>
              <a:t>Made available immediately thru SAFIS to SC DNR and SEFSC</a:t>
            </a:r>
          </a:p>
          <a:p>
            <a:pPr lvl="1"/>
            <a:r>
              <a:rPr lang="en-US" dirty="0" smtClean="0"/>
              <a:t>Also pushed to HMS </a:t>
            </a:r>
            <a:r>
              <a:rPr lang="en-US" dirty="0" err="1" smtClean="0"/>
              <a:t>eDealer</a:t>
            </a:r>
            <a:r>
              <a:rPr lang="en-US" dirty="0" smtClean="0"/>
              <a:t> system</a:t>
            </a:r>
          </a:p>
        </p:txBody>
      </p:sp>
      <p:pic>
        <p:nvPicPr>
          <p:cNvPr id="4" name="Picture 3" descr="scdnr.gif"/>
          <p:cNvPicPr>
            <a:picLocks noChangeAspect="1"/>
          </p:cNvPicPr>
          <p:nvPr/>
        </p:nvPicPr>
        <p:blipFill>
          <a:blip r:embed="rId3" cstate="print"/>
          <a:stretch>
            <a:fillRect/>
          </a:stretch>
        </p:blipFill>
        <p:spPr>
          <a:xfrm>
            <a:off x="7942490" y="0"/>
            <a:ext cx="1201510" cy="120151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DNR</a:t>
            </a:r>
            <a:endParaRPr lang="en-US" dirty="0"/>
          </a:p>
        </p:txBody>
      </p:sp>
      <p:sp>
        <p:nvSpPr>
          <p:cNvPr id="3" name="Content Placeholder 2"/>
          <p:cNvSpPr>
            <a:spLocks noGrp="1"/>
          </p:cNvSpPr>
          <p:nvPr>
            <p:ph idx="1"/>
          </p:nvPr>
        </p:nvSpPr>
        <p:spPr/>
        <p:txBody>
          <a:bodyPr/>
          <a:lstStyle/>
          <a:p>
            <a:r>
              <a:rPr lang="en-US" dirty="0" smtClean="0"/>
              <a:t>SAFIS data treated as preliminary</a:t>
            </a:r>
          </a:p>
          <a:p>
            <a:pPr lvl="1"/>
            <a:r>
              <a:rPr lang="en-US" dirty="0" smtClean="0"/>
              <a:t>Does not contain state landings (paper)</a:t>
            </a:r>
          </a:p>
          <a:p>
            <a:pPr lvl="0"/>
            <a:r>
              <a:rPr lang="en-US" dirty="0" smtClean="0"/>
              <a:t>Data Warehouse receives</a:t>
            </a:r>
            <a:r>
              <a:rPr lang="en-US" baseline="0" dirty="0" smtClean="0"/>
              <a:t> feed from SC as part of yearly load process</a:t>
            </a:r>
            <a:endParaRPr lang="en-US" dirty="0"/>
          </a:p>
        </p:txBody>
      </p:sp>
      <p:pic>
        <p:nvPicPr>
          <p:cNvPr id="4" name="Picture 3" descr="scdnr.gif"/>
          <p:cNvPicPr>
            <a:picLocks noChangeAspect="1"/>
          </p:cNvPicPr>
          <p:nvPr/>
        </p:nvPicPr>
        <p:blipFill>
          <a:blip r:embed="rId2" cstate="print"/>
          <a:stretch>
            <a:fillRect/>
          </a:stretch>
        </p:blipFill>
        <p:spPr>
          <a:xfrm>
            <a:off x="7942490" y="0"/>
            <a:ext cx="1201510" cy="12015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06105" y="0"/>
            <a:ext cx="4685410" cy="1143000"/>
          </a:xfrm>
        </p:spPr>
        <p:txBody>
          <a:bodyPr/>
          <a:lstStyle/>
          <a:p>
            <a:r>
              <a:rPr lang="en-US" b="1" dirty="0" smtClean="0"/>
              <a:t>FL</a:t>
            </a:r>
            <a:r>
              <a:rPr lang="en-US" b="1" baseline="0" dirty="0" smtClean="0"/>
              <a:t> FWCC</a:t>
            </a:r>
            <a:endParaRPr lang="en-US" b="1" dirty="0" smtClean="0"/>
          </a:p>
        </p:txBody>
      </p:sp>
      <p:sp>
        <p:nvSpPr>
          <p:cNvPr id="9219" name="Content Placeholder 2"/>
          <p:cNvSpPr>
            <a:spLocks noGrp="1"/>
          </p:cNvSpPr>
          <p:nvPr>
            <p:ph idx="1"/>
          </p:nvPr>
        </p:nvSpPr>
        <p:spPr>
          <a:xfrm>
            <a:off x="501070" y="1431940"/>
            <a:ext cx="8065050" cy="3917310"/>
          </a:xfrm>
        </p:spPr>
        <p:txBody>
          <a:bodyPr/>
          <a:lstStyle/>
          <a:p>
            <a:r>
              <a:rPr lang="en-US" sz="2400" dirty="0" smtClean="0"/>
              <a:t>Data collected via</a:t>
            </a:r>
            <a:r>
              <a:rPr lang="en-US" sz="2400" baseline="0" dirty="0" smtClean="0"/>
              <a:t> paper or pc-based reporting</a:t>
            </a:r>
          </a:p>
          <a:p>
            <a:pPr lvl="1"/>
            <a:r>
              <a:rPr lang="en-US" sz="2400" dirty="0" smtClean="0"/>
              <a:t>Key entered or uploaded into</a:t>
            </a:r>
            <a:r>
              <a:rPr lang="en-US" sz="2400" baseline="0" dirty="0" smtClean="0"/>
              <a:t> FL system (MRIS)</a:t>
            </a:r>
          </a:p>
          <a:p>
            <a:pPr lvl="1"/>
            <a:r>
              <a:rPr lang="en-US" sz="2400" baseline="0" dirty="0" smtClean="0"/>
              <a:t>PC based data transmitted simultaneously to FL, SE and NE</a:t>
            </a:r>
          </a:p>
          <a:p>
            <a:pPr lvl="0"/>
            <a:r>
              <a:rPr lang="en-US" sz="2400" dirty="0" smtClean="0"/>
              <a:t>SAFIS</a:t>
            </a:r>
            <a:r>
              <a:rPr lang="en-US" sz="2400" baseline="0" dirty="0" smtClean="0"/>
              <a:t> pulls data from NE and provides to HMS</a:t>
            </a:r>
            <a:endParaRPr lang="en-US" sz="2400" dirty="0" smtClean="0"/>
          </a:p>
          <a:p>
            <a:r>
              <a:rPr lang="en-US" sz="2400" dirty="0" smtClean="0"/>
              <a:t>Quota</a:t>
            </a:r>
            <a:r>
              <a:rPr lang="en-US" sz="2400" baseline="0" dirty="0" smtClean="0"/>
              <a:t> and compliance monitoring based on local data sets</a:t>
            </a:r>
          </a:p>
          <a:p>
            <a:r>
              <a:rPr lang="en-US" sz="2400" baseline="0" dirty="0" smtClean="0"/>
              <a:t>Data Warehouse receives roughly quarterly transmissions</a:t>
            </a:r>
            <a:endParaRPr lang="en-US" sz="2400" dirty="0" smtClean="0"/>
          </a:p>
        </p:txBody>
      </p:sp>
      <p:pic>
        <p:nvPicPr>
          <p:cNvPr id="45058" name="Picture 2" descr="FWC logo"/>
          <p:cNvPicPr>
            <a:picLocks noChangeAspect="1" noChangeArrowheads="1"/>
          </p:cNvPicPr>
          <p:nvPr/>
        </p:nvPicPr>
        <p:blipFill>
          <a:blip r:embed="rId3" cstate="print"/>
          <a:srcRect/>
          <a:stretch>
            <a:fillRect/>
          </a:stretch>
        </p:blipFill>
        <p:spPr bwMode="auto">
          <a:xfrm>
            <a:off x="8029575" y="0"/>
            <a:ext cx="1114425" cy="1238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2665" y="0"/>
            <a:ext cx="8229600" cy="1143000"/>
          </a:xfrm>
        </p:spPr>
        <p:txBody>
          <a:bodyPr/>
          <a:lstStyle/>
          <a:p>
            <a:r>
              <a:rPr lang="en-US" b="1" dirty="0" smtClean="0"/>
              <a:t>MA DMF</a:t>
            </a:r>
          </a:p>
        </p:txBody>
      </p:sp>
      <p:sp>
        <p:nvSpPr>
          <p:cNvPr id="9219" name="Content Placeholder 2"/>
          <p:cNvSpPr>
            <a:spLocks noGrp="1"/>
          </p:cNvSpPr>
          <p:nvPr>
            <p:ph idx="1"/>
          </p:nvPr>
        </p:nvSpPr>
        <p:spPr>
          <a:xfrm>
            <a:off x="462665" y="1393535"/>
            <a:ext cx="8218670" cy="3917310"/>
          </a:xfrm>
        </p:spPr>
        <p:txBody>
          <a:bodyPr/>
          <a:lstStyle/>
          <a:p>
            <a:r>
              <a:rPr lang="en-US" sz="2400" dirty="0" smtClean="0"/>
              <a:t>All</a:t>
            </a:r>
            <a:r>
              <a:rPr lang="en-US" sz="2400" baseline="0" dirty="0" smtClean="0"/>
              <a:t> data reported through SAFIS</a:t>
            </a:r>
            <a:endParaRPr lang="en-US" sz="2400" dirty="0" smtClean="0"/>
          </a:p>
          <a:p>
            <a:pPr lvl="1">
              <a:buFont typeface="Arial" pitchFamily="34" charset="0"/>
              <a:buChar char="•"/>
            </a:pPr>
            <a:r>
              <a:rPr lang="en-US" sz="2400" dirty="0" smtClean="0"/>
              <a:t>Many</a:t>
            </a:r>
            <a:r>
              <a:rPr lang="en-US" sz="2400" baseline="0" dirty="0" smtClean="0"/>
              <a:t> dealers/harvesters still provide paper</a:t>
            </a:r>
            <a:endParaRPr lang="en-US" sz="2400" dirty="0" smtClean="0"/>
          </a:p>
          <a:p>
            <a:pPr lvl="1">
              <a:buFont typeface="Arial" pitchFamily="34" charset="0"/>
              <a:buChar char="•"/>
            </a:pPr>
            <a:r>
              <a:rPr lang="en-US" sz="2400" dirty="0" smtClean="0"/>
              <a:t>In 2012, 1/3 commercial permit holders reported electronically</a:t>
            </a:r>
          </a:p>
          <a:p>
            <a:pPr lvl="0">
              <a:buFont typeface="Arial" pitchFamily="34" charset="0"/>
              <a:buChar char="•"/>
            </a:pPr>
            <a:r>
              <a:rPr lang="en-US" sz="2400" dirty="0" smtClean="0"/>
              <a:t>Data made available immediately to MA and NE</a:t>
            </a:r>
            <a:r>
              <a:rPr lang="en-US" sz="2400" baseline="0" dirty="0" smtClean="0"/>
              <a:t> for quota and compliance monitoring</a:t>
            </a:r>
          </a:p>
          <a:p>
            <a:pPr lvl="0">
              <a:buFont typeface="Arial" pitchFamily="34" charset="0"/>
              <a:buChar char="•"/>
            </a:pPr>
            <a:r>
              <a:rPr lang="en-US" sz="2400" baseline="0" dirty="0" smtClean="0"/>
              <a:t>MA uses SAFIS DB as primary repository</a:t>
            </a:r>
          </a:p>
          <a:p>
            <a:pPr lvl="0">
              <a:buFont typeface="Arial" pitchFamily="34" charset="0"/>
              <a:buChar char="•"/>
            </a:pPr>
            <a:r>
              <a:rPr lang="en-US" sz="2400" baseline="0" dirty="0" smtClean="0"/>
              <a:t>Achieved near 100% matching</a:t>
            </a:r>
            <a:endParaRPr lang="en-US" sz="2400" dirty="0" smtClean="0"/>
          </a:p>
          <a:p>
            <a:r>
              <a:rPr lang="en-US" sz="2400" dirty="0" smtClean="0"/>
              <a:t>Data transferred directly to</a:t>
            </a:r>
            <a:r>
              <a:rPr lang="en-US" sz="2400" baseline="0" dirty="0" smtClean="0"/>
              <a:t> warehouse</a:t>
            </a:r>
            <a:endParaRPr lang="en-US" sz="2400" dirty="0" smtClean="0"/>
          </a:p>
          <a:p>
            <a:endParaRPr lang="en-US" dirty="0" smtClean="0"/>
          </a:p>
        </p:txBody>
      </p:sp>
      <p:pic>
        <p:nvPicPr>
          <p:cNvPr id="4" name="Picture 3" descr="MADMFtrans.png"/>
          <p:cNvPicPr>
            <a:picLocks noChangeAspect="1"/>
          </p:cNvPicPr>
          <p:nvPr/>
        </p:nvPicPr>
        <p:blipFill>
          <a:blip r:embed="rId3" cstate="print"/>
          <a:stretch>
            <a:fillRect/>
          </a:stretch>
        </p:blipFill>
        <p:spPr>
          <a:xfrm>
            <a:off x="7801615" y="0"/>
            <a:ext cx="1342385" cy="135512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084"/>
          <p:cNvSpPr txBox="1">
            <a:spLocks noChangeArrowheads="1"/>
          </p:cNvSpPr>
          <p:nvPr/>
        </p:nvSpPr>
        <p:spPr bwMode="auto">
          <a:xfrm>
            <a:off x="2536825" y="4503738"/>
            <a:ext cx="3962400" cy="701675"/>
          </a:xfrm>
          <a:prstGeom prst="rect">
            <a:avLst/>
          </a:prstGeom>
          <a:noFill/>
          <a:ln w="9525">
            <a:noFill/>
            <a:miter lim="800000"/>
            <a:headEnd/>
            <a:tailEnd/>
          </a:ln>
        </p:spPr>
        <p:txBody>
          <a:bodyPr>
            <a:spAutoFit/>
          </a:bodyPr>
          <a:lstStyle/>
          <a:p>
            <a:pPr algn="ctr" eaLnBrk="0" hangingPunct="0">
              <a:spcBef>
                <a:spcPct val="50000"/>
              </a:spcBef>
            </a:pPr>
            <a:r>
              <a:rPr lang="en-US" sz="4000" b="1">
                <a:solidFill>
                  <a:schemeClr val="accent2"/>
                </a:solidFill>
                <a:latin typeface="Arial" charset="0"/>
              </a:rPr>
              <a:t>www.accsp.org</a:t>
            </a:r>
            <a:endParaRPr lang="en-US" sz="2400" b="1">
              <a:solidFill>
                <a:schemeClr val="accent2"/>
              </a:solidFill>
              <a:latin typeface="Arial" charset="0"/>
            </a:endParaRPr>
          </a:p>
        </p:txBody>
      </p:sp>
      <p:sp>
        <p:nvSpPr>
          <p:cNvPr id="39939" name="Text Box 3087"/>
          <p:cNvSpPr txBox="1">
            <a:spLocks noChangeArrowheads="1"/>
          </p:cNvSpPr>
          <p:nvPr/>
        </p:nvSpPr>
        <p:spPr bwMode="auto">
          <a:xfrm>
            <a:off x="1806840" y="241300"/>
            <a:ext cx="5491915" cy="769441"/>
          </a:xfrm>
          <a:prstGeom prst="rect">
            <a:avLst/>
          </a:prstGeom>
          <a:noFill/>
          <a:ln w="9525">
            <a:noFill/>
            <a:miter lim="800000"/>
            <a:headEnd/>
            <a:tailEnd/>
          </a:ln>
        </p:spPr>
        <p:txBody>
          <a:bodyPr wrap="square">
            <a:spAutoFit/>
          </a:bodyPr>
          <a:lstStyle/>
          <a:p>
            <a:pPr algn="ctr" eaLnBrk="0" hangingPunct="0">
              <a:spcBef>
                <a:spcPct val="50000"/>
              </a:spcBef>
            </a:pPr>
            <a:r>
              <a:rPr lang="en-US" sz="4400" b="1" dirty="0" smtClean="0">
                <a:solidFill>
                  <a:schemeClr val="accent2"/>
                </a:solidFill>
              </a:rPr>
              <a:t>QUESTIONS?</a:t>
            </a:r>
            <a:endParaRPr lang="en-US" sz="4400" b="1" dirty="0">
              <a:solidFill>
                <a:schemeClr val="accent2"/>
              </a:solidFill>
            </a:endParaRPr>
          </a:p>
        </p:txBody>
      </p:sp>
      <p:pic>
        <p:nvPicPr>
          <p:cNvPr id="39940" name="Picture 3088" descr="ASSCP"/>
          <p:cNvPicPr>
            <a:picLocks noChangeAspect="1" noChangeArrowheads="1"/>
          </p:cNvPicPr>
          <p:nvPr/>
        </p:nvPicPr>
        <p:blipFill>
          <a:blip r:embed="rId3" cstate="print"/>
          <a:srcRect/>
          <a:stretch>
            <a:fillRect/>
          </a:stretch>
        </p:blipFill>
        <p:spPr bwMode="auto">
          <a:xfrm>
            <a:off x="2867025" y="1163638"/>
            <a:ext cx="33528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395005"/>
            <a:ext cx="9144000" cy="1143000"/>
          </a:xfrm>
          <a:prstGeom prst="rect">
            <a:avLst/>
          </a:prstGeom>
          <a:noFill/>
          <a:ln w="76200">
            <a:noFill/>
            <a:miter lim="800000"/>
            <a:headEnd/>
            <a:tailEnd/>
          </a:ln>
        </p:spPr>
        <p:txBody>
          <a:bodyPr anchor="ctr"/>
          <a:lstStyle/>
          <a:p>
            <a:pPr algn="ctr"/>
            <a:r>
              <a:rPr lang="en-US" sz="4400" b="1" dirty="0">
                <a:solidFill>
                  <a:schemeClr val="accent2"/>
                </a:solidFill>
                <a:latin typeface="Arial" charset="0"/>
              </a:rPr>
              <a:t>What is the </a:t>
            </a:r>
            <a:r>
              <a:rPr lang="en-US" sz="4400" b="1" dirty="0" smtClean="0">
                <a:solidFill>
                  <a:schemeClr val="accent2"/>
                </a:solidFill>
                <a:latin typeface="Arial" charset="0"/>
              </a:rPr>
              <a:t>ACCSP?</a:t>
            </a:r>
            <a:endParaRPr lang="en-US" sz="4400" b="1" dirty="0">
              <a:solidFill>
                <a:schemeClr val="accent2"/>
              </a:solidFill>
              <a:latin typeface="Arial" charset="0"/>
            </a:endParaRPr>
          </a:p>
        </p:txBody>
      </p:sp>
      <p:sp>
        <p:nvSpPr>
          <p:cNvPr id="5123" name="Text Box 3"/>
          <p:cNvSpPr txBox="1">
            <a:spLocks noChangeArrowheads="1"/>
          </p:cNvSpPr>
          <p:nvPr/>
        </p:nvSpPr>
        <p:spPr bwMode="auto">
          <a:xfrm>
            <a:off x="846715" y="1547155"/>
            <a:ext cx="8077200" cy="3539430"/>
          </a:xfrm>
          <a:prstGeom prst="rect">
            <a:avLst/>
          </a:prstGeom>
          <a:noFill/>
          <a:ln w="9525">
            <a:noFill/>
            <a:miter lim="800000"/>
            <a:headEnd/>
            <a:tailEnd/>
          </a:ln>
        </p:spPr>
        <p:txBody>
          <a:bodyPr>
            <a:spAutoFit/>
          </a:bodyPr>
          <a:lstStyle/>
          <a:p>
            <a:pPr eaLnBrk="0" hangingPunct="0">
              <a:spcBef>
                <a:spcPct val="50000"/>
              </a:spcBef>
            </a:pPr>
            <a:r>
              <a:rPr lang="en-US" sz="3200" b="1" dirty="0" smtClean="0">
                <a:solidFill>
                  <a:schemeClr val="accent2"/>
                </a:solidFill>
                <a:latin typeface="+mj-lt"/>
                <a:cs typeface="Arabic Typesetting" pitchFamily="66" charset="-78"/>
              </a:rPr>
              <a:t>A </a:t>
            </a:r>
            <a:r>
              <a:rPr lang="en-US" sz="3200" b="1" dirty="0">
                <a:solidFill>
                  <a:schemeClr val="accent2"/>
                </a:solidFill>
                <a:latin typeface="+mj-lt"/>
                <a:cs typeface="Arabic Typesetting" pitchFamily="66" charset="-78"/>
              </a:rPr>
              <a:t>cooperative state-federal program to design, implement, and conduct marine fisheries statistics data collection programs and to integrate those data into a single data management system that will meet the needs of fishery managers, scientists, and fishermen.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2665" y="0"/>
            <a:ext cx="8229600" cy="1143000"/>
          </a:xfrm>
        </p:spPr>
        <p:txBody>
          <a:bodyPr/>
          <a:lstStyle/>
          <a:p>
            <a:pPr eaLnBrk="1" hangingPunct="1"/>
            <a:r>
              <a:rPr lang="en-US" b="1" dirty="0" smtClean="0"/>
              <a:t>PROGRAM PARTNERS</a:t>
            </a:r>
          </a:p>
        </p:txBody>
      </p:sp>
      <p:pic>
        <p:nvPicPr>
          <p:cNvPr id="6" name="Picture 5" descr="partners.jpg"/>
          <p:cNvPicPr>
            <a:picLocks noChangeAspect="1"/>
          </p:cNvPicPr>
          <p:nvPr/>
        </p:nvPicPr>
        <p:blipFill>
          <a:blip r:embed="rId3" cstate="print"/>
          <a:stretch>
            <a:fillRect/>
          </a:stretch>
        </p:blipFill>
        <p:spPr>
          <a:xfrm>
            <a:off x="0" y="1015499"/>
            <a:ext cx="9144000" cy="387289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a:t>
            </a:r>
            <a:endParaRPr lang="en-US" b="1" dirty="0"/>
          </a:p>
        </p:txBody>
      </p:sp>
      <p:sp>
        <p:nvSpPr>
          <p:cNvPr id="3" name="Content Placeholder 2"/>
          <p:cNvSpPr>
            <a:spLocks noGrp="1"/>
          </p:cNvSpPr>
          <p:nvPr>
            <p:ph idx="1"/>
          </p:nvPr>
        </p:nvSpPr>
        <p:spPr>
          <a:xfrm>
            <a:off x="539475" y="1585560"/>
            <a:ext cx="8229600" cy="4525963"/>
          </a:xfrm>
        </p:spPr>
        <p:txBody>
          <a:bodyPr/>
          <a:lstStyle/>
          <a:p>
            <a:pPr>
              <a:buNone/>
            </a:pPr>
            <a:r>
              <a:rPr lang="en-US" dirty="0" smtClean="0"/>
              <a:t>   </a:t>
            </a:r>
            <a:r>
              <a:rPr lang="en-US" b="1" dirty="0" smtClean="0"/>
              <a:t>To be the principal source of fisheries dependent information on the Atlantic coast through the cooperation of all program partners in the collection and processing of common fisheries data, and dissemination of the information for purposes of fisheries science and management.</a:t>
            </a: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Mission</a:t>
            </a:r>
            <a:endParaRPr lang="en-US" b="1" dirty="0"/>
          </a:p>
        </p:txBody>
      </p:sp>
      <p:sp>
        <p:nvSpPr>
          <p:cNvPr id="3" name="Content Placeholder 2"/>
          <p:cNvSpPr>
            <a:spLocks noGrp="1"/>
          </p:cNvSpPr>
          <p:nvPr>
            <p:ph idx="1"/>
          </p:nvPr>
        </p:nvSpPr>
        <p:spPr/>
        <p:txBody>
          <a:bodyPr/>
          <a:lstStyle/>
          <a:p>
            <a:pPr>
              <a:buNone/>
            </a:pPr>
            <a:r>
              <a:rPr lang="en-US" dirty="0" smtClean="0"/>
              <a:t>   </a:t>
            </a:r>
            <a:r>
              <a:rPr lang="en-US" b="1" dirty="0" smtClean="0"/>
              <a:t>Produce dependable and timely marine fishery statistics for Atlantic coast fisheries that are collected, processed and disseminated according to common standards agreed upon by all program partners.</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08310" y="0"/>
            <a:ext cx="7696200" cy="1143000"/>
          </a:xfrm>
          <a:prstGeom prst="rect">
            <a:avLst/>
          </a:prstGeom>
          <a:noFill/>
          <a:ln w="76200">
            <a:noFill/>
            <a:miter lim="800000"/>
            <a:headEnd/>
            <a:tailEnd/>
          </a:ln>
        </p:spPr>
        <p:txBody>
          <a:bodyPr anchor="ctr"/>
          <a:lstStyle/>
          <a:p>
            <a:pPr algn="ctr"/>
            <a:r>
              <a:rPr lang="en-US" sz="4000" b="1" dirty="0" smtClean="0">
                <a:solidFill>
                  <a:schemeClr val="accent2"/>
                </a:solidFill>
                <a:latin typeface="Arial" charset="0"/>
              </a:rPr>
              <a:t>WHO WE ARE, WHAT WE DO</a:t>
            </a:r>
            <a:endParaRPr lang="en-US" sz="4000" b="1" dirty="0">
              <a:solidFill>
                <a:schemeClr val="accent2"/>
              </a:solidFill>
              <a:latin typeface="Arial" charset="0"/>
            </a:endParaRPr>
          </a:p>
        </p:txBody>
      </p:sp>
      <p:sp>
        <p:nvSpPr>
          <p:cNvPr id="6147" name="Text Box 3"/>
          <p:cNvSpPr txBox="1">
            <a:spLocks noChangeArrowheads="1"/>
          </p:cNvSpPr>
          <p:nvPr/>
        </p:nvSpPr>
        <p:spPr bwMode="auto">
          <a:xfrm>
            <a:off x="616285" y="1163105"/>
            <a:ext cx="8077200" cy="2862322"/>
          </a:xfrm>
          <a:prstGeom prst="rect">
            <a:avLst/>
          </a:prstGeom>
          <a:noFill/>
          <a:ln w="9525">
            <a:noFill/>
            <a:miter lim="800000"/>
            <a:headEnd/>
            <a:tailEnd/>
          </a:ln>
        </p:spPr>
        <p:txBody>
          <a:bodyPr wrap="square">
            <a:spAutoFit/>
          </a:bodyPr>
          <a:lstStyle/>
          <a:p>
            <a:pPr eaLnBrk="0" hangingPunct="0">
              <a:spcBef>
                <a:spcPct val="50000"/>
              </a:spcBef>
            </a:pPr>
            <a:r>
              <a:rPr lang="en-US" sz="2000" dirty="0">
                <a:solidFill>
                  <a:schemeClr val="accent2"/>
                </a:solidFill>
              </a:rPr>
              <a:t>The Atlantic Coastal Cooperative Statistics Program (ACCSP) </a:t>
            </a:r>
            <a:r>
              <a:rPr lang="en-US" sz="2000" dirty="0" smtClean="0">
                <a:solidFill>
                  <a:schemeClr val="accent2"/>
                </a:solidFill>
              </a:rPr>
              <a:t>established four basic principles to ensure that fishery-dependent statistics are complete, accurate, consistent, and compatible:</a:t>
            </a:r>
          </a:p>
          <a:p>
            <a:pPr eaLnBrk="0" hangingPunct="0">
              <a:spcBef>
                <a:spcPct val="50000"/>
              </a:spcBef>
            </a:pPr>
            <a:endParaRPr lang="en-US" sz="2000" dirty="0"/>
          </a:p>
          <a:p>
            <a:pPr eaLnBrk="0" hangingPunct="0">
              <a:spcBef>
                <a:spcPct val="50000"/>
              </a:spcBef>
            </a:pPr>
            <a:endParaRPr lang="en-US" sz="2000" dirty="0" smtClean="0"/>
          </a:p>
          <a:p>
            <a:pPr eaLnBrk="0" hangingPunct="0">
              <a:spcBef>
                <a:spcPct val="50000"/>
              </a:spcBef>
            </a:pPr>
            <a:endParaRPr lang="en-US" sz="2000" dirty="0"/>
          </a:p>
          <a:p>
            <a:pPr eaLnBrk="0" hangingPunct="0">
              <a:spcBef>
                <a:spcPct val="50000"/>
              </a:spcBef>
            </a:pPr>
            <a:endParaRPr lang="en-US" sz="2000" dirty="0" smtClean="0"/>
          </a:p>
        </p:txBody>
      </p:sp>
      <p:sp>
        <p:nvSpPr>
          <p:cNvPr id="6" name="Rectangle 5"/>
          <p:cNvSpPr/>
          <p:nvPr/>
        </p:nvSpPr>
        <p:spPr>
          <a:xfrm>
            <a:off x="693095" y="2046420"/>
            <a:ext cx="7488975" cy="3416320"/>
          </a:xfrm>
          <a:prstGeom prst="rect">
            <a:avLst/>
          </a:prstGeom>
        </p:spPr>
        <p:txBody>
          <a:bodyPr wrap="square">
            <a:spAutoFit/>
          </a:bodyPr>
          <a:lstStyle/>
          <a:p>
            <a:pPr eaLnBrk="1" hangingPunct="1"/>
            <a:endParaRPr lang="en-US" dirty="0" smtClean="0"/>
          </a:p>
          <a:p>
            <a:pPr eaLnBrk="1" hangingPunct="1"/>
            <a:r>
              <a:rPr lang="en-US" dirty="0" smtClean="0">
                <a:solidFill>
                  <a:schemeClr val="accent2"/>
                </a:solidFill>
              </a:rPr>
              <a:t>1. Cooperative development and implementation across jurisdictional lines</a:t>
            </a:r>
          </a:p>
          <a:p>
            <a:pPr eaLnBrk="1" hangingPunct="1"/>
            <a:endParaRPr lang="en-US" dirty="0" smtClean="0">
              <a:solidFill>
                <a:schemeClr val="accent2"/>
              </a:solidFill>
            </a:endParaRPr>
          </a:p>
          <a:p>
            <a:pPr eaLnBrk="1" hangingPunct="1"/>
            <a:r>
              <a:rPr lang="en-US" dirty="0" smtClean="0">
                <a:solidFill>
                  <a:schemeClr val="accent2"/>
                </a:solidFill>
              </a:rPr>
              <a:t>2. </a:t>
            </a:r>
            <a:r>
              <a:rPr lang="en-US" dirty="0" err="1" smtClean="0">
                <a:solidFill>
                  <a:schemeClr val="accent2"/>
                </a:solidFill>
              </a:rPr>
              <a:t>Coastwide</a:t>
            </a:r>
            <a:r>
              <a:rPr lang="en-US" dirty="0" smtClean="0">
                <a:solidFill>
                  <a:schemeClr val="accent2"/>
                </a:solidFill>
              </a:rPr>
              <a:t> data collection standards and a single, integrated data management system</a:t>
            </a:r>
          </a:p>
          <a:p>
            <a:pPr eaLnBrk="1" hangingPunct="1"/>
            <a:endParaRPr lang="en-US" dirty="0" smtClean="0">
              <a:solidFill>
                <a:schemeClr val="accent2"/>
              </a:solidFill>
            </a:endParaRPr>
          </a:p>
          <a:p>
            <a:pPr eaLnBrk="1" hangingPunct="1"/>
            <a:r>
              <a:rPr lang="en-US" dirty="0" smtClean="0">
                <a:solidFill>
                  <a:schemeClr val="accent2"/>
                </a:solidFill>
              </a:rPr>
              <a:t>3. Data on all fishing activities (e.g., commercial, recreational, and for-hire fisheries)</a:t>
            </a:r>
          </a:p>
          <a:p>
            <a:pPr eaLnBrk="1" hangingPunct="1"/>
            <a:endParaRPr lang="en-US" dirty="0" smtClean="0">
              <a:solidFill>
                <a:schemeClr val="accent2"/>
              </a:solidFill>
            </a:endParaRPr>
          </a:p>
          <a:p>
            <a:pPr eaLnBrk="1" hangingPunct="1"/>
            <a:r>
              <a:rPr lang="en-US" dirty="0" smtClean="0">
                <a:solidFill>
                  <a:schemeClr val="accent2"/>
                </a:solidFill>
              </a:rPr>
              <a:t>4. Modular design for data collection and data management projects</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08310" y="0"/>
            <a:ext cx="7696200" cy="1143000"/>
          </a:xfrm>
          <a:prstGeom prst="rect">
            <a:avLst/>
          </a:prstGeom>
          <a:noFill/>
          <a:ln w="76200">
            <a:noFill/>
            <a:miter lim="800000"/>
            <a:headEnd/>
            <a:tailEnd/>
          </a:ln>
        </p:spPr>
        <p:txBody>
          <a:bodyPr anchor="ctr"/>
          <a:lstStyle/>
          <a:p>
            <a:pPr algn="ctr"/>
            <a:r>
              <a:rPr lang="en-US" sz="4400" b="1" dirty="0" smtClean="0">
                <a:solidFill>
                  <a:schemeClr val="accent2"/>
                </a:solidFill>
                <a:latin typeface="Arial" charset="0"/>
              </a:rPr>
              <a:t>A DEVELOPING PROGRAM</a:t>
            </a:r>
            <a:endParaRPr lang="en-US" sz="4400" b="1" dirty="0">
              <a:solidFill>
                <a:schemeClr val="accent2"/>
              </a:solidFill>
              <a:latin typeface="Arial" charset="0"/>
            </a:endParaRPr>
          </a:p>
        </p:txBody>
      </p:sp>
      <p:sp>
        <p:nvSpPr>
          <p:cNvPr id="6" name="Rectangle 5"/>
          <p:cNvSpPr/>
          <p:nvPr/>
        </p:nvSpPr>
        <p:spPr>
          <a:xfrm>
            <a:off x="693095" y="740649"/>
            <a:ext cx="7488975" cy="5539978"/>
          </a:xfrm>
          <a:prstGeom prst="rect">
            <a:avLst/>
          </a:prstGeom>
        </p:spPr>
        <p:txBody>
          <a:bodyPr wrap="square">
            <a:spAutoFit/>
          </a:bodyPr>
          <a:lstStyle/>
          <a:p>
            <a:pPr eaLnBrk="1" hangingPunct="1"/>
            <a:endParaRPr lang="en-US" dirty="0" smtClean="0"/>
          </a:p>
          <a:p>
            <a:pPr eaLnBrk="1" hangingPunct="1"/>
            <a:r>
              <a:rPr lang="en-US" sz="2400" dirty="0" smtClean="0">
                <a:solidFill>
                  <a:schemeClr val="accent2"/>
                </a:solidFill>
              </a:rPr>
              <a:t>1995: ACCSP officially began with funding from ACFCMA</a:t>
            </a:r>
          </a:p>
          <a:p>
            <a:pPr eaLnBrk="1" hangingPunct="1"/>
            <a:endParaRPr lang="en-US" sz="2400" dirty="0" smtClean="0">
              <a:solidFill>
                <a:schemeClr val="accent2"/>
              </a:solidFill>
            </a:endParaRPr>
          </a:p>
          <a:p>
            <a:pPr eaLnBrk="1" hangingPunct="1"/>
            <a:r>
              <a:rPr lang="en-US" sz="2400" dirty="0" smtClean="0">
                <a:solidFill>
                  <a:schemeClr val="accent2"/>
                </a:solidFill>
              </a:rPr>
              <a:t>1999: First set of data standards completed and first permanent staff hired</a:t>
            </a:r>
          </a:p>
          <a:p>
            <a:pPr eaLnBrk="1" hangingPunct="1"/>
            <a:endParaRPr lang="en-US" sz="2400" dirty="0" smtClean="0">
              <a:solidFill>
                <a:schemeClr val="accent2"/>
              </a:solidFill>
            </a:endParaRPr>
          </a:p>
          <a:p>
            <a:pPr eaLnBrk="1" hangingPunct="1"/>
            <a:r>
              <a:rPr lang="en-US" sz="2400" dirty="0" smtClean="0">
                <a:solidFill>
                  <a:schemeClr val="accent2"/>
                </a:solidFill>
              </a:rPr>
              <a:t>2002: First Director was hired and Data Warehouse is launched</a:t>
            </a:r>
          </a:p>
          <a:p>
            <a:pPr eaLnBrk="1" hangingPunct="1"/>
            <a:endParaRPr lang="en-US" sz="2400" dirty="0" smtClean="0">
              <a:solidFill>
                <a:schemeClr val="accent2"/>
              </a:solidFill>
            </a:endParaRPr>
          </a:p>
          <a:p>
            <a:pPr eaLnBrk="1" hangingPunct="1"/>
            <a:r>
              <a:rPr lang="en-US" sz="2400" dirty="0" smtClean="0">
                <a:solidFill>
                  <a:schemeClr val="accent2"/>
                </a:solidFill>
              </a:rPr>
              <a:t>2003: Standard Atlantic Fisheries Information System (SAFIS) is launched</a:t>
            </a:r>
          </a:p>
          <a:p>
            <a:pPr eaLnBrk="1" hangingPunct="1"/>
            <a:endParaRPr lang="en-US" dirty="0" smtClean="0">
              <a:solidFill>
                <a:schemeClr val="accent2"/>
              </a:solidFill>
            </a:endParaRPr>
          </a:p>
          <a:p>
            <a:pPr eaLnBrk="1" hangingPunct="1"/>
            <a:endParaRPr lang="en-US" dirty="0" smtClean="0">
              <a:solidFill>
                <a:schemeClr val="accent2"/>
              </a:solidFill>
            </a:endParaRPr>
          </a:p>
          <a:p>
            <a:pPr eaLnBrk="1" hangingPunct="1"/>
            <a:endParaRPr lang="en-US" dirty="0" smtClean="0">
              <a:solidFill>
                <a:schemeClr val="accent2"/>
              </a:solidFill>
            </a:endParaRPr>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CSP_Standard">
  <a:themeElements>
    <a:clrScheme name="ACCSP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SP_Standar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SP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SP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SP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SP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SP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SP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SP_Stand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SP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SP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SP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SP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SP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6357</TotalTime>
  <Words>4374</Words>
  <Application>Microsoft Office PowerPoint</Application>
  <PresentationFormat>On-screen Show (4:3)</PresentationFormat>
  <Paragraphs>380</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ACCSP_Standard</vt:lpstr>
      <vt:lpstr>Mr. Michael Cahall Director, ACCSP </vt:lpstr>
      <vt:lpstr>OVERVIEW</vt:lpstr>
      <vt:lpstr>HISTORY</vt:lpstr>
      <vt:lpstr>Slide 4</vt:lpstr>
      <vt:lpstr>PROGRAM PARTNERS</vt:lpstr>
      <vt:lpstr>Vision</vt:lpstr>
      <vt:lpstr>Mission</vt:lpstr>
      <vt:lpstr>Slide 8</vt:lpstr>
      <vt:lpstr>Slide 9</vt:lpstr>
      <vt:lpstr>ATLANTIC COAST FISHERIES DATA COLLECTION STANDARDS</vt:lpstr>
      <vt:lpstr>Standards Creation</vt:lpstr>
      <vt:lpstr>Standards Scope</vt:lpstr>
      <vt:lpstr>Standards Scope</vt:lpstr>
      <vt:lpstr>Slide 14</vt:lpstr>
      <vt:lpstr>PROGRAM PROJECTS</vt:lpstr>
      <vt:lpstr>Competitive Funding Process</vt:lpstr>
      <vt:lpstr>SAFIS</vt:lpstr>
      <vt:lpstr>BENEFITS </vt:lpstr>
      <vt:lpstr>APPLICATIONS </vt:lpstr>
      <vt:lpstr>SAFIS Today</vt:lpstr>
      <vt:lpstr>SAFIS Data</vt:lpstr>
      <vt:lpstr>THE FUTURE OF SAFIS</vt:lpstr>
      <vt:lpstr>Recreational Data</vt:lpstr>
      <vt:lpstr>DATA WAREHOUSE FAQs</vt:lpstr>
      <vt:lpstr>INVENTORY </vt:lpstr>
      <vt:lpstr>CURRENT STATUS OF AVAILABLE DATA </vt:lpstr>
      <vt:lpstr>CURRENT STATUS OF AVAILABLE DATA </vt:lpstr>
      <vt:lpstr>DATA LOAD PROCESS </vt:lpstr>
      <vt:lpstr>Getting the Data</vt:lpstr>
      <vt:lpstr>PUBLIC VS. LOGIN</vt:lpstr>
      <vt:lpstr>BENEFITS </vt:lpstr>
      <vt:lpstr>CONFIDENTIALITY</vt:lpstr>
      <vt:lpstr>THE FUTURE OF THE DATA WAREHOUSE</vt:lpstr>
      <vt:lpstr>QUOTA MONITORING </vt:lpstr>
      <vt:lpstr>SC DNR</vt:lpstr>
      <vt:lpstr>SC DNR</vt:lpstr>
      <vt:lpstr>FL FWCC</vt:lpstr>
      <vt:lpstr>MA DMF</vt:lpstr>
      <vt:lpstr>Slide 39</vt:lpstr>
    </vt:vector>
  </TitlesOfParts>
  <Company>Mid-Atlantic Fisheries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Coastal Cooperative Statistics Program</dc:title>
  <dc:creator>Marla Trollan</dc:creator>
  <cp:lastModifiedBy>mike.collins</cp:lastModifiedBy>
  <cp:revision>303</cp:revision>
  <cp:lastPrinted>2002-01-10T06:55:02Z</cp:lastPrinted>
  <dcterms:created xsi:type="dcterms:W3CDTF">2000-02-07T17:16:04Z</dcterms:created>
  <dcterms:modified xsi:type="dcterms:W3CDTF">2013-12-02T14:24:07Z</dcterms:modified>
</cp:coreProperties>
</file>