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14"/>
  </p:notesMasterIdLst>
  <p:handoutMasterIdLst>
    <p:handoutMasterId r:id="rId15"/>
  </p:handoutMasterIdLst>
  <p:sldIdLst>
    <p:sldId id="259" r:id="rId4"/>
    <p:sldId id="270" r:id="rId5"/>
    <p:sldId id="320" r:id="rId6"/>
    <p:sldId id="323" r:id="rId7"/>
    <p:sldId id="326" r:id="rId8"/>
    <p:sldId id="289" r:id="rId9"/>
    <p:sldId id="297" r:id="rId10"/>
    <p:sldId id="327" r:id="rId11"/>
    <p:sldId id="329" r:id="rId12"/>
    <p:sldId id="32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o_Schulze-Haugen" initials="M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70"/>
  </p:normalViewPr>
  <p:slideViewPr>
    <p:cSldViewPr snapToGrid="0" snapToObjects="1">
      <p:cViewPr>
        <p:scale>
          <a:sx n="80" d="100"/>
          <a:sy n="80" d="100"/>
        </p:scale>
        <p:origin x="152" y="792"/>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1696">
              <a:spcBef>
                <a:spcPct val="0"/>
              </a:spcBef>
            </a:pPr>
            <a:endParaRPr lang="en-US" altLang="en-US" dirty="0" smtClean="0">
              <a:latin typeface="Arial" pitchFamily="34" charset="0"/>
              <a:ea typeface="ヒラギノ角ゴ Pro W3"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38" eaLnBrk="0" hangingPunct="0">
              <a:spcBef>
                <a:spcPct val="30000"/>
              </a:spcBef>
              <a:defRPr sz="1200">
                <a:solidFill>
                  <a:schemeClr val="tx1"/>
                </a:solidFill>
                <a:latin typeface="Arial" pitchFamily="34" charset="0"/>
                <a:ea typeface="ヒラギノ角ゴ Pro W3" charset="-128"/>
              </a:defRPr>
            </a:lvl1pPr>
            <a:lvl2pPr marL="727387" indent="-278805" defTabSz="912738" eaLnBrk="0" hangingPunct="0">
              <a:spcBef>
                <a:spcPct val="30000"/>
              </a:spcBef>
              <a:defRPr sz="1200">
                <a:solidFill>
                  <a:schemeClr val="tx1"/>
                </a:solidFill>
                <a:latin typeface="Arial" pitchFamily="34" charset="0"/>
                <a:ea typeface="ヒラギノ角ゴ Pro W3" charset="-128"/>
              </a:defRPr>
            </a:lvl2pPr>
            <a:lvl3pPr marL="1119895" indent="-222734" defTabSz="912738" eaLnBrk="0" hangingPunct="0">
              <a:spcBef>
                <a:spcPct val="30000"/>
              </a:spcBef>
              <a:defRPr sz="1200">
                <a:solidFill>
                  <a:schemeClr val="tx1"/>
                </a:solidFill>
                <a:latin typeface="Arial" pitchFamily="34" charset="0"/>
                <a:ea typeface="ヒラギノ角ゴ Pro W3" charset="-128"/>
              </a:defRPr>
            </a:lvl3pPr>
            <a:lvl4pPr marL="1568476" indent="-222734" defTabSz="912738" eaLnBrk="0" hangingPunct="0">
              <a:spcBef>
                <a:spcPct val="30000"/>
              </a:spcBef>
              <a:defRPr sz="1200">
                <a:solidFill>
                  <a:schemeClr val="tx1"/>
                </a:solidFill>
                <a:latin typeface="Arial" pitchFamily="34" charset="0"/>
                <a:ea typeface="ヒラギノ角ゴ Pro W3" charset="-128"/>
              </a:defRPr>
            </a:lvl4pPr>
            <a:lvl5pPr marL="2017057" indent="-222734" defTabSz="912738" eaLnBrk="0" hangingPunct="0">
              <a:spcBef>
                <a:spcPct val="30000"/>
              </a:spcBef>
              <a:defRPr sz="1200">
                <a:solidFill>
                  <a:schemeClr val="tx1"/>
                </a:solidFill>
                <a:latin typeface="Arial" pitchFamily="34" charset="0"/>
                <a:ea typeface="ヒラギノ角ゴ Pro W3" charset="-128"/>
              </a:defRPr>
            </a:lvl5pPr>
            <a:lvl6pPr marL="2465638" indent="-222734" defTabSz="912738" eaLnBrk="0" fontAlgn="base" hangingPunct="0">
              <a:spcBef>
                <a:spcPct val="30000"/>
              </a:spcBef>
              <a:spcAft>
                <a:spcPct val="0"/>
              </a:spcAft>
              <a:defRPr sz="1200">
                <a:solidFill>
                  <a:schemeClr val="tx1"/>
                </a:solidFill>
                <a:latin typeface="Arial" pitchFamily="34" charset="0"/>
                <a:ea typeface="ヒラギノ角ゴ Pro W3" charset="-128"/>
              </a:defRPr>
            </a:lvl6pPr>
            <a:lvl7pPr marL="2914219" indent="-222734" defTabSz="912738" eaLnBrk="0" fontAlgn="base" hangingPunct="0">
              <a:spcBef>
                <a:spcPct val="30000"/>
              </a:spcBef>
              <a:spcAft>
                <a:spcPct val="0"/>
              </a:spcAft>
              <a:defRPr sz="1200">
                <a:solidFill>
                  <a:schemeClr val="tx1"/>
                </a:solidFill>
                <a:latin typeface="Arial" pitchFamily="34" charset="0"/>
                <a:ea typeface="ヒラギノ角ゴ Pro W3" charset="-128"/>
              </a:defRPr>
            </a:lvl7pPr>
            <a:lvl8pPr marL="3362800" indent="-222734" defTabSz="912738" eaLnBrk="0" fontAlgn="base" hangingPunct="0">
              <a:spcBef>
                <a:spcPct val="30000"/>
              </a:spcBef>
              <a:spcAft>
                <a:spcPct val="0"/>
              </a:spcAft>
              <a:defRPr sz="1200">
                <a:solidFill>
                  <a:schemeClr val="tx1"/>
                </a:solidFill>
                <a:latin typeface="Arial" pitchFamily="34" charset="0"/>
                <a:ea typeface="ヒラギノ角ゴ Pro W3" charset="-128"/>
              </a:defRPr>
            </a:lvl8pPr>
            <a:lvl9pPr marL="3811381" indent="-222734" defTabSz="912738"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100227D6-5890-487F-A4A8-61D83DFBB04C}" type="slidenum">
              <a:rPr lang="en-US" altLang="en-US">
                <a:solidFill>
                  <a:srgbClr val="000000"/>
                </a:solidFill>
              </a:rPr>
              <a:pPr>
                <a:spcBef>
                  <a:spcPct val="0"/>
                </a:spcBef>
              </a:pPr>
              <a:t>3</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375 of DEIS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a:t>
            </a:fld>
            <a:endParaRPr lang="en-US"/>
          </a:p>
        </p:txBody>
      </p:sp>
    </p:spTree>
    <p:extLst>
      <p:ext uri="{BB962C8B-B14F-4D97-AF65-F5344CB8AC3E}">
        <p14:creationId xmlns:p14="http://schemas.microsoft.com/office/powerpoint/2010/main" val="390828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dirty="0"/>
          </a:p>
        </p:txBody>
      </p:sp>
    </p:spTree>
    <p:extLst>
      <p:ext uri="{BB962C8B-B14F-4D97-AF65-F5344CB8AC3E}">
        <p14:creationId xmlns:p14="http://schemas.microsoft.com/office/powerpoint/2010/main" val="35777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3.xml"/><Relationship Id="rId8"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www.nmfs.noaa.gov/sfa/hms/" TargetMode="External"/><Relationship Id="rId4" Type="http://schemas.openxmlformats.org/officeDocument/2006/relationships/hyperlink" Target="mailto:tobey.curtis@noaa.gov" TargetMode="External"/><Relationship Id="rId5" Type="http://schemas.openxmlformats.org/officeDocument/2006/relationships/hyperlink" Target="mailto:karyl.brewster-geisz@noaa.gov"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pwd.texas.gov/regulations/outdoor-annual/fishing/images/dusky-shark.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52" y="3473639"/>
            <a:ext cx="6132472" cy="254221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US" dirty="0" smtClean="0"/>
              <a:t>Atlantic Highly Migratory Species</a:t>
            </a:r>
            <a:endParaRPr lang="en-US" dirty="0"/>
          </a:p>
        </p:txBody>
      </p:sp>
      <p:sp>
        <p:nvSpPr>
          <p:cNvPr id="11" name="Text Placeholder 10"/>
          <p:cNvSpPr>
            <a:spLocks noGrp="1"/>
          </p:cNvSpPr>
          <p:nvPr>
            <p:ph type="body" sz="quarter" idx="10"/>
          </p:nvPr>
        </p:nvSpPr>
        <p:spPr>
          <a:xfrm>
            <a:off x="3201988" y="2345507"/>
            <a:ext cx="5484812" cy="1586389"/>
          </a:xfrm>
        </p:spPr>
        <p:txBody>
          <a:bodyPr>
            <a:normAutofit fontScale="92500" lnSpcReduction="10000"/>
          </a:bodyPr>
          <a:lstStyle/>
          <a:p>
            <a:r>
              <a:rPr lang="en-US" sz="3600" dirty="0" smtClean="0"/>
              <a:t>Amendment 5b - Dusky Shark Management Measures:</a:t>
            </a:r>
          </a:p>
          <a:p>
            <a:r>
              <a:rPr lang="en-US" sz="3600" dirty="0" smtClean="0"/>
              <a:t>Proposed Rule</a:t>
            </a:r>
            <a:endParaRPr lang="en-US" sz="3600" dirty="0"/>
          </a:p>
        </p:txBody>
      </p:sp>
      <p:sp>
        <p:nvSpPr>
          <p:cNvPr id="13" name="Text Placeholder 12"/>
          <p:cNvSpPr>
            <a:spLocks noGrp="1"/>
          </p:cNvSpPr>
          <p:nvPr>
            <p:ph type="body" sz="quarter" idx="12"/>
          </p:nvPr>
        </p:nvSpPr>
        <p:spPr>
          <a:xfrm>
            <a:off x="3459163" y="5514975"/>
            <a:ext cx="5484812" cy="1145403"/>
          </a:xfrm>
        </p:spPr>
        <p:txBody>
          <a:bodyPr>
            <a:normAutofit fontScale="62500" lnSpcReduction="20000"/>
          </a:bodyPr>
          <a:lstStyle/>
          <a:p>
            <a:r>
              <a:rPr lang="en-US" sz="2800" dirty="0" smtClean="0"/>
              <a:t>Presented to </a:t>
            </a:r>
          </a:p>
          <a:p>
            <a:r>
              <a:rPr lang="en-US" sz="2800" dirty="0" smtClean="0"/>
              <a:t>Regional Fishery Management Councils</a:t>
            </a:r>
          </a:p>
          <a:p>
            <a:r>
              <a:rPr lang="en-US" sz="2800" dirty="0" smtClean="0"/>
              <a:t>and Marine Fisheries Commissions</a:t>
            </a:r>
          </a:p>
          <a:p>
            <a:r>
              <a:rPr lang="en-US" sz="2800" dirty="0" smtClean="0"/>
              <a:t>Oct. – Dec. 2016</a:t>
            </a:r>
            <a:endParaRPr lang="en-US" sz="2800" dirty="0"/>
          </a:p>
        </p:txBody>
      </p:sp>
    </p:spTree>
    <p:extLst>
      <p:ext uri="{BB962C8B-B14F-4D97-AF65-F5344CB8AC3E}">
        <p14:creationId xmlns:p14="http://schemas.microsoft.com/office/powerpoint/2010/main" val="13103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3" y="457200"/>
            <a:ext cx="8686801" cy="676014"/>
          </a:xfrm>
        </p:spPr>
        <p:txBody>
          <a:bodyPr>
            <a:normAutofit fontScale="90000"/>
          </a:bodyPr>
          <a:lstStyle/>
          <a:p>
            <a:r>
              <a:rPr lang="en-US" sz="4000" dirty="0" smtClean="0"/>
              <a:t>Request for Public Comments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10</a:t>
            </a:fld>
            <a:endParaRPr lang="en-US" dirty="0"/>
          </a:p>
        </p:txBody>
      </p:sp>
      <p:sp>
        <p:nvSpPr>
          <p:cNvPr id="7" name="Text Box 4"/>
          <p:cNvSpPr txBox="1">
            <a:spLocks noChangeArrowheads="1"/>
          </p:cNvSpPr>
          <p:nvPr/>
        </p:nvSpPr>
        <p:spPr bwMode="auto">
          <a:xfrm>
            <a:off x="1785294" y="1092628"/>
            <a:ext cx="533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p:spPr>
        <p:txBody>
          <a:bodyPr wrap="square">
            <a:spAutoFit/>
          </a:bodyPr>
          <a:lstStyle/>
          <a:p>
            <a:pPr algn="ctr">
              <a:spcBef>
                <a:spcPct val="50000"/>
              </a:spcBef>
            </a:pPr>
            <a:r>
              <a:rPr lang="en-US" sz="3200" dirty="0">
                <a:solidFill>
                  <a:srgbClr val="000000"/>
                </a:solidFill>
                <a:effectLst/>
              </a:rPr>
              <a:t>Comment period closes </a:t>
            </a:r>
            <a:r>
              <a:rPr lang="en-US" sz="3200" dirty="0" smtClean="0">
                <a:solidFill>
                  <a:srgbClr val="000000"/>
                </a:solidFill>
                <a:effectLst/>
              </a:rPr>
              <a:t>on:</a:t>
            </a:r>
            <a:br>
              <a:rPr lang="en-US" sz="3200" dirty="0" smtClean="0">
                <a:solidFill>
                  <a:srgbClr val="000000"/>
                </a:solidFill>
                <a:effectLst/>
              </a:rPr>
            </a:br>
            <a:r>
              <a:rPr lang="en-US" sz="3600" b="1" dirty="0" smtClean="0">
                <a:solidFill>
                  <a:schemeClr val="tx2"/>
                </a:solidFill>
              </a:rPr>
              <a:t>December 22, 2016</a:t>
            </a:r>
            <a:endParaRPr lang="en-US" sz="3600" b="1" dirty="0">
              <a:solidFill>
                <a:schemeClr val="tx2"/>
              </a:solidFill>
            </a:endParaRPr>
          </a:p>
        </p:txBody>
      </p:sp>
      <p:sp>
        <p:nvSpPr>
          <p:cNvPr id="8" name="Rectangle 3"/>
          <p:cNvSpPr>
            <a:spLocks noChangeArrowheads="1"/>
          </p:cNvSpPr>
          <p:nvPr/>
        </p:nvSpPr>
        <p:spPr bwMode="auto">
          <a:xfrm>
            <a:off x="389238" y="2212650"/>
            <a:ext cx="8449962" cy="402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nSpc>
                <a:spcPct val="80000"/>
              </a:lnSpc>
            </a:pPr>
            <a:r>
              <a:rPr lang="en-US" sz="2000" dirty="0">
                <a:solidFill>
                  <a:srgbClr val="000000"/>
                </a:solidFill>
                <a:effectLst/>
              </a:rPr>
              <a:t>Please submit comments to:</a:t>
            </a:r>
          </a:p>
          <a:p>
            <a:pPr marL="342900" indent="-342900">
              <a:lnSpc>
                <a:spcPct val="80000"/>
              </a:lnSpc>
              <a:buClr>
                <a:srgbClr val="000000"/>
              </a:buClr>
              <a:buFont typeface="Wingdings" pitchFamily="2" charset="2"/>
              <a:buNone/>
            </a:pPr>
            <a:r>
              <a:rPr lang="en-US" sz="2000" b="1" dirty="0">
                <a:solidFill>
                  <a:srgbClr val="0000CC"/>
                </a:solidFill>
                <a:effectLst/>
              </a:rPr>
              <a:t>	http://www.regulations.gov</a:t>
            </a:r>
          </a:p>
          <a:p>
            <a:pPr marL="342900" indent="-342900">
              <a:lnSpc>
                <a:spcPct val="80000"/>
              </a:lnSpc>
              <a:buClr>
                <a:srgbClr val="000000"/>
              </a:buClr>
            </a:pPr>
            <a:r>
              <a:rPr lang="en-US" sz="2000" dirty="0">
                <a:solidFill>
                  <a:srgbClr val="000000"/>
                </a:solidFill>
                <a:effectLst/>
              </a:rPr>
              <a:t>	Keyword - </a:t>
            </a:r>
            <a:r>
              <a:rPr lang="en-US" sz="2000" dirty="0" smtClean="0">
                <a:solidFill>
                  <a:srgbClr val="000000"/>
                </a:solidFill>
                <a:effectLst/>
              </a:rPr>
              <a:t>“</a:t>
            </a:r>
            <a:r>
              <a:rPr lang="en-US" sz="2000" dirty="0" smtClean="0">
                <a:effectLst/>
              </a:rPr>
              <a:t>NOAA-NMFS-2013-</a:t>
            </a:r>
            <a:r>
              <a:rPr lang="en-US" sz="2000" dirty="0" smtClean="0"/>
              <a:t>0070</a:t>
            </a:r>
            <a:r>
              <a:rPr lang="en-US" sz="2000" dirty="0" smtClean="0">
                <a:solidFill>
                  <a:srgbClr val="000000"/>
                </a:solidFill>
                <a:effectLst/>
              </a:rPr>
              <a:t>”</a:t>
            </a:r>
            <a:br>
              <a:rPr lang="en-US" sz="2000" dirty="0" smtClean="0">
                <a:solidFill>
                  <a:srgbClr val="000000"/>
                </a:solidFill>
                <a:effectLst/>
              </a:rPr>
            </a:br>
            <a:endParaRPr lang="en-US" sz="2000" dirty="0">
              <a:solidFill>
                <a:srgbClr val="000000"/>
              </a:solidFill>
              <a:effectLst/>
            </a:endParaRPr>
          </a:p>
          <a:p>
            <a:pPr marL="342900" indent="-342900">
              <a:lnSpc>
                <a:spcPct val="80000"/>
              </a:lnSpc>
              <a:spcAft>
                <a:spcPct val="40000"/>
              </a:spcAft>
              <a:buClr>
                <a:srgbClr val="000000"/>
              </a:buClr>
              <a:buFont typeface="Wingdings" pitchFamily="2" charset="2"/>
              <a:buNone/>
            </a:pPr>
            <a:r>
              <a:rPr lang="en-US" sz="2000" b="1" dirty="0" smtClean="0">
                <a:solidFill>
                  <a:srgbClr val="000000"/>
                </a:solidFill>
                <a:effectLst/>
              </a:rPr>
              <a:t>Comments </a:t>
            </a:r>
            <a:r>
              <a:rPr lang="en-US" sz="2000" b="1" dirty="0">
                <a:solidFill>
                  <a:srgbClr val="000000"/>
                </a:solidFill>
                <a:effectLst/>
              </a:rPr>
              <a:t>can also be submitted via </a:t>
            </a:r>
            <a:r>
              <a:rPr lang="en-US" sz="2000" b="1" dirty="0" smtClean="0">
                <a:solidFill>
                  <a:srgbClr val="000000"/>
                </a:solidFill>
                <a:effectLst/>
              </a:rPr>
              <a:t>fax:  </a:t>
            </a:r>
            <a:r>
              <a:rPr lang="en-US" sz="2000" dirty="0" smtClean="0">
                <a:solidFill>
                  <a:srgbClr val="000000"/>
                </a:solidFill>
                <a:effectLst/>
              </a:rPr>
              <a:t>301-713-1917</a:t>
            </a:r>
            <a:r>
              <a:rPr lang="en-US" sz="2000" dirty="0">
                <a:solidFill>
                  <a:srgbClr val="000000"/>
                </a:solidFill>
                <a:effectLst/>
              </a:rPr>
              <a:t>, Attn:  </a:t>
            </a:r>
            <a:r>
              <a:rPr lang="en-US" sz="2000" dirty="0" smtClean="0">
                <a:solidFill>
                  <a:srgbClr val="000000"/>
                </a:solidFill>
                <a:effectLst/>
              </a:rPr>
              <a:t>Tobey Curtis</a:t>
            </a:r>
          </a:p>
          <a:p>
            <a:pPr marL="342900" indent="-342900">
              <a:lnSpc>
                <a:spcPct val="80000"/>
              </a:lnSpc>
              <a:spcAft>
                <a:spcPct val="40000"/>
              </a:spcAft>
              <a:buClr>
                <a:srgbClr val="000000"/>
              </a:buClr>
              <a:buFont typeface="Wingdings" pitchFamily="2" charset="2"/>
              <a:buNone/>
            </a:pPr>
            <a:r>
              <a:rPr lang="en-US" sz="2000" b="1" dirty="0" smtClean="0">
                <a:solidFill>
                  <a:srgbClr val="000000"/>
                </a:solidFill>
                <a:effectLst/>
              </a:rPr>
              <a:t>Or Mail:  </a:t>
            </a:r>
            <a:r>
              <a:rPr lang="en-US" sz="2000" dirty="0" smtClean="0">
                <a:solidFill>
                  <a:srgbClr val="000000"/>
                </a:solidFill>
                <a:effectLst/>
              </a:rPr>
              <a:t>NMFS </a:t>
            </a:r>
            <a:r>
              <a:rPr lang="en-US" sz="2000" dirty="0">
                <a:solidFill>
                  <a:srgbClr val="000000"/>
                </a:solidFill>
                <a:effectLst/>
              </a:rPr>
              <a:t>SF1, 1315 East-West Highway, Silver Spring, MD 20910</a:t>
            </a:r>
          </a:p>
          <a:p>
            <a:r>
              <a:rPr lang="en-US" sz="2000" b="1" dirty="0">
                <a:solidFill>
                  <a:srgbClr val="000000"/>
                </a:solidFill>
                <a:effectLst/>
              </a:rPr>
              <a:t>Please identify comments with </a:t>
            </a:r>
            <a:r>
              <a:rPr lang="en-US" sz="2000" b="1" dirty="0" smtClean="0">
                <a:effectLst/>
              </a:rPr>
              <a:t>NOAA-NMFS-2013-0070</a:t>
            </a:r>
          </a:p>
          <a:p>
            <a:endParaRPr lang="en-US" sz="2000" b="1" dirty="0" smtClean="0">
              <a:effectLst/>
            </a:endParaRPr>
          </a:p>
          <a:p>
            <a:r>
              <a:rPr lang="en-US" sz="2000" dirty="0" smtClean="0">
                <a:solidFill>
                  <a:srgbClr val="000000"/>
                </a:solidFill>
                <a:effectLst/>
              </a:rPr>
              <a:t>For </a:t>
            </a:r>
            <a:r>
              <a:rPr lang="en-US" sz="2000" dirty="0">
                <a:solidFill>
                  <a:srgbClr val="000000"/>
                </a:solidFill>
                <a:effectLst/>
              </a:rPr>
              <a:t>more information go to:</a:t>
            </a:r>
            <a:r>
              <a:rPr lang="en-US" sz="2000" dirty="0">
                <a:effectLst/>
              </a:rPr>
              <a:t> </a:t>
            </a:r>
            <a:r>
              <a:rPr lang="en-US" sz="2000" dirty="0">
                <a:solidFill>
                  <a:srgbClr val="0000CC"/>
                </a:solidFill>
                <a:effectLst/>
                <a:hlinkClick r:id="rId3"/>
              </a:rPr>
              <a:t>http://www.nmfs.noaa.gov/sfa/hms</a:t>
            </a:r>
            <a:r>
              <a:rPr lang="en-US" sz="2000" dirty="0" smtClean="0">
                <a:solidFill>
                  <a:srgbClr val="0000CC"/>
                </a:solidFill>
                <a:effectLst/>
                <a:hlinkClick r:id="rId3"/>
              </a:rPr>
              <a:t>/</a:t>
            </a:r>
            <a:r>
              <a:rPr lang="en-US" sz="2000" dirty="0" smtClean="0">
                <a:solidFill>
                  <a:srgbClr val="0000CC"/>
                </a:solidFill>
                <a:effectLst/>
              </a:rPr>
              <a:t> </a:t>
            </a:r>
            <a:r>
              <a:rPr lang="en-US" sz="2000" dirty="0" smtClean="0">
                <a:effectLst/>
              </a:rPr>
              <a:t>or contact Tobey Curtis </a:t>
            </a:r>
            <a:r>
              <a:rPr lang="en-US" sz="2000" b="1" dirty="0">
                <a:solidFill>
                  <a:srgbClr val="000000"/>
                </a:solidFill>
                <a:hlinkClick r:id="rId4"/>
              </a:rPr>
              <a:t>tobey.curtis@noaa.gov</a:t>
            </a:r>
            <a:r>
              <a:rPr lang="en-US" sz="2000" dirty="0" smtClean="0">
                <a:solidFill>
                  <a:srgbClr val="0000CC"/>
                </a:solidFill>
                <a:effectLst/>
              </a:rPr>
              <a:t> </a:t>
            </a:r>
            <a:r>
              <a:rPr lang="en-US" sz="2000" dirty="0" smtClean="0">
                <a:effectLst/>
              </a:rPr>
              <a:t>or Karyl Brewster-Geisz </a:t>
            </a:r>
            <a:r>
              <a:rPr lang="en-US" sz="2000" b="1" dirty="0">
                <a:solidFill>
                  <a:srgbClr val="000000"/>
                </a:solidFill>
                <a:hlinkClick r:id="rId5"/>
              </a:rPr>
              <a:t>karyl.brewster-geisz@noaa.gov</a:t>
            </a:r>
            <a:r>
              <a:rPr lang="en-US" sz="2000" b="1" dirty="0">
                <a:solidFill>
                  <a:srgbClr val="000000"/>
                </a:solidFill>
              </a:rPr>
              <a:t> </a:t>
            </a:r>
            <a:r>
              <a:rPr lang="en-US" sz="2000" dirty="0" smtClean="0">
                <a:solidFill>
                  <a:srgbClr val="000000"/>
                </a:solidFill>
              </a:rPr>
              <a:t>at (301) 427-8503</a:t>
            </a:r>
            <a:endParaRPr lang="en-US" sz="2000" dirty="0" smtClean="0">
              <a:solidFill>
                <a:srgbClr val="0000CC"/>
              </a:solidFill>
              <a:effectLst/>
            </a:endParaRPr>
          </a:p>
          <a:p>
            <a:pPr marL="342900" indent="-342900">
              <a:lnSpc>
                <a:spcPct val="80000"/>
              </a:lnSpc>
              <a:spcAft>
                <a:spcPct val="40000"/>
              </a:spcAft>
              <a:buClr>
                <a:srgbClr val="000000"/>
              </a:buClr>
              <a:buFont typeface="Wingdings" pitchFamily="2" charset="2"/>
              <a:buNone/>
            </a:pPr>
            <a:endParaRPr lang="en-US" sz="2000" b="1" dirty="0" smtClean="0">
              <a:solidFill>
                <a:srgbClr val="000000"/>
              </a:solidFill>
              <a:effectLst/>
            </a:endParaRPr>
          </a:p>
        </p:txBody>
      </p:sp>
    </p:spTree>
    <p:extLst>
      <p:ext uri="{BB962C8B-B14F-4D97-AF65-F5344CB8AC3E}">
        <p14:creationId xmlns:p14="http://schemas.microsoft.com/office/powerpoint/2010/main" val="381359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990599"/>
            <a:ext cx="4914900" cy="4943475"/>
          </a:xfrm>
        </p:spPr>
        <p:txBody>
          <a:bodyPr>
            <a:normAutofit/>
          </a:bodyPr>
          <a:lstStyle/>
          <a:p>
            <a:pPr>
              <a:lnSpc>
                <a:spcPct val="150000"/>
              </a:lnSpc>
              <a:spcBef>
                <a:spcPts val="0"/>
              </a:spcBef>
              <a:spcAft>
                <a:spcPts val="600"/>
              </a:spcAft>
              <a:buFont typeface="Wingdings" panose="05000000000000000000" pitchFamily="2" charset="2"/>
              <a:buChar char="Ø"/>
            </a:pPr>
            <a:r>
              <a:rPr lang="en-US" sz="2200" dirty="0" smtClean="0"/>
              <a:t>Background</a:t>
            </a:r>
          </a:p>
          <a:p>
            <a:pPr lvl="1">
              <a:lnSpc>
                <a:spcPct val="150000"/>
              </a:lnSpc>
              <a:spcBef>
                <a:spcPts val="0"/>
              </a:spcBef>
              <a:spcAft>
                <a:spcPts val="600"/>
              </a:spcAft>
              <a:buFont typeface="Wingdings" panose="05000000000000000000" pitchFamily="2" charset="2"/>
              <a:buChar char="Ø"/>
            </a:pPr>
            <a:r>
              <a:rPr lang="en-US" sz="2200" dirty="0" smtClean="0"/>
              <a:t>Management History</a:t>
            </a:r>
          </a:p>
          <a:p>
            <a:pPr lvl="1">
              <a:lnSpc>
                <a:spcPct val="150000"/>
              </a:lnSpc>
              <a:spcBef>
                <a:spcPts val="0"/>
              </a:spcBef>
              <a:spcAft>
                <a:spcPts val="600"/>
              </a:spcAft>
              <a:buFont typeface="Wingdings" panose="05000000000000000000" pitchFamily="2" charset="2"/>
              <a:buChar char="Ø"/>
            </a:pPr>
            <a:r>
              <a:rPr lang="en-US" sz="2200" dirty="0" smtClean="0"/>
              <a:t>SEDAR 21 Update and Addendum</a:t>
            </a:r>
          </a:p>
          <a:p>
            <a:pPr>
              <a:lnSpc>
                <a:spcPct val="150000"/>
              </a:lnSpc>
              <a:spcBef>
                <a:spcPts val="0"/>
              </a:spcBef>
              <a:spcAft>
                <a:spcPts val="600"/>
              </a:spcAft>
              <a:buFont typeface="Wingdings" panose="05000000000000000000" pitchFamily="2" charset="2"/>
              <a:buChar char="Ø"/>
            </a:pPr>
            <a:r>
              <a:rPr lang="en-US" sz="2200" dirty="0" smtClean="0"/>
              <a:t>Alternatives Considered</a:t>
            </a:r>
          </a:p>
          <a:p>
            <a:pPr lvl="1">
              <a:lnSpc>
                <a:spcPct val="150000"/>
              </a:lnSpc>
              <a:spcBef>
                <a:spcPts val="0"/>
              </a:spcBef>
              <a:spcAft>
                <a:spcPts val="600"/>
              </a:spcAft>
              <a:buFont typeface="Wingdings" panose="05000000000000000000" pitchFamily="2" charset="2"/>
              <a:buChar char="Ø"/>
            </a:pPr>
            <a:r>
              <a:rPr lang="en-US" sz="2200" dirty="0" smtClean="0"/>
              <a:t>Recreational</a:t>
            </a:r>
          </a:p>
          <a:p>
            <a:pPr lvl="1">
              <a:lnSpc>
                <a:spcPct val="150000"/>
              </a:lnSpc>
              <a:spcBef>
                <a:spcPts val="0"/>
              </a:spcBef>
              <a:spcAft>
                <a:spcPts val="600"/>
              </a:spcAft>
              <a:buFont typeface="Wingdings" panose="05000000000000000000" pitchFamily="2" charset="2"/>
              <a:buChar char="Ø"/>
            </a:pPr>
            <a:r>
              <a:rPr lang="en-US" sz="2200" dirty="0" smtClean="0"/>
              <a:t>Commercial</a:t>
            </a:r>
          </a:p>
          <a:p>
            <a:pPr>
              <a:lnSpc>
                <a:spcPct val="150000"/>
              </a:lnSpc>
              <a:spcBef>
                <a:spcPts val="0"/>
              </a:spcBef>
              <a:spcAft>
                <a:spcPts val="600"/>
              </a:spcAft>
              <a:buFont typeface="Wingdings" panose="05000000000000000000" pitchFamily="2" charset="2"/>
              <a:buChar char="Ø"/>
            </a:pPr>
            <a:r>
              <a:rPr lang="en-US" sz="2200" dirty="0" smtClean="0"/>
              <a:t>ACLs and AMs for Prohibited Species</a:t>
            </a:r>
          </a:p>
          <a:p>
            <a:pPr>
              <a:lnSpc>
                <a:spcPct val="150000"/>
              </a:lnSpc>
              <a:spcBef>
                <a:spcPts val="0"/>
              </a:spcBef>
              <a:spcAft>
                <a:spcPts val="600"/>
              </a:spcAft>
              <a:buFont typeface="Wingdings" panose="05000000000000000000" pitchFamily="2" charset="2"/>
              <a:buChar char="Ø"/>
            </a:pPr>
            <a:r>
              <a:rPr lang="en-US" sz="2200" dirty="0" smtClean="0"/>
              <a:t>Request for Comments</a:t>
            </a:r>
            <a:endParaRPr lang="en-US" sz="22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pic>
        <p:nvPicPr>
          <p:cNvPr id="5" name="Picture 2" descr="G:\Sf1\SHARKS\PICTURES\08_2004 OII BLL Tagged Dusky.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5105400" y="1057794"/>
            <a:ext cx="3581400" cy="477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076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131885" y="857984"/>
            <a:ext cx="8880230" cy="5496780"/>
          </a:xfrm>
        </p:spPr>
        <p:txBody>
          <a:bodyPr>
            <a:normAutofit/>
          </a:bodyPr>
          <a:lstStyle/>
          <a:p>
            <a:pPr lvl="1" eaLnBrk="1" hangingPunct="1">
              <a:spcBef>
                <a:spcPts val="0"/>
              </a:spcBef>
              <a:spcAft>
                <a:spcPts val="600"/>
              </a:spcAft>
            </a:pPr>
            <a:endParaRPr lang="en-US" altLang="en-US" sz="2200" dirty="0" smtClean="0">
              <a:latin typeface="Arial" panose="020B0604020202020204" pitchFamily="34" charset="0"/>
              <a:ea typeface="ヒラギノ角ゴ Pro W3" charset="-128"/>
              <a:cs typeface="Arial" panose="020B0604020202020204" pitchFamily="34" charset="0"/>
            </a:endParaRPr>
          </a:p>
          <a:p>
            <a:pPr eaLnBrk="1" hangingPunct="1">
              <a:spcBef>
                <a:spcPts val="0"/>
              </a:spcBef>
              <a:spcAft>
                <a:spcPts val="600"/>
              </a:spcAft>
            </a:pPr>
            <a:endParaRPr lang="en-US" altLang="en-US" sz="2200" dirty="0" smtClean="0">
              <a:latin typeface="Arial" panose="020B0604020202020204" pitchFamily="34" charset="0"/>
              <a:ea typeface="ヒラギノ角ゴ Pro W3" charset="-128"/>
              <a:cs typeface="Arial" panose="020B0604020202020204" pitchFamily="34" charset="0"/>
            </a:endParaRPr>
          </a:p>
          <a:p>
            <a:pPr eaLnBrk="1" hangingPunct="1">
              <a:spcBef>
                <a:spcPts val="0"/>
              </a:spcBef>
              <a:spcAft>
                <a:spcPts val="600"/>
              </a:spcAft>
            </a:pPr>
            <a:endParaRPr lang="en-US" altLang="en-US" sz="2200" dirty="0" smtClean="0">
              <a:latin typeface="Arial" panose="020B0604020202020204" pitchFamily="34" charset="0"/>
              <a:ea typeface="ヒラギノ角ゴ Pro W3" charset="-128"/>
              <a:cs typeface="Arial" panose="020B0604020202020204" pitchFamily="34" charset="0"/>
            </a:endParaRPr>
          </a:p>
          <a:p>
            <a:pPr eaLnBrk="1" hangingPunct="1">
              <a:spcBef>
                <a:spcPts val="0"/>
              </a:spcBef>
              <a:spcAft>
                <a:spcPts val="600"/>
              </a:spcAft>
            </a:pPr>
            <a:endParaRPr lang="en-US" altLang="en-US" sz="2200" dirty="0" smtClean="0">
              <a:latin typeface="Arial" panose="020B0604020202020204" pitchFamily="34" charset="0"/>
              <a:ea typeface="ヒラギノ角ゴ Pro W3" charset="-128"/>
              <a:cs typeface="Arial" panose="020B0604020202020204" pitchFamily="34" charset="0"/>
            </a:endParaRPr>
          </a:p>
        </p:txBody>
      </p:sp>
      <p:sp>
        <p:nvSpPr>
          <p:cNvPr id="16388" name="Slide Number Placeholder 3"/>
          <p:cNvSpPr>
            <a:spLocks noGrp="1"/>
          </p:cNvSpPr>
          <p:nvPr>
            <p:ph type="sldNum" sz="quarter" idx="10"/>
          </p:nvPr>
        </p:nvSpPr>
        <p:spPr bwMode="auto">
          <a:xfrm>
            <a:off x="2286000" y="6354763"/>
            <a:ext cx="6477000" cy="50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2"/>
                </a:solidFill>
                <a:latin typeface="Arial Narrow" pitchFamily="34" charset="0"/>
              </a:defRPr>
            </a:lvl1pPr>
            <a:lvl2pPr marL="742950" indent="-285750" eaLnBrk="0" hangingPunct="0">
              <a:spcBef>
                <a:spcPct val="20000"/>
              </a:spcBef>
              <a:buFont typeface="Arial" pitchFamily="34" charset="0"/>
              <a:buChar char="•"/>
              <a:defRPr sz="3200">
                <a:solidFill>
                  <a:schemeClr val="tx2"/>
                </a:solidFill>
                <a:latin typeface="Arial Narrow" pitchFamily="34" charset="0"/>
              </a:defRPr>
            </a:lvl2pPr>
            <a:lvl3pPr marL="1143000" indent="-228600" eaLnBrk="0" hangingPunct="0">
              <a:spcBef>
                <a:spcPct val="20000"/>
              </a:spcBef>
              <a:buFont typeface="Arial" pitchFamily="34" charset="0"/>
              <a:buChar char="•"/>
              <a:defRPr sz="2800">
                <a:solidFill>
                  <a:schemeClr val="tx2"/>
                </a:solidFill>
                <a:latin typeface="Arial Narrow" pitchFamily="34" charset="0"/>
              </a:defRPr>
            </a:lvl3pPr>
            <a:lvl4pPr marL="1600200" indent="-228600" eaLnBrk="0" hangingPunct="0">
              <a:spcBef>
                <a:spcPct val="20000"/>
              </a:spcBef>
              <a:buFont typeface="Arial" pitchFamily="34" charset="0"/>
              <a:buChar char="•"/>
              <a:defRPr sz="2800">
                <a:solidFill>
                  <a:schemeClr val="tx2"/>
                </a:solidFill>
                <a:latin typeface="Arial Narrow" pitchFamily="34" charset="0"/>
              </a:defRPr>
            </a:lvl4pPr>
            <a:lvl5pPr marL="2057400" indent="-228600" eaLnBrk="0" hangingPunct="0">
              <a:spcBef>
                <a:spcPct val="20000"/>
              </a:spcBef>
              <a:buFont typeface="Arial" pitchFamily="34" charset="0"/>
              <a:buChar char="•"/>
              <a:defRPr sz="2800">
                <a:solidFill>
                  <a:schemeClr val="tx2"/>
                </a:solidFill>
                <a:latin typeface="Arial Narrow" pitchFamily="34" charset="0"/>
              </a:defRPr>
            </a:lvl5pPr>
            <a:lvl6pPr marL="2514600" indent="-228600" eaLnBrk="0" fontAlgn="base" hangingPunct="0">
              <a:spcBef>
                <a:spcPct val="20000"/>
              </a:spcBef>
              <a:spcAft>
                <a:spcPct val="0"/>
              </a:spcAft>
              <a:buFont typeface="Arial" pitchFamily="34" charset="0"/>
              <a:buChar char="•"/>
              <a:defRPr sz="2800">
                <a:solidFill>
                  <a:schemeClr val="tx2"/>
                </a:solidFill>
                <a:latin typeface="Arial Narrow" pitchFamily="34" charset="0"/>
              </a:defRPr>
            </a:lvl6pPr>
            <a:lvl7pPr marL="2971800" indent="-228600" eaLnBrk="0" fontAlgn="base" hangingPunct="0">
              <a:spcBef>
                <a:spcPct val="20000"/>
              </a:spcBef>
              <a:spcAft>
                <a:spcPct val="0"/>
              </a:spcAft>
              <a:buFont typeface="Arial" pitchFamily="34" charset="0"/>
              <a:buChar char="•"/>
              <a:defRPr sz="2800">
                <a:solidFill>
                  <a:schemeClr val="tx2"/>
                </a:solidFill>
                <a:latin typeface="Arial Narrow" pitchFamily="34" charset="0"/>
              </a:defRPr>
            </a:lvl7pPr>
            <a:lvl8pPr marL="3429000" indent="-228600" eaLnBrk="0" fontAlgn="base" hangingPunct="0">
              <a:spcBef>
                <a:spcPct val="20000"/>
              </a:spcBef>
              <a:spcAft>
                <a:spcPct val="0"/>
              </a:spcAft>
              <a:buFont typeface="Arial" pitchFamily="34" charset="0"/>
              <a:buChar char="•"/>
              <a:defRPr sz="2800">
                <a:solidFill>
                  <a:schemeClr val="tx2"/>
                </a:solidFill>
                <a:latin typeface="Arial Narrow" pitchFamily="34" charset="0"/>
              </a:defRPr>
            </a:lvl8pPr>
            <a:lvl9pPr marL="3886200" indent="-228600" eaLnBrk="0" fontAlgn="base" hangingPunct="0">
              <a:spcBef>
                <a:spcPct val="20000"/>
              </a:spcBef>
              <a:spcAft>
                <a:spcPct val="0"/>
              </a:spcAft>
              <a:buFont typeface="Arial" pitchFamily="34" charset="0"/>
              <a:buChar char="•"/>
              <a:defRPr sz="2800">
                <a:solidFill>
                  <a:schemeClr val="tx2"/>
                </a:solidFill>
                <a:latin typeface="Arial Narrow" pitchFamily="34" charset="0"/>
              </a:defRPr>
            </a:lvl9pPr>
          </a:lstStyle>
          <a:p>
            <a:pPr eaLnBrk="1" hangingPunct="1">
              <a:spcBef>
                <a:spcPct val="0"/>
              </a:spcBef>
              <a:buFontTx/>
              <a:buNone/>
            </a:pPr>
            <a:r>
              <a:rPr lang="en-US" altLang="en-US" sz="800" dirty="0" smtClean="0">
                <a:solidFill>
                  <a:srgbClr val="000000"/>
                </a:solidFill>
                <a:latin typeface="Arial" pitchFamily="34" charset="0"/>
              </a:rPr>
              <a:t>U.S. Department of Commerce | National Oceanic and Atmospheric Administration | NOAA Fisheries | Page </a:t>
            </a:r>
            <a:fld id="{5D0F1654-E79A-49CC-A435-935025FEE438}" type="slidenum">
              <a:rPr lang="en-US" altLang="en-US" sz="800" smtClean="0">
                <a:solidFill>
                  <a:srgbClr val="000000"/>
                </a:solidFill>
                <a:latin typeface="Arial" pitchFamily="34" charset="0"/>
              </a:rPr>
              <a:pPr eaLnBrk="1" hangingPunct="1">
                <a:spcBef>
                  <a:spcPct val="0"/>
                </a:spcBef>
                <a:buFontTx/>
                <a:buNone/>
              </a:pPr>
              <a:t>3</a:t>
            </a:fld>
            <a:endParaRPr lang="en-US" altLang="en-US" sz="800" dirty="0" smtClean="0">
              <a:solidFill>
                <a:srgbClr val="000000"/>
              </a:solidFill>
              <a:latin typeface="Arial" pitchFamily="34" charset="0"/>
            </a:endParaRPr>
          </a:p>
        </p:txBody>
      </p:sp>
      <p:sp>
        <p:nvSpPr>
          <p:cNvPr id="2" name="Title 1"/>
          <p:cNvSpPr>
            <a:spLocks noGrp="1"/>
          </p:cNvSpPr>
          <p:nvPr>
            <p:ph type="title"/>
          </p:nvPr>
        </p:nvSpPr>
        <p:spPr>
          <a:xfrm>
            <a:off x="457200" y="247650"/>
            <a:ext cx="8229600" cy="676014"/>
          </a:xfrm>
        </p:spPr>
        <p:txBody>
          <a:bodyPr/>
          <a:lstStyle/>
          <a:p>
            <a:r>
              <a:rPr lang="en-US" dirty="0" smtClean="0"/>
              <a:t>Management History</a:t>
            </a:r>
            <a:endParaRPr lang="en-US" dirty="0"/>
          </a:p>
        </p:txBody>
      </p:sp>
      <p:sp>
        <p:nvSpPr>
          <p:cNvPr id="6" name="Content Placeholder 2"/>
          <p:cNvSpPr txBox="1">
            <a:spLocks/>
          </p:cNvSpPr>
          <p:nvPr/>
        </p:nvSpPr>
        <p:spPr>
          <a:xfrm>
            <a:off x="314325" y="857984"/>
            <a:ext cx="8134350" cy="5496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0"/>
              </a:spcBef>
              <a:spcAft>
                <a:spcPts val="600"/>
              </a:spcAft>
              <a:buFont typeface="Wingdings" panose="05000000000000000000" pitchFamily="2" charset="2"/>
              <a:buChar char="Ø"/>
            </a:pPr>
            <a:r>
              <a:rPr lang="en-US" altLang="en-US" sz="2000" dirty="0" smtClean="0">
                <a:ea typeface="ヒラギノ角ゴ Pro W3" charset="-128"/>
                <a:cs typeface="Arial" panose="020B0604020202020204" pitchFamily="34" charset="0"/>
              </a:rPr>
              <a:t>2000:  Dusky sharks become a prohibited species</a:t>
            </a:r>
          </a:p>
          <a:p>
            <a:pPr>
              <a:lnSpc>
                <a:spcPct val="110000"/>
              </a:lnSpc>
              <a:spcBef>
                <a:spcPts val="0"/>
              </a:spcBef>
              <a:spcAft>
                <a:spcPts val="600"/>
              </a:spcAft>
              <a:buFont typeface="Wingdings" panose="05000000000000000000" pitchFamily="2" charset="2"/>
              <a:buChar char="Ø"/>
            </a:pPr>
            <a:r>
              <a:rPr lang="en-US" altLang="en-US" sz="2000" dirty="0" smtClean="0">
                <a:ea typeface="ヒラギノ角ゴ Pro W3" charset="-128"/>
                <a:cs typeface="Arial" panose="020B0604020202020204" pitchFamily="34" charset="0"/>
              </a:rPr>
              <a:t>2006: </a:t>
            </a:r>
            <a:r>
              <a:rPr lang="en-US" altLang="en-US" sz="2000" dirty="0">
                <a:ea typeface="ヒラギノ角ゴ Pro W3" charset="-128"/>
                <a:cs typeface="Arial" panose="020B0604020202020204" pitchFamily="34" charset="0"/>
              </a:rPr>
              <a:t>First </a:t>
            </a:r>
            <a:r>
              <a:rPr lang="en-US" altLang="en-US" sz="2000" dirty="0" smtClean="0">
                <a:ea typeface="ヒラギノ角ゴ Pro W3" charset="-128"/>
                <a:cs typeface="Arial" panose="020B0604020202020204" pitchFamily="34" charset="0"/>
              </a:rPr>
              <a:t>dusky </a:t>
            </a:r>
            <a:r>
              <a:rPr lang="en-US" altLang="en-US" sz="2000" dirty="0">
                <a:ea typeface="ヒラギノ角ゴ Pro W3" charset="-128"/>
                <a:cs typeface="Arial" panose="020B0604020202020204" pitchFamily="34" charset="0"/>
              </a:rPr>
              <a:t>s</a:t>
            </a:r>
            <a:r>
              <a:rPr lang="en-US" altLang="en-US" sz="2000" dirty="0" smtClean="0">
                <a:ea typeface="ヒラギノ角ゴ Pro W3" charset="-128"/>
                <a:cs typeface="Arial" panose="020B0604020202020204" pitchFamily="34" charset="0"/>
              </a:rPr>
              <a:t>hark </a:t>
            </a:r>
            <a:r>
              <a:rPr lang="en-US" altLang="en-US" sz="2000" dirty="0">
                <a:ea typeface="ヒラギノ角ゴ Pro W3" charset="-128"/>
                <a:cs typeface="Arial" panose="020B0604020202020204" pitchFamily="34" charset="0"/>
              </a:rPr>
              <a:t>assessment – </a:t>
            </a:r>
            <a:r>
              <a:rPr lang="en-US" altLang="en-US" sz="2000" dirty="0" smtClean="0">
                <a:ea typeface="ヒラギノ角ゴ Pro W3" charset="-128"/>
                <a:cs typeface="Arial" panose="020B0604020202020204" pitchFamily="34" charset="0"/>
              </a:rPr>
              <a:t>overfished/overfishing</a:t>
            </a:r>
            <a:endParaRPr lang="en-US" altLang="en-US" sz="2000" dirty="0">
              <a:ea typeface="ヒラギノ角ゴ Pro W3" charset="-128"/>
              <a:cs typeface="Arial" panose="020B0604020202020204" pitchFamily="34" charset="0"/>
            </a:endParaRPr>
          </a:p>
          <a:p>
            <a:pPr>
              <a:lnSpc>
                <a:spcPct val="110000"/>
              </a:lnSpc>
              <a:spcBef>
                <a:spcPts val="0"/>
              </a:spcBef>
              <a:spcAft>
                <a:spcPts val="600"/>
              </a:spcAft>
              <a:buFont typeface="Wingdings" panose="05000000000000000000" pitchFamily="2" charset="2"/>
              <a:buChar char="Ø"/>
            </a:pPr>
            <a:r>
              <a:rPr lang="en-US" altLang="en-US" sz="2000" dirty="0" smtClean="0">
                <a:ea typeface="ヒラギノ角ゴ Pro W3" charset="-128"/>
                <a:cs typeface="Arial" panose="020B0604020202020204" pitchFamily="34" charset="0"/>
              </a:rPr>
              <a:t>2008: </a:t>
            </a:r>
            <a:r>
              <a:rPr lang="en-US" altLang="en-US" sz="2000" dirty="0">
                <a:ea typeface="ヒラギノ角ゴ Pro W3" charset="-128"/>
                <a:cs typeface="Arial" panose="020B0604020202020204" pitchFamily="34" charset="0"/>
              </a:rPr>
              <a:t>Amendment 2 </a:t>
            </a:r>
            <a:r>
              <a:rPr lang="en-US" altLang="en-US" sz="2000" dirty="0" smtClean="0">
                <a:ea typeface="ヒラギノ角ゴ Pro W3" charset="-128"/>
                <a:cs typeface="Arial" panose="020B0604020202020204" pitchFamily="34" charset="0"/>
              </a:rPr>
              <a:t>– rebuilding </a:t>
            </a:r>
            <a:r>
              <a:rPr lang="en-US" altLang="en-US" sz="2000" dirty="0">
                <a:ea typeface="ヒラギノ角ゴ Pro W3" charset="-128"/>
                <a:cs typeface="Arial" panose="020B0604020202020204" pitchFamily="34" charset="0"/>
              </a:rPr>
              <a:t>plan </a:t>
            </a:r>
            <a:r>
              <a:rPr lang="en-US" altLang="en-US" sz="2000" dirty="0" smtClean="0">
                <a:ea typeface="ヒラギノ角ゴ Pro W3" charset="-128"/>
                <a:cs typeface="Arial" panose="020B0604020202020204" pitchFamily="34" charset="0"/>
              </a:rPr>
              <a:t>established (rebuild </a:t>
            </a:r>
            <a:r>
              <a:rPr lang="en-US" altLang="en-US" sz="2000" dirty="0">
                <a:ea typeface="ヒラギノ角ゴ Pro W3" charset="-128"/>
                <a:cs typeface="Arial" panose="020B0604020202020204" pitchFamily="34" charset="0"/>
              </a:rPr>
              <a:t>by </a:t>
            </a:r>
            <a:r>
              <a:rPr lang="en-US" altLang="en-US" sz="2000" dirty="0" smtClean="0">
                <a:ea typeface="ヒラギノ角ゴ Pro W3" charset="-128"/>
                <a:cs typeface="Arial" panose="020B0604020202020204" pitchFamily="34" charset="0"/>
              </a:rPr>
              <a:t>2108)</a:t>
            </a:r>
            <a:endParaRPr lang="en-US" altLang="en-US" sz="2000" dirty="0">
              <a:ea typeface="ヒラギノ角ゴ Pro W3" charset="-128"/>
              <a:cs typeface="Arial" panose="020B0604020202020204" pitchFamily="34" charset="0"/>
            </a:endParaRPr>
          </a:p>
          <a:p>
            <a:pPr>
              <a:lnSpc>
                <a:spcPct val="110000"/>
              </a:lnSpc>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Aug. </a:t>
            </a:r>
            <a:r>
              <a:rPr lang="en-US" altLang="en-US" sz="2000" dirty="0" smtClean="0">
                <a:ea typeface="ヒラギノ角ゴ Pro W3" charset="-128"/>
                <a:cs typeface="Arial" panose="020B0604020202020204" pitchFamily="34" charset="0"/>
              </a:rPr>
              <a:t>2011: </a:t>
            </a:r>
            <a:r>
              <a:rPr lang="en-US" altLang="en-US" sz="2000" dirty="0">
                <a:ea typeface="ヒラギノ角ゴ Pro W3" charset="-128"/>
                <a:cs typeface="Arial" panose="020B0604020202020204" pitchFamily="34" charset="0"/>
              </a:rPr>
              <a:t>SEDAR 21 </a:t>
            </a:r>
            <a:r>
              <a:rPr lang="en-US" altLang="en-US" sz="2000" dirty="0" smtClean="0">
                <a:ea typeface="ヒラギノ角ゴ Pro W3" charset="-128"/>
                <a:cs typeface="Arial" panose="020B0604020202020204" pitchFamily="34" charset="0"/>
              </a:rPr>
              <a:t>– still overfished/overfishing</a:t>
            </a:r>
            <a:endParaRPr lang="en-US" altLang="en-US" sz="2000" dirty="0">
              <a:ea typeface="ヒラギノ角ゴ Pro W3" charset="-128"/>
              <a:cs typeface="Arial" panose="020B0604020202020204" pitchFamily="34" charset="0"/>
            </a:endParaRPr>
          </a:p>
          <a:p>
            <a:pPr>
              <a:lnSpc>
                <a:spcPct val="110000"/>
              </a:lnSpc>
              <a:spcBef>
                <a:spcPts val="0"/>
              </a:spcBef>
              <a:spcAft>
                <a:spcPts val="600"/>
              </a:spcAft>
              <a:buFont typeface="Wingdings" panose="05000000000000000000" pitchFamily="2" charset="2"/>
              <a:buChar char="Ø"/>
            </a:pPr>
            <a:r>
              <a:rPr lang="en-US" altLang="en-US" sz="2000" dirty="0" smtClean="0">
                <a:ea typeface="ヒラギノ角ゴ Pro W3" charset="-128"/>
                <a:cs typeface="Arial" panose="020B0604020202020204" pitchFamily="34" charset="0"/>
              </a:rPr>
              <a:t>Nov</a:t>
            </a:r>
            <a:r>
              <a:rPr lang="en-US" altLang="en-US" sz="2000" dirty="0">
                <a:ea typeface="ヒラギノ角ゴ Pro W3" charset="-128"/>
                <a:cs typeface="Arial" panose="020B0604020202020204" pitchFamily="34" charset="0"/>
              </a:rPr>
              <a:t>. </a:t>
            </a:r>
            <a:r>
              <a:rPr lang="en-US" altLang="en-US" sz="2000" dirty="0" smtClean="0">
                <a:ea typeface="ヒラギノ角ゴ Pro W3" charset="-128"/>
                <a:cs typeface="Arial" panose="020B0604020202020204" pitchFamily="34" charset="0"/>
              </a:rPr>
              <a:t>2012: </a:t>
            </a:r>
            <a:r>
              <a:rPr lang="en-US" altLang="en-US" sz="2000" dirty="0">
                <a:ea typeface="ヒラギノ角ゴ Pro W3" charset="-128"/>
                <a:cs typeface="Arial" panose="020B0604020202020204" pitchFamily="34" charset="0"/>
              </a:rPr>
              <a:t>Draft Amendment 5 </a:t>
            </a:r>
            <a:r>
              <a:rPr lang="en-US" altLang="en-US" sz="2000" dirty="0" smtClean="0">
                <a:ea typeface="ヒラギノ角ゴ Pro W3" charset="-128"/>
                <a:cs typeface="Arial" panose="020B0604020202020204" pitchFamily="34" charset="0"/>
              </a:rPr>
              <a:t>&amp; Proposed rule - multiple shark species</a:t>
            </a:r>
            <a:endParaRPr lang="en-US" altLang="en-US" sz="2000" dirty="0">
              <a:ea typeface="ヒラギノ角ゴ Pro W3" charset="-128"/>
              <a:cs typeface="Arial" panose="020B0604020202020204" pitchFamily="34" charset="0"/>
            </a:endParaRPr>
          </a:p>
          <a:p>
            <a:pPr>
              <a:lnSpc>
                <a:spcPct val="110000"/>
              </a:lnSpc>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April </a:t>
            </a:r>
            <a:r>
              <a:rPr lang="en-US" altLang="en-US" sz="2000" dirty="0" smtClean="0">
                <a:ea typeface="ヒラギノ角ゴ Pro W3" charset="-128"/>
                <a:cs typeface="Arial" panose="020B0604020202020204" pitchFamily="34" charset="0"/>
              </a:rPr>
              <a:t>2013: Notice </a:t>
            </a:r>
            <a:r>
              <a:rPr lang="en-US" altLang="en-US" sz="2000" dirty="0">
                <a:ea typeface="ヒラギノ角ゴ Pro W3" charset="-128"/>
                <a:cs typeface="Arial" panose="020B0604020202020204" pitchFamily="34" charset="0"/>
              </a:rPr>
              <a:t>of Intent for Amendment </a:t>
            </a:r>
            <a:r>
              <a:rPr lang="en-US" altLang="en-US" sz="2000" dirty="0" smtClean="0">
                <a:ea typeface="ヒラギノ角ゴ Pro W3" charset="-128"/>
                <a:cs typeface="Arial" panose="020B0604020202020204" pitchFamily="34" charset="0"/>
              </a:rPr>
              <a:t>5b – dusky shark specific</a:t>
            </a:r>
          </a:p>
          <a:p>
            <a:pPr>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March 2014: Amendment 5b Predraft released for comment</a:t>
            </a:r>
          </a:p>
          <a:p>
            <a:pPr>
              <a:spcBef>
                <a:spcPts val="0"/>
              </a:spcBef>
              <a:spcAft>
                <a:spcPts val="600"/>
              </a:spcAft>
              <a:buFont typeface="Wingdings" panose="05000000000000000000" pitchFamily="2" charset="2"/>
              <a:buChar char="Ø"/>
            </a:pPr>
            <a:r>
              <a:rPr lang="en-US" altLang="en-US" sz="2000" dirty="0" smtClean="0">
                <a:ea typeface="ヒラギノ角ゴ Pro W3" charset="-128"/>
                <a:cs typeface="Arial" panose="020B0604020202020204" pitchFamily="34" charset="0"/>
              </a:rPr>
              <a:t>Oct</a:t>
            </a:r>
            <a:r>
              <a:rPr lang="en-US" altLang="en-US" sz="2000" dirty="0">
                <a:ea typeface="ヒラギノ角ゴ Pro W3" charset="-128"/>
                <a:cs typeface="Arial" panose="020B0604020202020204" pitchFamily="34" charset="0"/>
              </a:rPr>
              <a:t>. 2015: Oceana filed complaint regarding dusky shark management</a:t>
            </a:r>
          </a:p>
          <a:p>
            <a:pPr>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May 2016: Settlement agreement reached --</a:t>
            </a:r>
          </a:p>
          <a:p>
            <a:pPr lvl="1">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Submit proposed rule to the Federal Register by 10/14/2016</a:t>
            </a:r>
          </a:p>
          <a:p>
            <a:pPr lvl="1">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Submit final rule to the Federal Register by 3/31/2017</a:t>
            </a:r>
          </a:p>
          <a:p>
            <a:pPr>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Oct. 2016: </a:t>
            </a:r>
          </a:p>
          <a:p>
            <a:pPr lvl="1">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SEDAR Update and addendum results - still overfished/overfishing</a:t>
            </a:r>
          </a:p>
          <a:p>
            <a:pPr lvl="1">
              <a:spcBef>
                <a:spcPts val="0"/>
              </a:spcBef>
              <a:spcAft>
                <a:spcPts val="600"/>
              </a:spcAft>
              <a:buFont typeface="Wingdings" panose="05000000000000000000" pitchFamily="2" charset="2"/>
              <a:buChar char="Ø"/>
            </a:pPr>
            <a:r>
              <a:rPr lang="en-US" altLang="en-US" sz="2000" dirty="0">
                <a:ea typeface="ヒラギノ角ゴ Pro W3" charset="-128"/>
                <a:cs typeface="Arial" panose="020B0604020202020204" pitchFamily="34" charset="0"/>
              </a:rPr>
              <a:t>Draft Amendment 5b and proposed rule released</a:t>
            </a:r>
          </a:p>
          <a:p>
            <a:pPr>
              <a:lnSpc>
                <a:spcPct val="110000"/>
              </a:lnSpc>
              <a:spcBef>
                <a:spcPts val="0"/>
              </a:spcBef>
              <a:spcAft>
                <a:spcPts val="600"/>
              </a:spcAft>
              <a:buFont typeface="Wingdings" panose="05000000000000000000" pitchFamily="2" charset="2"/>
              <a:buChar char="Ø"/>
            </a:pPr>
            <a:endParaRPr lang="en-US" altLang="en-US" sz="2000" dirty="0" smtClean="0">
              <a:ea typeface="ヒラギノ角ゴ Pro W3" charset="-128"/>
              <a:cs typeface="Arial" panose="020B0604020202020204" pitchFamily="34" charset="0"/>
            </a:endParaRPr>
          </a:p>
          <a:p>
            <a:pPr>
              <a:lnSpc>
                <a:spcPct val="110000"/>
              </a:lnSpc>
              <a:spcBef>
                <a:spcPts val="0"/>
              </a:spcBef>
              <a:spcAft>
                <a:spcPts val="600"/>
              </a:spcAft>
              <a:buFont typeface="Wingdings" panose="05000000000000000000" pitchFamily="2" charset="2"/>
              <a:buChar char="Ø"/>
            </a:pPr>
            <a:endParaRPr lang="en-US" altLang="en-US" sz="2000" dirty="0" smtClean="0">
              <a:ea typeface="ヒラギノ角ゴ Pro W3" charset="-128"/>
              <a:cs typeface="Arial" panose="020B0604020202020204" pitchFamily="34" charset="0"/>
            </a:endParaRPr>
          </a:p>
        </p:txBody>
      </p:sp>
    </p:spTree>
    <p:extLst>
      <p:ext uri="{BB962C8B-B14F-4D97-AF65-F5344CB8AC3E}">
        <p14:creationId xmlns:p14="http://schemas.microsoft.com/office/powerpoint/2010/main" val="2597320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676014"/>
          </a:xfrm>
        </p:spPr>
        <p:txBody>
          <a:bodyPr/>
          <a:lstStyle/>
          <a:p>
            <a:r>
              <a:rPr lang="en-US" dirty="0" smtClean="0"/>
              <a:t>SEDAR 21 Update and Addendum</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dirty="0"/>
          </a:p>
        </p:txBody>
      </p:sp>
      <p:sp>
        <p:nvSpPr>
          <p:cNvPr id="8" name="Rectangle 7"/>
          <p:cNvSpPr/>
          <p:nvPr/>
        </p:nvSpPr>
        <p:spPr>
          <a:xfrm>
            <a:off x="323849" y="1590700"/>
            <a:ext cx="2962276" cy="3370153"/>
          </a:xfrm>
          <a:prstGeom prst="rect">
            <a:avLst/>
          </a:prstGeom>
        </p:spPr>
        <p:txBody>
          <a:bodyPr wrap="square">
            <a:spAutoFit/>
          </a:bodyPr>
          <a:lstStyle/>
          <a:p>
            <a:pPr marL="342900" indent="-342900">
              <a:spcAft>
                <a:spcPts val="600"/>
              </a:spcAft>
              <a:buFont typeface="Wingdings" panose="05000000000000000000" pitchFamily="2" charset="2"/>
              <a:buChar char="Ø"/>
            </a:pPr>
            <a:r>
              <a:rPr lang="en-US" altLang="en-US" sz="2200" dirty="0">
                <a:solidFill>
                  <a:srgbClr val="00467F"/>
                </a:solidFill>
                <a:ea typeface="ヒラギノ角ゴ Pro W3" charset="-128"/>
                <a:cs typeface="Arial" panose="020B0604020202020204" pitchFamily="34" charset="0"/>
              </a:rPr>
              <a:t>Status determination published </a:t>
            </a:r>
            <a:r>
              <a:rPr lang="en-US" altLang="en-US" sz="2200" dirty="0" smtClean="0">
                <a:solidFill>
                  <a:srgbClr val="00467F"/>
                </a:solidFill>
                <a:ea typeface="ヒラギノ角ゴ Pro W3" charset="-128"/>
                <a:cs typeface="Arial" panose="020B0604020202020204" pitchFamily="34" charset="0"/>
              </a:rPr>
              <a:t>10/5/2016 (81 </a:t>
            </a:r>
            <a:r>
              <a:rPr lang="en-US" altLang="en-US" sz="2200" dirty="0">
                <a:solidFill>
                  <a:srgbClr val="00467F"/>
                </a:solidFill>
                <a:ea typeface="ヒラギノ角ゴ Pro W3" charset="-128"/>
                <a:cs typeface="Arial" panose="020B0604020202020204" pitchFamily="34" charset="0"/>
              </a:rPr>
              <a:t>FR 69043)</a:t>
            </a:r>
          </a:p>
          <a:p>
            <a:pPr marL="342900" lvl="0" indent="-342900">
              <a:spcAft>
                <a:spcPts val="600"/>
              </a:spcAft>
              <a:buFont typeface="Wingdings" panose="05000000000000000000" pitchFamily="2" charset="2"/>
              <a:buChar char="Ø"/>
            </a:pPr>
            <a:r>
              <a:rPr lang="en-US" altLang="en-US" sz="2200" dirty="0" smtClean="0">
                <a:solidFill>
                  <a:srgbClr val="00467F"/>
                </a:solidFill>
                <a:ea typeface="ヒラギノ角ゴ Pro W3" charset="-128"/>
                <a:cs typeface="Arial" panose="020B0604020202020204" pitchFamily="34" charset="0"/>
              </a:rPr>
              <a:t>Still overfished and experiencing overfishing</a:t>
            </a:r>
            <a:endParaRPr lang="en-US" altLang="en-US" sz="2200" dirty="0">
              <a:solidFill>
                <a:srgbClr val="00467F"/>
              </a:solidFill>
              <a:ea typeface="ヒラギノ角ゴ Pro W3" charset="-128"/>
              <a:cs typeface="Arial" panose="020B0604020202020204" pitchFamily="34" charset="0"/>
            </a:endParaRPr>
          </a:p>
          <a:p>
            <a:pPr marL="342900" lvl="0" indent="-342900">
              <a:spcAft>
                <a:spcPts val="600"/>
              </a:spcAft>
              <a:buFont typeface="Wingdings" panose="05000000000000000000" pitchFamily="2" charset="2"/>
              <a:buChar char="Ø"/>
            </a:pPr>
            <a:r>
              <a:rPr lang="en-US" altLang="en-US" sz="2200" dirty="0" smtClean="0">
                <a:solidFill>
                  <a:srgbClr val="00467F"/>
                </a:solidFill>
                <a:ea typeface="ヒラギノ角ゴ Pro W3" charset="-128"/>
                <a:cs typeface="Arial" panose="020B0604020202020204" pitchFamily="34" charset="0"/>
              </a:rPr>
              <a:t>Need </a:t>
            </a:r>
            <a:r>
              <a:rPr lang="en-US" altLang="en-US" sz="2200" dirty="0">
                <a:solidFill>
                  <a:srgbClr val="00467F"/>
                </a:solidFill>
                <a:ea typeface="ヒラギノ角ゴ Pro W3" charset="-128"/>
                <a:cs typeface="Arial" panose="020B0604020202020204" pitchFamily="34" charset="0"/>
              </a:rPr>
              <a:t>to reduce fishing mortality by 35</a:t>
            </a:r>
            <a:r>
              <a:rPr lang="en-US" altLang="en-US" sz="2200" dirty="0" smtClean="0">
                <a:solidFill>
                  <a:srgbClr val="00467F"/>
                </a:solidFill>
                <a:ea typeface="ヒラギノ角ゴ Pro W3" charset="-128"/>
                <a:cs typeface="Arial" panose="020B0604020202020204" pitchFamily="34" charset="0"/>
              </a:rPr>
              <a:t>%</a:t>
            </a:r>
          </a:p>
          <a:p>
            <a:pPr marL="342900" lvl="0" indent="-342900">
              <a:spcAft>
                <a:spcPts val="600"/>
              </a:spcAft>
              <a:buFont typeface="Wingdings" panose="05000000000000000000" pitchFamily="2" charset="2"/>
              <a:buChar char="Ø"/>
            </a:pPr>
            <a:r>
              <a:rPr lang="en-US" altLang="en-US" sz="2200" dirty="0" smtClean="0">
                <a:solidFill>
                  <a:srgbClr val="00467F"/>
                </a:solidFill>
                <a:ea typeface="ヒラギノ角ゴ Pro W3" charset="-128"/>
                <a:cs typeface="Arial" panose="020B0604020202020204" pitchFamily="34" charset="0"/>
              </a:rPr>
              <a:t>Rebuild by 2107</a:t>
            </a:r>
            <a:endParaRPr lang="en-US" altLang="en-US" sz="2200" dirty="0">
              <a:solidFill>
                <a:srgbClr val="00467F"/>
              </a:solidFill>
              <a:ea typeface="ヒラギノ角ゴ Pro W3" charset="-128"/>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5" y="1466875"/>
            <a:ext cx="5741862" cy="3985760"/>
          </a:xfrm>
          <a:prstGeom prst="rect">
            <a:avLst/>
          </a:prstGeom>
        </p:spPr>
      </p:pic>
    </p:spTree>
    <p:extLst>
      <p:ext uri="{BB962C8B-B14F-4D97-AF65-F5344CB8AC3E}">
        <p14:creationId xmlns:p14="http://schemas.microsoft.com/office/powerpoint/2010/main" val="356562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1044"/>
            <a:ext cx="8229600" cy="772250"/>
          </a:xfrm>
        </p:spPr>
        <p:txBody>
          <a:bodyPr>
            <a:normAutofit/>
          </a:bodyPr>
          <a:lstStyle/>
          <a:p>
            <a:r>
              <a:rPr lang="en-US" dirty="0" smtClean="0"/>
              <a:t>The Preferred Alternatives</a:t>
            </a:r>
            <a:endParaRPr lang="en-US" dirty="0"/>
          </a:p>
        </p:txBody>
      </p:sp>
      <p:sp>
        <p:nvSpPr>
          <p:cNvPr id="3" name="Content Placeholder 2"/>
          <p:cNvSpPr>
            <a:spLocks noGrp="1"/>
          </p:cNvSpPr>
          <p:nvPr>
            <p:ph type="body" idx="1"/>
          </p:nvPr>
        </p:nvSpPr>
        <p:spPr>
          <a:xfrm>
            <a:off x="457199" y="772219"/>
            <a:ext cx="8229600" cy="1904306"/>
          </a:xfrm>
        </p:spPr>
        <p:txBody>
          <a:bodyPr>
            <a:noAutofit/>
          </a:bodyPr>
          <a:lstStyle/>
          <a:p>
            <a:pPr marL="342900" indent="-342900" algn="l">
              <a:spcBef>
                <a:spcPts val="0"/>
              </a:spcBef>
              <a:spcAft>
                <a:spcPts val="600"/>
              </a:spcAft>
              <a:buFont typeface="Wingdings" panose="05000000000000000000" pitchFamily="2" charset="2"/>
              <a:buChar char="Ø"/>
            </a:pPr>
            <a:r>
              <a:rPr lang="en-US" sz="2200" dirty="0" smtClean="0">
                <a:solidFill>
                  <a:schemeClr val="bg1"/>
                </a:solidFill>
              </a:rPr>
              <a:t>The </a:t>
            </a:r>
            <a:r>
              <a:rPr lang="en-US" sz="2200" dirty="0">
                <a:solidFill>
                  <a:schemeClr val="bg1"/>
                </a:solidFill>
              </a:rPr>
              <a:t>preferred alternatives </a:t>
            </a:r>
            <a:r>
              <a:rPr lang="en-US" sz="2200" dirty="0" smtClean="0">
                <a:solidFill>
                  <a:schemeClr val="bg1"/>
                </a:solidFill>
              </a:rPr>
              <a:t>should:</a:t>
            </a:r>
          </a:p>
          <a:p>
            <a:pPr marL="800100" lvl="1" indent="-342900">
              <a:spcBef>
                <a:spcPts val="0"/>
              </a:spcBef>
              <a:spcAft>
                <a:spcPts val="600"/>
              </a:spcAft>
              <a:buFont typeface="Wingdings" panose="05000000000000000000" pitchFamily="2" charset="2"/>
              <a:buChar char="Ø"/>
            </a:pPr>
            <a:r>
              <a:rPr lang="en-US" sz="2200" dirty="0" smtClean="0">
                <a:solidFill>
                  <a:schemeClr val="bg1"/>
                </a:solidFill>
              </a:rPr>
              <a:t>End </a:t>
            </a:r>
            <a:r>
              <a:rPr lang="en-US" sz="2200" dirty="0">
                <a:solidFill>
                  <a:schemeClr val="bg1"/>
                </a:solidFill>
              </a:rPr>
              <a:t>overfishing on dusky </a:t>
            </a:r>
            <a:r>
              <a:rPr lang="en-US" sz="2200" dirty="0" smtClean="0">
                <a:solidFill>
                  <a:schemeClr val="bg1"/>
                </a:solidFill>
              </a:rPr>
              <a:t>sharks by reducing fishing mortality levels by at least 35% relative to 2015 levels</a:t>
            </a:r>
          </a:p>
          <a:p>
            <a:pPr marL="800100" lvl="1" indent="-342900">
              <a:spcBef>
                <a:spcPts val="0"/>
              </a:spcBef>
              <a:spcAft>
                <a:spcPts val="600"/>
              </a:spcAft>
              <a:buFont typeface="Wingdings" panose="05000000000000000000" pitchFamily="2" charset="2"/>
              <a:buChar char="Ø"/>
            </a:pPr>
            <a:r>
              <a:rPr lang="en-US" sz="2200" dirty="0" smtClean="0">
                <a:solidFill>
                  <a:schemeClr val="bg1"/>
                </a:solidFill>
              </a:rPr>
              <a:t>Ensure </a:t>
            </a:r>
            <a:r>
              <a:rPr lang="en-US" sz="2200" dirty="0">
                <a:solidFill>
                  <a:schemeClr val="bg1"/>
                </a:solidFill>
              </a:rPr>
              <a:t>that fishing mortality levels on dusky sharks are maintained at or below levels that would result in rebuilding </a:t>
            </a:r>
            <a:r>
              <a:rPr lang="en-US" sz="2200" dirty="0" smtClean="0">
                <a:solidFill>
                  <a:schemeClr val="bg1"/>
                </a:solidFill>
              </a:rPr>
              <a:t>by 2107</a:t>
            </a:r>
          </a:p>
        </p:txBody>
      </p:sp>
      <p:sp>
        <p:nvSpPr>
          <p:cNvPr id="4" name="Slide Number Placeholder 3"/>
          <p:cNvSpPr>
            <a:spLocks noGrp="1"/>
          </p:cNvSpPr>
          <p:nvPr>
            <p:ph type="sldNum" sz="quarter" idx="10"/>
          </p:nvPr>
        </p:nvSpPr>
        <p:spPr>
          <a:prstGeom prst="rect">
            <a:avLst/>
          </a:prstGeom>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34523589"/>
              </p:ext>
            </p:extLst>
          </p:nvPr>
        </p:nvGraphicFramePr>
        <p:xfrm>
          <a:off x="188595" y="2827496"/>
          <a:ext cx="3535680" cy="2818924"/>
        </p:xfrm>
        <a:graphic>
          <a:graphicData uri="http://schemas.openxmlformats.org/drawingml/2006/table">
            <a:tbl>
              <a:tblPr firstRow="1" bandRow="1">
                <a:tableStyleId>{5C22544A-7EE6-4342-B048-85BDC9FD1C3A}</a:tableStyleId>
              </a:tblPr>
              <a:tblGrid>
                <a:gridCol w="3535680"/>
              </a:tblGrid>
              <a:tr h="258604">
                <a:tc>
                  <a:txBody>
                    <a:bodyPr/>
                    <a:lstStyle/>
                    <a:p>
                      <a:pPr marL="0" marR="0" algn="ctr">
                        <a:spcBef>
                          <a:spcPts val="0"/>
                        </a:spcBef>
                        <a:spcAft>
                          <a:spcPts val="0"/>
                        </a:spcAft>
                      </a:pPr>
                      <a:r>
                        <a:rPr lang="en-US" sz="1400" dirty="0">
                          <a:effectLst/>
                        </a:rPr>
                        <a:t>Preferred </a:t>
                      </a:r>
                      <a:r>
                        <a:rPr lang="en-US" sz="1400" dirty="0" smtClean="0">
                          <a:effectLst/>
                        </a:rPr>
                        <a:t>Recreational Alternatives</a:t>
                      </a:r>
                      <a:endParaRPr lang="en-US" sz="1400" dirty="0">
                        <a:effectLst/>
                        <a:latin typeface="Times New Roman"/>
                        <a:ea typeface="MS Mincho"/>
                        <a:cs typeface="Times New Roman"/>
                      </a:endParaRPr>
                    </a:p>
                  </a:txBody>
                  <a:tcPr marL="68580" marR="68580" marT="0" marB="0"/>
                </a:tc>
              </a:tr>
              <a:tr h="1257935">
                <a:tc>
                  <a:txBody>
                    <a:bodyPr/>
                    <a:lstStyle/>
                    <a:p>
                      <a:pPr marL="0" marR="0">
                        <a:spcBef>
                          <a:spcPts val="0"/>
                        </a:spcBef>
                        <a:spcAft>
                          <a:spcPts val="0"/>
                        </a:spcAft>
                      </a:pPr>
                      <a:r>
                        <a:rPr lang="en-US" sz="1400" b="1" dirty="0">
                          <a:effectLst/>
                        </a:rPr>
                        <a:t>Alternative </a:t>
                      </a:r>
                      <a:r>
                        <a:rPr lang="en-US" sz="1400" b="1" dirty="0" smtClean="0">
                          <a:effectLst/>
                        </a:rPr>
                        <a:t>A2   </a:t>
                      </a:r>
                      <a:r>
                        <a:rPr lang="en-US" sz="1400" dirty="0">
                          <a:effectLst/>
                        </a:rPr>
                        <a:t>	</a:t>
                      </a:r>
                    </a:p>
                    <a:p>
                      <a:pPr marL="0" marR="0">
                        <a:spcBef>
                          <a:spcPts val="0"/>
                        </a:spcBef>
                        <a:spcAft>
                          <a:spcPts val="0"/>
                        </a:spcAft>
                      </a:pPr>
                      <a:r>
                        <a:rPr lang="en-US" sz="1400" dirty="0">
                          <a:effectLst/>
                        </a:rPr>
                        <a:t>Require HMS permit holders fishing for sharks recreationally to obtain a shark endorsement, which requires completion of an online shark identification and fishing regulation training course, plus additional recreational fisheries outreach.</a:t>
                      </a:r>
                      <a:endParaRPr lang="en-US" sz="1400" dirty="0">
                        <a:effectLst/>
                        <a:latin typeface="Times New Roman"/>
                        <a:ea typeface="MS Mincho"/>
                        <a:cs typeface="Times New Roman"/>
                      </a:endParaRPr>
                    </a:p>
                  </a:txBody>
                  <a:tcPr marL="68580" marR="68580" marT="0" marB="0"/>
                </a:tc>
              </a:tr>
              <a:tr h="1257935">
                <a:tc>
                  <a:txBody>
                    <a:bodyPr/>
                    <a:lstStyle/>
                    <a:p>
                      <a:pPr marL="0" marR="0">
                        <a:spcBef>
                          <a:spcPts val="0"/>
                        </a:spcBef>
                        <a:spcAft>
                          <a:spcPts val="0"/>
                        </a:spcAft>
                      </a:pPr>
                      <a:r>
                        <a:rPr lang="en-US" sz="1400" b="1" dirty="0">
                          <a:effectLst/>
                        </a:rPr>
                        <a:t>Alternative A6a    </a:t>
                      </a:r>
                      <a:r>
                        <a:rPr lang="en-US" sz="1400" dirty="0">
                          <a:effectLst/>
                        </a:rPr>
                        <a:t>    	</a:t>
                      </a:r>
                    </a:p>
                    <a:p>
                      <a:pPr marL="0" marR="0">
                        <a:spcBef>
                          <a:spcPts val="0"/>
                        </a:spcBef>
                        <a:spcAft>
                          <a:spcPts val="0"/>
                        </a:spcAft>
                      </a:pPr>
                      <a:r>
                        <a:rPr lang="en-US" sz="1400" dirty="0">
                          <a:effectLst/>
                        </a:rPr>
                        <a:t>Require the use of circle hooks by all HMS permit holders fishing for sharks recreationally and when using natural baits and using wire or heavy (200 lb or greater test) monofilament or fluorocarbon leaders.</a:t>
                      </a:r>
                      <a:endParaRPr lang="en-US" sz="1400" dirty="0">
                        <a:effectLst/>
                        <a:latin typeface="Times New Roman"/>
                        <a:ea typeface="MS Mincho"/>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63968804"/>
              </p:ext>
            </p:extLst>
          </p:nvPr>
        </p:nvGraphicFramePr>
        <p:xfrm>
          <a:off x="3848099" y="2827496"/>
          <a:ext cx="5162551" cy="3895249"/>
        </p:xfrm>
        <a:graphic>
          <a:graphicData uri="http://schemas.openxmlformats.org/drawingml/2006/table">
            <a:tbl>
              <a:tblPr firstRow="1" bandRow="1">
                <a:tableStyleId>{5C22544A-7EE6-4342-B048-85BDC9FD1C3A}</a:tableStyleId>
              </a:tblPr>
              <a:tblGrid>
                <a:gridCol w="5162551"/>
              </a:tblGrid>
              <a:tr h="268129">
                <a:tc>
                  <a:txBody>
                    <a:bodyPr/>
                    <a:lstStyle/>
                    <a:p>
                      <a:pPr marL="0" marR="0" algn="ctr">
                        <a:spcBef>
                          <a:spcPts val="0"/>
                        </a:spcBef>
                        <a:spcAft>
                          <a:spcPts val="0"/>
                        </a:spcAft>
                      </a:pPr>
                      <a:r>
                        <a:rPr lang="en-US" sz="1400" dirty="0">
                          <a:effectLst/>
                        </a:rPr>
                        <a:t>Preferred </a:t>
                      </a:r>
                      <a:r>
                        <a:rPr lang="en-US" sz="1400" dirty="0" smtClean="0">
                          <a:effectLst/>
                        </a:rPr>
                        <a:t>Commercial Alternatives</a:t>
                      </a:r>
                      <a:endParaRPr lang="en-US" sz="1400" dirty="0">
                        <a:effectLst/>
                        <a:latin typeface="Times New Roman"/>
                        <a:ea typeface="MS Mincho"/>
                        <a:cs typeface="Times New Roman"/>
                      </a:endParaRPr>
                    </a:p>
                  </a:txBody>
                  <a:tcPr marL="68580" marR="68580" marT="0" marB="0"/>
                </a:tc>
              </a:tr>
              <a:tr h="0">
                <a:tc>
                  <a:txBody>
                    <a:bodyPr/>
                    <a:lstStyle/>
                    <a:p>
                      <a:pPr marL="0" marR="0">
                        <a:spcBef>
                          <a:spcPts val="0"/>
                        </a:spcBef>
                        <a:spcAft>
                          <a:spcPts val="0"/>
                        </a:spcAft>
                      </a:pPr>
                      <a:r>
                        <a:rPr lang="en-US" sz="1400" b="1" dirty="0">
                          <a:effectLst/>
                        </a:rPr>
                        <a:t>Alternative B3        </a:t>
                      </a:r>
                      <a:r>
                        <a:rPr lang="en-US" sz="1400" dirty="0">
                          <a:effectLst/>
                        </a:rPr>
                        <a:t>	</a:t>
                      </a:r>
                    </a:p>
                    <a:p>
                      <a:pPr marL="0" marR="0">
                        <a:spcBef>
                          <a:spcPts val="0"/>
                        </a:spcBef>
                        <a:spcAft>
                          <a:spcPts val="0"/>
                        </a:spcAft>
                      </a:pPr>
                      <a:r>
                        <a:rPr lang="en-US" sz="1400" dirty="0">
                          <a:effectLst/>
                        </a:rPr>
                        <a:t>Fishermen with an Atlantic shark limited access permit with pelagic longline gear onboard must release all sharks not being retained using a dehooker or cutting the gangion less than three feet from the hook. </a:t>
                      </a:r>
                      <a:endParaRPr lang="en-US" sz="1400" dirty="0">
                        <a:effectLst/>
                        <a:latin typeface="Times New Roman"/>
                        <a:ea typeface="MS Mincho"/>
                        <a:cs typeface="Times New Roman"/>
                      </a:endParaRPr>
                    </a:p>
                  </a:txBody>
                  <a:tcPr marL="68580" marR="68580" marT="0" marB="0"/>
                </a:tc>
              </a:tr>
              <a:tr h="0">
                <a:tc>
                  <a:txBody>
                    <a:bodyPr/>
                    <a:lstStyle/>
                    <a:p>
                      <a:pPr marL="0" marR="0">
                        <a:spcBef>
                          <a:spcPts val="0"/>
                        </a:spcBef>
                        <a:spcAft>
                          <a:spcPts val="0"/>
                        </a:spcAft>
                      </a:pPr>
                      <a:r>
                        <a:rPr lang="en-US" sz="1400" b="1" dirty="0">
                          <a:effectLst/>
                        </a:rPr>
                        <a:t>Alternative B5 </a:t>
                      </a:r>
                      <a:r>
                        <a:rPr lang="en-US" sz="1400" dirty="0">
                          <a:effectLst/>
                        </a:rPr>
                        <a:t>       	</a:t>
                      </a:r>
                    </a:p>
                    <a:p>
                      <a:pPr marL="0" marR="0">
                        <a:spcBef>
                          <a:spcPts val="0"/>
                        </a:spcBef>
                        <a:spcAft>
                          <a:spcPts val="0"/>
                        </a:spcAft>
                      </a:pPr>
                      <a:r>
                        <a:rPr lang="en-US" sz="1400" dirty="0">
                          <a:effectLst/>
                        </a:rPr>
                        <a:t>Require completion of a shark identification and fishing regulation training course as a new part of all Safe Handling and Release Workshops for HMS pelagic longline, bottom longline, and shark gillnet vessel owners and operators.</a:t>
                      </a:r>
                      <a:endParaRPr lang="en-US" sz="1400" dirty="0">
                        <a:effectLst/>
                        <a:latin typeface="Times New Roman"/>
                        <a:ea typeface="MS Mincho"/>
                        <a:cs typeface="Times New Roman"/>
                      </a:endParaRPr>
                    </a:p>
                  </a:txBody>
                  <a:tcPr marL="68580" marR="68580" marT="0" marB="0"/>
                </a:tc>
              </a:tr>
              <a:tr h="0">
                <a:tc>
                  <a:txBody>
                    <a:bodyPr/>
                    <a:lstStyle/>
                    <a:p>
                      <a:pPr marL="0" marR="0">
                        <a:spcBef>
                          <a:spcPts val="0"/>
                        </a:spcBef>
                        <a:spcAft>
                          <a:spcPts val="0"/>
                        </a:spcAft>
                      </a:pPr>
                      <a:r>
                        <a:rPr lang="en-US" sz="1400" b="1" dirty="0">
                          <a:effectLst/>
                        </a:rPr>
                        <a:t>Alternative B6 </a:t>
                      </a:r>
                      <a:r>
                        <a:rPr lang="en-US" sz="1400" dirty="0">
                          <a:effectLst/>
                        </a:rPr>
                        <a:t>       	</a:t>
                      </a:r>
                    </a:p>
                    <a:p>
                      <a:pPr marL="0" marR="0">
                        <a:spcBef>
                          <a:spcPts val="0"/>
                        </a:spcBef>
                        <a:spcAft>
                          <a:spcPts val="0"/>
                        </a:spcAft>
                      </a:pPr>
                      <a:r>
                        <a:rPr lang="en-US" sz="1400" dirty="0">
                          <a:effectLst/>
                        </a:rPr>
                        <a:t>Increase dusky shark outreach and awareness through development of additional outreach materials, and require HMS pelagic longline, bottom longline, and shark gillnet vessels to abide by a dusky shark fleet communication and relocation protocol.</a:t>
                      </a:r>
                      <a:endParaRPr lang="en-US" sz="1400" dirty="0">
                        <a:effectLst/>
                        <a:latin typeface="Times New Roman"/>
                        <a:ea typeface="MS Mincho"/>
                        <a:cs typeface="Times New Roman"/>
                      </a:endParaRPr>
                    </a:p>
                  </a:txBody>
                  <a:tcPr marL="68580" marR="68580" marT="0" marB="0"/>
                </a:tc>
              </a:tr>
              <a:tr h="0">
                <a:tc>
                  <a:txBody>
                    <a:bodyPr/>
                    <a:lstStyle/>
                    <a:p>
                      <a:pPr marL="0" marR="0">
                        <a:spcBef>
                          <a:spcPts val="0"/>
                        </a:spcBef>
                        <a:spcAft>
                          <a:spcPts val="0"/>
                        </a:spcAft>
                      </a:pPr>
                      <a:r>
                        <a:rPr lang="en-US" sz="1400" b="1" dirty="0">
                          <a:effectLst/>
                        </a:rPr>
                        <a:t>Alternative B9</a:t>
                      </a:r>
                    </a:p>
                    <a:p>
                      <a:pPr marL="0" marR="0">
                        <a:spcBef>
                          <a:spcPts val="0"/>
                        </a:spcBef>
                        <a:spcAft>
                          <a:spcPts val="0"/>
                        </a:spcAft>
                      </a:pPr>
                      <a:r>
                        <a:rPr lang="en-US" sz="1400" dirty="0">
                          <a:effectLst/>
                        </a:rPr>
                        <a:t>Require the use of circle hooks by all HMS directed shark permit holders using bottom longline gear.</a:t>
                      </a:r>
                      <a:endParaRPr lang="en-US" sz="1400" dirty="0">
                        <a:effectLst/>
                        <a:latin typeface="Times New Roman"/>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290306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Recreational Alternatives Considered</a:t>
            </a:r>
            <a:endParaRPr lang="en-US" dirty="0"/>
          </a:p>
        </p:txBody>
      </p:sp>
      <p:sp>
        <p:nvSpPr>
          <p:cNvPr id="3" name="Content Placeholder 2"/>
          <p:cNvSpPr>
            <a:spLocks noGrp="1"/>
          </p:cNvSpPr>
          <p:nvPr>
            <p:ph idx="1"/>
          </p:nvPr>
        </p:nvSpPr>
        <p:spPr>
          <a:xfrm>
            <a:off x="457200" y="1133214"/>
            <a:ext cx="8305800" cy="5534286"/>
          </a:xfrm>
        </p:spPr>
        <p:txBody>
          <a:bodyPr>
            <a:normAutofit fontScale="92500" lnSpcReduction="20000"/>
          </a:bodyPr>
          <a:lstStyle/>
          <a:p>
            <a:pPr>
              <a:lnSpc>
                <a:spcPct val="110000"/>
              </a:lnSpc>
              <a:spcBef>
                <a:spcPts val="0"/>
              </a:spcBef>
              <a:spcAft>
                <a:spcPts val="600"/>
              </a:spcAft>
              <a:buFont typeface="Wingdings" panose="05000000000000000000" pitchFamily="2" charset="2"/>
              <a:buChar char="Ø"/>
            </a:pPr>
            <a:r>
              <a:rPr lang="en-US" sz="2200" b="1" dirty="0" smtClean="0"/>
              <a:t>Alternative A1</a:t>
            </a:r>
            <a:r>
              <a:rPr lang="en-US" sz="2200" dirty="0" smtClean="0"/>
              <a:t>: No action. Do not implement management measures to end overfishing and rebuild dusky sharks in the Atlantic recreational shark fishery</a:t>
            </a:r>
          </a:p>
          <a:p>
            <a:pPr>
              <a:lnSpc>
                <a:spcPct val="110000"/>
              </a:lnSpc>
              <a:spcBef>
                <a:spcPts val="0"/>
              </a:spcBef>
              <a:spcAft>
                <a:spcPts val="600"/>
              </a:spcAft>
              <a:buFont typeface="Wingdings" panose="05000000000000000000" pitchFamily="2" charset="2"/>
              <a:buChar char="Ø"/>
            </a:pPr>
            <a:r>
              <a:rPr lang="en-US" sz="2200" b="1" dirty="0" smtClean="0"/>
              <a:t>Alternative A3</a:t>
            </a:r>
            <a:r>
              <a:rPr lang="en-US" sz="2200" dirty="0" smtClean="0"/>
              <a:t>: Require HMS permit holders fishing for sharks recreationally to have a NMFS – approved shark identification placard onboard when fishing for and/or retaining sharks</a:t>
            </a:r>
          </a:p>
          <a:p>
            <a:pPr>
              <a:lnSpc>
                <a:spcPct val="110000"/>
              </a:lnSpc>
              <a:spcBef>
                <a:spcPts val="0"/>
              </a:spcBef>
              <a:spcAft>
                <a:spcPts val="600"/>
              </a:spcAft>
              <a:buFont typeface="Wingdings" panose="05000000000000000000" pitchFamily="2" charset="2"/>
              <a:buChar char="Ø"/>
            </a:pPr>
            <a:r>
              <a:rPr lang="en-US" sz="2200" b="1" dirty="0"/>
              <a:t>Alternative A4</a:t>
            </a:r>
            <a:r>
              <a:rPr lang="en-US" sz="2200" dirty="0"/>
              <a:t>: Prohibit retention of all ridgeback sharks, including oceanic whitetip, tiger, and smoothhound sharks, in the Atlantic recreational shark </a:t>
            </a:r>
            <a:r>
              <a:rPr lang="en-US" sz="2200" dirty="0" smtClean="0"/>
              <a:t>fishery</a:t>
            </a:r>
          </a:p>
          <a:p>
            <a:pPr>
              <a:lnSpc>
                <a:spcPct val="110000"/>
              </a:lnSpc>
              <a:spcBef>
                <a:spcPts val="0"/>
              </a:spcBef>
              <a:spcAft>
                <a:spcPts val="600"/>
              </a:spcAft>
              <a:buFont typeface="Wingdings" panose="05000000000000000000" pitchFamily="2" charset="2"/>
              <a:buChar char="Ø"/>
            </a:pPr>
            <a:r>
              <a:rPr lang="en-US" sz="2200" b="1" dirty="0"/>
              <a:t>Alternative A5</a:t>
            </a:r>
            <a:r>
              <a:rPr lang="en-US" sz="2200" dirty="0"/>
              <a:t>: Increase the recreational minimum size to 89 inches fork length for all </a:t>
            </a:r>
            <a:r>
              <a:rPr lang="en-US" sz="2200" dirty="0" smtClean="0"/>
              <a:t>sharks</a:t>
            </a:r>
          </a:p>
          <a:p>
            <a:pPr>
              <a:lnSpc>
                <a:spcPct val="110000"/>
              </a:lnSpc>
              <a:spcBef>
                <a:spcPts val="0"/>
              </a:spcBef>
              <a:spcAft>
                <a:spcPts val="600"/>
              </a:spcAft>
              <a:buFont typeface="Wingdings" panose="05000000000000000000" pitchFamily="2" charset="2"/>
              <a:buChar char="Ø"/>
            </a:pPr>
            <a:r>
              <a:rPr lang="en-US" sz="2200" b="1" dirty="0"/>
              <a:t>Alternative A6b</a:t>
            </a:r>
            <a:r>
              <a:rPr lang="en-US" sz="2200" dirty="0"/>
              <a:t>: Require the use of circle hooks by all HMS permit holders with a shark endorsement when fishing for sharks recreationally (when deploying natural bait while using a 5/0 or larger hook size)</a:t>
            </a:r>
          </a:p>
          <a:p>
            <a:pPr>
              <a:lnSpc>
                <a:spcPct val="110000"/>
              </a:lnSpc>
              <a:spcBef>
                <a:spcPts val="0"/>
              </a:spcBef>
              <a:spcAft>
                <a:spcPts val="600"/>
              </a:spcAft>
              <a:buFont typeface="Wingdings" panose="05000000000000000000" pitchFamily="2" charset="2"/>
              <a:buChar char="Ø"/>
            </a:pPr>
            <a:r>
              <a:rPr lang="en-US" sz="2200" b="1" dirty="0"/>
              <a:t>Alternative A6c</a:t>
            </a:r>
            <a:r>
              <a:rPr lang="en-US" sz="2200" dirty="0"/>
              <a:t>: Require the use of circle hooks by all Atlantic HMS permit holders participating in fishing tournaments when targeting or retaining Atlantic sharks</a:t>
            </a:r>
          </a:p>
          <a:p>
            <a:pPr>
              <a:lnSpc>
                <a:spcPct val="110000"/>
              </a:lnSpc>
              <a:spcBef>
                <a:spcPts val="0"/>
              </a:spcBef>
              <a:spcAft>
                <a:spcPts val="600"/>
              </a:spcAft>
              <a:buFont typeface="Wingdings" panose="05000000000000000000" pitchFamily="2" charset="2"/>
              <a:buChar char="Ø"/>
            </a:pPr>
            <a:r>
              <a:rPr lang="en-US" sz="2200" b="1" dirty="0"/>
              <a:t>Alternative A7</a:t>
            </a:r>
            <a:r>
              <a:rPr lang="en-US" sz="2200" dirty="0"/>
              <a:t>: Allow only catch and release of all Atlantic sharks by HMS permit holders. Anglers could fish for and target sharks but retention of all recreationally-caught sharks would be </a:t>
            </a:r>
            <a:r>
              <a:rPr lang="en-US" sz="2200" dirty="0" smtClean="0"/>
              <a:t>prohibited</a:t>
            </a:r>
            <a:endParaRPr lang="en-US" sz="2200" dirty="0"/>
          </a:p>
          <a:p>
            <a:pPr>
              <a:lnSpc>
                <a:spcPct val="110000"/>
              </a:lnSpc>
              <a:spcBef>
                <a:spcPts val="0"/>
              </a:spcBef>
              <a:spcAft>
                <a:spcPts val="600"/>
              </a:spcAft>
              <a:buFont typeface="Wingdings" panose="05000000000000000000" pitchFamily="2" charset="2"/>
              <a:buChar char="Ø"/>
            </a:pPr>
            <a:endParaRPr lang="en-US" sz="2200" dirty="0"/>
          </a:p>
          <a:p>
            <a:pPr>
              <a:lnSpc>
                <a:spcPct val="110000"/>
              </a:lnSpc>
              <a:spcBef>
                <a:spcPts val="0"/>
              </a:spcBef>
              <a:spcAft>
                <a:spcPts val="600"/>
              </a:spcAft>
              <a:buFont typeface="Wingdings" panose="05000000000000000000" pitchFamily="2" charset="2"/>
              <a:buChar char="Ø"/>
            </a:pPr>
            <a:endParaRPr lang="en-US" sz="2200"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dirty="0"/>
          </a:p>
        </p:txBody>
      </p:sp>
    </p:spTree>
    <p:extLst>
      <p:ext uri="{BB962C8B-B14F-4D97-AF65-F5344CB8AC3E}">
        <p14:creationId xmlns:p14="http://schemas.microsoft.com/office/powerpoint/2010/main" val="293769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Commercial Alternatives Considered</a:t>
            </a:r>
            <a:endParaRPr lang="en-US" dirty="0"/>
          </a:p>
        </p:txBody>
      </p:sp>
      <p:sp>
        <p:nvSpPr>
          <p:cNvPr id="3" name="Content Placeholder 2"/>
          <p:cNvSpPr>
            <a:spLocks noGrp="1"/>
          </p:cNvSpPr>
          <p:nvPr>
            <p:ph idx="1"/>
          </p:nvPr>
        </p:nvSpPr>
        <p:spPr>
          <a:xfrm>
            <a:off x="266698" y="1007268"/>
            <a:ext cx="8439151" cy="5269707"/>
          </a:xfrm>
        </p:spPr>
        <p:txBody>
          <a:bodyPr>
            <a:noAutofit/>
          </a:bodyPr>
          <a:lstStyle/>
          <a:p>
            <a:pPr>
              <a:spcBef>
                <a:spcPts val="0"/>
              </a:spcBef>
              <a:spcAft>
                <a:spcPts val="600"/>
              </a:spcAft>
              <a:buFont typeface="Wingdings" panose="05000000000000000000" pitchFamily="2" charset="2"/>
              <a:buChar char="Ø"/>
            </a:pPr>
            <a:r>
              <a:rPr lang="en-US" sz="1900" b="1" dirty="0" smtClean="0"/>
              <a:t>Alternative B1</a:t>
            </a:r>
            <a:r>
              <a:rPr lang="en-US" sz="1900" dirty="0" smtClean="0"/>
              <a:t>: No action. Do not implement additional management measures to end overfishing and rebuild dusky sharks in commercial HMS fisheries</a:t>
            </a:r>
          </a:p>
          <a:p>
            <a:pPr>
              <a:spcBef>
                <a:spcPts val="0"/>
              </a:spcBef>
              <a:spcAft>
                <a:spcPts val="600"/>
              </a:spcAft>
              <a:buFont typeface="Wingdings" panose="05000000000000000000" pitchFamily="2" charset="2"/>
              <a:buChar char="Ø"/>
            </a:pPr>
            <a:r>
              <a:rPr lang="en-US" sz="1900" b="1" dirty="0" smtClean="0"/>
              <a:t>Alternative B2</a:t>
            </a:r>
            <a:r>
              <a:rPr lang="en-US" sz="1900" dirty="0" smtClean="0"/>
              <a:t>: Fishermen with an Atlantic shark limited access permit and pelagic longline gear onboard would be limited to 750 hooks per pelagic longline set and no more than 800 assembled gangions onboard at any time</a:t>
            </a:r>
          </a:p>
          <a:p>
            <a:pPr>
              <a:spcBef>
                <a:spcPts val="0"/>
              </a:spcBef>
              <a:spcAft>
                <a:spcPts val="600"/>
              </a:spcAft>
              <a:buFont typeface="Wingdings" panose="05000000000000000000" pitchFamily="2" charset="2"/>
              <a:buChar char="Ø"/>
            </a:pPr>
            <a:r>
              <a:rPr lang="en-US" sz="1900" b="1" dirty="0" smtClean="0"/>
              <a:t>Alternatives B4a-h</a:t>
            </a:r>
            <a:r>
              <a:rPr lang="en-US" sz="1900" dirty="0" smtClean="0"/>
              <a:t>: </a:t>
            </a:r>
            <a:r>
              <a:rPr lang="en-US" sz="1900" dirty="0"/>
              <a:t>Prohibit the use of pelagic longline gear in HMS fisheries in </a:t>
            </a:r>
            <a:r>
              <a:rPr lang="en-US" sz="1900" dirty="0" smtClean="0"/>
              <a:t>various hotspot closures – Charleston Bump, Hatteras Shelf, Mid-Atlantic Bight Canyons, Southern Georges Bank</a:t>
            </a:r>
          </a:p>
          <a:p>
            <a:pPr>
              <a:spcBef>
                <a:spcPts val="0"/>
              </a:spcBef>
              <a:spcAft>
                <a:spcPts val="600"/>
              </a:spcAft>
              <a:buFont typeface="Wingdings" panose="05000000000000000000" pitchFamily="2" charset="2"/>
              <a:buChar char="Ø"/>
            </a:pPr>
            <a:r>
              <a:rPr lang="en-US" sz="1900" b="1" dirty="0"/>
              <a:t>Alternative B4i</a:t>
            </a:r>
            <a:r>
              <a:rPr lang="en-US" sz="1900" dirty="0"/>
              <a:t>: Allow conditional access to dusky shark hotspot closure areas for HMS vessels fishing with pelagic longline </a:t>
            </a:r>
            <a:r>
              <a:rPr lang="en-US" sz="1900" dirty="0" smtClean="0"/>
              <a:t>gear</a:t>
            </a:r>
          </a:p>
          <a:p>
            <a:pPr>
              <a:spcBef>
                <a:spcPts val="0"/>
              </a:spcBef>
              <a:spcAft>
                <a:spcPts val="600"/>
              </a:spcAft>
              <a:buFont typeface="Wingdings" panose="05000000000000000000" pitchFamily="2" charset="2"/>
              <a:buChar char="Ø"/>
            </a:pPr>
            <a:r>
              <a:rPr lang="en-US" sz="1900" b="1" dirty="0"/>
              <a:t>Alternative B4j</a:t>
            </a:r>
            <a:r>
              <a:rPr lang="en-US" sz="1900" dirty="0"/>
              <a:t>: Implement dusky shark bycatch caps in the pelagic longline </a:t>
            </a:r>
            <a:r>
              <a:rPr lang="en-US" sz="1900" dirty="0" smtClean="0"/>
              <a:t>fishery</a:t>
            </a:r>
          </a:p>
          <a:p>
            <a:pPr>
              <a:spcBef>
                <a:spcPts val="0"/>
              </a:spcBef>
              <a:spcAft>
                <a:spcPts val="600"/>
              </a:spcAft>
              <a:buFont typeface="Wingdings" panose="05000000000000000000" pitchFamily="2" charset="2"/>
              <a:buChar char="Ø"/>
            </a:pPr>
            <a:r>
              <a:rPr lang="en-US" sz="1900" b="1" dirty="0"/>
              <a:t>Alternative B7</a:t>
            </a:r>
            <a:r>
              <a:rPr lang="en-US" sz="1900" dirty="0"/>
              <a:t>: Request that certain states (NJ, DE, MD, VA) and the ASMFC extend the end of existing Mid-Atlantic shark time/area closure from July 15 to July 31</a:t>
            </a:r>
          </a:p>
          <a:p>
            <a:pPr>
              <a:spcBef>
                <a:spcPts val="0"/>
              </a:spcBef>
              <a:spcAft>
                <a:spcPts val="600"/>
              </a:spcAft>
              <a:buFont typeface="Wingdings" panose="05000000000000000000" pitchFamily="2" charset="2"/>
              <a:buChar char="Ø"/>
            </a:pPr>
            <a:r>
              <a:rPr lang="en-US" sz="1900" b="1" dirty="0"/>
              <a:t>Alternative B8</a:t>
            </a:r>
            <a:r>
              <a:rPr lang="en-US" sz="1900" dirty="0"/>
              <a:t>: Close the Atlantic HMS Pelagic Longline Fishery</a:t>
            </a:r>
          </a:p>
          <a:p>
            <a:pPr>
              <a:spcBef>
                <a:spcPts val="0"/>
              </a:spcBef>
              <a:spcAft>
                <a:spcPts val="600"/>
              </a:spcAft>
              <a:buFont typeface="Wingdings" panose="05000000000000000000" pitchFamily="2" charset="2"/>
              <a:buChar char="Ø"/>
            </a:pPr>
            <a:r>
              <a:rPr lang="en-US" sz="1900" b="1" dirty="0"/>
              <a:t>Alternative B10</a:t>
            </a:r>
            <a:r>
              <a:rPr lang="en-US" sz="1900" dirty="0"/>
              <a:t>: Implement Individual Dusky Shark Bycatch Quotas (IDQs) for the commercial pelagic and bottom longline fisheries</a:t>
            </a:r>
          </a:p>
          <a:p>
            <a:pPr>
              <a:spcBef>
                <a:spcPts val="0"/>
              </a:spcBef>
              <a:spcAft>
                <a:spcPts val="600"/>
              </a:spcAft>
              <a:buFont typeface="Wingdings" panose="05000000000000000000" pitchFamily="2" charset="2"/>
              <a:buChar char="Ø"/>
            </a:pPr>
            <a:endParaRPr lang="en-US" sz="1900" dirty="0"/>
          </a:p>
          <a:p>
            <a:pPr>
              <a:spcBef>
                <a:spcPts val="0"/>
              </a:spcBef>
              <a:spcAft>
                <a:spcPts val="600"/>
              </a:spcAft>
              <a:buFont typeface="Wingdings" panose="05000000000000000000" pitchFamily="2" charset="2"/>
              <a:buChar char="Ø"/>
            </a:pPr>
            <a:endParaRPr lang="en-US" sz="1900" dirty="0"/>
          </a:p>
          <a:p>
            <a:pPr>
              <a:spcBef>
                <a:spcPts val="0"/>
              </a:spcBef>
              <a:spcAft>
                <a:spcPts val="600"/>
              </a:spcAft>
              <a:buFont typeface="Wingdings" panose="05000000000000000000" pitchFamily="2" charset="2"/>
              <a:buChar char="Ø"/>
            </a:pPr>
            <a:endParaRPr lang="en-US" sz="1900" dirty="0"/>
          </a:p>
          <a:p>
            <a:pPr>
              <a:spcBef>
                <a:spcPts val="0"/>
              </a:spcBef>
              <a:spcAft>
                <a:spcPts val="600"/>
              </a:spcAft>
              <a:buFont typeface="Wingdings" panose="05000000000000000000" pitchFamily="2" charset="2"/>
              <a:buChar char="Ø"/>
            </a:pPr>
            <a:endParaRPr lang="en-US" sz="1900" dirty="0" smtClean="0"/>
          </a:p>
          <a:p>
            <a:pPr lvl="1">
              <a:spcBef>
                <a:spcPts val="0"/>
              </a:spcBef>
              <a:spcAft>
                <a:spcPts val="600"/>
              </a:spcAft>
              <a:buFont typeface="Wingdings" panose="05000000000000000000" pitchFamily="2" charset="2"/>
              <a:buChar char="Ø"/>
            </a:pPr>
            <a:endParaRPr lang="en-US" sz="1900"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dirty="0"/>
          </a:p>
        </p:txBody>
      </p:sp>
    </p:spTree>
    <p:extLst>
      <p:ext uri="{BB962C8B-B14F-4D97-AF65-F5344CB8AC3E}">
        <p14:creationId xmlns:p14="http://schemas.microsoft.com/office/powerpoint/2010/main" val="412768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99800"/>
            <a:ext cx="8448675" cy="676014"/>
          </a:xfrm>
        </p:spPr>
        <p:txBody>
          <a:bodyPr>
            <a:noAutofit/>
          </a:bodyPr>
          <a:lstStyle/>
          <a:p>
            <a:r>
              <a:rPr lang="en-US" sz="2700" dirty="0" smtClean="0"/>
              <a:t>Annual Catch Limits (ACLs) &amp; Accountability Measures (AMs)</a:t>
            </a:r>
            <a:endParaRPr lang="en-US" sz="2700" dirty="0"/>
          </a:p>
        </p:txBody>
      </p:sp>
      <p:sp>
        <p:nvSpPr>
          <p:cNvPr id="3" name="Content Placeholder 2"/>
          <p:cNvSpPr>
            <a:spLocks noGrp="1"/>
          </p:cNvSpPr>
          <p:nvPr>
            <p:ph idx="1"/>
          </p:nvPr>
        </p:nvSpPr>
        <p:spPr>
          <a:xfrm>
            <a:off x="457199" y="1075814"/>
            <a:ext cx="8324851" cy="5002632"/>
          </a:xfrm>
        </p:spPr>
        <p:txBody>
          <a:bodyPr>
            <a:normAutofit/>
          </a:bodyPr>
          <a:lstStyle/>
          <a:p>
            <a:pPr>
              <a:spcBef>
                <a:spcPts val="0"/>
              </a:spcBef>
              <a:spcAft>
                <a:spcPts val="600"/>
              </a:spcAft>
              <a:buFont typeface="Wingdings" panose="05000000000000000000" pitchFamily="2" charset="2"/>
              <a:buChar char="Ø"/>
            </a:pPr>
            <a:r>
              <a:rPr lang="en-US" sz="2200" dirty="0" smtClean="0"/>
              <a:t>Draft Amendment 5b clarifies ACLs and AMs for the 19 prohibited sharks</a:t>
            </a:r>
          </a:p>
          <a:p>
            <a:pPr marL="0" indent="0" algn="ctr">
              <a:spcBef>
                <a:spcPts val="0"/>
              </a:spcBef>
              <a:spcAft>
                <a:spcPts val="600"/>
              </a:spcAft>
              <a:buNone/>
            </a:pPr>
            <a:r>
              <a:rPr lang="en-US" sz="2400" b="1" dirty="0" smtClean="0"/>
              <a:t>ACL = 0</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1596689"/>
              </p:ext>
            </p:extLst>
          </p:nvPr>
        </p:nvGraphicFramePr>
        <p:xfrm>
          <a:off x="714377" y="2017395"/>
          <a:ext cx="7877173" cy="1544955"/>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1619248"/>
                <a:gridCol w="1562100"/>
                <a:gridCol w="1562100"/>
                <a:gridCol w="1562100"/>
                <a:gridCol w="1571625"/>
              </a:tblGrid>
              <a:tr h="381000">
                <a:tc>
                  <a:txBody>
                    <a:bodyPr/>
                    <a:lstStyle/>
                    <a:p>
                      <a:pPr marL="0" marR="0" algn="ctr">
                        <a:spcBef>
                          <a:spcPts val="0"/>
                        </a:spcBef>
                        <a:spcAft>
                          <a:spcPts val="0"/>
                        </a:spcAft>
                      </a:pPr>
                      <a:r>
                        <a:rPr lang="en-US" sz="1600" dirty="0" smtClean="0">
                          <a:effectLst/>
                        </a:rPr>
                        <a:t>Basking</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Dusky</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Sand </a:t>
                      </a:r>
                      <a:r>
                        <a:rPr lang="en-US" sz="1600" dirty="0" smtClean="0">
                          <a:effectLst/>
                        </a:rPr>
                        <a:t>Tiger</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Sevengill</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Bigeye Sand </a:t>
                      </a:r>
                      <a:r>
                        <a:rPr lang="en-US" sz="1600" dirty="0" smtClean="0">
                          <a:effectLst/>
                        </a:rPr>
                        <a:t>Tiger</a:t>
                      </a:r>
                      <a:endParaRPr lang="en-US" sz="1600" i="1" dirty="0">
                        <a:effectLst/>
                        <a:latin typeface="Times New Roman"/>
                        <a:ea typeface="MS Mincho"/>
                        <a:cs typeface="Times New Roman"/>
                      </a:endParaRPr>
                    </a:p>
                  </a:txBody>
                  <a:tcPr marL="68580" marR="68580" marT="0" marB="0"/>
                </a:tc>
              </a:tr>
              <a:tr h="361950">
                <a:tc>
                  <a:txBody>
                    <a:bodyPr/>
                    <a:lstStyle/>
                    <a:p>
                      <a:pPr marL="0" marR="0" algn="ctr">
                        <a:spcBef>
                          <a:spcPts val="0"/>
                        </a:spcBef>
                        <a:spcAft>
                          <a:spcPts val="0"/>
                        </a:spcAft>
                      </a:pPr>
                      <a:r>
                        <a:rPr lang="en-US" sz="1600" dirty="0">
                          <a:effectLst/>
                        </a:rPr>
                        <a:t>Bigeye </a:t>
                      </a:r>
                      <a:r>
                        <a:rPr lang="en-US" sz="1600" dirty="0" smtClean="0">
                          <a:effectLst/>
                        </a:rPr>
                        <a:t>Thresher</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Galapagos</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Whale</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Sixgill</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Bigeye </a:t>
                      </a:r>
                      <a:r>
                        <a:rPr lang="en-US" sz="1600" dirty="0" smtClean="0">
                          <a:effectLst/>
                        </a:rPr>
                        <a:t>Sixgill</a:t>
                      </a:r>
                      <a:endParaRPr lang="en-US" sz="1600" i="1" dirty="0">
                        <a:effectLst/>
                        <a:latin typeface="Times New Roman"/>
                        <a:ea typeface="MS Mincho"/>
                        <a:cs typeface="Times New Roman"/>
                      </a:endParaRPr>
                    </a:p>
                  </a:txBody>
                  <a:tcPr marL="68580" marR="68580" marT="0" marB="0"/>
                </a:tc>
              </a:tr>
              <a:tr h="314325">
                <a:tc>
                  <a:txBody>
                    <a:bodyPr/>
                    <a:lstStyle/>
                    <a:p>
                      <a:pPr marL="0" marR="0" algn="ctr">
                        <a:spcBef>
                          <a:spcPts val="0"/>
                        </a:spcBef>
                        <a:spcAft>
                          <a:spcPts val="0"/>
                        </a:spcAft>
                      </a:pPr>
                      <a:r>
                        <a:rPr lang="en-US" sz="1600" dirty="0" smtClean="0">
                          <a:effectLst/>
                        </a:rPr>
                        <a:t>Bignose</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Longfin </a:t>
                      </a:r>
                      <a:r>
                        <a:rPr lang="en-US" sz="1600" dirty="0" smtClean="0">
                          <a:effectLst/>
                        </a:rPr>
                        <a:t>Mako</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White</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Narrowtooth</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Smalltail</a:t>
                      </a:r>
                      <a:endParaRPr lang="en-US" sz="1600" i="1" dirty="0">
                        <a:effectLst/>
                        <a:latin typeface="Times New Roman"/>
                        <a:ea typeface="MS Mincho"/>
                        <a:cs typeface="Times New Roman"/>
                      </a:endParaRPr>
                    </a:p>
                  </a:txBody>
                  <a:tcPr marL="68580" marR="68580" marT="0" marB="0"/>
                </a:tc>
              </a:tr>
              <a:tr h="485775">
                <a:tc>
                  <a:txBody>
                    <a:bodyPr/>
                    <a:lstStyle/>
                    <a:p>
                      <a:pPr marL="0" marR="0" algn="ctr">
                        <a:spcBef>
                          <a:spcPts val="0"/>
                        </a:spcBef>
                        <a:spcAft>
                          <a:spcPts val="0"/>
                        </a:spcAft>
                      </a:pPr>
                      <a:r>
                        <a:rPr lang="en-US" sz="1600" dirty="0">
                          <a:effectLst/>
                        </a:rPr>
                        <a:t>Caribbean </a:t>
                      </a:r>
                      <a:r>
                        <a:rPr lang="en-US" sz="1600" dirty="0" smtClean="0">
                          <a:effectLst/>
                        </a:rPr>
                        <a:t>Reef</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smtClean="0">
                          <a:effectLst/>
                        </a:rPr>
                        <a:t>Night</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Atlantic </a:t>
                      </a:r>
                      <a:r>
                        <a:rPr lang="en-US" sz="1600" dirty="0" smtClean="0">
                          <a:effectLst/>
                        </a:rPr>
                        <a:t>Angel</a:t>
                      </a:r>
                      <a:endParaRPr lang="en-US" sz="1600" i="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1600" dirty="0">
                          <a:effectLst/>
                        </a:rPr>
                        <a:t>Caribbean </a:t>
                      </a:r>
                      <a:r>
                        <a:rPr lang="en-US" sz="1600" dirty="0" smtClean="0">
                          <a:effectLst/>
                        </a:rPr>
                        <a:t>Sharpnose</a:t>
                      </a:r>
                      <a:endParaRPr lang="en-US" sz="1600" i="1" dirty="0">
                        <a:effectLst/>
                        <a:latin typeface="Times New Roman"/>
                        <a:ea typeface="MS Mincho"/>
                        <a:cs typeface="Times New Roman"/>
                      </a:endParaRPr>
                    </a:p>
                  </a:txBody>
                  <a:tcPr marL="68580" marR="68580" marT="0" marB="0"/>
                </a:tc>
                <a:tc>
                  <a:txBody>
                    <a:bodyPr/>
                    <a:lstStyle/>
                    <a:p>
                      <a:pPr algn="ctr"/>
                      <a:endParaRPr lang="en-US" sz="1600" dirty="0">
                        <a:effectLst/>
                        <a:latin typeface="Times New Roman"/>
                        <a:ea typeface="Times New Roman"/>
                      </a:endParaRPr>
                    </a:p>
                  </a:txBody>
                  <a:tcPr marL="68580" marR="68580" marT="0" marB="0"/>
                </a:tc>
              </a:tr>
            </a:tbl>
          </a:graphicData>
        </a:graphic>
      </p:graphicFrame>
      <p:sp>
        <p:nvSpPr>
          <p:cNvPr id="6" name="Rectangle 5"/>
          <p:cNvSpPr/>
          <p:nvPr/>
        </p:nvSpPr>
        <p:spPr>
          <a:xfrm>
            <a:off x="457198" y="3751836"/>
            <a:ext cx="8229601" cy="2554545"/>
          </a:xfrm>
          <a:prstGeom prst="rect">
            <a:avLst/>
          </a:prstGeom>
        </p:spPr>
        <p:txBody>
          <a:bodyPr wrap="square">
            <a:spAutoFit/>
          </a:bodyPr>
          <a:lstStyle/>
          <a:p>
            <a:pPr marL="342900" lvl="1" indent="-342900">
              <a:spcAft>
                <a:spcPts val="600"/>
              </a:spcAft>
              <a:buFont typeface="Wingdings" panose="05000000000000000000" pitchFamily="2" charset="2"/>
              <a:buChar char="Ø"/>
            </a:pPr>
            <a:r>
              <a:rPr lang="en-US" sz="2000" dirty="0">
                <a:solidFill>
                  <a:schemeClr val="tx2"/>
                </a:solidFill>
              </a:rPr>
              <a:t>Small amounts of bycatch are permissible where the ACL is set to zero and the bycatch is small and does not lead to overfishing</a:t>
            </a:r>
          </a:p>
          <a:p>
            <a:pPr marL="342900" lvl="1" indent="-342900">
              <a:spcAft>
                <a:spcPts val="600"/>
              </a:spcAft>
              <a:buFont typeface="Wingdings" panose="05000000000000000000" pitchFamily="2" charset="2"/>
              <a:buChar char="Ø"/>
            </a:pPr>
            <a:r>
              <a:rPr lang="en-US" sz="2000" dirty="0">
                <a:solidFill>
                  <a:schemeClr val="tx2"/>
                </a:solidFill>
              </a:rPr>
              <a:t>There is a small amount of bycatch and illegal landings of prohibited sharks; this bycatch is not causing overfishing for most </a:t>
            </a:r>
            <a:r>
              <a:rPr lang="en-US" sz="2000" dirty="0" smtClean="0">
                <a:solidFill>
                  <a:schemeClr val="tx2"/>
                </a:solidFill>
              </a:rPr>
              <a:t>species</a:t>
            </a:r>
          </a:p>
          <a:p>
            <a:pPr marL="342900" lvl="1" indent="-342900">
              <a:spcAft>
                <a:spcPts val="600"/>
              </a:spcAft>
              <a:buFont typeface="Wingdings" panose="05000000000000000000" pitchFamily="2" charset="2"/>
              <a:buChar char="Ø"/>
            </a:pPr>
            <a:r>
              <a:rPr lang="en-US" sz="2000" dirty="0" smtClean="0">
                <a:solidFill>
                  <a:schemeClr val="tx2"/>
                </a:solidFill>
              </a:rPr>
              <a:t>For </a:t>
            </a:r>
            <a:r>
              <a:rPr lang="en-US" sz="2000" dirty="0">
                <a:solidFill>
                  <a:schemeClr val="tx2"/>
                </a:solidFill>
              </a:rPr>
              <a:t>dusky sharks, the small </a:t>
            </a:r>
            <a:r>
              <a:rPr lang="en-US" sz="2000" dirty="0" smtClean="0">
                <a:solidFill>
                  <a:schemeClr val="tx2"/>
                </a:solidFill>
              </a:rPr>
              <a:t>levels of </a:t>
            </a:r>
            <a:r>
              <a:rPr lang="en-US" sz="2000" dirty="0">
                <a:solidFill>
                  <a:schemeClr val="tx2"/>
                </a:solidFill>
              </a:rPr>
              <a:t>bycatch </a:t>
            </a:r>
            <a:r>
              <a:rPr lang="en-US" sz="2000" dirty="0" smtClean="0">
                <a:solidFill>
                  <a:schemeClr val="tx2"/>
                </a:solidFill>
              </a:rPr>
              <a:t>are </a:t>
            </a:r>
            <a:r>
              <a:rPr lang="en-US" sz="2000" dirty="0">
                <a:solidFill>
                  <a:schemeClr val="tx2"/>
                </a:solidFill>
              </a:rPr>
              <a:t>causing </a:t>
            </a:r>
            <a:r>
              <a:rPr lang="en-US" sz="2000" dirty="0" smtClean="0">
                <a:solidFill>
                  <a:schemeClr val="tx2"/>
                </a:solidFill>
              </a:rPr>
              <a:t>overfishing</a:t>
            </a:r>
          </a:p>
          <a:p>
            <a:pPr marL="342900" lvl="1" indent="-342900">
              <a:spcAft>
                <a:spcPts val="600"/>
              </a:spcAft>
              <a:buFont typeface="Wingdings" panose="05000000000000000000" pitchFamily="2" charset="2"/>
              <a:buChar char="Ø"/>
            </a:pPr>
            <a:r>
              <a:rPr lang="en-US" sz="2000" dirty="0" smtClean="0">
                <a:solidFill>
                  <a:schemeClr val="tx2"/>
                </a:solidFill>
              </a:rPr>
              <a:t>The </a:t>
            </a:r>
            <a:r>
              <a:rPr lang="en-US" sz="2000" dirty="0">
                <a:solidFill>
                  <a:schemeClr val="tx2"/>
                </a:solidFill>
              </a:rPr>
              <a:t>measures proposed in Draft Amendment 5b are </a:t>
            </a:r>
            <a:r>
              <a:rPr lang="en-US" sz="2000" dirty="0" smtClean="0">
                <a:solidFill>
                  <a:schemeClr val="tx2"/>
                </a:solidFill>
              </a:rPr>
              <a:t>AMs</a:t>
            </a:r>
          </a:p>
          <a:p>
            <a:pPr marL="342900" lvl="1" indent="-342900">
              <a:spcAft>
                <a:spcPts val="600"/>
              </a:spcAft>
              <a:buFont typeface="Wingdings" panose="05000000000000000000" pitchFamily="2" charset="2"/>
              <a:buChar char="Ø"/>
            </a:pPr>
            <a:r>
              <a:rPr lang="en-US" sz="2000" dirty="0" smtClean="0">
                <a:solidFill>
                  <a:schemeClr val="tx2"/>
                </a:solidFill>
              </a:rPr>
              <a:t>Additional </a:t>
            </a:r>
            <a:r>
              <a:rPr lang="en-US" sz="2000" dirty="0">
                <a:solidFill>
                  <a:schemeClr val="tx2"/>
                </a:solidFill>
              </a:rPr>
              <a:t>AMs are not needed for dusky sharks and other prohibited sharks</a:t>
            </a:r>
          </a:p>
        </p:txBody>
      </p:sp>
    </p:spTree>
    <p:extLst>
      <p:ext uri="{BB962C8B-B14F-4D97-AF65-F5344CB8AC3E}">
        <p14:creationId xmlns:p14="http://schemas.microsoft.com/office/powerpoint/2010/main" val="252707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950"/>
            <a:ext cx="8229600" cy="676014"/>
          </a:xfrm>
        </p:spPr>
        <p:txBody>
          <a:bodyPr/>
          <a:lstStyle/>
          <a:p>
            <a:r>
              <a:rPr lang="en-US" dirty="0"/>
              <a:t>Specific Request for Public Comments</a:t>
            </a:r>
          </a:p>
        </p:txBody>
      </p:sp>
      <p:sp>
        <p:nvSpPr>
          <p:cNvPr id="3" name="Content Placeholder 2"/>
          <p:cNvSpPr>
            <a:spLocks noGrp="1"/>
          </p:cNvSpPr>
          <p:nvPr>
            <p:ph idx="1"/>
          </p:nvPr>
        </p:nvSpPr>
        <p:spPr>
          <a:xfrm>
            <a:off x="163773" y="1083509"/>
            <a:ext cx="8884693" cy="5271571"/>
          </a:xfrm>
        </p:spPr>
        <p:txBody>
          <a:bodyPr>
            <a:normAutofit/>
          </a:bodyPr>
          <a:lstStyle/>
          <a:p>
            <a:r>
              <a:rPr lang="en-US" sz="2200" b="1" dirty="0" smtClean="0">
                <a:solidFill>
                  <a:srgbClr val="1E5C90"/>
                </a:solidFill>
              </a:rPr>
              <a:t>Mortality reduction and rebuilding objectives based upon SEDAR 21 update</a:t>
            </a:r>
          </a:p>
          <a:p>
            <a:r>
              <a:rPr lang="en-US" sz="2200" b="1" dirty="0" smtClean="0">
                <a:solidFill>
                  <a:srgbClr val="1E5C90"/>
                </a:solidFill>
              </a:rPr>
              <a:t>ACL and AM approach for prohibited sharks</a:t>
            </a:r>
          </a:p>
          <a:p>
            <a:r>
              <a:rPr lang="en-US" sz="2200" b="1" dirty="0" smtClean="0">
                <a:solidFill>
                  <a:srgbClr val="1E5C90"/>
                </a:solidFill>
              </a:rPr>
              <a:t>Alternative A2</a:t>
            </a:r>
          </a:p>
          <a:p>
            <a:pPr marL="685800" lvl="1">
              <a:buFont typeface="Wingdings" panose="05000000000000000000" pitchFamily="2" charset="2"/>
              <a:buChar char="Ø"/>
            </a:pPr>
            <a:r>
              <a:rPr lang="en-US" sz="2000" dirty="0" smtClean="0">
                <a:solidFill>
                  <a:srgbClr val="1E5C90"/>
                </a:solidFill>
              </a:rPr>
              <a:t>How </a:t>
            </a:r>
            <a:r>
              <a:rPr lang="en-US" sz="2000" dirty="0">
                <a:solidFill>
                  <a:srgbClr val="1E5C90"/>
                </a:solidFill>
              </a:rPr>
              <a:t>can NMFS effectively implement the shark </a:t>
            </a:r>
            <a:r>
              <a:rPr lang="en-US" sz="2000" dirty="0" smtClean="0">
                <a:solidFill>
                  <a:srgbClr val="1E5C90"/>
                </a:solidFill>
              </a:rPr>
              <a:t>endorsement?</a:t>
            </a:r>
            <a:endParaRPr lang="en-US" sz="2000" dirty="0">
              <a:solidFill>
                <a:srgbClr val="1E5C90"/>
              </a:solidFill>
            </a:endParaRPr>
          </a:p>
          <a:p>
            <a:pPr lvl="2">
              <a:buFont typeface="Wingdings" panose="05000000000000000000" pitchFamily="2" charset="2"/>
              <a:buChar char="Ø"/>
            </a:pPr>
            <a:r>
              <a:rPr lang="en-US" sz="2000" dirty="0">
                <a:solidFill>
                  <a:srgbClr val="1E5C90"/>
                </a:solidFill>
              </a:rPr>
              <a:t>Appropriate effective date</a:t>
            </a:r>
          </a:p>
          <a:p>
            <a:pPr lvl="2">
              <a:buFont typeface="Wingdings" panose="05000000000000000000" pitchFamily="2" charset="2"/>
              <a:buChar char="Ø"/>
            </a:pPr>
            <a:r>
              <a:rPr lang="en-US" sz="2000" dirty="0">
                <a:solidFill>
                  <a:srgbClr val="1E5C90"/>
                </a:solidFill>
              </a:rPr>
              <a:t>Implementation </a:t>
            </a:r>
            <a:r>
              <a:rPr lang="en-US" sz="2000" dirty="0" smtClean="0">
                <a:solidFill>
                  <a:srgbClr val="1E5C90"/>
                </a:solidFill>
              </a:rPr>
              <a:t>strategy</a:t>
            </a:r>
            <a:endParaRPr lang="en-US" dirty="0" smtClean="0">
              <a:solidFill>
                <a:srgbClr val="1E5C90"/>
              </a:solidFill>
            </a:endParaRPr>
          </a:p>
          <a:p>
            <a:r>
              <a:rPr lang="en-US" sz="2200" b="1" dirty="0" smtClean="0">
                <a:solidFill>
                  <a:srgbClr val="1E5C90"/>
                </a:solidFill>
              </a:rPr>
              <a:t>Alternatives A6a and A6b</a:t>
            </a:r>
          </a:p>
          <a:p>
            <a:pPr marL="685800" lvl="1">
              <a:buFont typeface="Wingdings" panose="05000000000000000000" pitchFamily="2" charset="2"/>
              <a:buChar char="Ø"/>
            </a:pPr>
            <a:r>
              <a:rPr lang="en-US" sz="2200" dirty="0" smtClean="0"/>
              <a:t>Will </a:t>
            </a:r>
            <a:r>
              <a:rPr lang="en-US" sz="2200" dirty="0"/>
              <a:t>the circle hook approach ensure the measure applies to the </a:t>
            </a:r>
            <a:r>
              <a:rPr lang="en-US" sz="2200" dirty="0" smtClean="0"/>
              <a:t>shark fishery</a:t>
            </a:r>
            <a:r>
              <a:rPr lang="en-US" sz="2200" dirty="0"/>
              <a:t>?</a:t>
            </a:r>
          </a:p>
          <a:p>
            <a:pPr lvl="2">
              <a:buFont typeface="Wingdings" panose="05000000000000000000" pitchFamily="2" charset="2"/>
              <a:buChar char="Ø"/>
            </a:pPr>
            <a:r>
              <a:rPr lang="en-US" sz="2000" dirty="0"/>
              <a:t>Should different indicators of the recreational shark fishery be </a:t>
            </a:r>
            <a:r>
              <a:rPr lang="en-US" sz="2000" dirty="0" smtClean="0"/>
              <a:t>adopted</a:t>
            </a:r>
            <a:r>
              <a:rPr lang="en-US" sz="2000" dirty="0"/>
              <a:t>? </a:t>
            </a:r>
          </a:p>
          <a:p>
            <a:pPr lvl="2">
              <a:buFont typeface="Wingdings" panose="05000000000000000000" pitchFamily="2" charset="2"/>
              <a:buChar char="Ø"/>
            </a:pPr>
            <a:r>
              <a:rPr lang="en-US" sz="2000" dirty="0" smtClean="0"/>
              <a:t>Are ≥ 200 </a:t>
            </a:r>
            <a:r>
              <a:rPr lang="en-US" sz="2000" dirty="0"/>
              <a:t>lb </a:t>
            </a:r>
            <a:r>
              <a:rPr lang="en-US" sz="2000" dirty="0" smtClean="0"/>
              <a:t>test </a:t>
            </a:r>
            <a:r>
              <a:rPr lang="en-US" sz="2000" dirty="0"/>
              <a:t>monofilament or fluorocarbon </a:t>
            </a:r>
            <a:r>
              <a:rPr lang="en-US" sz="2000" dirty="0" smtClean="0"/>
              <a:t>leaders good indicators?</a:t>
            </a:r>
          </a:p>
          <a:p>
            <a:pPr lvl="2">
              <a:buFont typeface="Wingdings" panose="05000000000000000000" pitchFamily="2" charset="2"/>
              <a:buChar char="Ø"/>
            </a:pPr>
            <a:r>
              <a:rPr lang="en-US" sz="2000" dirty="0" smtClean="0"/>
              <a:t>Is 5/0 </a:t>
            </a:r>
            <a:r>
              <a:rPr lang="en-US" sz="2000" dirty="0"/>
              <a:t>or greater size </a:t>
            </a:r>
            <a:r>
              <a:rPr lang="en-US" sz="2000" dirty="0" smtClean="0"/>
              <a:t>hook a good indicator?  </a:t>
            </a:r>
            <a:endParaRPr lang="en-US" sz="2000" dirty="0"/>
          </a:p>
          <a:p>
            <a:r>
              <a:rPr lang="en-US" sz="2000" b="1" dirty="0" smtClean="0">
                <a:solidFill>
                  <a:srgbClr val="1E5C90"/>
                </a:solidFill>
              </a:rPr>
              <a:t>Paperwork Reduction Act collection of information necessity</a:t>
            </a:r>
            <a:endParaRPr lang="en-US" sz="2000" b="1" dirty="0">
              <a:solidFill>
                <a:srgbClr val="1E5C90"/>
              </a:solidFill>
            </a:endParaRPr>
          </a:p>
          <a:p>
            <a:pPr marL="0" indent="0">
              <a:buNone/>
            </a:pPr>
            <a:endParaRPr lang="en-US" sz="1600" dirty="0">
              <a:solidFill>
                <a:srgbClr val="1E5C90"/>
              </a:solidFill>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dirty="0"/>
          </a:p>
        </p:txBody>
      </p:sp>
    </p:spTree>
    <p:extLst>
      <p:ext uri="{BB962C8B-B14F-4D97-AF65-F5344CB8AC3E}">
        <p14:creationId xmlns:p14="http://schemas.microsoft.com/office/powerpoint/2010/main" val="651738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4524</TotalTime>
  <Words>978</Words>
  <Application>Microsoft Macintosh PowerPoint</Application>
  <PresentationFormat>On-screen Show (4:3)</PresentationFormat>
  <Paragraphs>139</Paragraphs>
  <Slides>10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Arial Narrow</vt:lpstr>
      <vt:lpstr>Arial Narrow Bold</vt:lpstr>
      <vt:lpstr>Calibri</vt:lpstr>
      <vt:lpstr>MS Mincho</vt:lpstr>
      <vt:lpstr>Times New Roman</vt:lpstr>
      <vt:lpstr>Wingdings</vt:lpstr>
      <vt:lpstr>ヒラギノ角ゴ Pro W3</vt:lpstr>
      <vt:lpstr>NOAA Fisheries Content Slides</vt:lpstr>
      <vt:lpstr>NOAA Divider Slides</vt:lpstr>
      <vt:lpstr>NOAA Title Options</vt:lpstr>
      <vt:lpstr>Atlantic Highly Migratory Species</vt:lpstr>
      <vt:lpstr>Outline</vt:lpstr>
      <vt:lpstr>Management History</vt:lpstr>
      <vt:lpstr>SEDAR 21 Update and Addendum</vt:lpstr>
      <vt:lpstr>The Preferred Alternatives</vt:lpstr>
      <vt:lpstr>Other Recreational Alternatives Considered</vt:lpstr>
      <vt:lpstr>Other Commercial Alternatives Considered</vt:lpstr>
      <vt:lpstr>Annual Catch Limits (ACLs) &amp; Accountability Measures (AMs)</vt:lpstr>
      <vt:lpstr>Specific Request for Public Comments</vt:lpstr>
      <vt:lpstr>Request for Public Comments </vt:lpstr>
    </vt:vector>
  </TitlesOfParts>
  <Company>Janin/Cliff Design, Inc.</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John Hadley</cp:lastModifiedBy>
  <cp:revision>316</cp:revision>
  <dcterms:created xsi:type="dcterms:W3CDTF">2012-07-23T20:47:30Z</dcterms:created>
  <dcterms:modified xsi:type="dcterms:W3CDTF">2016-12-05T15:34:00Z</dcterms:modified>
</cp:coreProperties>
</file>