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</p:sldMasterIdLst>
  <p:notesMasterIdLst>
    <p:notesMasterId r:id="rId25"/>
  </p:notesMasterIdLst>
  <p:handoutMasterIdLst>
    <p:handoutMasterId r:id="rId26"/>
  </p:handoutMasterIdLst>
  <p:sldIdLst>
    <p:sldId id="258" r:id="rId4"/>
    <p:sldId id="311" r:id="rId5"/>
    <p:sldId id="276" r:id="rId6"/>
    <p:sldId id="277" r:id="rId7"/>
    <p:sldId id="312" r:id="rId8"/>
    <p:sldId id="297" r:id="rId9"/>
    <p:sldId id="298" r:id="rId10"/>
    <p:sldId id="310" r:id="rId11"/>
    <p:sldId id="281" r:id="rId12"/>
    <p:sldId id="295" r:id="rId13"/>
    <p:sldId id="284" r:id="rId14"/>
    <p:sldId id="283" r:id="rId15"/>
    <p:sldId id="296" r:id="rId16"/>
    <p:sldId id="301" r:id="rId17"/>
    <p:sldId id="300" r:id="rId18"/>
    <p:sldId id="302" r:id="rId19"/>
    <p:sldId id="294" r:id="rId20"/>
    <p:sldId id="303" r:id="rId21"/>
    <p:sldId id="304" r:id="rId22"/>
    <p:sldId id="305" r:id="rId23"/>
    <p:sldId id="30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g.Waugh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7E"/>
    <a:srgbClr val="005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85" autoAdjust="0"/>
  </p:normalViewPr>
  <p:slideViewPr>
    <p:cSldViewPr>
      <p:cViewPr varScale="1">
        <p:scale>
          <a:sx n="81" d="100"/>
          <a:sy n="81" d="100"/>
        </p:scale>
        <p:origin x="144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67116-C8FA-8F4A-AE65-CFFE6E0C5539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56D6B-0046-054B-AA45-0DBEA8E8F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03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20825-2942-4AAD-B734-FA49B5CCCCC8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54669-8C8F-472B-BFF7-4F6B972B8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2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8C9B-0228-4979-A4CC-905D61C444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75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82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is black sea bass from Gray’s reef NMS.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0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6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There are 17 members of the South Atlantic Fishery Management Council.  Representatives  from each of the state’s marine resources agencies, 2 representatives from each state, generally one commercial fishing representative and 1 recreational representative and federal partners (reference list).  There are 13 voting members on the Council.  Non-voting members include US Coast Guard, USFWS, ASMFC and the Dept. of State.  All other members, including NOAA Fisheries Service may vote on various fisheries issues.</a:t>
            </a:r>
          </a:p>
          <a:p>
            <a:endParaRPr lang="en-US" dirty="0" smtClean="0"/>
          </a:p>
          <a:p>
            <a:r>
              <a:rPr lang="en-US" dirty="0" smtClean="0"/>
              <a:t>Each state’s marine resources agency is represented.  NOAA Fisheries has one voting member, Dr. Roy Crabtree, the Regional Administrator for NMFS.  Members of the US Coast Guard, US Fish &amp; Wildlife Service, Atlantic States Marine Fisheries Commission and a representative from the Dept. of State are all non-voting members.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68165F-1B1C-425C-BADE-56C07AC34B0B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694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B36DF-AAB1-4BC1-97C7-4A55C612335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6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7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35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0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2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2/23/2017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2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7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92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7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0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3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4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73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3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2/23/2017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2/23/2017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00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2/23/2017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25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2/23/2017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6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2/23/2017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3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2/23/2017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08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2/23/2017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28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2/23/2017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91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2/23/2017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69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2/23/2017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72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2/23/2017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43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2/23/2017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4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2/23/2017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4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2/23/2017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1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2/23/2017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3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2/23/2017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9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9FA-9E8C-438D-BBF8-A89813049D66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E901-FB28-4C04-8713-32552B7D44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9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62400" y="-7144"/>
            <a:ext cx="5181600" cy="6636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5D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 userDrawn="1"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 userDrawn="1"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2/23/2017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9477"/>
            <a:ext cx="1349789" cy="13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b="1" kern="1200">
          <a:ln>
            <a:noFill/>
          </a:ln>
          <a:solidFill>
            <a:schemeClr val="tx1"/>
          </a:solidFill>
          <a:effectLst/>
          <a:latin typeface="Cambria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Tx/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Tx/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Tx/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Tx/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9144" y="6019800"/>
            <a:ext cx="9165336" cy="883920"/>
            <a:chOff x="-9144" y="6019800"/>
            <a:chExt cx="9165336" cy="88392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0800000">
              <a:off x="383" y="6327194"/>
              <a:ext cx="5182893" cy="5399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10800000">
              <a:off x="-9144" y="6019800"/>
              <a:ext cx="9165336" cy="8473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005A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323900" y="6595943"/>
              <a:ext cx="3792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bg1"/>
                  </a:solidFill>
                  <a:latin typeface="Cambria" pitchFamily="18" charset="0"/>
                </a:rPr>
                <a:t>South Atlantic Fishery Management Council</a:t>
              </a:r>
              <a:endParaRPr lang="en-US" sz="1400" b="1" i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91" y="6444324"/>
              <a:ext cx="760773" cy="38315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6998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9144" y="6019800"/>
            <a:ext cx="9165336" cy="883920"/>
            <a:chOff x="-9144" y="6019800"/>
            <a:chExt cx="9165336" cy="88392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0800000">
              <a:off x="383" y="6327194"/>
              <a:ext cx="5182893" cy="5399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10800000">
              <a:off x="-9144" y="6019800"/>
              <a:ext cx="9165336" cy="8473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005A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323900" y="6595943"/>
              <a:ext cx="3792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white"/>
                  </a:solidFill>
                  <a:latin typeface="Cambria" pitchFamily="18" charset="0"/>
                </a:rPr>
                <a:t>South Atlantic Fishery Management Council</a:t>
              </a:r>
              <a:endParaRPr lang="en-US" sz="1400" b="1" i="1" dirty="0">
                <a:solidFill>
                  <a:prstClr val="white"/>
                </a:solidFill>
                <a:latin typeface="Cambria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91" y="6444324"/>
              <a:ext cx="760773" cy="38315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38504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ero.nmfs.noaa.gov/fishery_bulletins/2017/012/index.html" TargetMode="Externa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afmc.net/safmc-meetings/council-meetings/safmc-meeting-march2017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678" y="5165725"/>
            <a:ext cx="7658100" cy="14478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Prepared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by: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South Atlantic Fishery Management Council Staff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charset="0"/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Presented by: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Kari MacLauchlin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charset="0"/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February 23, 2017</a:t>
            </a:r>
          </a:p>
          <a:p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974850"/>
            <a:ext cx="7848600" cy="2460625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chemeClr val="tx2"/>
                </a:solidFill>
                <a:latin typeface="Calibri" charset="0"/>
              </a:rPr>
              <a:t>Federal Management</a:t>
            </a:r>
            <a:br>
              <a:rPr lang="en-US" sz="4000" i="1" dirty="0" smtClean="0">
                <a:solidFill>
                  <a:schemeClr val="tx2"/>
                </a:solidFill>
                <a:latin typeface="Calibri" charset="0"/>
              </a:rPr>
            </a:br>
            <a:r>
              <a:rPr lang="en-US" sz="4000" i="1" dirty="0" smtClean="0">
                <a:solidFill>
                  <a:schemeClr val="tx2"/>
                </a:solidFill>
                <a:latin typeface="Calibri" charset="0"/>
              </a:rPr>
              <a:t>for </a:t>
            </a:r>
            <a:br>
              <a:rPr lang="en-US" sz="4000" i="1" dirty="0" smtClean="0">
                <a:solidFill>
                  <a:schemeClr val="tx2"/>
                </a:solidFill>
                <a:latin typeface="Calibri" charset="0"/>
              </a:rPr>
            </a:br>
            <a:r>
              <a:rPr lang="en-US" sz="4000" i="1" dirty="0" smtClean="0">
                <a:solidFill>
                  <a:schemeClr val="tx2"/>
                </a:solidFill>
                <a:latin typeface="Calibri" charset="0"/>
              </a:rPr>
              <a:t>Atlantic (GA-NY) Cobia</a:t>
            </a:r>
            <a:br>
              <a:rPr lang="en-US" sz="4000" i="1" dirty="0" smtClean="0">
                <a:solidFill>
                  <a:schemeClr val="tx2"/>
                </a:solidFill>
                <a:latin typeface="Calibri" charset="0"/>
              </a:rPr>
            </a:br>
            <a:r>
              <a:rPr lang="en-US" sz="4000" i="1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4000" i="1" dirty="0">
                <a:solidFill>
                  <a:schemeClr val="tx2"/>
                </a:solidFill>
                <a:latin typeface="Calibri" charset="0"/>
              </a:rPr>
            </a:br>
            <a:r>
              <a:rPr lang="en-US" sz="2000" i="1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2000" i="1" dirty="0">
                <a:solidFill>
                  <a:schemeClr val="tx2"/>
                </a:solidFill>
                <a:latin typeface="Calibri" charset="0"/>
              </a:rPr>
            </a:br>
            <a:endParaRPr lang="en-US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Cobia Sc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33909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Stock Boundary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610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Boundary between Gulf and Atlantic stocks is at the Georgia/Florida line</a:t>
            </a:r>
          </a:p>
          <a:p>
            <a:pPr marL="0" indent="0">
              <a:buNone/>
            </a:pPr>
            <a:endParaRPr lang="en-US" sz="3800" dirty="0" smtClean="0"/>
          </a:p>
          <a:p>
            <a:r>
              <a:rPr lang="en-US" sz="3800" dirty="0" smtClean="0"/>
              <a:t>SEDAR 28 (2012) stock boundary </a:t>
            </a:r>
          </a:p>
          <a:p>
            <a:pPr lvl="1"/>
            <a:r>
              <a:rPr lang="en-US" sz="3800" dirty="0" smtClean="0"/>
              <a:t>Based </a:t>
            </a:r>
            <a:r>
              <a:rPr lang="en-US" sz="3800" dirty="0"/>
              <a:t>on microsatellite DNA </a:t>
            </a:r>
            <a:r>
              <a:rPr lang="en-US" sz="3800" dirty="0" smtClean="0"/>
              <a:t>and supported </a:t>
            </a:r>
            <a:r>
              <a:rPr lang="en-US" sz="3800" dirty="0"/>
              <a:t>by tag-recapture </a:t>
            </a:r>
            <a:r>
              <a:rPr lang="en-US" sz="3800" dirty="0" smtClean="0"/>
              <a:t>data</a:t>
            </a:r>
          </a:p>
          <a:p>
            <a:pPr marL="457200" lvl="1" indent="0">
              <a:buNone/>
            </a:pPr>
            <a:endParaRPr lang="en-US" sz="3800" dirty="0"/>
          </a:p>
          <a:p>
            <a:r>
              <a:rPr lang="en-US" sz="3800" dirty="0" smtClean="0"/>
              <a:t>Amendment 20B (2015) revised stock boundary to be at the Georgia/Florida line to align management boundary with the SEDAR 28 boundary</a:t>
            </a:r>
          </a:p>
        </p:txBody>
      </p:sp>
    </p:spTree>
    <p:extLst>
      <p:ext uri="{BB962C8B-B14F-4D97-AF65-F5344CB8AC3E}">
        <p14:creationId xmlns:p14="http://schemas.microsoft.com/office/powerpoint/2010/main" val="411942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Annual Catch Limits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559" y="762000"/>
            <a:ext cx="906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 b="1" dirty="0">
                <a:latin typeface="Calibri" panose="020F0502020204030204" pitchFamily="34" charset="0"/>
              </a:rPr>
              <a:t>Implemented through Amendment 20B on March 1, </a:t>
            </a:r>
            <a:r>
              <a:rPr lang="en-US" altLang="en-US" sz="2600" b="1" dirty="0" smtClean="0">
                <a:latin typeface="Calibri" panose="020F0502020204030204" pitchFamily="34" charset="0"/>
              </a:rPr>
              <a:t>2015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 b="1" dirty="0" smtClean="0">
                <a:latin typeface="Calibri" panose="020F0502020204030204" pitchFamily="34" charset="0"/>
              </a:rPr>
              <a:t>Atlantic Cobia (GA-NY):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Calibri" panose="020F0502020204030204" pitchFamily="34" charset="0"/>
              </a:rPr>
              <a:t>Stock ACL = 670,000 lbs for 2016 and subsequent years</a:t>
            </a:r>
          </a:p>
          <a:p>
            <a:pPr marL="1314450" lvl="2" indent="-4572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Tx/>
              <a:buChar char="-"/>
            </a:pPr>
            <a:r>
              <a:rPr lang="en-US" altLang="en-US" sz="2600" b="1" dirty="0" smtClean="0">
                <a:latin typeface="Calibri" panose="020F0502020204030204" pitchFamily="34" charset="0"/>
              </a:rPr>
              <a:t>Recreational (92%) = 620,000 lbs</a:t>
            </a:r>
          </a:p>
          <a:p>
            <a:pPr marL="1314450" lvl="2" indent="-4572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Tx/>
              <a:buChar char="-"/>
            </a:pPr>
            <a:r>
              <a:rPr lang="en-US" altLang="en-US" sz="2600" b="1" dirty="0" smtClean="0">
                <a:latin typeface="Calibri" panose="020F0502020204030204" pitchFamily="34" charset="0"/>
              </a:rPr>
              <a:t>Commercial (8%) = 50,000 lbs</a:t>
            </a:r>
            <a:endParaRPr lang="en-US" altLang="en-US" sz="2600" b="1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 b="1" dirty="0" smtClean="0">
                <a:latin typeface="Calibri" panose="020F0502020204030204" pitchFamily="34" charset="0"/>
              </a:rPr>
              <a:t>Gulf Cobia: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Calibri" panose="020F0502020204030204" pitchFamily="34" charset="0"/>
              </a:rPr>
              <a:t>Stock ACL = 2.59 mp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Calibri" panose="020F0502020204030204" pitchFamily="34" charset="0"/>
              </a:rPr>
              <a:t>Gulf Zone ACL = 1.66 mp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Calibri" panose="020F0502020204030204" pitchFamily="34" charset="0"/>
              </a:rPr>
              <a:t>Florida East Coast Zone ACL = 930,000 lbs</a:t>
            </a:r>
          </a:p>
          <a:p>
            <a:pPr marL="1314450" lvl="2" indent="-4572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Tx/>
              <a:buChar char="-"/>
            </a:pPr>
            <a:r>
              <a:rPr lang="en-US" altLang="en-US" sz="2600" b="1" dirty="0" smtClean="0">
                <a:latin typeface="Calibri" panose="020F0502020204030204" pitchFamily="34" charset="0"/>
              </a:rPr>
              <a:t>Recreational (92%) = 860,000 lbs</a:t>
            </a:r>
          </a:p>
          <a:p>
            <a:pPr marL="1314450" lvl="2" indent="-4572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Tx/>
              <a:buChar char="-"/>
            </a:pPr>
            <a:r>
              <a:rPr lang="en-US" altLang="en-US" sz="2600" b="1" dirty="0" smtClean="0">
                <a:latin typeface="Calibri" panose="020F0502020204030204" pitchFamily="34" charset="0"/>
              </a:rPr>
              <a:t>Commercial (8%) = 50,000 lbs</a:t>
            </a:r>
            <a:endParaRPr lang="en-US" alt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5970740" cy="65051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838200"/>
            <a:ext cx="2408288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Gulf and </a:t>
            </a:r>
          </a:p>
          <a:p>
            <a:r>
              <a:rPr lang="en-US" dirty="0" smtClean="0"/>
              <a:t>Atlantic groups are</a:t>
            </a:r>
          </a:p>
          <a:p>
            <a:r>
              <a:rPr lang="en-US" dirty="0" smtClean="0"/>
              <a:t>designated </a:t>
            </a:r>
            <a:r>
              <a:rPr lang="en-US" b="1" dirty="0" smtClean="0"/>
              <a:t>as two</a:t>
            </a:r>
          </a:p>
          <a:p>
            <a:r>
              <a:rPr lang="en-US" b="1" dirty="0"/>
              <a:t>d</a:t>
            </a:r>
            <a:r>
              <a:rPr lang="en-US" b="1" dirty="0" smtClean="0"/>
              <a:t>ifferent stocks. </a:t>
            </a:r>
          </a:p>
          <a:p>
            <a:endParaRPr lang="en-US" dirty="0"/>
          </a:p>
          <a:p>
            <a:r>
              <a:rPr lang="en-US" sz="1600" b="1" dirty="0" smtClean="0"/>
              <a:t>Each stock has its</a:t>
            </a:r>
          </a:p>
          <a:p>
            <a:r>
              <a:rPr lang="en-US" sz="1600" b="1" dirty="0"/>
              <a:t>o</a:t>
            </a:r>
            <a:r>
              <a:rPr lang="en-US" sz="1600" b="1" dirty="0" smtClean="0"/>
              <a:t>wn annual catch</a:t>
            </a:r>
          </a:p>
          <a:p>
            <a:r>
              <a:rPr lang="en-US" sz="1600" b="1" dirty="0"/>
              <a:t>l</a:t>
            </a:r>
            <a:r>
              <a:rPr lang="en-US" sz="1600" b="1" dirty="0" smtClean="0"/>
              <a:t>imit</a:t>
            </a:r>
            <a:r>
              <a:rPr lang="en-US" sz="1600" dirty="0" smtClean="0"/>
              <a:t>, which is based </a:t>
            </a:r>
          </a:p>
          <a:p>
            <a:r>
              <a:rPr lang="en-US" sz="1600" dirty="0" smtClean="0"/>
              <a:t>on recommendations</a:t>
            </a:r>
            <a:r>
              <a:rPr lang="en-US" sz="1600" dirty="0"/>
              <a:t> 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rom each Council’s</a:t>
            </a:r>
          </a:p>
          <a:p>
            <a:r>
              <a:rPr lang="en-US" sz="1600" dirty="0" smtClean="0"/>
              <a:t>Scientific and Statistical</a:t>
            </a:r>
          </a:p>
          <a:p>
            <a:r>
              <a:rPr lang="en-US" sz="1600" dirty="0" smtClean="0"/>
              <a:t>Committee. </a:t>
            </a:r>
          </a:p>
          <a:p>
            <a:endParaRPr lang="en-US" sz="1600" dirty="0"/>
          </a:p>
          <a:p>
            <a:r>
              <a:rPr lang="en-US" sz="1600" dirty="0" smtClean="0"/>
              <a:t>The annual catch limit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pplies only to </a:t>
            </a:r>
            <a:r>
              <a:rPr lang="en-US" sz="1600" b="1" dirty="0" smtClean="0"/>
              <a:t>cobia</a:t>
            </a:r>
          </a:p>
          <a:p>
            <a:r>
              <a:rPr lang="en-US" sz="1600" b="1" dirty="0"/>
              <a:t>c</a:t>
            </a:r>
            <a:r>
              <a:rPr lang="en-US" sz="1600" b="1" dirty="0" smtClean="0"/>
              <a:t>aught within each stock’s</a:t>
            </a:r>
          </a:p>
          <a:p>
            <a:r>
              <a:rPr lang="en-US" sz="1600" b="1" dirty="0"/>
              <a:t>b</a:t>
            </a:r>
            <a:r>
              <a:rPr lang="en-US" sz="1600" b="1" dirty="0" smtClean="0"/>
              <a:t>oundaries. </a:t>
            </a:r>
          </a:p>
          <a:p>
            <a:endParaRPr lang="en-US" sz="1600" dirty="0"/>
          </a:p>
          <a:p>
            <a:r>
              <a:rPr lang="en-US" sz="1600" dirty="0" smtClean="0"/>
              <a:t>The quotas cannot be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oved between the two</a:t>
            </a:r>
          </a:p>
          <a:p>
            <a:r>
              <a:rPr lang="en-US" sz="1600" dirty="0" smtClean="0"/>
              <a:t>stocks.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0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5D82"/>
                </a:solidFill>
              </a:rPr>
              <a:t>Accountability Measures</a:t>
            </a:r>
            <a:endParaRPr lang="en-US" sz="32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559" y="762000"/>
            <a:ext cx="906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lvl="0" indent="-34290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Accountability measures 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are required to prevent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catch from exceeding the annual catch limits and to mitigate overages. This helps to stop/slow overfishing, and prevent a stock from becoming overfished.  </a:t>
            </a:r>
            <a:endParaRPr lang="en-US" altLang="en-US" sz="2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200" dirty="0" smtClean="0">
                <a:latin typeface="Calibri" panose="020F0502020204030204" pitchFamily="34" charset="0"/>
              </a:rPr>
              <a:t>Current AMs were implemented in Amendment 18 </a:t>
            </a:r>
            <a:r>
              <a:rPr lang="en-US" altLang="en-US" sz="2200" dirty="0">
                <a:latin typeface="Calibri" panose="020F0502020204030204" pitchFamily="34" charset="0"/>
              </a:rPr>
              <a:t>on </a:t>
            </a:r>
            <a:r>
              <a:rPr lang="en-US" altLang="en-US" sz="2200" dirty="0" smtClean="0">
                <a:latin typeface="Calibri" panose="020F0502020204030204" pitchFamily="34" charset="0"/>
              </a:rPr>
              <a:t>January 30, 2012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200" dirty="0" smtClean="0">
                <a:latin typeface="Calibri" panose="020F0502020204030204" pitchFamily="34" charset="0"/>
              </a:rPr>
              <a:t>Commercial AMs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000" u="sng" dirty="0" smtClean="0">
                <a:latin typeface="Calibri" panose="020F0502020204030204" pitchFamily="34" charset="0"/>
              </a:rPr>
              <a:t>In-season closure </a:t>
            </a:r>
            <a:r>
              <a:rPr lang="en-US" altLang="en-US" sz="2000" dirty="0" smtClean="0">
                <a:latin typeface="Calibri" panose="020F0502020204030204" pitchFamily="34" charset="0"/>
              </a:rPr>
              <a:t>if commercial landings reach (or are projected to reach) the commercial ACL.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000" dirty="0" smtClean="0">
                <a:latin typeface="Calibri" panose="020F0502020204030204" pitchFamily="34" charset="0"/>
              </a:rPr>
              <a:t>If landings exceed the ACL and Atlantic cobia are designated as overfished, </a:t>
            </a:r>
            <a:r>
              <a:rPr lang="en-US" altLang="en-US" sz="2000" u="sng" dirty="0" smtClean="0">
                <a:latin typeface="Calibri" panose="020F0502020204030204" pitchFamily="34" charset="0"/>
              </a:rPr>
              <a:t>next year’s commercial ACL will be reduced </a:t>
            </a:r>
            <a:r>
              <a:rPr lang="en-US" altLang="en-US" sz="2000" dirty="0" smtClean="0">
                <a:latin typeface="Calibri" panose="020F0502020204030204" pitchFamily="34" charset="0"/>
              </a:rPr>
              <a:t>by amount of overage.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 dirty="0" smtClean="0">
                <a:latin typeface="Calibri" panose="020F0502020204030204" pitchFamily="34" charset="0"/>
              </a:rPr>
              <a:t> </a:t>
            </a:r>
            <a:r>
              <a:rPr lang="en-US" altLang="en-US" sz="2200" dirty="0" smtClean="0">
                <a:latin typeface="Calibri" panose="020F0502020204030204" pitchFamily="34" charset="0"/>
              </a:rPr>
              <a:t>Recreational </a:t>
            </a:r>
            <a:r>
              <a:rPr lang="en-US" altLang="en-US" sz="2200" dirty="0">
                <a:latin typeface="Calibri" panose="020F0502020204030204" pitchFamily="34" charset="0"/>
              </a:rPr>
              <a:t>AMs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000" dirty="0" smtClean="0">
                <a:latin typeface="Calibri" panose="020F0502020204030204" pitchFamily="34" charset="0"/>
              </a:rPr>
              <a:t>If rec ACL and stock ACL are exceeded, the </a:t>
            </a:r>
            <a:r>
              <a:rPr lang="en-US" altLang="en-US" sz="2000" u="sng" dirty="0" smtClean="0">
                <a:latin typeface="Calibri" panose="020F0502020204030204" pitchFamily="34" charset="0"/>
              </a:rPr>
              <a:t>next year’s recreational season will be shortened </a:t>
            </a:r>
            <a:r>
              <a:rPr lang="en-US" altLang="en-US" sz="2000" dirty="0" smtClean="0">
                <a:latin typeface="Calibri" panose="020F0502020204030204" pitchFamily="34" charset="0"/>
              </a:rPr>
              <a:t>so that landings reach the annual catch target but not exceed the rec ACL.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000" dirty="0" smtClean="0">
                <a:latin typeface="Calibri" panose="020F0502020204030204" pitchFamily="34" charset="0"/>
              </a:rPr>
              <a:t>If landings exceed the ACL and </a:t>
            </a:r>
            <a:r>
              <a:rPr lang="en-US" altLang="en-US" sz="2000" dirty="0">
                <a:latin typeface="Calibri" panose="020F0502020204030204" pitchFamily="34" charset="0"/>
              </a:rPr>
              <a:t>Atlantic cobia are designated as overfished, </a:t>
            </a:r>
            <a:r>
              <a:rPr lang="en-US" altLang="en-US" sz="2000" u="sng" dirty="0">
                <a:latin typeface="Calibri" panose="020F0502020204030204" pitchFamily="34" charset="0"/>
              </a:rPr>
              <a:t>next year’s </a:t>
            </a:r>
            <a:r>
              <a:rPr lang="en-US" altLang="en-US" sz="2000" u="sng" dirty="0" smtClean="0">
                <a:latin typeface="Calibri" panose="020F0502020204030204" pitchFamily="34" charset="0"/>
              </a:rPr>
              <a:t>rec </a:t>
            </a:r>
            <a:r>
              <a:rPr lang="en-US" altLang="en-US" sz="2000" u="sng" dirty="0">
                <a:latin typeface="Calibri" panose="020F0502020204030204" pitchFamily="34" charset="0"/>
              </a:rPr>
              <a:t>ACL will be </a:t>
            </a:r>
            <a:r>
              <a:rPr lang="en-US" altLang="en-US" sz="2000" u="sng" dirty="0" smtClean="0">
                <a:latin typeface="Calibri" panose="020F0502020204030204" pitchFamily="34" charset="0"/>
              </a:rPr>
              <a:t>reduced</a:t>
            </a:r>
            <a:r>
              <a:rPr lang="en-US" altLang="en-US" sz="2000" dirty="0" smtClean="0">
                <a:latin typeface="Calibri" panose="020F0502020204030204" pitchFamily="34" charset="0"/>
              </a:rPr>
              <a:t>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000" dirty="0" smtClean="0">
                <a:latin typeface="Calibri" panose="020F0502020204030204" pitchFamily="34" charset="0"/>
              </a:rPr>
              <a:t>Recreational landings evaluated as </a:t>
            </a:r>
            <a:r>
              <a:rPr lang="en-US" altLang="en-US" sz="2000" u="sng" dirty="0" smtClean="0">
                <a:latin typeface="Calibri" panose="020F0502020204030204" pitchFamily="34" charset="0"/>
              </a:rPr>
              <a:t>average of the most recent 3 years</a:t>
            </a:r>
            <a:r>
              <a:rPr lang="en-US" altLang="en-US" sz="2000" dirty="0" smtClean="0">
                <a:latin typeface="Calibri" panose="020F0502020204030204" pitchFamily="34" charset="0"/>
              </a:rPr>
              <a:t>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</a:pPr>
            <a:endParaRPr lang="en-US" alt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5D82"/>
                </a:solidFill>
              </a:rPr>
              <a:t>Accountability Measures</a:t>
            </a:r>
            <a:endParaRPr lang="en-US" sz="32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140" y="228600"/>
            <a:ext cx="906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</a:pPr>
            <a:endParaRPr lang="en-US" alt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 dirty="0" smtClean="0">
                <a:latin typeface="Calibri" panose="020F0502020204030204" pitchFamily="34" charset="0"/>
              </a:rPr>
              <a:t> Proposed changes to Recreational AMs (Framework Amendment 4)</a:t>
            </a:r>
            <a:endParaRPr lang="en-US" altLang="en-US" sz="26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000" dirty="0" smtClean="0">
                <a:latin typeface="Calibri" panose="020F0502020204030204" pitchFamily="34" charset="0"/>
              </a:rPr>
              <a:t>If rec ACL and stock ACL are exceeded, the </a:t>
            </a:r>
            <a:r>
              <a:rPr lang="en-US" altLang="en-US" sz="2000" u="sng" dirty="0" smtClean="0">
                <a:latin typeface="Calibri" panose="020F0502020204030204" pitchFamily="34" charset="0"/>
              </a:rPr>
              <a:t>next year’s vessel limit will be reduced to no lower than 2/vessel. </a:t>
            </a:r>
            <a:r>
              <a:rPr lang="en-US" altLang="en-US" sz="2000" dirty="0" smtClean="0">
                <a:latin typeface="Calibri" panose="020F0502020204030204" pitchFamily="34" charset="0"/>
              </a:rPr>
              <a:t>If this is not sufficient to keep landings from exceeding the ACL and to mitigate the overage, </a:t>
            </a:r>
            <a:r>
              <a:rPr lang="en-US" altLang="en-US" sz="2000" u="sng" dirty="0" smtClean="0">
                <a:latin typeface="Calibri" panose="020F0502020204030204" pitchFamily="34" charset="0"/>
              </a:rPr>
              <a:t>NMFS will also reduce the next year’s season length </a:t>
            </a:r>
            <a:r>
              <a:rPr lang="en-US" altLang="en-US" sz="2000" dirty="0" smtClean="0">
                <a:latin typeface="Calibri" panose="020F0502020204030204" pitchFamily="34" charset="0"/>
              </a:rPr>
              <a:t>so that landings reach the annual catch target but not exceed the rec ACL.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000" dirty="0">
                <a:latin typeface="Calibri" panose="020F0502020204030204" pitchFamily="34" charset="0"/>
              </a:rPr>
              <a:t>Recreational landings </a:t>
            </a:r>
            <a:r>
              <a:rPr lang="en-US" altLang="en-US" sz="2000" u="sng" dirty="0">
                <a:latin typeface="Calibri" panose="020F0502020204030204" pitchFamily="34" charset="0"/>
              </a:rPr>
              <a:t>evaluated </a:t>
            </a:r>
            <a:r>
              <a:rPr lang="en-US" altLang="en-US" sz="2000" u="sng" dirty="0" smtClean="0">
                <a:latin typeface="Calibri" panose="020F0502020204030204" pitchFamily="34" charset="0"/>
              </a:rPr>
              <a:t>using only that year’s landings </a:t>
            </a:r>
            <a:r>
              <a:rPr lang="en-US" altLang="en-US" sz="2000" dirty="0" smtClean="0">
                <a:latin typeface="Calibri" panose="020F0502020204030204" pitchFamily="34" charset="0"/>
              </a:rPr>
              <a:t>(remove the 3-year moving average for evaluation).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libri" panose="020F0502020204030204" pitchFamily="34" charset="0"/>
              </a:rPr>
              <a:t>A 3-year moving average was intended to capture the dynamics of the fishery. However, the Council decided that the 3-year moving average would be more likely to penalize fishermen because one year of high landings would be included in the evaluation for the next 3 years. 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000" dirty="0" smtClean="0">
                <a:latin typeface="Calibri" panose="020F0502020204030204" pitchFamily="34" charset="0"/>
              </a:rPr>
              <a:t>This will stay in place: If landings exceed the ACL and </a:t>
            </a:r>
            <a:r>
              <a:rPr lang="en-US" altLang="en-US" sz="2000" dirty="0">
                <a:latin typeface="Calibri" panose="020F0502020204030204" pitchFamily="34" charset="0"/>
              </a:rPr>
              <a:t>Atlantic cobia are designated as overfished, </a:t>
            </a:r>
            <a:r>
              <a:rPr lang="en-US" altLang="en-US" sz="2000" u="sng" dirty="0">
                <a:latin typeface="Calibri" panose="020F0502020204030204" pitchFamily="34" charset="0"/>
              </a:rPr>
              <a:t>next year’s </a:t>
            </a:r>
            <a:r>
              <a:rPr lang="en-US" altLang="en-US" sz="2000" u="sng" dirty="0" smtClean="0">
                <a:latin typeface="Calibri" panose="020F0502020204030204" pitchFamily="34" charset="0"/>
              </a:rPr>
              <a:t>rec </a:t>
            </a:r>
            <a:r>
              <a:rPr lang="en-US" altLang="en-US" sz="2000" u="sng" dirty="0">
                <a:latin typeface="Calibri" panose="020F0502020204030204" pitchFamily="34" charset="0"/>
              </a:rPr>
              <a:t>ACL will be </a:t>
            </a:r>
            <a:r>
              <a:rPr lang="en-US" altLang="en-US" sz="2000" u="sng" dirty="0" smtClean="0">
                <a:latin typeface="Calibri" panose="020F0502020204030204" pitchFamily="34" charset="0"/>
              </a:rPr>
              <a:t>reduced</a:t>
            </a:r>
            <a:r>
              <a:rPr lang="en-US" altLang="en-US" sz="2000" dirty="0" smtClean="0">
                <a:latin typeface="Calibri" panose="020F0502020204030204" pitchFamily="34" charset="0"/>
              </a:rPr>
              <a:t>. 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</a:pPr>
            <a:endParaRPr lang="en-US" altLang="en-US" sz="26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638800"/>
            <a:ext cx="6468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 rule for Framework Amendment 4 published on 2/21/17.</a:t>
            </a:r>
          </a:p>
          <a:p>
            <a:r>
              <a:rPr lang="en-US" dirty="0" smtClean="0"/>
              <a:t>Expected implementation TBD, due to regulatory freeze in place.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Atlantic Cobia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Current management </a:t>
            </a:r>
            <a:r>
              <a:rPr lang="en-US" dirty="0"/>
              <a:t>measures in the EEZ: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600" dirty="0"/>
              <a:t>- 2/person possession </a:t>
            </a:r>
            <a:r>
              <a:rPr lang="en-US" sz="2600" dirty="0" smtClean="0"/>
              <a:t>limit (</a:t>
            </a:r>
            <a:r>
              <a:rPr lang="en-US" sz="2600" dirty="0" smtClean="0"/>
              <a:t>comm</a:t>
            </a:r>
            <a:r>
              <a:rPr lang="en-US" sz="2600" dirty="0" smtClean="0"/>
              <a:t> and rec)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</a:t>
            </a:r>
            <a:r>
              <a:rPr lang="en-US" sz="2600" dirty="0" smtClean="0"/>
              <a:t>- </a:t>
            </a:r>
            <a:r>
              <a:rPr lang="en-US" sz="2600" dirty="0"/>
              <a:t>33” </a:t>
            </a:r>
            <a:r>
              <a:rPr lang="en-US" sz="2600" dirty="0" smtClean="0"/>
              <a:t>inches fork length (FL) </a:t>
            </a:r>
            <a:r>
              <a:rPr lang="en-US" sz="2600" dirty="0"/>
              <a:t>minimum size</a:t>
            </a:r>
          </a:p>
          <a:p>
            <a:pPr marL="0" indent="0">
              <a:buNone/>
            </a:pPr>
            <a:r>
              <a:rPr lang="en-US" sz="2600" dirty="0"/>
              <a:t>    - must be landed intact</a:t>
            </a:r>
          </a:p>
          <a:p>
            <a:pPr marL="0" indent="0">
              <a:buNone/>
            </a:pPr>
            <a:r>
              <a:rPr lang="en-US" sz="2600" dirty="0"/>
              <a:t>    </a:t>
            </a:r>
            <a:r>
              <a:rPr lang="en-US" sz="2600" dirty="0" smtClean="0"/>
              <a:t>- </a:t>
            </a:r>
            <a:r>
              <a:rPr lang="en-US" sz="2600" dirty="0"/>
              <a:t>commercial cobia from EEZ must be sold </a:t>
            </a:r>
            <a:r>
              <a:rPr lang="en-US" sz="2600" dirty="0" smtClean="0"/>
              <a:t>to federal dealer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dirty="0" smtClean="0"/>
              <a:t>Proposed measures (Framework Amendment 4):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600" dirty="0"/>
              <a:t>- </a:t>
            </a:r>
            <a:r>
              <a:rPr lang="en-US" sz="2600" dirty="0" smtClean="0"/>
              <a:t>Rec limit: 1/person and no more than 6/vessel</a:t>
            </a:r>
          </a:p>
          <a:p>
            <a:pPr marL="0" indent="0">
              <a:buNone/>
            </a:pPr>
            <a:r>
              <a:rPr lang="en-US" sz="2600" dirty="0" smtClean="0"/>
              <a:t>     - Comm limit: 2/person and no more than 6/vessel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- 36” inches FL </a:t>
            </a:r>
            <a:r>
              <a:rPr lang="en-US" sz="2600" dirty="0"/>
              <a:t>minimum </a:t>
            </a:r>
            <a:r>
              <a:rPr lang="en-US" sz="2600" dirty="0" smtClean="0"/>
              <a:t>size for recreational 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</a:t>
            </a:r>
            <a:r>
              <a:rPr lang="en-US" sz="2600" dirty="0" smtClean="0"/>
              <a:t>  - Also revised </a:t>
            </a:r>
            <a:r>
              <a:rPr lang="en-US" sz="2600" dirty="0" smtClean="0"/>
              <a:t>recreational AMs</a:t>
            </a:r>
          </a:p>
          <a:p>
            <a:pPr marL="0" indent="0">
              <a:buNone/>
            </a:pPr>
            <a:r>
              <a:rPr lang="en-US" sz="2600" dirty="0" smtClean="0"/>
              <a:t>     </a:t>
            </a:r>
            <a:r>
              <a:rPr lang="en-US" sz="2600" dirty="0" smtClean="0"/>
              <a:t>- Proposed rule published 2/21/17, comment period closes 3/23/17.</a:t>
            </a:r>
          </a:p>
          <a:p>
            <a:pPr marL="0" indent="461963">
              <a:buNone/>
            </a:pPr>
            <a:r>
              <a:rPr lang="en-US" sz="2100" dirty="0">
                <a:hlinkClick r:id="rId2"/>
              </a:rPr>
              <a:t>http://sero.nmfs.noaa.gov/fishery_bulletins/2017/012/index.html </a:t>
            </a:r>
            <a:endParaRPr lang="en-US" sz="2100" dirty="0" smtClean="0"/>
          </a:p>
          <a:p>
            <a:pPr marL="0" indent="282575">
              <a:buNone/>
            </a:pPr>
            <a:r>
              <a:rPr lang="en-US" sz="2600" dirty="0" smtClean="0"/>
              <a:t>- Regulatory freeze may delay implementation of final rule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31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5D82"/>
                </a:solidFill>
              </a:rPr>
              <a:t>2016 and 2017 Fishing Seasons </a:t>
            </a:r>
            <a:endParaRPr lang="en-US" sz="32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38199" y="762000"/>
            <a:ext cx="829715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</a:pPr>
            <a:endParaRPr lang="en-US" alt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dirty="0" smtClean="0">
                <a:latin typeface="Calibri" panose="020F0502020204030204" pitchFamily="34" charset="0"/>
              </a:rPr>
              <a:t>2015 </a:t>
            </a:r>
            <a:r>
              <a:rPr lang="en-US" altLang="en-US" dirty="0">
                <a:latin typeface="Calibri" panose="020F0502020204030204" pitchFamily="34" charset="0"/>
              </a:rPr>
              <a:t>recreational </a:t>
            </a:r>
            <a:r>
              <a:rPr lang="en-US" altLang="en-US" dirty="0" smtClean="0">
                <a:latin typeface="Calibri" panose="020F0502020204030204" pitchFamily="34" charset="0"/>
              </a:rPr>
              <a:t>Annual Catch Limit = 630,000 lbs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dirty="0" smtClean="0">
                <a:latin typeface="Calibri" panose="020F0502020204030204" pitchFamily="34" charset="0"/>
              </a:rPr>
              <a:t>2015 recreational landings </a:t>
            </a:r>
            <a:r>
              <a:rPr lang="en-US" altLang="en-US" dirty="0">
                <a:latin typeface="Calibri" panose="020F0502020204030204" pitchFamily="34" charset="0"/>
              </a:rPr>
              <a:t>= </a:t>
            </a:r>
            <a:r>
              <a:rPr lang="en-US" altLang="en-US" dirty="0" smtClean="0">
                <a:latin typeface="Calibri" panose="020F0502020204030204" pitchFamily="34" charset="0"/>
              </a:rPr>
              <a:t>1,554,394 lbs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" panose="05000000000000000000" pitchFamily="2" charset="2"/>
              <a:buChar char="à"/>
            </a:pPr>
            <a:r>
              <a:rPr lang="en-US" alt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Triggered the Accountability Measure, so the 2016 fishing season closed on June 20, 2016, for federal waters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dirty="0" smtClean="0">
                <a:latin typeface="Calibri" panose="020F0502020204030204" pitchFamily="34" charset="0"/>
              </a:rPr>
              <a:t>2016 </a:t>
            </a:r>
            <a:r>
              <a:rPr lang="en-US" altLang="en-US" dirty="0">
                <a:latin typeface="Calibri" panose="020F0502020204030204" pitchFamily="34" charset="0"/>
              </a:rPr>
              <a:t>recreational Annual Catch Limit = </a:t>
            </a:r>
            <a:r>
              <a:rPr lang="en-US" altLang="en-US" dirty="0" smtClean="0">
                <a:latin typeface="Calibri" panose="020F0502020204030204" pitchFamily="34" charset="0"/>
              </a:rPr>
              <a:t>620,000 </a:t>
            </a:r>
            <a:r>
              <a:rPr lang="en-US" altLang="en-US" dirty="0">
                <a:latin typeface="Calibri" panose="020F0502020204030204" pitchFamily="34" charset="0"/>
              </a:rPr>
              <a:t>lbs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 2" panose="05020102010507070707" pitchFamily="18" charset="2"/>
              <a:buChar char=""/>
            </a:pPr>
            <a:r>
              <a:rPr lang="en-US" altLang="en-US" dirty="0" smtClean="0">
                <a:latin typeface="Calibri" panose="020F0502020204030204" pitchFamily="34" charset="0"/>
              </a:rPr>
              <a:t>2016 </a:t>
            </a:r>
            <a:r>
              <a:rPr lang="en-US" altLang="en-US" dirty="0">
                <a:latin typeface="Calibri" panose="020F0502020204030204" pitchFamily="34" charset="0"/>
              </a:rPr>
              <a:t>recreational landings = 1,346,193 lbs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" panose="05000000000000000000" pitchFamily="2" charset="2"/>
              <a:buChar char="à"/>
            </a:pPr>
            <a:r>
              <a:rPr lang="en-US" alt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Triggered </a:t>
            </a:r>
            <a:r>
              <a:rPr lang="en-US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the Accountability Measure, so the </a:t>
            </a:r>
            <a:r>
              <a:rPr lang="en-US" alt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2017 </a:t>
            </a:r>
            <a:r>
              <a:rPr lang="en-US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fishing season closed on </a:t>
            </a:r>
            <a:r>
              <a:rPr lang="en-US" alt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January 23, 2017, for </a:t>
            </a:r>
            <a:r>
              <a:rPr lang="en-US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federal </a:t>
            </a:r>
            <a:r>
              <a:rPr lang="en-US" alt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waters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95000"/>
              <a:buFont typeface="Wingdings" panose="05000000000000000000" pitchFamily="2" charset="2"/>
              <a:buChar char="à"/>
            </a:pPr>
            <a:r>
              <a:rPr lang="en-US" alt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NMFS had to assume that some states would keep state waters open, which would contribute to 2017 landings reaching the </a:t>
            </a:r>
            <a:r>
              <a:rPr lang="en-US" altLang="en-US" dirty="0">
                <a:latin typeface="Calibri" panose="020F0502020204030204" pitchFamily="34" charset="0"/>
              </a:rPr>
              <a:t>Annual Catch Limit </a:t>
            </a:r>
          </a:p>
        </p:txBody>
      </p:sp>
    </p:spTree>
    <p:extLst>
      <p:ext uri="{BB962C8B-B14F-4D97-AF65-F5344CB8AC3E}">
        <p14:creationId xmlns:p14="http://schemas.microsoft.com/office/powerpoint/2010/main" val="28825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What is SEDAR?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</a:t>
            </a:r>
            <a:r>
              <a:rPr lang="en-US" dirty="0" smtClean="0"/>
              <a:t>outheast </a:t>
            </a:r>
            <a:r>
              <a:rPr lang="en-US" b="1" dirty="0" smtClean="0"/>
              <a:t>D</a:t>
            </a:r>
            <a:r>
              <a:rPr lang="en-US" dirty="0" smtClean="0"/>
              <a:t>ata, </a:t>
            </a:r>
            <a:r>
              <a:rPr lang="en-US" b="1" dirty="0" smtClean="0"/>
              <a:t>A</a:t>
            </a:r>
            <a:r>
              <a:rPr lang="en-US" dirty="0" smtClean="0"/>
              <a:t>ssessment, and </a:t>
            </a:r>
            <a:r>
              <a:rPr lang="en-US" b="1" dirty="0" smtClean="0"/>
              <a:t>R</a:t>
            </a:r>
            <a:r>
              <a:rPr lang="en-US" dirty="0" smtClean="0"/>
              <a:t>eview</a:t>
            </a:r>
          </a:p>
          <a:p>
            <a:pPr lvl="1"/>
            <a:r>
              <a:rPr lang="en-US" dirty="0" smtClean="0"/>
              <a:t>Data Stage</a:t>
            </a:r>
          </a:p>
          <a:p>
            <a:pPr lvl="2"/>
            <a:r>
              <a:rPr lang="en-US" dirty="0" smtClean="0"/>
              <a:t>Data are compiled, reviewed, evaluated</a:t>
            </a:r>
          </a:p>
          <a:p>
            <a:pPr lvl="2"/>
            <a:r>
              <a:rPr lang="en-US" dirty="0" smtClean="0"/>
              <a:t>Participants include state, agency and university researchers, data collectors, analysts, SSC and fishermen</a:t>
            </a:r>
          </a:p>
          <a:p>
            <a:pPr lvl="1"/>
            <a:r>
              <a:rPr lang="en-US" dirty="0" smtClean="0"/>
              <a:t>Assessment Stage</a:t>
            </a:r>
          </a:p>
          <a:p>
            <a:pPr lvl="2"/>
            <a:r>
              <a:rPr lang="en-US" dirty="0" smtClean="0"/>
              <a:t>Assessment models are developed</a:t>
            </a:r>
            <a:r>
              <a:rPr lang="en-US" dirty="0"/>
              <a:t> </a:t>
            </a:r>
            <a:r>
              <a:rPr lang="en-US" dirty="0" smtClean="0"/>
              <a:t>and refined</a:t>
            </a:r>
          </a:p>
          <a:p>
            <a:pPr lvl="2"/>
            <a:r>
              <a:rPr lang="en-US" dirty="0" smtClean="0"/>
              <a:t>Participants include analysts, SSC and fishermen</a:t>
            </a:r>
          </a:p>
          <a:p>
            <a:pPr lvl="1"/>
            <a:r>
              <a:rPr lang="en-US" dirty="0" smtClean="0"/>
              <a:t>Review Stage</a:t>
            </a:r>
          </a:p>
          <a:p>
            <a:pPr lvl="2"/>
            <a:r>
              <a:rPr lang="en-US" dirty="0" smtClean="0"/>
              <a:t>Independent peer review of data, models and findings</a:t>
            </a:r>
          </a:p>
          <a:p>
            <a:pPr lvl="2"/>
            <a:r>
              <a:rPr lang="en-US" dirty="0" smtClean="0"/>
              <a:t>Reviewers include SSC and CIE representatives </a:t>
            </a:r>
          </a:p>
          <a:p>
            <a:pPr lvl="3"/>
            <a:r>
              <a:rPr lang="en-US" dirty="0" smtClean="0"/>
              <a:t>Center for Independent Experts – outside, independent scientists</a:t>
            </a:r>
          </a:p>
        </p:txBody>
      </p:sp>
    </p:spTree>
    <p:extLst>
      <p:ext uri="{BB962C8B-B14F-4D97-AF65-F5344CB8AC3E}">
        <p14:creationId xmlns:p14="http://schemas.microsoft.com/office/powerpoint/2010/main" val="1586411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SEDAR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Activities for Cobia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7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SEDAR 28 completed in 2012, using data through 2011</a:t>
            </a:r>
          </a:p>
          <a:p>
            <a:r>
              <a:rPr lang="en-US" sz="2700" dirty="0" smtClean="0"/>
              <a:t>Stock ID workshop (several species including cobia) cancelled </a:t>
            </a:r>
          </a:p>
          <a:p>
            <a:r>
              <a:rPr lang="en-US" sz="2700" dirty="0" smtClean="0"/>
              <a:t>Research Track Assessment starts in 2018</a:t>
            </a:r>
          </a:p>
          <a:p>
            <a:pPr lvl="1"/>
            <a:r>
              <a:rPr lang="en-US" sz="2000" dirty="0" smtClean="0"/>
              <a:t>Develop models and methods to use in the operational assessment</a:t>
            </a:r>
          </a:p>
          <a:p>
            <a:pPr lvl="1"/>
            <a:r>
              <a:rPr lang="en-US" sz="2000" dirty="0" smtClean="0"/>
              <a:t>Examine stock structure (boundaries) and stock spawning biomass</a:t>
            </a:r>
          </a:p>
          <a:p>
            <a:pPr lvl="1"/>
            <a:r>
              <a:rPr lang="en-US" sz="2000" dirty="0" smtClean="0"/>
              <a:t>No evaluation of overfishing or overfished status</a:t>
            </a:r>
          </a:p>
          <a:p>
            <a:pPr lvl="1"/>
            <a:r>
              <a:rPr lang="en-US" sz="2000" dirty="0" smtClean="0"/>
              <a:t>No management advice </a:t>
            </a:r>
            <a:endParaRPr lang="en-US" sz="20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700" dirty="0" smtClean="0"/>
              <a:t>Operational Assessment scheduled for 2020 </a:t>
            </a:r>
          </a:p>
          <a:p>
            <a:pPr lvl="1"/>
            <a:r>
              <a:rPr lang="en-US" sz="2000" dirty="0" smtClean="0"/>
              <a:t>Determination of overfished/overfishing status</a:t>
            </a:r>
          </a:p>
          <a:p>
            <a:pPr lvl="1"/>
            <a:r>
              <a:rPr lang="en-US" sz="2000" dirty="0" smtClean="0"/>
              <a:t>Will result in management advice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7867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Public Input Opportunities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SAFMC meeting in Jekyll Island, GA </a:t>
            </a:r>
          </a:p>
          <a:p>
            <a:pPr marL="0" indent="0">
              <a:buNone/>
            </a:pPr>
            <a:r>
              <a:rPr lang="en-US" sz="2800" dirty="0" smtClean="0"/>
              <a:t>March 6-10, 2017</a:t>
            </a:r>
          </a:p>
          <a:p>
            <a:pPr marL="0" indent="0">
              <a:buNone/>
            </a:pPr>
            <a:r>
              <a:rPr lang="en-US" sz="2800" dirty="0" smtClean="0"/>
              <a:t>Public comment session at 4:30pm on Wed Mar 8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800" u="sng" dirty="0" smtClean="0"/>
              <a:t>Upcoming SAFMC meetings 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Ponte </a:t>
            </a:r>
            <a:r>
              <a:rPr lang="en-US" sz="2800" dirty="0" smtClean="0"/>
              <a:t>Vedra</a:t>
            </a:r>
            <a:r>
              <a:rPr lang="en-US" sz="2800" dirty="0" smtClean="0"/>
              <a:t>, FL- June 2017</a:t>
            </a:r>
          </a:p>
          <a:p>
            <a:pPr>
              <a:buFontTx/>
              <a:buChar char="-"/>
            </a:pPr>
            <a:r>
              <a:rPr lang="en-US" sz="2800" dirty="0" smtClean="0"/>
              <a:t>Charleston, SC- Sept 2017</a:t>
            </a:r>
          </a:p>
          <a:p>
            <a:pPr>
              <a:buFontTx/>
              <a:buChar char="-"/>
            </a:pPr>
            <a:r>
              <a:rPr lang="en-US" sz="2800" dirty="0" smtClean="0"/>
              <a:t>Atlantic Beach, NC- Dec 2017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29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South Atlantic Fishery Management Council</a:t>
            </a:r>
          </a:p>
          <a:p>
            <a:r>
              <a:rPr lang="en-US" dirty="0" smtClean="0"/>
              <a:t>Mandates for federally managed stocks</a:t>
            </a:r>
          </a:p>
          <a:p>
            <a:r>
              <a:rPr lang="en-US" dirty="0" smtClean="0"/>
              <a:t>Federal management of Atlantic cobia</a:t>
            </a:r>
          </a:p>
          <a:p>
            <a:r>
              <a:rPr lang="en-US" dirty="0" smtClean="0"/>
              <a:t>2016 and 2017 recreational fishing seasons </a:t>
            </a:r>
          </a:p>
          <a:p>
            <a:r>
              <a:rPr lang="en-US" dirty="0" smtClean="0"/>
              <a:t>Stock assessment (SEDAR)</a:t>
            </a:r>
          </a:p>
          <a:p>
            <a:r>
              <a:rPr lang="en-US" dirty="0" smtClean="0"/>
              <a:t>Opportunities for public input</a:t>
            </a:r>
          </a:p>
          <a:p>
            <a:r>
              <a:rPr lang="en-US" dirty="0" smtClean="0"/>
              <a:t>Contact info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21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-3048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/>
              <a:t>SAFMC </a:t>
            </a:r>
            <a:r>
              <a:rPr lang="en-US" dirty="0" smtClean="0"/>
              <a:t>March 2017 Meeting webpage: 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://safmc.net/safmc-meetings/council-meetings/safmc-meeting-march2017/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600" y="618530"/>
            <a:ext cx="6096000" cy="6038772"/>
            <a:chOff x="1219200" y="618530"/>
            <a:chExt cx="6096000" cy="60387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20332" t="7039" r="2622"/>
            <a:stretch/>
          </p:blipFill>
          <p:spPr>
            <a:xfrm>
              <a:off x="1828800" y="618530"/>
              <a:ext cx="5486400" cy="6038772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1219200" y="5175316"/>
              <a:ext cx="14478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40935" y="1295400"/>
            <a:ext cx="241521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SAFMC meeting</a:t>
            </a:r>
          </a:p>
          <a:p>
            <a:r>
              <a:rPr lang="en-US" dirty="0" smtClean="0"/>
              <a:t>March 6-10, 2017</a:t>
            </a:r>
          </a:p>
          <a:p>
            <a:r>
              <a:rPr lang="en-US" dirty="0" smtClean="0"/>
              <a:t>Jekyll Island, GA</a:t>
            </a:r>
          </a:p>
          <a:p>
            <a:endParaRPr lang="en-US" dirty="0"/>
          </a:p>
          <a:p>
            <a:r>
              <a:rPr lang="en-US" dirty="0" smtClean="0"/>
              <a:t>Public comment </a:t>
            </a:r>
          </a:p>
          <a:p>
            <a:r>
              <a:rPr lang="en-US" dirty="0" smtClean="0"/>
              <a:t>session at 4:30pm</a:t>
            </a:r>
          </a:p>
          <a:p>
            <a:r>
              <a:rPr lang="en-US" dirty="0" smtClean="0"/>
              <a:t>on Wed Mar 8</a:t>
            </a:r>
          </a:p>
          <a:p>
            <a:endParaRPr lang="en-US" dirty="0"/>
          </a:p>
          <a:p>
            <a:r>
              <a:rPr lang="en-US" dirty="0" smtClean="0"/>
              <a:t>Cobia discussion </a:t>
            </a:r>
          </a:p>
          <a:p>
            <a:r>
              <a:rPr lang="en-US" dirty="0" smtClean="0"/>
              <a:t>during Mackerel Cobia </a:t>
            </a:r>
          </a:p>
          <a:p>
            <a:r>
              <a:rPr lang="en-US" dirty="0" smtClean="0"/>
              <a:t>Committee starts at </a:t>
            </a:r>
          </a:p>
          <a:p>
            <a:r>
              <a:rPr lang="en-US" dirty="0" smtClean="0"/>
              <a:t>3:30 pm on Wed Mar 8</a:t>
            </a:r>
          </a:p>
          <a:p>
            <a:endParaRPr lang="en-US" dirty="0"/>
          </a:p>
          <a:p>
            <a:r>
              <a:rPr lang="en-US" dirty="0" smtClean="0"/>
              <a:t>Tune in via webinar</a:t>
            </a:r>
          </a:p>
          <a:p>
            <a:r>
              <a:rPr lang="en-US" dirty="0" smtClean="0"/>
              <a:t>Everyday!</a:t>
            </a:r>
          </a:p>
        </p:txBody>
      </p:sp>
    </p:spTree>
    <p:extLst>
      <p:ext uri="{BB962C8B-B14F-4D97-AF65-F5344CB8AC3E}">
        <p14:creationId xmlns:p14="http://schemas.microsoft.com/office/powerpoint/2010/main" val="2797952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676400" y="5474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 smtClean="0">
                <a:solidFill>
                  <a:schemeClr val="accent1"/>
                </a:solidFill>
              </a:rPr>
              <a:t>Need more Information?</a:t>
            </a:r>
          </a:p>
          <a:p>
            <a:pPr algn="ctr" defTabSz="914400"/>
            <a:r>
              <a:rPr lang="en-US" sz="2800" b="1" dirty="0" smtClean="0">
                <a:solidFill>
                  <a:schemeClr val="accent1"/>
                </a:solidFill>
              </a:rPr>
              <a:t>Want to Get Involved in the Process?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43400" y="1371600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If you have questions about federal management of Cobia</a:t>
            </a:r>
            <a:r>
              <a:rPr lang="en-US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Kari MacLauchlin</a:t>
            </a:r>
          </a:p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843.302.8437 (office)</a:t>
            </a:r>
          </a:p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Kari.MacLauchlin@safmc.net</a:t>
            </a:r>
          </a:p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 </a:t>
            </a:r>
          </a:p>
          <a:p>
            <a:pPr defTabSz="914400"/>
            <a:endParaRPr lang="en-US" sz="2400" b="1" dirty="0" smtClean="0">
              <a:solidFill>
                <a:prstClr val="black"/>
              </a:solidFill>
            </a:endParaRPr>
          </a:p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For general questions about the Council:</a:t>
            </a:r>
          </a:p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Kim.Iverson@safmc.net</a:t>
            </a:r>
          </a:p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Public Information Officer</a:t>
            </a:r>
          </a:p>
          <a:p>
            <a:pPr defTabSz="914400"/>
            <a:endParaRPr lang="en-US" sz="2400" b="1" dirty="0" smtClean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3084480"/>
            <a:ext cx="3218382" cy="1069777"/>
            <a:chOff x="619722" y="3733800"/>
            <a:chExt cx="3218382" cy="10697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522" y="3733800"/>
              <a:ext cx="762000" cy="76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619722" y="4495800"/>
              <a:ext cx="3218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400" dirty="0" smtClean="0">
                  <a:solidFill>
                    <a:prstClr val="black"/>
                  </a:solidFill>
                </a:rPr>
                <a:t>www.facebook.com/SouthAtlanticCouncil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96952" y="4724400"/>
            <a:ext cx="861390" cy="993577"/>
            <a:chOff x="1676400" y="5148561"/>
            <a:chExt cx="861390" cy="99357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5148561"/>
              <a:ext cx="695922" cy="6959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676400" y="5834361"/>
              <a:ext cx="861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400" dirty="0" smtClean="0">
                  <a:solidFill>
                    <a:prstClr val="black"/>
                  </a:solidFill>
                </a:rPr>
                <a:t>@SAFMC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33378" y="1436551"/>
            <a:ext cx="1321965" cy="1233426"/>
            <a:chOff x="1533378" y="1436551"/>
            <a:chExt cx="1321965" cy="1233426"/>
          </a:xfrm>
        </p:grpSpPr>
        <p:sp>
          <p:nvSpPr>
            <p:cNvPr id="12" name="TextBox 11"/>
            <p:cNvSpPr txBox="1"/>
            <p:nvPr/>
          </p:nvSpPr>
          <p:spPr>
            <a:xfrm>
              <a:off x="1533378" y="2362200"/>
              <a:ext cx="13219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400" dirty="0" smtClean="0">
                  <a:solidFill>
                    <a:prstClr val="black"/>
                  </a:solidFill>
                </a:rPr>
                <a:t>www.safmc.net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60" y="143655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7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South Atlantic Fishery Management Council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53000" y="795360"/>
            <a:ext cx="4114800" cy="5681640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</a:rPr>
              <a:t>Exclusive Economic Zone (EEZ): </a:t>
            </a:r>
            <a:r>
              <a:rPr lang="en-US" sz="2500" dirty="0">
                <a:solidFill>
                  <a:schemeClr val="tx1"/>
                </a:solidFill>
              </a:rPr>
              <a:t>3 </a:t>
            </a:r>
            <a:r>
              <a:rPr lang="en-US" sz="2500" dirty="0" smtClean="0">
                <a:solidFill>
                  <a:schemeClr val="tx1"/>
                </a:solidFill>
              </a:rPr>
              <a:t>- </a:t>
            </a:r>
            <a:r>
              <a:rPr lang="en-US" sz="2500" dirty="0">
                <a:solidFill>
                  <a:schemeClr val="tx1"/>
                </a:solidFill>
              </a:rPr>
              <a:t>200 nautical miles off the U.S. coast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</a:rPr>
              <a:t>In the South Atlantic Region </a:t>
            </a:r>
            <a:r>
              <a:rPr lang="en-US" sz="2500" dirty="0">
                <a:solidFill>
                  <a:schemeClr val="tx1"/>
                </a:solidFill>
              </a:rPr>
              <a:t>– NC, SC, GA, and East FL </a:t>
            </a:r>
            <a:r>
              <a:rPr lang="en-US" sz="2500" dirty="0" smtClean="0">
                <a:solidFill>
                  <a:schemeClr val="tx1"/>
                </a:solidFill>
              </a:rPr>
              <a:t>(</a:t>
            </a:r>
            <a:r>
              <a:rPr lang="en-US" sz="2500" dirty="0">
                <a:solidFill>
                  <a:schemeClr val="tx1"/>
                </a:solidFill>
              </a:rPr>
              <a:t>to FL Keys)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chemeClr val="tx1"/>
                </a:solidFill>
              </a:rPr>
              <a:t>Management of Cobia/King &amp; Spanish Mackerel in federal waters</a:t>
            </a:r>
            <a:r>
              <a:rPr lang="en-US" sz="2500" dirty="0" smtClean="0">
                <a:solidFill>
                  <a:schemeClr val="tx1"/>
                </a:solidFill>
              </a:rPr>
              <a:t>– S. Atl </a:t>
            </a:r>
            <a:r>
              <a:rPr lang="en-US" sz="2500" dirty="0">
                <a:solidFill>
                  <a:schemeClr val="tx1"/>
                </a:solidFill>
              </a:rPr>
              <a:t>&amp; </a:t>
            </a:r>
            <a:r>
              <a:rPr lang="en-US" sz="2500" dirty="0" smtClean="0">
                <a:solidFill>
                  <a:schemeClr val="tx1"/>
                </a:solidFill>
              </a:rPr>
              <a:t>Mid-Atl (</a:t>
            </a:r>
            <a:r>
              <a:rPr lang="en-US" sz="2500" dirty="0">
                <a:solidFill>
                  <a:schemeClr val="tx1"/>
                </a:solidFill>
              </a:rPr>
              <a:t>thru NY) </a:t>
            </a:r>
            <a:r>
              <a:rPr lang="en-US" sz="2500" dirty="0" smtClean="0">
                <a:solidFill>
                  <a:schemeClr val="tx1"/>
                </a:solidFill>
              </a:rPr>
              <a:t>in joint management plan with the Gulf of Mexico Council </a:t>
            </a:r>
            <a:endParaRPr lang="en-US" sz="25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sz="2500" dirty="0">
              <a:solidFill>
                <a:schemeClr val="tx1"/>
              </a:solidFill>
            </a:endParaRPr>
          </a:p>
          <a:p>
            <a:pPr algn="l"/>
            <a:endParaRPr lang="en-US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11" descr="SA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1556" r="8942" b="22154"/>
          <a:stretch>
            <a:fillRect/>
          </a:stretch>
        </p:blipFill>
        <p:spPr>
          <a:xfrm>
            <a:off x="228600" y="609600"/>
            <a:ext cx="4724400" cy="5668940"/>
          </a:xfrm>
          <a:prstGeom prst="rect">
            <a:avLst/>
          </a:prstGeom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55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7724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Council Members</a:t>
            </a: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76200" y="3733800"/>
            <a:ext cx="5029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Recreational and </a:t>
            </a:r>
            <a:r>
              <a:rPr lang="en-US" altLang="en-US" sz="2400" dirty="0" smtClean="0">
                <a:latin typeface="Calibri" panose="020F0502020204030204" pitchFamily="34" charset="0"/>
              </a:rPr>
              <a:t>commercial fishermen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marL="342900" indent="-342900" algn="l"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State marine agency   </a:t>
            </a:r>
            <a:r>
              <a:rPr lang="en-US" altLang="en-US" sz="2400" dirty="0" smtClean="0">
                <a:latin typeface="Calibri" panose="020F0502020204030204" pitchFamily="34" charset="0"/>
              </a:rPr>
              <a:t>representatives</a:t>
            </a:r>
          </a:p>
          <a:p>
            <a:pPr marL="342900" indent="-342900" algn="l"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MAFMC: </a:t>
            </a:r>
            <a:r>
              <a:rPr lang="en-US" sz="2400" dirty="0" smtClean="0">
                <a:latin typeface="Calibri" panose="020F0502020204030204" pitchFamily="34" charset="0"/>
              </a:rPr>
              <a:t>2 voting seats on  Mackerel Cobia Committee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4800600" y="3810149"/>
            <a:ext cx="464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chemeClr val="tx2"/>
              </a:buClr>
              <a:buSzPct val="110000"/>
            </a:pPr>
            <a:r>
              <a:rPr lang="en-US" altLang="en-US" sz="2400" dirty="0">
                <a:latin typeface="Calibri" panose="020F0502020204030204" pitchFamily="34" charset="0"/>
              </a:rPr>
              <a:t>Federal </a:t>
            </a:r>
            <a:r>
              <a:rPr lang="en-US" altLang="en-US" sz="2400" dirty="0" smtClean="0">
                <a:latin typeface="Calibri" panose="020F0502020204030204" pitchFamily="34" charset="0"/>
              </a:rPr>
              <a:t>partners: </a:t>
            </a:r>
            <a:r>
              <a:rPr lang="en-US" altLang="en-US" i="1" dirty="0" smtClean="0">
                <a:latin typeface="Calibri" panose="020F0502020204030204" pitchFamily="34" charset="0"/>
              </a:rPr>
              <a:t>voting</a:t>
            </a:r>
            <a:endParaRPr lang="en-US" altLang="en-US" i="1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NOAA </a:t>
            </a:r>
            <a:r>
              <a:rPr lang="en-US" altLang="en-US" sz="2000" i="1" dirty="0">
                <a:solidFill>
                  <a:schemeClr val="tx2"/>
                </a:solidFill>
                <a:latin typeface="Calibri" panose="020F0502020204030204" pitchFamily="34" charset="0"/>
              </a:rPr>
              <a:t>Fisheries (NMFS</a:t>
            </a:r>
            <a:r>
              <a:rPr lang="en-US" altLang="en-US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  <a:endParaRPr lang="en-US" altLang="en-US" sz="2000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800600" y="4606744"/>
            <a:ext cx="55626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tx2"/>
              </a:buClr>
              <a:buSzPct val="110000"/>
            </a:pPr>
            <a:r>
              <a:rPr lang="en-US" altLang="en-US" sz="2400" dirty="0">
                <a:latin typeface="Calibri" panose="020F0502020204030204" pitchFamily="34" charset="0"/>
              </a:rPr>
              <a:t>Federal </a:t>
            </a:r>
            <a:r>
              <a:rPr lang="en-US" altLang="en-US" sz="2400" dirty="0" smtClean="0">
                <a:latin typeface="Calibri" panose="020F0502020204030204" pitchFamily="34" charset="0"/>
              </a:rPr>
              <a:t>partners: </a:t>
            </a:r>
          </a:p>
          <a:p>
            <a:pPr algn="l">
              <a:buClr>
                <a:schemeClr val="tx2"/>
              </a:buClr>
              <a:buSzPct val="110000"/>
            </a:pPr>
            <a:r>
              <a:rPr lang="en-US" altLang="en-US" i="1" dirty="0" smtClean="0">
                <a:latin typeface="Calibri" panose="020F0502020204030204" pitchFamily="34" charset="0"/>
              </a:rPr>
              <a:t>Vote on committees, not at full Council</a:t>
            </a:r>
            <a:endParaRPr lang="en-US" altLang="en-US" i="1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US </a:t>
            </a:r>
            <a:r>
              <a:rPr lang="en-US" altLang="en-US" sz="2000" i="1" dirty="0">
                <a:solidFill>
                  <a:schemeClr val="tx2"/>
                </a:solidFill>
                <a:latin typeface="Calibri" panose="020F0502020204030204" pitchFamily="34" charset="0"/>
              </a:rPr>
              <a:t>Coast Guard</a:t>
            </a:r>
          </a:p>
          <a:p>
            <a:pPr marL="342900" indent="-342900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USFWS </a:t>
            </a:r>
            <a:r>
              <a:rPr lang="en-US" altLang="en-US" sz="2000" i="1" dirty="0" smtClean="0">
                <a:latin typeface="Calibri" panose="020F0502020204030204" pitchFamily="34" charset="0"/>
              </a:rPr>
              <a:t> </a:t>
            </a:r>
            <a:endParaRPr lang="en-US" altLang="en-US" sz="2000" i="1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ASMFC</a:t>
            </a:r>
            <a:r>
              <a:rPr lang="en-US" altLang="en-US" sz="2000" i="1" dirty="0" smtClean="0">
                <a:latin typeface="Calibri" panose="020F0502020204030204" pitchFamily="34" charset="0"/>
              </a:rPr>
              <a:t>  </a:t>
            </a:r>
            <a:endParaRPr lang="en-US" altLang="en-US" sz="2000" i="1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Department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</a:rPr>
              <a:t>of State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r="15000"/>
          <a:stretch/>
        </p:blipFill>
        <p:spPr>
          <a:xfrm>
            <a:off x="2400300" y="636754"/>
            <a:ext cx="3886200" cy="287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Federal Mandates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 status definitions and measures of those</a:t>
            </a:r>
          </a:p>
          <a:p>
            <a:pPr lvl="1"/>
            <a:r>
              <a:rPr lang="en-US" dirty="0" smtClean="0"/>
              <a:t>Overfished</a:t>
            </a:r>
          </a:p>
          <a:p>
            <a:pPr lvl="1"/>
            <a:r>
              <a:rPr lang="en-US" dirty="0" smtClean="0"/>
              <a:t>Overfishing</a:t>
            </a:r>
          </a:p>
          <a:p>
            <a:r>
              <a:rPr lang="en-US" dirty="0" smtClean="0"/>
              <a:t>Annual catch limits </a:t>
            </a:r>
          </a:p>
          <a:p>
            <a:r>
              <a:rPr lang="en-US" dirty="0" smtClean="0"/>
              <a:t>Accountability measures </a:t>
            </a:r>
          </a:p>
          <a:p>
            <a:r>
              <a:rPr lang="en-US" dirty="0" smtClean="0"/>
              <a:t>Management measures (harvest limits, permits, </a:t>
            </a:r>
            <a:r>
              <a:rPr lang="en-US" dirty="0" smtClean="0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Gulf and Atlantic Cobia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58" y="1079369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Joint fishery management plan (FMP) for coastal migratory pelagics (CMP) in the Gulf of Mexico and Atlantic region, implemented in 1982</a:t>
            </a:r>
          </a:p>
          <a:p>
            <a:r>
              <a:rPr lang="en-US" dirty="0"/>
              <a:t>Gulf Council manages Gulf cobia, </a:t>
            </a:r>
            <a:endParaRPr lang="en-US" dirty="0" smtClean="0"/>
          </a:p>
          <a:p>
            <a:r>
              <a:rPr lang="en-US" dirty="0" smtClean="0"/>
              <a:t>South </a:t>
            </a:r>
            <a:r>
              <a:rPr lang="en-US" dirty="0"/>
              <a:t>Atlantic Council manages Atlantic cobia + Florida east </a:t>
            </a:r>
            <a:r>
              <a:rPr lang="en-US" dirty="0" smtClean="0"/>
              <a:t>coast </a:t>
            </a:r>
            <a:endParaRPr lang="en-US" dirty="0"/>
          </a:p>
          <a:p>
            <a:r>
              <a:rPr lang="en-US" dirty="0" smtClean="0"/>
              <a:t>The stock boundary is at the GA/FL line.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8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Stock Status Definitions-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What does “overfished” mean and how is that determined?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75" y="1371600"/>
            <a:ext cx="8738647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Atlantic Cobia = </a:t>
            </a:r>
            <a:r>
              <a:rPr lang="en-US" b="1" u="sng" dirty="0" smtClean="0"/>
              <a:t>Not </a:t>
            </a:r>
            <a:r>
              <a:rPr lang="en-US" b="1" dirty="0" smtClean="0"/>
              <a:t>Overfished </a:t>
            </a: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A stock designated as ‘overfished’ has a population size that is too small. </a:t>
            </a: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CMP FMP specifies metrics provided by the stock assessment to determine ‘overfished’ status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If Spawning Stock Biomass &lt; Minimum Stock Size Threshold, the stock is designated as ‘overfished.’</a:t>
            </a:r>
          </a:p>
          <a:p>
            <a:pPr marL="457200" lvl="1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If </a:t>
            </a:r>
            <a:r>
              <a:rPr lang="en-US" sz="2000" dirty="0">
                <a:sym typeface="Wingdings" panose="05000000000000000000" pitchFamily="2" charset="2"/>
              </a:rPr>
              <a:t>a stock </a:t>
            </a:r>
            <a:r>
              <a:rPr lang="en-US" sz="2000" dirty="0" smtClean="0">
                <a:sym typeface="Wingdings" panose="05000000000000000000" pitchFamily="2" charset="2"/>
              </a:rPr>
              <a:t>is designated as </a:t>
            </a:r>
            <a:r>
              <a:rPr lang="en-US" sz="2000" dirty="0">
                <a:sym typeface="Wingdings" panose="05000000000000000000" pitchFamily="2" charset="2"/>
              </a:rPr>
              <a:t>overfished, </a:t>
            </a:r>
            <a:r>
              <a:rPr lang="en-US" sz="2000" dirty="0" smtClean="0">
                <a:sym typeface="Wingdings" panose="05000000000000000000" pitchFamily="2" charset="2"/>
              </a:rPr>
              <a:t>federal mandate requires the Council to establish a </a:t>
            </a:r>
            <a:r>
              <a:rPr lang="en-US" sz="2000" dirty="0">
                <a:sym typeface="Wingdings" panose="05000000000000000000" pitchFamily="2" charset="2"/>
              </a:rPr>
              <a:t>rebuilding </a:t>
            </a:r>
            <a:r>
              <a:rPr lang="en-US" sz="2000" dirty="0" smtClean="0">
                <a:sym typeface="Wingdings" panose="05000000000000000000" pitchFamily="2" charset="2"/>
              </a:rPr>
              <a:t>plan.</a:t>
            </a:r>
          </a:p>
          <a:p>
            <a:pPr marL="457200" lvl="1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SEDAR 28 (2012): Atlantic cobia stock is </a:t>
            </a:r>
            <a:r>
              <a:rPr lang="en-US" sz="2000" b="1" dirty="0" smtClean="0"/>
              <a:t>not </a:t>
            </a:r>
            <a:r>
              <a:rPr lang="en-US" sz="2000" b="1" dirty="0"/>
              <a:t>overfished </a:t>
            </a:r>
            <a:endParaRPr lang="en-US" sz="2000" b="1" dirty="0" smtClean="0"/>
          </a:p>
          <a:p>
            <a:pPr marL="457200" lvl="1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90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Stock Status Definitions-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What does “overfishing” mean and how is that determined?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295400"/>
            <a:ext cx="90678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Atlantic Cobia = </a:t>
            </a:r>
            <a:r>
              <a:rPr lang="en-US" sz="2600" b="1" dirty="0" smtClean="0"/>
              <a:t>Overfishing </a:t>
            </a:r>
            <a:r>
              <a:rPr lang="en-US" sz="2600" b="1" u="sng" dirty="0" smtClean="0"/>
              <a:t>did</a:t>
            </a:r>
            <a:r>
              <a:rPr lang="en-US" sz="2600" b="1" dirty="0" smtClean="0"/>
              <a:t> occur in 2015 and 2016 </a:t>
            </a:r>
          </a:p>
          <a:p>
            <a:pPr lvl="1"/>
            <a:r>
              <a:rPr lang="en-US" sz="2100" dirty="0" smtClean="0">
                <a:sym typeface="Wingdings" panose="05000000000000000000" pitchFamily="2" charset="2"/>
              </a:rPr>
              <a:t>‘Overfishing’ of a stock occurs when the annual catch rate is too high. </a:t>
            </a:r>
          </a:p>
          <a:p>
            <a:pPr lvl="1"/>
            <a:r>
              <a:rPr lang="en-US" sz="2100" dirty="0" smtClean="0">
                <a:sym typeface="Wingdings" panose="05000000000000000000" pitchFamily="2" charset="2"/>
              </a:rPr>
              <a:t>Overfishing can lead to an overfished stock. 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CMP FMP specifies metrics provided by the stock assessment to determine ‘</a:t>
            </a:r>
            <a:r>
              <a:rPr lang="en-US" sz="2000" dirty="0" smtClean="0">
                <a:sym typeface="Wingdings" panose="05000000000000000000" pitchFamily="2" charset="2"/>
              </a:rPr>
              <a:t>overfishing’ </a:t>
            </a:r>
            <a:r>
              <a:rPr lang="en-US" sz="2000" dirty="0">
                <a:sym typeface="Wingdings" panose="05000000000000000000" pitchFamily="2" charset="2"/>
              </a:rPr>
              <a:t>status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If </a:t>
            </a:r>
            <a:r>
              <a:rPr lang="en-US" sz="1800" dirty="0" smtClean="0">
                <a:sym typeface="Wingdings" panose="05000000000000000000" pitchFamily="2" charset="2"/>
              </a:rPr>
              <a:t>Fishing Mortality &gt; Maximum Fishing Mortality Threshold</a:t>
            </a:r>
            <a:r>
              <a:rPr lang="en-US" sz="1800" dirty="0">
                <a:sym typeface="Wingdings" panose="05000000000000000000" pitchFamily="2" charset="2"/>
              </a:rPr>
              <a:t>, the stock is designated </a:t>
            </a:r>
            <a:r>
              <a:rPr lang="en-US" sz="1800" dirty="0" smtClean="0">
                <a:sym typeface="Wingdings" panose="05000000000000000000" pitchFamily="2" charset="2"/>
              </a:rPr>
              <a:t>as experiencing </a:t>
            </a:r>
            <a:r>
              <a:rPr lang="en-US" sz="1800" dirty="0">
                <a:sym typeface="Wingdings" panose="05000000000000000000" pitchFamily="2" charset="2"/>
              </a:rPr>
              <a:t>‘</a:t>
            </a:r>
            <a:r>
              <a:rPr lang="en-US" sz="1800" dirty="0" smtClean="0">
                <a:sym typeface="Wingdings" panose="05000000000000000000" pitchFamily="2" charset="2"/>
              </a:rPr>
              <a:t>overfishing.’</a:t>
            </a:r>
            <a:endParaRPr lang="en-US" sz="1800" dirty="0">
              <a:sym typeface="Wingdings" panose="05000000000000000000" pitchFamily="2" charset="2"/>
            </a:endParaRPr>
          </a:p>
          <a:p>
            <a:pPr lvl="1"/>
            <a:r>
              <a:rPr lang="en-US" sz="2100" dirty="0" smtClean="0">
                <a:sym typeface="Wingdings" panose="05000000000000000000" pitchFamily="2" charset="2"/>
              </a:rPr>
              <a:t>Atlantic cobia ‘overfishing’ is also occurring if landings exceed the Overfishing Level (OFL), which is determined by the Scientific and Statistical Committee (SSC)  </a:t>
            </a:r>
          </a:p>
          <a:p>
            <a:pPr lvl="1"/>
            <a:r>
              <a:rPr lang="en-US" sz="2100" dirty="0" smtClean="0"/>
              <a:t>If overfishing is occurring, Council must take corrective action.</a:t>
            </a:r>
          </a:p>
          <a:p>
            <a:pPr lvl="1"/>
            <a:r>
              <a:rPr lang="en-US" sz="2100" dirty="0" smtClean="0"/>
              <a:t>SEDAR </a:t>
            </a:r>
            <a:r>
              <a:rPr lang="en-US" sz="2100" dirty="0" smtClean="0"/>
              <a:t>28 (2012): </a:t>
            </a:r>
            <a:r>
              <a:rPr lang="en-US" sz="2100" dirty="0" smtClean="0"/>
              <a:t>Overfishing is not occurring </a:t>
            </a:r>
          </a:p>
          <a:p>
            <a:pPr lvl="1"/>
            <a:r>
              <a:rPr lang="en-US" sz="2100" b="1" dirty="0" smtClean="0"/>
              <a:t>Overfishing occurred in 2015 and 2016 because landings &gt;OFL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701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Annual Catch Limits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599" y="1066800"/>
            <a:ext cx="5565797" cy="472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cs typeface="Arial" pitchFamily="34" charset="0"/>
              </a:rPr>
              <a:t>The </a:t>
            </a:r>
            <a:r>
              <a:rPr lang="en-US" sz="2800" b="1" dirty="0" smtClean="0">
                <a:cs typeface="Arial" pitchFamily="34" charset="0"/>
              </a:rPr>
              <a:t>amount of fish in numbers or pounds </a:t>
            </a:r>
            <a:r>
              <a:rPr lang="en-US" sz="2800" dirty="0" smtClean="0">
                <a:cs typeface="Arial" pitchFamily="34" charset="0"/>
              </a:rPr>
              <a:t>that can be harvested in a single year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cs typeface="Arial" pitchFamily="34" charset="0"/>
              </a:rPr>
              <a:t>Based on the </a:t>
            </a:r>
            <a:r>
              <a:rPr lang="en-US" sz="2800" b="1" dirty="0" smtClean="0">
                <a:cs typeface="Arial" pitchFamily="34" charset="0"/>
              </a:rPr>
              <a:t>Acceptable Biological Catch </a:t>
            </a:r>
            <a:r>
              <a:rPr lang="en-US" sz="2800" dirty="0" smtClean="0">
                <a:cs typeface="Arial" pitchFamily="34" charset="0"/>
              </a:rPr>
              <a:t>set by the Scientific and Statistical Committee, based on stock assessment (SEDAR 28 for cobia)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cs typeface="Arial" pitchFamily="34" charset="0"/>
              </a:rPr>
              <a:t>Accountability measures </a:t>
            </a:r>
            <a:r>
              <a:rPr lang="en-US" sz="2800" dirty="0" smtClean="0">
                <a:cs typeface="Arial" pitchFamily="34" charset="0"/>
              </a:rPr>
              <a:t>are required to prevent and mitigate overages </a:t>
            </a:r>
            <a:endParaRPr lang="en-US" sz="2800" b="1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 smtClean="0">
              <a:cs typeface="Arial" pitchFamily="34" charset="0"/>
            </a:endParaRPr>
          </a:p>
          <a:p>
            <a:pPr lvl="1"/>
            <a:endParaRPr lang="en-US" sz="2400" i="1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97" y="1447800"/>
            <a:ext cx="2736805" cy="2052604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t="4766" r="7276" b="10005"/>
          <a:stretch/>
        </p:blipFill>
        <p:spPr>
          <a:xfrm>
            <a:off x="5823304" y="3886200"/>
            <a:ext cx="2707898" cy="1983376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823304" y="5867400"/>
            <a:ext cx="2725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Credit: SCDNR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162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FMC_ru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AFMC_ru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2936</TotalTime>
  <Words>1729</Words>
  <Application>Microsoft Office PowerPoint</Application>
  <PresentationFormat>On-screen Show (4:3)</PresentationFormat>
  <Paragraphs>233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PGothic</vt:lpstr>
      <vt:lpstr>Arial</vt:lpstr>
      <vt:lpstr>Calibri</vt:lpstr>
      <vt:lpstr>Cambria</vt:lpstr>
      <vt:lpstr>Constantia</vt:lpstr>
      <vt:lpstr>Wingdings</vt:lpstr>
      <vt:lpstr>Wingdings 2</vt:lpstr>
      <vt:lpstr>Title 1</vt:lpstr>
      <vt:lpstr>SAFMC_running</vt:lpstr>
      <vt:lpstr>1_SAFMC_running</vt:lpstr>
      <vt:lpstr>Federal Management for  Atlantic (GA-NY) Cobia   </vt:lpstr>
      <vt:lpstr>Outline</vt:lpstr>
      <vt:lpstr>South Atlantic Fishery Management Council </vt:lpstr>
      <vt:lpstr>Council Members</vt:lpstr>
      <vt:lpstr>Federal Mandates</vt:lpstr>
      <vt:lpstr>Gulf and Atlantic Cobia</vt:lpstr>
      <vt:lpstr>Stock Status Definitions- What does “overfished” mean and how is that determined?</vt:lpstr>
      <vt:lpstr>Stock Status Definitions- What does “overfishing” mean and how is that determined?</vt:lpstr>
      <vt:lpstr>Annual Catch Limits</vt:lpstr>
      <vt:lpstr>Stock Boundary</vt:lpstr>
      <vt:lpstr>Annual Catch Limits </vt:lpstr>
      <vt:lpstr>PowerPoint Presentation</vt:lpstr>
      <vt:lpstr>Accountability Measures</vt:lpstr>
      <vt:lpstr>Accountability Measures</vt:lpstr>
      <vt:lpstr>Atlantic Cobia</vt:lpstr>
      <vt:lpstr>2016 and 2017 Fishing Seasons </vt:lpstr>
      <vt:lpstr>What is SEDAR?</vt:lpstr>
      <vt:lpstr>SEDAR Activities for Cobia</vt:lpstr>
      <vt:lpstr>Public Input Opportunities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Von Harten</dc:creator>
  <cp:lastModifiedBy>Kari Maclauchlin</cp:lastModifiedBy>
  <cp:revision>147</cp:revision>
  <dcterms:created xsi:type="dcterms:W3CDTF">2012-10-30T18:59:15Z</dcterms:created>
  <dcterms:modified xsi:type="dcterms:W3CDTF">2017-02-23T22:13:22Z</dcterms:modified>
</cp:coreProperties>
</file>