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15"/>
  </p:notesMasterIdLst>
  <p:sldIdLst>
    <p:sldId id="256" r:id="rId2"/>
    <p:sldId id="257" r:id="rId3"/>
    <p:sldId id="268" r:id="rId4"/>
    <p:sldId id="258" r:id="rId5"/>
    <p:sldId id="271" r:id="rId6"/>
    <p:sldId id="295" r:id="rId7"/>
    <p:sldId id="296" r:id="rId8"/>
    <p:sldId id="298" r:id="rId9"/>
    <p:sldId id="299" r:id="rId10"/>
    <p:sldId id="300" r:id="rId11"/>
    <p:sldId id="270" r:id="rId12"/>
    <p:sldId id="301" r:id="rId13"/>
    <p:sldId id="30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egg.Waugh" initials="" lastIdx="1" clrIdx="0"/>
  <p:cmAuthor id="1" name="Myra Brouwer" initials="MB"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838" autoAdjust="0"/>
    <p:restoredTop sz="85590" autoAdjust="0"/>
  </p:normalViewPr>
  <p:slideViewPr>
    <p:cSldViewPr snapToGrid="0" snapToObjects="1">
      <p:cViewPr varScale="1">
        <p:scale>
          <a:sx n="67" d="100"/>
          <a:sy n="67" d="100"/>
        </p:scale>
        <p:origin x="815" y="43"/>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3FD972-6D38-AD47-B39F-B7F614534EC5}" type="datetimeFigureOut">
              <a:rPr lang="en-US" smtClean="0"/>
              <a:t>9/27/2017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54A31-F50F-4842-867E-49E18267231D}" type="slidenum">
              <a:rPr lang="en-US" smtClean="0"/>
              <a:t>‹#›</a:t>
            </a:fld>
            <a:endParaRPr lang="en-US"/>
          </a:p>
        </p:txBody>
      </p:sp>
    </p:spTree>
    <p:extLst>
      <p:ext uri="{BB962C8B-B14F-4D97-AF65-F5344CB8AC3E}">
        <p14:creationId xmlns:p14="http://schemas.microsoft.com/office/powerpoint/2010/main" val="531010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 most part, these staff overviews will not be provided to the Council.  The information is usually</a:t>
            </a:r>
            <a:r>
              <a:rPr lang="en-US" baseline="0" dirty="0"/>
              <a:t> included in the Decision Document.  This allows staff the opportunity to brief the committee at the beginning of the committee meeting.  In some instances, when new material is included, copies will be provided to the committee and posted to the Council’s website.</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a:t>
            </a:fld>
            <a:endParaRPr lang="en-US"/>
          </a:p>
        </p:txBody>
      </p:sp>
    </p:spTree>
    <p:extLst>
      <p:ext uri="{BB962C8B-B14F-4D97-AF65-F5344CB8AC3E}">
        <p14:creationId xmlns:p14="http://schemas.microsoft.com/office/powerpoint/2010/main" val="3472454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Hard to see a Vision.</a:t>
            </a:r>
            <a:r>
              <a:rPr lang="en-US" baseline="0" dirty="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10</a:t>
            </a:fld>
            <a:endParaRPr lang="en-US"/>
          </a:p>
        </p:txBody>
      </p:sp>
    </p:spTree>
    <p:extLst>
      <p:ext uri="{BB962C8B-B14F-4D97-AF65-F5344CB8AC3E}">
        <p14:creationId xmlns:p14="http://schemas.microsoft.com/office/powerpoint/2010/main" val="31886612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Alternative Approach would add</a:t>
            </a:r>
            <a:r>
              <a:rPr lang="en-US" baseline="0" dirty="0"/>
              <a:t> one Council meeting to the process.  Committee/Council to decide whether the additional clarity is worth the additional time and provide guidance on which approach to discuss today.</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11</a:t>
            </a:fld>
            <a:endParaRPr lang="en-US"/>
          </a:p>
        </p:txBody>
      </p:sp>
    </p:spTree>
    <p:extLst>
      <p:ext uri="{BB962C8B-B14F-4D97-AF65-F5344CB8AC3E}">
        <p14:creationId xmlns:p14="http://schemas.microsoft.com/office/powerpoint/2010/main" val="20585671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Alternative Approach would add</a:t>
            </a:r>
            <a:r>
              <a:rPr lang="en-US" baseline="0" dirty="0"/>
              <a:t> one Council meeting to the process.  Committee/Council to decide whether the additional clarity is worth the additional time and provide guidance on which approach to discuss today.</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12</a:t>
            </a:fld>
            <a:endParaRPr lang="en-US"/>
          </a:p>
        </p:txBody>
      </p:sp>
    </p:spTree>
    <p:extLst>
      <p:ext uri="{BB962C8B-B14F-4D97-AF65-F5344CB8AC3E}">
        <p14:creationId xmlns:p14="http://schemas.microsoft.com/office/powerpoint/2010/main" val="2010558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what was done at the last meeting.  Just to remind</a:t>
            </a:r>
            <a:r>
              <a:rPr lang="en-US" baseline="0" dirty="0"/>
              <a:t> everyone of what was done.</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2</a:t>
            </a:fld>
            <a:endParaRPr lang="en-US"/>
          </a:p>
        </p:txBody>
      </p:sp>
    </p:spTree>
    <p:extLst>
      <p:ext uri="{BB962C8B-B14F-4D97-AF65-F5344CB8AC3E}">
        <p14:creationId xmlns:p14="http://schemas.microsoft.com/office/powerpoint/2010/main" val="124347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timing you approved at the last meeting.</a:t>
            </a:r>
          </a:p>
        </p:txBody>
      </p:sp>
      <p:sp>
        <p:nvSpPr>
          <p:cNvPr id="4" name="Slide Number Placeholder 3"/>
          <p:cNvSpPr>
            <a:spLocks noGrp="1"/>
          </p:cNvSpPr>
          <p:nvPr>
            <p:ph type="sldNum" sz="quarter" idx="10"/>
          </p:nvPr>
        </p:nvSpPr>
        <p:spPr/>
        <p:txBody>
          <a:bodyPr/>
          <a:lstStyle/>
          <a:p>
            <a:fld id="{BA054A31-F50F-4842-867E-49E18267231D}" type="slidenum">
              <a:rPr lang="en-US" smtClean="0"/>
              <a:t>3</a:t>
            </a:fld>
            <a:endParaRPr lang="en-US"/>
          </a:p>
        </p:txBody>
      </p:sp>
    </p:spTree>
    <p:extLst>
      <p:ext uri="{BB962C8B-B14F-4D97-AF65-F5344CB8AC3E}">
        <p14:creationId xmlns:p14="http://schemas.microsoft.com/office/powerpoint/2010/main" val="381560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what needs to be done at this meeting to stay on schedule.  If</a:t>
            </a:r>
            <a:r>
              <a:rPr lang="en-US" baseline="0" dirty="0"/>
              <a:t> these items are not finalized, then the schedule will be delayed, which would impact other amendments.</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4</a:t>
            </a:fld>
            <a:endParaRPr lang="en-US"/>
          </a:p>
        </p:txBody>
      </p:sp>
    </p:spTree>
    <p:extLst>
      <p:ext uri="{BB962C8B-B14F-4D97-AF65-F5344CB8AC3E}">
        <p14:creationId xmlns:p14="http://schemas.microsoft.com/office/powerpoint/2010/main" val="3538951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Hard to see a Vision.</a:t>
            </a:r>
            <a:r>
              <a:rPr lang="en-US" baseline="0" dirty="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5</a:t>
            </a:fld>
            <a:endParaRPr lang="en-US"/>
          </a:p>
        </p:txBody>
      </p:sp>
    </p:spTree>
    <p:extLst>
      <p:ext uri="{BB962C8B-B14F-4D97-AF65-F5344CB8AC3E}">
        <p14:creationId xmlns:p14="http://schemas.microsoft.com/office/powerpoint/2010/main" val="3949892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Hard to see a Vision.</a:t>
            </a:r>
            <a:r>
              <a:rPr lang="en-US" baseline="0" dirty="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6</a:t>
            </a:fld>
            <a:endParaRPr lang="en-US"/>
          </a:p>
        </p:txBody>
      </p:sp>
    </p:spTree>
    <p:extLst>
      <p:ext uri="{BB962C8B-B14F-4D97-AF65-F5344CB8AC3E}">
        <p14:creationId xmlns:p14="http://schemas.microsoft.com/office/powerpoint/2010/main" val="3886358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Hard to see a Vision.</a:t>
            </a:r>
            <a:r>
              <a:rPr lang="en-US" baseline="0" dirty="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7</a:t>
            </a:fld>
            <a:endParaRPr lang="en-US"/>
          </a:p>
        </p:txBody>
      </p:sp>
    </p:spTree>
    <p:extLst>
      <p:ext uri="{BB962C8B-B14F-4D97-AF65-F5344CB8AC3E}">
        <p14:creationId xmlns:p14="http://schemas.microsoft.com/office/powerpoint/2010/main" val="3111473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Hard to see a Vision.</a:t>
            </a:r>
            <a:r>
              <a:rPr lang="en-US" baseline="0" dirty="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8</a:t>
            </a:fld>
            <a:endParaRPr lang="en-US"/>
          </a:p>
        </p:txBody>
      </p:sp>
    </p:spTree>
    <p:extLst>
      <p:ext uri="{BB962C8B-B14F-4D97-AF65-F5344CB8AC3E}">
        <p14:creationId xmlns:p14="http://schemas.microsoft.com/office/powerpoint/2010/main" val="511619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Hard to see a Vision.</a:t>
            </a:r>
            <a:r>
              <a:rPr lang="en-US" baseline="0" dirty="0"/>
              <a:t>  </a:t>
            </a:r>
            <a:r>
              <a:rPr lang="en-US" baseline="0"/>
              <a:t>Confusing and difficult to grasp overall picture of what is being proposed.  </a:t>
            </a:r>
            <a:r>
              <a:rPr lang="en-US" baseline="0" dirty="0"/>
              <a:t>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9</a:t>
            </a:fld>
            <a:endParaRPr lang="en-US"/>
          </a:p>
        </p:txBody>
      </p:sp>
    </p:spTree>
    <p:extLst>
      <p:ext uri="{BB962C8B-B14F-4D97-AF65-F5344CB8AC3E}">
        <p14:creationId xmlns:p14="http://schemas.microsoft.com/office/powerpoint/2010/main" val="1657229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9A08AC9-4C14-9A4E-86D6-9391AC58E6F0}" type="datetimeFigureOut">
              <a:rPr lang="en-US" smtClean="0"/>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39876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A08AC9-4C14-9A4E-86D6-9391AC58E6F0}" type="datetimeFigureOut">
              <a:rPr lang="en-US" smtClean="0"/>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351593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A08AC9-4C14-9A4E-86D6-9391AC58E6F0}" type="datetimeFigureOut">
              <a:rPr lang="en-US" smtClean="0"/>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504458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A08AC9-4C14-9A4E-86D6-9391AC58E6F0}" type="datetimeFigureOut">
              <a:rPr lang="en-US" smtClean="0"/>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864510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A08AC9-4C14-9A4E-86D6-9391AC58E6F0}" type="datetimeFigureOut">
              <a:rPr lang="en-US" smtClean="0"/>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743588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9A08AC9-4C14-9A4E-86D6-9391AC58E6F0}" type="datetimeFigureOut">
              <a:rPr lang="en-US" smtClean="0"/>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276560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A08AC9-4C14-9A4E-86D6-9391AC58E6F0}" type="datetimeFigureOut">
              <a:rPr lang="en-US" smtClean="0"/>
              <a:t>9/27/2017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79351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A08AC9-4C14-9A4E-86D6-9391AC58E6F0}" type="datetimeFigureOut">
              <a:rPr lang="en-US" smtClean="0"/>
              <a:t>9/27/2017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501698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A08AC9-4C14-9A4E-86D6-9391AC58E6F0}" type="datetimeFigureOut">
              <a:rPr lang="en-US" smtClean="0"/>
              <a:t>9/27/2017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816012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9A08AC9-4C14-9A4E-86D6-9391AC58E6F0}" type="datetimeFigureOut">
              <a:rPr lang="en-US" smtClean="0"/>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688966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9A08AC9-4C14-9A4E-86D6-9391AC58E6F0}" type="datetimeFigureOut">
              <a:rPr lang="en-US" smtClean="0"/>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029489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A08AC9-4C14-9A4E-86D6-9391AC58E6F0}" type="datetimeFigureOut">
              <a:rPr lang="en-US" smtClean="0"/>
              <a:t>9/27/2017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AA7C2-65C2-BA46-B671-5333584A0F77}" type="slidenum">
              <a:rPr lang="en-US" smtClean="0"/>
              <a:t>‹#›</a:t>
            </a:fld>
            <a:endParaRPr lang="en-US"/>
          </a:p>
        </p:txBody>
      </p:sp>
    </p:spTree>
    <p:extLst>
      <p:ext uri="{BB962C8B-B14F-4D97-AF65-F5344CB8AC3E}">
        <p14:creationId xmlns:p14="http://schemas.microsoft.com/office/powerpoint/2010/main" val="1129027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Options </a:t>
            </a:r>
            <a:br>
              <a:rPr lang="en-US" b="1" dirty="0"/>
            </a:br>
            <a:r>
              <a:rPr lang="en-US" b="1" dirty="0"/>
              <a:t>Atlantic King Mackerel Trip Limits </a:t>
            </a:r>
          </a:p>
        </p:txBody>
      </p:sp>
      <p:sp>
        <p:nvSpPr>
          <p:cNvPr id="3" name="Subtitle 2"/>
          <p:cNvSpPr>
            <a:spLocks noGrp="1"/>
          </p:cNvSpPr>
          <p:nvPr>
            <p:ph type="subTitle" idx="1"/>
          </p:nvPr>
        </p:nvSpPr>
        <p:spPr/>
        <p:txBody>
          <a:bodyPr/>
          <a:lstStyle/>
          <a:p>
            <a:endParaRPr lang="en-US" dirty="0"/>
          </a:p>
          <a:p>
            <a:r>
              <a:rPr lang="en-US" dirty="0"/>
              <a:t>Staff Overview – not in briefing book; tracks material in the Decision Document</a:t>
            </a:r>
          </a:p>
        </p:txBody>
      </p:sp>
    </p:spTree>
    <p:extLst>
      <p:ext uri="{BB962C8B-B14F-4D97-AF65-F5344CB8AC3E}">
        <p14:creationId xmlns:p14="http://schemas.microsoft.com/office/powerpoint/2010/main" val="960037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921" y="147501"/>
            <a:ext cx="11622157" cy="766900"/>
          </a:xfrm>
        </p:spPr>
        <p:txBody>
          <a:bodyPr>
            <a:normAutofit/>
          </a:bodyPr>
          <a:lstStyle/>
          <a:p>
            <a:r>
              <a:rPr lang="en-US" sz="2800" b="1" dirty="0"/>
              <a:t>Alternative 3. </a:t>
            </a:r>
            <a:r>
              <a:rPr lang="en-US" sz="2800" dirty="0"/>
              <a:t>Moves the boundary to Volusia/Brevard for all of Season 1</a:t>
            </a:r>
          </a:p>
        </p:txBody>
      </p:sp>
      <p:sp>
        <p:nvSpPr>
          <p:cNvPr id="7" name="Rectangle 6"/>
          <p:cNvSpPr/>
          <p:nvPr/>
        </p:nvSpPr>
        <p:spPr>
          <a:xfrm>
            <a:off x="1026160" y="939720"/>
            <a:ext cx="2467342" cy="369332"/>
          </a:xfrm>
          <a:prstGeom prst="rect">
            <a:avLst/>
          </a:prstGeom>
        </p:spPr>
        <p:txBody>
          <a:bodyPr wrap="none">
            <a:spAutoFit/>
          </a:bodyPr>
          <a:lstStyle/>
          <a:p>
            <a:r>
              <a:rPr lang="en-US">
                <a:latin typeface="Times New Roman" panose="02020603050405020304" pitchFamily="18" charset="0"/>
                <a:ea typeface="Calibri" panose="020F0502020204030204" pitchFamily="34" charset="0"/>
              </a:rPr>
              <a:t>March 1 – September 30</a:t>
            </a:r>
            <a:endParaRPr lang="en-US" dirty="0"/>
          </a:p>
        </p:txBody>
      </p:sp>
      <p:sp>
        <p:nvSpPr>
          <p:cNvPr id="9" name="Rectangle 8"/>
          <p:cNvSpPr/>
          <p:nvPr/>
        </p:nvSpPr>
        <p:spPr>
          <a:xfrm>
            <a:off x="6360160" y="939720"/>
            <a:ext cx="2852063" cy="369332"/>
          </a:xfrm>
          <a:prstGeom prst="rect">
            <a:avLst/>
          </a:prstGeom>
        </p:spPr>
        <p:txBody>
          <a:bodyPr wrap="none">
            <a:spAutoFit/>
          </a:bodyPr>
          <a:lstStyle/>
          <a:p>
            <a:r>
              <a:rPr lang="en-US" dirty="0">
                <a:latin typeface="Times New Roman" panose="02020603050405020304" pitchFamily="18" charset="0"/>
                <a:ea typeface="Calibri" panose="020F0502020204030204" pitchFamily="34" charset="0"/>
              </a:rPr>
              <a:t>October 1 – end of February</a:t>
            </a:r>
            <a:r>
              <a:rPr lang="en-US" sz="1400" dirty="0">
                <a:latin typeface="Times New Roman" panose="02020603050405020304" pitchFamily="18" charset="0"/>
                <a:ea typeface="Calibri" panose="020F0502020204030204" pitchFamily="34" charset="0"/>
              </a:rPr>
              <a:t> </a:t>
            </a:r>
            <a:endParaRPr lang="en-US" dirty="0"/>
          </a:p>
        </p:txBody>
      </p:sp>
      <p:sp>
        <p:nvSpPr>
          <p:cNvPr id="10" name="Rectangle 9"/>
          <p:cNvSpPr/>
          <p:nvPr/>
        </p:nvSpPr>
        <p:spPr>
          <a:xfrm>
            <a:off x="3911600" y="6204635"/>
            <a:ext cx="6096000" cy="646331"/>
          </a:xfrm>
          <a:prstGeom prst="rect">
            <a:avLst/>
          </a:prstGeom>
        </p:spPr>
        <p:txBody>
          <a:bodyPr>
            <a:spAutoFit/>
          </a:bodyPr>
          <a:lstStyle/>
          <a:p>
            <a:r>
              <a:rPr lang="en-US" dirty="0">
                <a:latin typeface="Times New Roman" panose="02020603050405020304" pitchFamily="18" charset="0"/>
                <a:ea typeface="Calibri" panose="020F0502020204030204" pitchFamily="34" charset="0"/>
              </a:rPr>
              <a:t>Season 1= March 1 through Sept 30</a:t>
            </a:r>
          </a:p>
          <a:p>
            <a:r>
              <a:rPr lang="en-US" dirty="0">
                <a:latin typeface="Times New Roman" panose="02020603050405020304" pitchFamily="18" charset="0"/>
                <a:ea typeface="Calibri" panose="020F0502020204030204" pitchFamily="34" charset="0"/>
              </a:rPr>
              <a:t>Season 2= Oct 1 through end of February</a:t>
            </a:r>
            <a:endParaRPr lang="en-US" dirty="0">
              <a:effectLst/>
              <a:latin typeface="Times New Roman" panose="02020603050405020304" pitchFamily="18" charset="0"/>
              <a:ea typeface="Calibri" panose="020F0502020204030204" pitchFamily="34" charset="0"/>
            </a:endParaRPr>
          </a:p>
        </p:txBody>
      </p:sp>
      <p:pic>
        <p:nvPicPr>
          <p:cNvPr id="8" name="Picture 7"/>
          <p:cNvPicPr/>
          <p:nvPr/>
        </p:nvPicPr>
        <p:blipFill>
          <a:blip r:embed="rId3" cstate="print">
            <a:extLst>
              <a:ext uri="{28A0092B-C50C-407E-A947-70E740481C1C}">
                <a14:useLocalDpi xmlns:a14="http://schemas.microsoft.com/office/drawing/2010/main" val="0"/>
              </a:ext>
            </a:extLst>
          </a:blip>
          <a:stretch>
            <a:fillRect/>
          </a:stretch>
        </p:blipFill>
        <p:spPr>
          <a:xfrm>
            <a:off x="1168400" y="1309052"/>
            <a:ext cx="4368800" cy="4713652"/>
          </a:xfrm>
          <a:prstGeom prst="rect">
            <a:avLst/>
          </a:prstGeom>
          <a:ln>
            <a:solidFill>
              <a:schemeClr val="tx1"/>
            </a:solidFill>
          </a:ln>
        </p:spPr>
      </p:pic>
      <p:pic>
        <p:nvPicPr>
          <p:cNvPr id="11" name="Picture 10"/>
          <p:cNvPicPr/>
          <p:nvPr/>
        </p:nvPicPr>
        <p:blipFill>
          <a:blip r:embed="rId4" cstate="print">
            <a:extLst>
              <a:ext uri="{28A0092B-C50C-407E-A947-70E740481C1C}">
                <a14:useLocalDpi xmlns:a14="http://schemas.microsoft.com/office/drawing/2010/main" val="0"/>
              </a:ext>
            </a:extLst>
          </a:blip>
          <a:stretch>
            <a:fillRect/>
          </a:stretch>
        </p:blipFill>
        <p:spPr>
          <a:xfrm>
            <a:off x="6469022" y="1309051"/>
            <a:ext cx="4381857" cy="4727740"/>
          </a:xfrm>
          <a:prstGeom prst="rect">
            <a:avLst/>
          </a:prstGeom>
          <a:ln>
            <a:solidFill>
              <a:schemeClr val="tx1"/>
            </a:solidFill>
          </a:ln>
        </p:spPr>
      </p:pic>
    </p:spTree>
    <p:extLst>
      <p:ext uri="{BB962C8B-B14F-4D97-AF65-F5344CB8AC3E}">
        <p14:creationId xmlns:p14="http://schemas.microsoft.com/office/powerpoint/2010/main" val="2849715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Committee Actions </a:t>
            </a:r>
          </a:p>
        </p:txBody>
      </p:sp>
      <p:sp>
        <p:nvSpPr>
          <p:cNvPr id="3" name="Content Placeholder 2"/>
          <p:cNvSpPr>
            <a:spLocks noGrp="1"/>
          </p:cNvSpPr>
          <p:nvPr>
            <p:ph idx="1"/>
          </p:nvPr>
        </p:nvSpPr>
        <p:spPr/>
        <p:txBody>
          <a:bodyPr>
            <a:normAutofit/>
          </a:bodyPr>
          <a:lstStyle/>
          <a:p>
            <a:r>
              <a:rPr lang="en-US" b="1" dirty="0"/>
              <a:t>1) Modify the alternatives and add alternatives/sub-alternatives, if necessary. </a:t>
            </a:r>
            <a:endParaRPr lang="en-US" dirty="0"/>
          </a:p>
          <a:p>
            <a:endParaRPr lang="en-US" dirty="0"/>
          </a:p>
          <a:p>
            <a:r>
              <a:rPr lang="en-US" b="1" dirty="0"/>
              <a:t>2) ACCEPT ALTERNATIVES 1 THROUGH X</a:t>
            </a:r>
            <a:endParaRPr lang="en-US" dirty="0"/>
          </a:p>
        </p:txBody>
      </p:sp>
    </p:spTree>
    <p:extLst>
      <p:ext uri="{BB962C8B-B14F-4D97-AF65-F5344CB8AC3E}">
        <p14:creationId xmlns:p14="http://schemas.microsoft.com/office/powerpoint/2010/main" val="1768813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Any Adjustment to Timing?</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September 2017 – Direct staff to start work on the framework amendment, and approve alternatives to be included for analysis. </a:t>
            </a:r>
          </a:p>
          <a:p>
            <a:pPr marL="0" indent="0">
              <a:buNone/>
            </a:pPr>
            <a:r>
              <a:rPr lang="en-US" u="sng" dirty="0"/>
              <a:t>Was this accomplished? If not revise timing</a:t>
            </a:r>
            <a:r>
              <a:rPr lang="en-US" dirty="0"/>
              <a:t>.</a:t>
            </a:r>
          </a:p>
          <a:p>
            <a:endParaRPr lang="en-US" dirty="0"/>
          </a:p>
          <a:p>
            <a:r>
              <a:rPr lang="en-US" dirty="0"/>
              <a:t>December 2017 - Review/Finalize actions/alternatives and Purpose and Need; approve for public hearings</a:t>
            </a:r>
          </a:p>
          <a:p>
            <a:endParaRPr lang="en-US" dirty="0"/>
          </a:p>
          <a:p>
            <a:r>
              <a:rPr lang="en-US" dirty="0"/>
              <a:t>January/February 2018 – Public hearings</a:t>
            </a:r>
          </a:p>
          <a:p>
            <a:endParaRPr lang="en-US" dirty="0"/>
          </a:p>
          <a:p>
            <a:r>
              <a:rPr lang="en-US" dirty="0"/>
              <a:t>March 2018 </a:t>
            </a:r>
            <a:r>
              <a:rPr lang="mr-IN" dirty="0"/>
              <a:t>–</a:t>
            </a:r>
            <a:r>
              <a:rPr lang="en-US" dirty="0"/>
              <a:t> review public comment, modify document, and approve </a:t>
            </a:r>
            <a:r>
              <a:rPr lang="en-US" dirty="0" err="1"/>
              <a:t>approve</a:t>
            </a:r>
            <a:r>
              <a:rPr lang="en-US" dirty="0"/>
              <a:t> for formal review.</a:t>
            </a:r>
          </a:p>
        </p:txBody>
      </p:sp>
    </p:spTree>
    <p:extLst>
      <p:ext uri="{BB962C8B-B14F-4D97-AF65-F5344CB8AC3E}">
        <p14:creationId xmlns:p14="http://schemas.microsoft.com/office/powerpoint/2010/main" val="1310975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Comments</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 Important to have 75 fish in March not 50, would allow fishermen to take advantage of good prices and availability</a:t>
            </a:r>
          </a:p>
          <a:p>
            <a:pPr marL="0" indent="0">
              <a:buNone/>
            </a:pPr>
            <a:r>
              <a:rPr lang="en-US" dirty="0"/>
              <a:t>- The stock is doing well and the 75-fish limit in March would not negatively affect the stock. </a:t>
            </a:r>
            <a:endParaRPr dirty="0"/>
          </a:p>
          <a:p>
            <a:pPr marL="0" indent="0">
              <a:buNone/>
            </a:pPr>
            <a:r>
              <a:rPr lang="en-US" dirty="0"/>
              <a:t>- 3,500 </a:t>
            </a:r>
            <a:r>
              <a:rPr lang="en-US" dirty="0" err="1"/>
              <a:t>lb</a:t>
            </a:r>
            <a:r>
              <a:rPr lang="en-US" dirty="0"/>
              <a:t> landing limit north of the Volusia/Brevard county line in months April 1- September 30</a:t>
            </a:r>
          </a:p>
          <a:p>
            <a:pPr>
              <a:buNone/>
            </a:pPr>
            <a:r>
              <a:rPr lang="en-US" dirty="0"/>
              <a:t>- Split season allocation 70/30</a:t>
            </a:r>
          </a:p>
          <a:p>
            <a:pPr>
              <a:buNone/>
            </a:pPr>
            <a:r>
              <a:rPr lang="en-US" dirty="0"/>
              <a:t>- Stacked permits (double or 1.5 trip limits)</a:t>
            </a:r>
            <a:endParaRPr dirty="0"/>
          </a:p>
          <a:p>
            <a:pPr marL="0" indent="0">
              <a:buNone/>
            </a:pPr>
            <a:endParaRPr lang="en-US" dirty="0"/>
          </a:p>
        </p:txBody>
      </p:sp>
    </p:spTree>
    <p:extLst>
      <p:ext uri="{BB962C8B-B14F-4D97-AF65-F5344CB8AC3E}">
        <p14:creationId xmlns:p14="http://schemas.microsoft.com/office/powerpoint/2010/main" val="4114357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the Council did in June</a:t>
            </a:r>
          </a:p>
        </p:txBody>
      </p:sp>
      <p:sp>
        <p:nvSpPr>
          <p:cNvPr id="3" name="Content Placeholder 2"/>
          <p:cNvSpPr>
            <a:spLocks noGrp="1"/>
          </p:cNvSpPr>
          <p:nvPr>
            <p:ph idx="1"/>
          </p:nvPr>
        </p:nvSpPr>
        <p:spPr/>
        <p:txBody>
          <a:bodyPr/>
          <a:lstStyle/>
          <a:p>
            <a:r>
              <a:rPr lang="en-US" dirty="0"/>
              <a:t>Reviewed potential options</a:t>
            </a:r>
          </a:p>
          <a:p>
            <a:r>
              <a:rPr lang="en-US" dirty="0"/>
              <a:t>Directed staff to provide options paper in September 2017</a:t>
            </a:r>
          </a:p>
        </p:txBody>
      </p:sp>
    </p:spTree>
    <p:extLst>
      <p:ext uri="{BB962C8B-B14F-4D97-AF65-F5344CB8AC3E}">
        <p14:creationId xmlns:p14="http://schemas.microsoft.com/office/powerpoint/2010/main" val="129876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735" y="0"/>
            <a:ext cx="10515600" cy="1325563"/>
          </a:xfrm>
        </p:spPr>
        <p:txBody>
          <a:bodyPr/>
          <a:lstStyle/>
          <a:p>
            <a:r>
              <a:rPr lang="en-US" b="1" dirty="0"/>
              <a:t>Potential Timing</a:t>
            </a:r>
          </a:p>
        </p:txBody>
      </p:sp>
      <p:sp>
        <p:nvSpPr>
          <p:cNvPr id="4" name="Content Placeholder 3"/>
          <p:cNvSpPr>
            <a:spLocks noGrp="1"/>
          </p:cNvSpPr>
          <p:nvPr>
            <p:ph idx="1"/>
          </p:nvPr>
        </p:nvSpPr>
        <p:spPr>
          <a:xfrm>
            <a:off x="478735" y="1573833"/>
            <a:ext cx="11234530" cy="5092010"/>
          </a:xfrm>
        </p:spPr>
        <p:txBody>
          <a:bodyPr>
            <a:normAutofit fontScale="47500" lnSpcReduction="20000"/>
          </a:bodyPr>
          <a:lstStyle/>
          <a:p>
            <a:pPr marL="0" indent="0">
              <a:buNone/>
            </a:pPr>
            <a:r>
              <a:rPr lang="en-US" sz="5100" dirty="0"/>
              <a:t>September 2017	Council reviews options and directs staff to start work on a 					framework amendment</a:t>
            </a:r>
          </a:p>
          <a:p>
            <a:pPr marL="0" indent="0">
              <a:buNone/>
            </a:pPr>
            <a:r>
              <a:rPr lang="en-US" sz="5100" dirty="0"/>
              <a:t> </a:t>
            </a:r>
          </a:p>
          <a:p>
            <a:pPr marL="0" indent="0">
              <a:buNone/>
            </a:pPr>
            <a:r>
              <a:rPr lang="en-US" sz="5100" dirty="0"/>
              <a:t>December 2017	Council reviews the draft amendment, selects preferred 					alternative(s), modifies the document as necessary, and approves 				for public hearings </a:t>
            </a:r>
          </a:p>
          <a:p>
            <a:pPr marL="0" indent="0">
              <a:buNone/>
            </a:pPr>
            <a:r>
              <a:rPr lang="en-US" sz="5100" dirty="0"/>
              <a:t> </a:t>
            </a:r>
          </a:p>
          <a:p>
            <a:pPr marL="0" indent="0">
              <a:buNone/>
            </a:pPr>
            <a:r>
              <a:rPr lang="en-US" sz="5100" dirty="0"/>
              <a:t>January 2018		Public hearings</a:t>
            </a:r>
          </a:p>
          <a:p>
            <a:pPr marL="0" indent="0">
              <a:buNone/>
            </a:pPr>
            <a:r>
              <a:rPr lang="en-US" sz="5100" dirty="0"/>
              <a:t> </a:t>
            </a:r>
          </a:p>
          <a:p>
            <a:pPr marL="0" indent="0">
              <a:buNone/>
            </a:pPr>
            <a:r>
              <a:rPr lang="en-US" sz="5100" dirty="0"/>
              <a:t>March 2018		Council takes final action on framework amendment</a:t>
            </a:r>
          </a:p>
          <a:p>
            <a:pPr marL="0" indent="0">
              <a:buNone/>
            </a:pPr>
            <a:r>
              <a:rPr lang="en-US" sz="5100" dirty="0"/>
              <a:t> </a:t>
            </a:r>
          </a:p>
          <a:p>
            <a:pPr marL="0" indent="0">
              <a:buNone/>
            </a:pPr>
            <a:r>
              <a:rPr lang="en-US" sz="5100" dirty="0"/>
              <a:t>April 2018		Framework amendment transmitted for Secretarial Review</a:t>
            </a:r>
          </a:p>
          <a:p>
            <a:pPr marL="0" indent="0">
              <a:buNone/>
            </a:pPr>
            <a:r>
              <a:rPr lang="en-US" sz="5100" dirty="0"/>
              <a:t> </a:t>
            </a:r>
          </a:p>
          <a:p>
            <a:pPr marL="0" indent="0">
              <a:buNone/>
            </a:pPr>
            <a:r>
              <a:rPr lang="en-US" sz="5100" dirty="0"/>
              <a:t>Late 2018		Implementation</a:t>
            </a:r>
          </a:p>
        </p:txBody>
      </p:sp>
    </p:spTree>
    <p:extLst>
      <p:ext uri="{BB962C8B-B14F-4D97-AF65-F5344CB8AC3E}">
        <p14:creationId xmlns:p14="http://schemas.microsoft.com/office/powerpoint/2010/main" val="2068650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needs to be done at this meeting to meet the potential timing:</a:t>
            </a:r>
          </a:p>
        </p:txBody>
      </p:sp>
      <p:sp>
        <p:nvSpPr>
          <p:cNvPr id="3" name="Content Placeholder 2"/>
          <p:cNvSpPr>
            <a:spLocks noGrp="1"/>
          </p:cNvSpPr>
          <p:nvPr>
            <p:ph idx="1"/>
          </p:nvPr>
        </p:nvSpPr>
        <p:spPr>
          <a:xfrm>
            <a:off x="838200" y="2160905"/>
            <a:ext cx="10515600" cy="4351338"/>
          </a:xfrm>
        </p:spPr>
        <p:txBody>
          <a:bodyPr/>
          <a:lstStyle/>
          <a:p>
            <a:pPr lvl="0"/>
            <a:r>
              <a:rPr lang="en-US" dirty="0"/>
              <a:t>Review options to adjust the Atlantic king mackerel trip limits in the Atlantic Southern Zone. </a:t>
            </a:r>
          </a:p>
          <a:p>
            <a:pPr marL="0" lvl="0" indent="0">
              <a:buNone/>
            </a:pPr>
            <a:endParaRPr lang="en-US" dirty="0"/>
          </a:p>
          <a:p>
            <a:pPr lvl="0"/>
            <a:r>
              <a:rPr lang="en-US" dirty="0"/>
              <a:t>Direct staff to start work on the framework amendment, and approve alternatives to be included for analysis. </a:t>
            </a:r>
          </a:p>
        </p:txBody>
      </p:sp>
    </p:spTree>
    <p:extLst>
      <p:ext uri="{BB962C8B-B14F-4D97-AF65-F5344CB8AC3E}">
        <p14:creationId xmlns:p14="http://schemas.microsoft.com/office/powerpoint/2010/main" val="1036739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500"/>
            <a:ext cx="10515600" cy="1325563"/>
          </a:xfrm>
        </p:spPr>
        <p:txBody>
          <a:bodyPr/>
          <a:lstStyle/>
          <a:p>
            <a:pPr algn="ctr"/>
            <a:r>
              <a:rPr lang="en-US" b="1" dirty="0"/>
              <a:t>Action: Modify the commercial trip limits of Atlantic king mackerel</a:t>
            </a:r>
          </a:p>
        </p:txBody>
      </p:sp>
      <p:sp>
        <p:nvSpPr>
          <p:cNvPr id="3" name="Content Placeholder 2"/>
          <p:cNvSpPr>
            <a:spLocks noGrp="1"/>
          </p:cNvSpPr>
          <p:nvPr>
            <p:ph idx="1"/>
          </p:nvPr>
        </p:nvSpPr>
        <p:spPr>
          <a:xfrm>
            <a:off x="284921" y="1655943"/>
            <a:ext cx="11622157" cy="4993998"/>
          </a:xfrm>
        </p:spPr>
        <p:txBody>
          <a:bodyPr>
            <a:noAutofit/>
          </a:bodyPr>
          <a:lstStyle/>
          <a:p>
            <a:pPr marL="0" indent="0">
              <a:buNone/>
            </a:pPr>
            <a:r>
              <a:rPr lang="en-US" sz="2400" b="1" dirty="0"/>
              <a:t>Alternative 1 (No Action):</a:t>
            </a:r>
            <a:r>
              <a:rPr lang="en-US" sz="2400" dirty="0"/>
              <a:t> The commercial trip limits for Atlantic king mackerel: </a:t>
            </a:r>
          </a:p>
          <a:p>
            <a:pPr marL="0" indent="0">
              <a:buNone/>
            </a:pPr>
            <a:r>
              <a:rPr lang="en-US" sz="2400" dirty="0"/>
              <a:t>	North of Flagler/Volusia line: 3,500 </a:t>
            </a:r>
            <a:r>
              <a:rPr lang="en-US" sz="2400" dirty="0" err="1"/>
              <a:t>lbs</a:t>
            </a:r>
            <a:r>
              <a:rPr lang="en-US" sz="2400" dirty="0"/>
              <a:t> year-round	</a:t>
            </a:r>
          </a:p>
          <a:p>
            <a:pPr marL="0" indent="0">
              <a:buNone/>
            </a:pPr>
            <a:endParaRPr lang="en-US" sz="2400" dirty="0"/>
          </a:p>
          <a:p>
            <a:pPr marL="0" indent="0">
              <a:buNone/>
            </a:pPr>
            <a:r>
              <a:rPr lang="en-US" sz="2400" dirty="0"/>
              <a:t>	South of Flagler/Volusia line:   </a:t>
            </a:r>
          </a:p>
          <a:p>
            <a:pPr lvl="3"/>
            <a:r>
              <a:rPr lang="en-US" sz="2000" dirty="0"/>
              <a:t>Season 1 (Mar - Sept)                                                                                                   </a:t>
            </a:r>
          </a:p>
          <a:p>
            <a:pPr lvl="4"/>
            <a:r>
              <a:rPr lang="en-US" sz="2000" dirty="0"/>
              <a:t>Mar 1-Mar 31: 50 fish  </a:t>
            </a:r>
          </a:p>
          <a:p>
            <a:pPr lvl="4"/>
            <a:r>
              <a:rPr lang="en-US" sz="2000" dirty="0"/>
              <a:t>Apr 1: 75 fish until 75% of the Season 1 quota is met, and then the trip limit is 50 fish until Sept                                                                                                                                                  </a:t>
            </a:r>
          </a:p>
          <a:p>
            <a:pPr marL="0" indent="0">
              <a:buNone/>
            </a:pPr>
            <a:endParaRPr lang="en-US" sz="2000" dirty="0"/>
          </a:p>
          <a:p>
            <a:pPr lvl="3"/>
            <a:r>
              <a:rPr lang="en-US" sz="2000" dirty="0"/>
              <a:t>Season 2 (Oct-Feb): 50 fish                                                                                                                   </a:t>
            </a:r>
          </a:p>
          <a:p>
            <a:pPr lvl="4"/>
            <a:r>
              <a:rPr lang="en-US" sz="2000" dirty="0"/>
              <a:t>Starting Feb 1 through the end of Feb, if less than 70% of the Season 2 quota has been met, the trip limit increases to 75 fish. </a:t>
            </a:r>
          </a:p>
        </p:txBody>
      </p:sp>
    </p:spTree>
    <p:extLst>
      <p:ext uri="{BB962C8B-B14F-4D97-AF65-F5344CB8AC3E}">
        <p14:creationId xmlns:p14="http://schemas.microsoft.com/office/powerpoint/2010/main" val="3898214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500"/>
            <a:ext cx="10515600" cy="1325563"/>
          </a:xfrm>
        </p:spPr>
        <p:txBody>
          <a:bodyPr/>
          <a:lstStyle/>
          <a:p>
            <a:pPr algn="ctr"/>
            <a:r>
              <a:rPr lang="en-US" b="1" dirty="0"/>
              <a:t>Action: Modify the commercial trip limits of Atlantic king mackerel</a:t>
            </a:r>
          </a:p>
        </p:txBody>
      </p:sp>
      <p:sp>
        <p:nvSpPr>
          <p:cNvPr id="3" name="Content Placeholder 2"/>
          <p:cNvSpPr>
            <a:spLocks noGrp="1"/>
          </p:cNvSpPr>
          <p:nvPr>
            <p:ph idx="1"/>
          </p:nvPr>
        </p:nvSpPr>
        <p:spPr>
          <a:xfrm>
            <a:off x="284921" y="1655943"/>
            <a:ext cx="11622157" cy="4993998"/>
          </a:xfrm>
        </p:spPr>
        <p:txBody>
          <a:bodyPr>
            <a:noAutofit/>
          </a:bodyPr>
          <a:lstStyle/>
          <a:p>
            <a:pPr marL="0" indent="0">
              <a:buNone/>
            </a:pPr>
            <a:r>
              <a:rPr lang="en-US" sz="2400" b="1" dirty="0"/>
              <a:t>Alternative 2: </a:t>
            </a:r>
            <a:r>
              <a:rPr lang="en-US" sz="2400" dirty="0"/>
              <a:t>Adjust the commercial trip limits for Atlantic king mackerel in the Atlantic Southern Zone for Season 1:</a:t>
            </a:r>
          </a:p>
          <a:p>
            <a:pPr marL="0" indent="0">
              <a:buNone/>
            </a:pPr>
            <a:r>
              <a:rPr lang="en-US" sz="2400" dirty="0"/>
              <a:t>		</a:t>
            </a:r>
            <a:r>
              <a:rPr lang="en-US" sz="2400" i="1" dirty="0"/>
              <a:t>Season 1</a:t>
            </a:r>
            <a:endParaRPr lang="en-US" sz="2400" dirty="0"/>
          </a:p>
          <a:p>
            <a:pPr marL="0" indent="0">
              <a:buNone/>
            </a:pPr>
            <a:r>
              <a:rPr lang="en-US" sz="2400" dirty="0"/>
              <a:t>		March 1- March </a:t>
            </a:r>
            <a:r>
              <a:rPr lang="en-US" sz="2400" b="1" dirty="0"/>
              <a:t>31</a:t>
            </a:r>
            <a:r>
              <a:rPr lang="en-US" sz="2400" dirty="0"/>
              <a:t> </a:t>
            </a:r>
          </a:p>
          <a:p>
            <a:pPr marL="2519363" lvl="1"/>
            <a:r>
              <a:rPr lang="en-US" dirty="0"/>
              <a:t>North of Flagler/Volusia line: 3,500 </a:t>
            </a:r>
            <a:r>
              <a:rPr lang="en-US" dirty="0" err="1"/>
              <a:t>lbs</a:t>
            </a:r>
            <a:endParaRPr lang="en-US" dirty="0"/>
          </a:p>
          <a:p>
            <a:pPr marL="2519363" lvl="1"/>
            <a:r>
              <a:rPr lang="en-US" dirty="0"/>
              <a:t>South of Flagler/Volusia line: 50 fish</a:t>
            </a:r>
          </a:p>
          <a:p>
            <a:pPr marL="0" indent="0">
              <a:buNone/>
            </a:pPr>
            <a:r>
              <a:rPr lang="en-US" sz="2400" dirty="0"/>
              <a:t> </a:t>
            </a:r>
          </a:p>
          <a:p>
            <a:pPr marL="1828800" lvl="4" indent="0">
              <a:buNone/>
            </a:pPr>
            <a:r>
              <a:rPr lang="en-US" sz="2400" dirty="0"/>
              <a:t>April 1 – September 30</a:t>
            </a:r>
          </a:p>
          <a:p>
            <a:pPr marL="2519363" lvl="1"/>
            <a:r>
              <a:rPr lang="en-US" dirty="0"/>
              <a:t>North of Flagler/Volusia line: 3,500 </a:t>
            </a:r>
            <a:r>
              <a:rPr lang="en-US" dirty="0" err="1"/>
              <a:t>lbs</a:t>
            </a:r>
            <a:endParaRPr lang="en-US" dirty="0"/>
          </a:p>
          <a:p>
            <a:pPr marL="2519363" lvl="1"/>
            <a:r>
              <a:rPr lang="en-US" dirty="0"/>
              <a:t>South of Flagler/Volusia line: : 75 fish until 75% of the Season 1 quota is met, and then the trip limit is 50 fish until Sept 30</a:t>
            </a:r>
            <a:endParaRPr lang="en-US" sz="2800" dirty="0"/>
          </a:p>
        </p:txBody>
      </p:sp>
    </p:spTree>
    <p:extLst>
      <p:ext uri="{BB962C8B-B14F-4D97-AF65-F5344CB8AC3E}">
        <p14:creationId xmlns:p14="http://schemas.microsoft.com/office/powerpoint/2010/main" val="1131995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500"/>
            <a:ext cx="10515600" cy="1325563"/>
          </a:xfrm>
        </p:spPr>
        <p:txBody>
          <a:bodyPr/>
          <a:lstStyle/>
          <a:p>
            <a:pPr algn="ctr"/>
            <a:r>
              <a:rPr lang="en-US" b="1" dirty="0"/>
              <a:t>Action: Modify the commercial trip limits of Atlantic king mackerel</a:t>
            </a:r>
          </a:p>
        </p:txBody>
      </p:sp>
      <p:sp>
        <p:nvSpPr>
          <p:cNvPr id="3" name="Content Placeholder 2"/>
          <p:cNvSpPr>
            <a:spLocks noGrp="1"/>
          </p:cNvSpPr>
          <p:nvPr>
            <p:ph idx="1"/>
          </p:nvPr>
        </p:nvSpPr>
        <p:spPr>
          <a:xfrm>
            <a:off x="284921" y="1655943"/>
            <a:ext cx="11622157" cy="4247017"/>
          </a:xfrm>
        </p:spPr>
        <p:txBody>
          <a:bodyPr>
            <a:noAutofit/>
          </a:bodyPr>
          <a:lstStyle/>
          <a:p>
            <a:pPr marL="0" indent="0">
              <a:buNone/>
            </a:pPr>
            <a:r>
              <a:rPr lang="en-US" sz="2400" b="1" dirty="0"/>
              <a:t>Alternative 3: </a:t>
            </a:r>
            <a:r>
              <a:rPr lang="en-US" sz="2400" dirty="0"/>
              <a:t>Adjust the commercial trip limits for Atlantic king mackerel in the Atlantic Southern Zone for Season 1:</a:t>
            </a:r>
          </a:p>
          <a:p>
            <a:pPr marL="0" indent="0">
              <a:buNone/>
            </a:pPr>
            <a:r>
              <a:rPr lang="en-US" sz="2400" dirty="0"/>
              <a:t>		</a:t>
            </a:r>
            <a:r>
              <a:rPr lang="en-US" sz="2400" i="1" dirty="0"/>
              <a:t>Season 1</a:t>
            </a:r>
          </a:p>
          <a:p>
            <a:pPr marL="0" indent="0">
              <a:buNone/>
            </a:pPr>
            <a:r>
              <a:rPr lang="en-US" sz="2400" i="1" dirty="0"/>
              <a:t>		</a:t>
            </a:r>
            <a:r>
              <a:rPr lang="en-US" sz="2400" dirty="0"/>
              <a:t>North of Flagler/Volusia line: 3,500 </a:t>
            </a:r>
            <a:r>
              <a:rPr lang="en-US" sz="2400" dirty="0" err="1"/>
              <a:t>lbs</a:t>
            </a:r>
            <a:endParaRPr lang="en-US" sz="2400" dirty="0"/>
          </a:p>
          <a:p>
            <a:pPr marL="0" indent="0">
              <a:buNone/>
            </a:pPr>
            <a:endParaRPr lang="en-US" sz="2400" dirty="0"/>
          </a:p>
          <a:p>
            <a:pPr marL="0" indent="0">
              <a:buNone/>
            </a:pPr>
            <a:r>
              <a:rPr lang="en-US" sz="2400" dirty="0"/>
              <a:t>		South of Flagler/Volusia line: </a:t>
            </a:r>
          </a:p>
          <a:p>
            <a:pPr marL="0" indent="0">
              <a:buNone/>
            </a:pPr>
            <a:r>
              <a:rPr lang="en-US" sz="2400" dirty="0"/>
              <a:t>			March 1- March 30</a:t>
            </a:r>
            <a:r>
              <a:rPr lang="en-US" sz="2400" dirty="0">
                <a:sym typeface="Wingdings" panose="05000000000000000000" pitchFamily="2" charset="2"/>
              </a:rPr>
              <a:t></a:t>
            </a:r>
            <a:r>
              <a:rPr lang="en-US" sz="2400" dirty="0"/>
              <a:t> 50 fish</a:t>
            </a:r>
          </a:p>
          <a:p>
            <a:pPr marL="1828800" lvl="4" indent="0">
              <a:buNone/>
            </a:pPr>
            <a:r>
              <a:rPr lang="en-US" sz="2400" dirty="0"/>
              <a:t>	April 1 – September 30</a:t>
            </a:r>
            <a:r>
              <a:rPr lang="en-US" sz="2400" dirty="0">
                <a:sym typeface="Wingdings" panose="05000000000000000000" pitchFamily="2" charset="2"/>
              </a:rPr>
              <a:t> </a:t>
            </a:r>
            <a:r>
              <a:rPr lang="en-US" sz="2400" dirty="0"/>
              <a:t>75 fish until 75% of the Season 1 quota is 	met, and then the trip limit is 50 fish until Sept 30</a:t>
            </a:r>
            <a:endParaRPr lang="en-US" sz="3600" dirty="0"/>
          </a:p>
        </p:txBody>
      </p:sp>
    </p:spTree>
    <p:extLst>
      <p:ext uri="{BB962C8B-B14F-4D97-AF65-F5344CB8AC3E}">
        <p14:creationId xmlns:p14="http://schemas.microsoft.com/office/powerpoint/2010/main" val="3964973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921" y="147501"/>
            <a:ext cx="11622157" cy="766900"/>
          </a:xfrm>
        </p:spPr>
        <p:txBody>
          <a:bodyPr>
            <a:normAutofit/>
          </a:bodyPr>
          <a:lstStyle/>
          <a:p>
            <a:r>
              <a:rPr lang="en-US" sz="2800" b="1" dirty="0"/>
              <a:t>Alternative 1 (No Action)</a:t>
            </a:r>
            <a:r>
              <a:rPr lang="en-US" sz="2800" dirty="0"/>
              <a:t>. Trip limits established in CMP Amendment 26. </a:t>
            </a:r>
          </a:p>
        </p:txBody>
      </p:sp>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1026160" y="1309052"/>
            <a:ext cx="4348480" cy="4691728"/>
          </a:xfrm>
          <a:prstGeom prst="rect">
            <a:avLst/>
          </a:prstGeom>
          <a:ln>
            <a:solidFill>
              <a:sysClr val="windowText" lastClr="000000"/>
            </a:solidFill>
          </a:ln>
        </p:spPr>
      </p:pic>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6360160" y="1309052"/>
            <a:ext cx="4348480" cy="4691728"/>
          </a:xfrm>
          <a:prstGeom prst="rect">
            <a:avLst/>
          </a:prstGeom>
          <a:ln>
            <a:solidFill>
              <a:sysClr val="windowText" lastClr="000000"/>
            </a:solidFill>
          </a:ln>
        </p:spPr>
      </p:pic>
      <p:sp>
        <p:nvSpPr>
          <p:cNvPr id="7" name="Rectangle 6"/>
          <p:cNvSpPr/>
          <p:nvPr/>
        </p:nvSpPr>
        <p:spPr>
          <a:xfrm>
            <a:off x="1026160" y="939720"/>
            <a:ext cx="2467342" cy="369332"/>
          </a:xfrm>
          <a:prstGeom prst="rect">
            <a:avLst/>
          </a:prstGeom>
        </p:spPr>
        <p:txBody>
          <a:bodyPr wrap="none">
            <a:spAutoFit/>
          </a:bodyPr>
          <a:lstStyle/>
          <a:p>
            <a:r>
              <a:rPr lang="en-US">
                <a:latin typeface="Times New Roman" panose="02020603050405020304" pitchFamily="18" charset="0"/>
                <a:ea typeface="Calibri" panose="020F0502020204030204" pitchFamily="34" charset="0"/>
              </a:rPr>
              <a:t>March 1 – September 30</a:t>
            </a:r>
            <a:endParaRPr lang="en-US" dirty="0"/>
          </a:p>
        </p:txBody>
      </p:sp>
      <p:sp>
        <p:nvSpPr>
          <p:cNvPr id="9" name="Rectangle 8"/>
          <p:cNvSpPr/>
          <p:nvPr/>
        </p:nvSpPr>
        <p:spPr>
          <a:xfrm>
            <a:off x="6360160" y="939720"/>
            <a:ext cx="2852063" cy="369332"/>
          </a:xfrm>
          <a:prstGeom prst="rect">
            <a:avLst/>
          </a:prstGeom>
        </p:spPr>
        <p:txBody>
          <a:bodyPr wrap="none">
            <a:spAutoFit/>
          </a:bodyPr>
          <a:lstStyle/>
          <a:p>
            <a:r>
              <a:rPr lang="en-US" dirty="0">
                <a:latin typeface="Times New Roman" panose="02020603050405020304" pitchFamily="18" charset="0"/>
                <a:ea typeface="Calibri" panose="020F0502020204030204" pitchFamily="34" charset="0"/>
              </a:rPr>
              <a:t>October 1 – end of February</a:t>
            </a:r>
            <a:r>
              <a:rPr lang="en-US" sz="1400" dirty="0">
                <a:latin typeface="Times New Roman" panose="02020603050405020304" pitchFamily="18" charset="0"/>
                <a:ea typeface="Calibri" panose="020F0502020204030204" pitchFamily="34" charset="0"/>
              </a:rPr>
              <a:t> </a:t>
            </a:r>
            <a:endParaRPr lang="en-US" dirty="0"/>
          </a:p>
        </p:txBody>
      </p:sp>
      <p:sp>
        <p:nvSpPr>
          <p:cNvPr id="10" name="Rectangle 9"/>
          <p:cNvSpPr/>
          <p:nvPr/>
        </p:nvSpPr>
        <p:spPr>
          <a:xfrm>
            <a:off x="3911600" y="6204635"/>
            <a:ext cx="6096000" cy="646331"/>
          </a:xfrm>
          <a:prstGeom prst="rect">
            <a:avLst/>
          </a:prstGeom>
        </p:spPr>
        <p:txBody>
          <a:bodyPr>
            <a:spAutoFit/>
          </a:bodyPr>
          <a:lstStyle/>
          <a:p>
            <a:r>
              <a:rPr lang="en-US" dirty="0">
                <a:latin typeface="Times New Roman" panose="02020603050405020304" pitchFamily="18" charset="0"/>
                <a:ea typeface="Calibri" panose="020F0502020204030204" pitchFamily="34" charset="0"/>
              </a:rPr>
              <a:t>Season 1= March 1 through Sept 30</a:t>
            </a:r>
          </a:p>
          <a:p>
            <a:r>
              <a:rPr lang="en-US" dirty="0">
                <a:latin typeface="Times New Roman" panose="02020603050405020304" pitchFamily="18" charset="0"/>
                <a:ea typeface="Calibri" panose="020F0502020204030204" pitchFamily="34" charset="0"/>
              </a:rPr>
              <a:t>Season 2= Oct 1 through end of February</a:t>
            </a:r>
            <a:endParaRPr lang="en-US"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02214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921" y="147501"/>
            <a:ext cx="11622157" cy="766900"/>
          </a:xfrm>
        </p:spPr>
        <p:txBody>
          <a:bodyPr>
            <a:normAutofit/>
          </a:bodyPr>
          <a:lstStyle/>
          <a:p>
            <a:r>
              <a:rPr lang="en-US" sz="2800" b="1" dirty="0"/>
              <a:t>Alternative 2. </a:t>
            </a:r>
            <a:r>
              <a:rPr lang="en-US" sz="2800" dirty="0"/>
              <a:t>Moves the boundary to Volusia/Brevard starting April 1 </a:t>
            </a:r>
          </a:p>
        </p:txBody>
      </p:sp>
      <p:sp>
        <p:nvSpPr>
          <p:cNvPr id="7" name="Rectangle 6"/>
          <p:cNvSpPr/>
          <p:nvPr/>
        </p:nvSpPr>
        <p:spPr>
          <a:xfrm>
            <a:off x="193040" y="1390570"/>
            <a:ext cx="2082621" cy="369332"/>
          </a:xfrm>
          <a:prstGeom prst="rect">
            <a:avLst/>
          </a:prstGeom>
        </p:spPr>
        <p:txBody>
          <a:bodyPr wrap="none">
            <a:spAutoFit/>
          </a:bodyPr>
          <a:lstStyle/>
          <a:p>
            <a:r>
              <a:rPr lang="en-US" dirty="0">
                <a:latin typeface="Times New Roman" panose="02020603050405020304" pitchFamily="18" charset="0"/>
                <a:ea typeface="Calibri" panose="020F0502020204030204" pitchFamily="34" charset="0"/>
              </a:rPr>
              <a:t>March 1 – March 30</a:t>
            </a:r>
            <a:endParaRPr lang="en-US" dirty="0"/>
          </a:p>
        </p:txBody>
      </p:sp>
      <p:sp>
        <p:nvSpPr>
          <p:cNvPr id="9" name="Rectangle 8"/>
          <p:cNvSpPr/>
          <p:nvPr/>
        </p:nvSpPr>
        <p:spPr>
          <a:xfrm>
            <a:off x="8392160" y="1348462"/>
            <a:ext cx="2852063" cy="369332"/>
          </a:xfrm>
          <a:prstGeom prst="rect">
            <a:avLst/>
          </a:prstGeom>
        </p:spPr>
        <p:txBody>
          <a:bodyPr wrap="none">
            <a:spAutoFit/>
          </a:bodyPr>
          <a:lstStyle/>
          <a:p>
            <a:r>
              <a:rPr lang="en-US" dirty="0">
                <a:latin typeface="Times New Roman" panose="02020603050405020304" pitchFamily="18" charset="0"/>
                <a:ea typeface="Calibri" panose="020F0502020204030204" pitchFamily="34" charset="0"/>
              </a:rPr>
              <a:t>October 1 – end of February</a:t>
            </a:r>
            <a:r>
              <a:rPr lang="en-US" sz="1400" dirty="0">
                <a:latin typeface="Times New Roman" panose="02020603050405020304" pitchFamily="18" charset="0"/>
                <a:ea typeface="Calibri" panose="020F0502020204030204" pitchFamily="34" charset="0"/>
              </a:rPr>
              <a:t> </a:t>
            </a:r>
            <a:endParaRPr lang="en-US" dirty="0"/>
          </a:p>
        </p:txBody>
      </p:sp>
      <p:sp>
        <p:nvSpPr>
          <p:cNvPr id="10" name="Rectangle 9"/>
          <p:cNvSpPr/>
          <p:nvPr/>
        </p:nvSpPr>
        <p:spPr>
          <a:xfrm>
            <a:off x="3911600" y="6204635"/>
            <a:ext cx="6096000" cy="646331"/>
          </a:xfrm>
          <a:prstGeom prst="rect">
            <a:avLst/>
          </a:prstGeom>
        </p:spPr>
        <p:txBody>
          <a:bodyPr>
            <a:spAutoFit/>
          </a:bodyPr>
          <a:lstStyle/>
          <a:p>
            <a:r>
              <a:rPr lang="en-US" dirty="0">
                <a:latin typeface="Times New Roman" panose="02020603050405020304" pitchFamily="18" charset="0"/>
                <a:ea typeface="Calibri" panose="020F0502020204030204" pitchFamily="34" charset="0"/>
              </a:rPr>
              <a:t>Season 1= March 1 through Sept 30</a:t>
            </a:r>
          </a:p>
          <a:p>
            <a:r>
              <a:rPr lang="en-US" dirty="0">
                <a:latin typeface="Times New Roman" panose="02020603050405020304" pitchFamily="18" charset="0"/>
                <a:ea typeface="Calibri" panose="020F0502020204030204" pitchFamily="34" charset="0"/>
              </a:rPr>
              <a:t>Season 2= Oct 1 through end of February</a:t>
            </a:r>
            <a:endParaRPr lang="en-US" dirty="0">
              <a:effectLst/>
              <a:latin typeface="Times New Roman" panose="02020603050405020304" pitchFamily="18" charset="0"/>
              <a:ea typeface="Calibri" panose="020F0502020204030204" pitchFamily="34" charset="0"/>
            </a:endParaRPr>
          </a:p>
        </p:txBody>
      </p:sp>
      <p:pic>
        <p:nvPicPr>
          <p:cNvPr id="8" name="Picture 7"/>
          <p:cNvPicPr/>
          <p:nvPr/>
        </p:nvPicPr>
        <p:blipFill>
          <a:blip r:embed="rId3" cstate="print">
            <a:extLst>
              <a:ext uri="{28A0092B-C50C-407E-A947-70E740481C1C}">
                <a14:useLocalDpi xmlns:a14="http://schemas.microsoft.com/office/drawing/2010/main" val="0"/>
              </a:ext>
            </a:extLst>
          </a:blip>
          <a:stretch>
            <a:fillRect/>
          </a:stretch>
        </p:blipFill>
        <p:spPr>
          <a:xfrm>
            <a:off x="102041" y="1759901"/>
            <a:ext cx="3697799" cy="3990231"/>
          </a:xfrm>
          <a:prstGeom prst="rect">
            <a:avLst/>
          </a:prstGeom>
          <a:ln>
            <a:solidFill>
              <a:schemeClr val="tx1"/>
            </a:solidFill>
          </a:ln>
        </p:spPr>
      </p:pic>
      <p:pic>
        <p:nvPicPr>
          <p:cNvPr id="11" name="Picture 10"/>
          <p:cNvPicPr/>
          <p:nvPr/>
        </p:nvPicPr>
        <p:blipFill>
          <a:blip r:embed="rId4" cstate="print">
            <a:extLst>
              <a:ext uri="{28A0092B-C50C-407E-A947-70E740481C1C}">
                <a14:useLocalDpi xmlns:a14="http://schemas.microsoft.com/office/drawing/2010/main" val="0"/>
              </a:ext>
            </a:extLst>
          </a:blip>
          <a:stretch>
            <a:fillRect/>
          </a:stretch>
        </p:blipFill>
        <p:spPr>
          <a:xfrm>
            <a:off x="4052385" y="1759902"/>
            <a:ext cx="3713485" cy="4007020"/>
          </a:xfrm>
          <a:prstGeom prst="rect">
            <a:avLst/>
          </a:prstGeom>
          <a:ln>
            <a:solidFill>
              <a:schemeClr val="tx1"/>
            </a:solidFill>
          </a:ln>
        </p:spPr>
      </p:pic>
      <p:sp>
        <p:nvSpPr>
          <p:cNvPr id="12" name="Rectangle 11"/>
          <p:cNvSpPr/>
          <p:nvPr/>
        </p:nvSpPr>
        <p:spPr>
          <a:xfrm>
            <a:off x="4052385" y="1359374"/>
            <a:ext cx="1646605" cy="369332"/>
          </a:xfrm>
          <a:prstGeom prst="rect">
            <a:avLst/>
          </a:prstGeom>
        </p:spPr>
        <p:txBody>
          <a:bodyPr wrap="none">
            <a:spAutoFit/>
          </a:bodyPr>
          <a:lstStyle/>
          <a:p>
            <a:r>
              <a:rPr lang="en-US" dirty="0">
                <a:latin typeface="Times New Roman" panose="02020603050405020304" pitchFamily="18" charset="0"/>
                <a:ea typeface="Calibri" panose="020F0502020204030204" pitchFamily="34" charset="0"/>
              </a:rPr>
              <a:t>Apr 1 – Sept 30</a:t>
            </a:r>
            <a:endParaRPr lang="en-US" dirty="0"/>
          </a:p>
        </p:txBody>
      </p:sp>
      <p:pic>
        <p:nvPicPr>
          <p:cNvPr id="13" name="Picture 12"/>
          <p:cNvPicPr/>
          <p:nvPr/>
        </p:nvPicPr>
        <p:blipFill>
          <a:blip r:embed="rId5" cstate="print">
            <a:extLst>
              <a:ext uri="{28A0092B-C50C-407E-A947-70E740481C1C}">
                <a14:useLocalDpi xmlns:a14="http://schemas.microsoft.com/office/drawing/2010/main" val="0"/>
              </a:ext>
            </a:extLst>
          </a:blip>
          <a:stretch>
            <a:fillRect/>
          </a:stretch>
        </p:blipFill>
        <p:spPr>
          <a:xfrm>
            <a:off x="8392160" y="1717794"/>
            <a:ext cx="3657600" cy="4094480"/>
          </a:xfrm>
          <a:prstGeom prst="rect">
            <a:avLst/>
          </a:prstGeom>
          <a:ln>
            <a:solidFill>
              <a:schemeClr val="tx1"/>
            </a:solidFill>
          </a:ln>
        </p:spPr>
      </p:pic>
    </p:spTree>
    <p:extLst>
      <p:ext uri="{BB962C8B-B14F-4D97-AF65-F5344CB8AC3E}">
        <p14:creationId xmlns:p14="http://schemas.microsoft.com/office/powerpoint/2010/main" val="2904350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1614</TotalTime>
  <Words>799</Words>
  <Application>Microsoft Office PowerPoint</Application>
  <PresentationFormat>Widescreen</PresentationFormat>
  <Paragraphs>104</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Options  Atlantic King Mackerel Trip Limits </vt:lpstr>
      <vt:lpstr>What the Council did in June</vt:lpstr>
      <vt:lpstr>Potential Timing</vt:lpstr>
      <vt:lpstr>What needs to be done at this meeting to meet the potential timing:</vt:lpstr>
      <vt:lpstr>Action: Modify the commercial trip limits of Atlantic king mackerel</vt:lpstr>
      <vt:lpstr>Action: Modify the commercial trip limits of Atlantic king mackerel</vt:lpstr>
      <vt:lpstr>Action: Modify the commercial trip limits of Atlantic king mackerel</vt:lpstr>
      <vt:lpstr>Alternative 1 (No Action). Trip limits established in CMP Amendment 26. </vt:lpstr>
      <vt:lpstr>Alternative 2. Moves the boundary to Volusia/Brevard starting April 1 </vt:lpstr>
      <vt:lpstr>Alternative 3. Moves the boundary to Volusia/Brevard for all of Season 1</vt:lpstr>
      <vt:lpstr>Committee Actions </vt:lpstr>
      <vt:lpstr>Any Adjustment to Timing?</vt:lpstr>
      <vt:lpstr>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 Blueprint Regulatory Amendment 26 Recreational Measures</dc:title>
  <dc:creator>Myra Brouwer</dc:creator>
  <cp:lastModifiedBy>Kari McLauchlin</cp:lastModifiedBy>
  <cp:revision>93</cp:revision>
  <cp:lastPrinted>2017-08-29T16:35:36Z</cp:lastPrinted>
  <dcterms:created xsi:type="dcterms:W3CDTF">2017-08-24T18:31:43Z</dcterms:created>
  <dcterms:modified xsi:type="dcterms:W3CDTF">2017-09-27T20:58:35Z</dcterms:modified>
</cp:coreProperties>
</file>