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3662" r:id="rId2"/>
  </p:sldMasterIdLst>
  <p:notesMasterIdLst>
    <p:notesMasterId r:id="rId13"/>
  </p:notesMasterIdLst>
  <p:handoutMasterIdLst>
    <p:handoutMasterId r:id="rId14"/>
  </p:handoutMasterIdLst>
  <p:sldIdLst>
    <p:sldId id="289" r:id="rId3"/>
    <p:sldId id="290" r:id="rId4"/>
    <p:sldId id="291" r:id="rId5"/>
    <p:sldId id="294" r:id="rId6"/>
    <p:sldId id="293" r:id="rId7"/>
    <p:sldId id="292" r:id="rId8"/>
    <p:sldId id="295" r:id="rId9"/>
    <p:sldId id="297" r:id="rId10"/>
    <p:sldId id="296" r:id="rId11"/>
    <p:sldId id="298" r:id="rId12"/>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E5C9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1" autoAdjust="0"/>
    <p:restoredTop sz="72468" autoAdjust="0"/>
  </p:normalViewPr>
  <p:slideViewPr>
    <p:cSldViewPr snapToGrid="0" snapToObjects="1">
      <p:cViewPr>
        <p:scale>
          <a:sx n="90" d="100"/>
          <a:sy n="90" d="100"/>
        </p:scale>
        <p:origin x="-72" y="72"/>
      </p:cViewPr>
      <p:guideLst>
        <p:guide orient="horz" pos="1885"/>
        <p:guide orient="horz" pos="758"/>
        <p:guide pos="286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beerkir\Desktop\SA%20sample%20targets\samples%20by%20area%202008-201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'Export Worksheet'!$M$71</c:f>
              <c:strCache>
                <c:ptCount val="1"/>
                <c:pt idx="0">
                  <c:v>LANDINGS</c:v>
                </c:pt>
              </c:strCache>
            </c:strRef>
          </c:tx>
          <c:cat>
            <c:strRef>
              <c:f>'Export Worksheet'!$L$72:$L$80</c:f>
              <c:strCache>
                <c:ptCount val="9"/>
                <c:pt idx="0">
                  <c:v>SOUTHEAST FLORIDA</c:v>
                </c:pt>
                <c:pt idx="1">
                  <c:v>SOUTHCENTRAL FLORIDA</c:v>
                </c:pt>
                <c:pt idx="2">
                  <c:v>NORTHCENTRAL FLORIDA</c:v>
                </c:pt>
                <c:pt idx="3">
                  <c:v>NORTHEAST FLORIDA*</c:v>
                </c:pt>
                <c:pt idx="4">
                  <c:v>[GEORGIA*]</c:v>
                </c:pt>
                <c:pt idx="5">
                  <c:v>SOUTH CAROLINA*</c:v>
                </c:pt>
                <c:pt idx="6">
                  <c:v>SOUTHERN NORTH CAROLINA</c:v>
                </c:pt>
                <c:pt idx="7">
                  <c:v>CENTRAL NORTH CAROLINA*</c:v>
                </c:pt>
                <c:pt idx="8">
                  <c:v>NORTHERN NORTH CAROLINA</c:v>
                </c:pt>
              </c:strCache>
            </c:strRef>
          </c:cat>
          <c:val>
            <c:numRef>
              <c:f>'Export Worksheet'!$M$72:$M$80</c:f>
              <c:numCache>
                <c:formatCode>0%</c:formatCode>
                <c:ptCount val="9"/>
                <c:pt idx="0">
                  <c:v>8.2387920758000999E-2</c:v>
                </c:pt>
                <c:pt idx="1">
                  <c:v>0.30807645429481267</c:v>
                </c:pt>
                <c:pt idx="2">
                  <c:v>0.13177530217979427</c:v>
                </c:pt>
                <c:pt idx="3">
                  <c:v>0.15104386546808429</c:v>
                </c:pt>
                <c:pt idx="4">
                  <c:v>0</c:v>
                </c:pt>
                <c:pt idx="5">
                  <c:v>7.4332721133607962E-2</c:v>
                </c:pt>
                <c:pt idx="6">
                  <c:v>9.0680938808194625E-2</c:v>
                </c:pt>
                <c:pt idx="7">
                  <c:v>3.1693015880030241E-2</c:v>
                </c:pt>
                <c:pt idx="8">
                  <c:v>0.12372063666297686</c:v>
                </c:pt>
              </c:numCache>
            </c:numRef>
          </c:val>
        </c:ser>
        <c:ser>
          <c:idx val="1"/>
          <c:order val="1"/>
          <c:tx>
            <c:strRef>
              <c:f>'Export Worksheet'!$N$71</c:f>
              <c:strCache>
                <c:ptCount val="1"/>
                <c:pt idx="0">
                  <c:v>INTERVIEWS</c:v>
                </c:pt>
              </c:strCache>
            </c:strRef>
          </c:tx>
          <c:cat>
            <c:strRef>
              <c:f>'Export Worksheet'!$L$72:$L$80</c:f>
              <c:strCache>
                <c:ptCount val="9"/>
                <c:pt idx="0">
                  <c:v>SOUTHEAST FLORIDA</c:v>
                </c:pt>
                <c:pt idx="1">
                  <c:v>SOUTHCENTRAL FLORIDA</c:v>
                </c:pt>
                <c:pt idx="2">
                  <c:v>NORTHCENTRAL FLORIDA</c:v>
                </c:pt>
                <c:pt idx="3">
                  <c:v>NORTHEAST FLORIDA*</c:v>
                </c:pt>
                <c:pt idx="4">
                  <c:v>[GEORGIA*]</c:v>
                </c:pt>
                <c:pt idx="5">
                  <c:v>SOUTH CAROLINA*</c:v>
                </c:pt>
                <c:pt idx="6">
                  <c:v>SOUTHERN NORTH CAROLINA</c:v>
                </c:pt>
                <c:pt idx="7">
                  <c:v>CENTRAL NORTH CAROLINA*</c:v>
                </c:pt>
                <c:pt idx="8">
                  <c:v>NORTHERN NORTH CAROLINA</c:v>
                </c:pt>
              </c:strCache>
            </c:strRef>
          </c:cat>
          <c:val>
            <c:numRef>
              <c:f>'Export Worksheet'!$N$72:$N$80</c:f>
              <c:numCache>
                <c:formatCode>0%</c:formatCode>
                <c:ptCount val="9"/>
                <c:pt idx="0">
                  <c:v>8.4112149532710262E-2</c:v>
                </c:pt>
                <c:pt idx="1">
                  <c:v>0.22792579160273405</c:v>
                </c:pt>
                <c:pt idx="2">
                  <c:v>0.12609847956479292</c:v>
                </c:pt>
                <c:pt idx="3">
                  <c:v>5.4540382201143829E-2</c:v>
                </c:pt>
                <c:pt idx="4">
                  <c:v>1.3948946854512489E-4</c:v>
                </c:pt>
                <c:pt idx="5">
                  <c:v>0.15762309945599118</c:v>
                </c:pt>
                <c:pt idx="6">
                  <c:v>0.19235597712372718</c:v>
                </c:pt>
                <c:pt idx="7">
                  <c:v>0.10754638024829129</c:v>
                </c:pt>
                <c:pt idx="8">
                  <c:v>4.9658250802064451E-2</c:v>
                </c:pt>
              </c:numCache>
            </c:numRef>
          </c:val>
        </c:ser>
        <c:axId val="92650112"/>
        <c:axId val="93445504"/>
      </c:barChart>
      <c:catAx>
        <c:axId val="92650112"/>
        <c:scaling>
          <c:orientation val="minMax"/>
        </c:scaling>
        <c:axPos val="b"/>
        <c:numFmt formatCode="General" sourceLinked="1"/>
        <c:tickLblPos val="nextTo"/>
        <c:txPr>
          <a:bodyPr rot="0" vert="horz"/>
          <a:lstStyle/>
          <a:p>
            <a:pPr>
              <a:defRPr sz="800" b="0" i="0" u="none" strike="noStrike" baseline="0">
                <a:solidFill>
                  <a:srgbClr val="000000"/>
                </a:solidFill>
                <a:latin typeface="Calibri"/>
                <a:ea typeface="Calibri"/>
                <a:cs typeface="Calibri"/>
              </a:defRPr>
            </a:pPr>
            <a:endParaRPr lang="en-US"/>
          </a:p>
        </c:txPr>
        <c:crossAx val="93445504"/>
        <c:crosses val="autoZero"/>
        <c:auto val="1"/>
        <c:lblAlgn val="ctr"/>
        <c:lblOffset val="100"/>
      </c:catAx>
      <c:valAx>
        <c:axId val="93445504"/>
        <c:scaling>
          <c:orientation val="minMax"/>
        </c:scaling>
        <c:axPos val="l"/>
        <c:majorGridlines/>
        <c:title>
          <c:tx>
            <c:rich>
              <a:bodyPr/>
              <a:lstStyle/>
              <a:p>
                <a:pPr>
                  <a:defRPr sz="1000" b="1" i="0" u="none" strike="noStrike" baseline="0">
                    <a:solidFill>
                      <a:srgbClr val="000000"/>
                    </a:solidFill>
                    <a:latin typeface="Calibri"/>
                    <a:ea typeface="Calibri"/>
                    <a:cs typeface="Calibri"/>
                  </a:defRPr>
                </a:pPr>
                <a:r>
                  <a:rPr lang="en-US"/>
                  <a:t>Percent-of-total</a:t>
                </a:r>
              </a:p>
            </c:rich>
          </c:tx>
        </c:title>
        <c:numFmt formatCode="0%"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2650112"/>
        <c:crosses val="autoZero"/>
        <c:crossBetween val="between"/>
      </c:valAx>
    </c:plotArea>
    <c:legend>
      <c:legendPos val="r"/>
      <c:txPr>
        <a:bodyPr/>
        <a:lstStyle/>
        <a:p>
          <a:pPr>
            <a:defRPr sz="920" b="0" i="0" u="none" strike="noStrike" baseline="0">
              <a:solidFill>
                <a:srgbClr val="000000"/>
              </a:solidFill>
              <a:latin typeface="Calibri"/>
              <a:ea typeface="Calibri"/>
              <a:cs typeface="Calibri"/>
            </a:defRPr>
          </a:pPr>
          <a:endParaRPr lang="en-US"/>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0775BF4A-9CB1-5747-B319-707DA98CEC20}" type="datetime1">
              <a:rPr lang="en-US" smtClean="0"/>
              <a:pPr/>
              <a:t>9/9/2013</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E0A22459-1A81-CA4B-89BB-FCE38A3AE18F}" type="slidenum">
              <a:rPr lang="en-US" smtClean="0"/>
              <a:pPr/>
              <a:t>‹#›</a:t>
            </a:fld>
            <a:endParaRPr lang="en-US"/>
          </a:p>
        </p:txBody>
      </p:sp>
    </p:spTree>
    <p:extLst>
      <p:ext uri="{BB962C8B-B14F-4D97-AF65-F5344CB8AC3E}">
        <p14:creationId xmlns="" xmlns:p14="http://schemas.microsoft.com/office/powerpoint/2010/main" val="269203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62BC7567-D5EA-874F-8815-73DC5E77631E}" type="datetime1">
              <a:rPr lang="en-US" smtClean="0"/>
              <a:pPr/>
              <a:t>9/9/2013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BB8DCC0E-7DBF-7C4A-B104-25FE08E3BB8F}" type="slidenum">
              <a:rPr lang="en-US" smtClean="0"/>
              <a:pPr/>
              <a:t>‹#›</a:t>
            </a:fld>
            <a:endParaRPr lang="en-US"/>
          </a:p>
        </p:txBody>
      </p:sp>
    </p:spTree>
    <p:extLst>
      <p:ext uri="{BB962C8B-B14F-4D97-AF65-F5344CB8AC3E}">
        <p14:creationId xmlns="" xmlns:p14="http://schemas.microsoft.com/office/powerpoint/2010/main" val="42603234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 for year 2011,</a:t>
            </a:r>
            <a:r>
              <a:rPr lang="en-US" baseline="0" dirty="0" smtClean="0"/>
              <a:t> targets are not set every year but are determined as a single number that will apply to each year individually; targets determined in January 2010 apply to 2011 and 2012, targets set in January 2012 apply to 2013 and 2014.  New targets will be set in January 2014 to apply to 2015 and 2016.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a:t>
            </a:fld>
            <a:endParaRPr lang="en-US"/>
          </a:p>
        </p:txBody>
      </p:sp>
    </p:spTree>
    <p:extLst>
      <p:ext uri="{BB962C8B-B14F-4D97-AF65-F5344CB8AC3E}">
        <p14:creationId xmlns="" xmlns:p14="http://schemas.microsoft.com/office/powerpoint/2010/main" val="248013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smtClean="0"/>
              <a:t>The bottom bullet refers to a 2009</a:t>
            </a:r>
            <a:r>
              <a:rPr lang="en-US" baseline="0" dirty="0" smtClean="0"/>
              <a:t> SFD contribution No. SFD-2009-024 by Gloeckner.  </a:t>
            </a:r>
          </a:p>
          <a:p>
            <a:pPr marL="228600" indent="-228600">
              <a:buAutoNum type="arabicParenBoth"/>
            </a:pPr>
            <a:r>
              <a:rPr lang="en-US" baseline="0" dirty="0" smtClean="0"/>
              <a:t>All years on this slide refers to the years the targets were in effect</a:t>
            </a:r>
          </a:p>
        </p:txBody>
      </p:sp>
      <p:sp>
        <p:nvSpPr>
          <p:cNvPr id="4" name="Slide Number Placeholder 3"/>
          <p:cNvSpPr>
            <a:spLocks noGrp="1"/>
          </p:cNvSpPr>
          <p:nvPr>
            <p:ph type="sldNum" sz="quarter" idx="10"/>
          </p:nvPr>
        </p:nvSpPr>
        <p:spPr/>
        <p:txBody>
          <a:bodyPr/>
          <a:lstStyle/>
          <a:p>
            <a:fld id="{BB8DCC0E-7DBF-7C4A-B104-25FE08E3BB8F}" type="slidenum">
              <a:rPr lang="en-US" smtClean="0"/>
              <a:pPr/>
              <a:t>3</a:t>
            </a:fld>
            <a:endParaRPr lang="en-US"/>
          </a:p>
        </p:txBody>
      </p:sp>
    </p:spTree>
    <p:extLst>
      <p:ext uri="{BB962C8B-B14F-4D97-AF65-F5344CB8AC3E}">
        <p14:creationId xmlns="" xmlns:p14="http://schemas.microsoft.com/office/powerpoint/2010/main" val="3391799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particular,  SC and NC BRP members often note when sampling targets seem to be unrealistically high, FL also to a</a:t>
            </a:r>
            <a:r>
              <a:rPr lang="en-US" baseline="0" dirty="0" smtClean="0"/>
              <a:t> lesser extent.  The states supply comments and what they believe are more realistic sampling targets.  Both decreases and increases from the NMFS-proposed original targets are submitted.  Note that the BRP does not agree on a single final target number; both the NMFS-proposed target and the State revisions exist in the targets on record at ACCSP.</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a:t>
            </a:fld>
            <a:endParaRPr lang="en-US"/>
          </a:p>
        </p:txBody>
      </p:sp>
    </p:spTree>
    <p:extLst>
      <p:ext uri="{BB962C8B-B14F-4D97-AF65-F5344CB8AC3E}">
        <p14:creationId xmlns="" xmlns:p14="http://schemas.microsoft.com/office/powerpoint/2010/main" val="218874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Understand that this is length sampling only.  In some cases there are high</a:t>
            </a:r>
            <a:r>
              <a:rPr lang="en-US" baseline="0" dirty="0" smtClean="0"/>
              <a:t> proportions of otoliths collected along with lengths, but in general if the same table was produced based on hard part samples, the percentages would be lower for almost everything except lobster and KGM.</a:t>
            </a:r>
          </a:p>
          <a:p>
            <a:r>
              <a:rPr lang="en-US" baseline="0" dirty="0" smtClean="0"/>
              <a:t>(2) Actual number SAFMC-managed  species for which targets were produced was 29.  Species shown were selected arbitrarily in an attempt to be representative of both overachievement of sampling targets and extreme underachievement.  Full information for all 29 will accompany presentation.</a:t>
            </a:r>
          </a:p>
          <a:p>
            <a:r>
              <a:rPr lang="en-US" baseline="0" dirty="0" smtClean="0"/>
              <a:t>(3) Targets were set in January 2010 for the years 2011 and 2012; targets are the same for both years.  The landings data used to determine the original targets (before State revision) would have been 2008 data.</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5</a:t>
            </a:fld>
            <a:endParaRPr lang="en-US"/>
          </a:p>
        </p:txBody>
      </p:sp>
    </p:spTree>
    <p:extLst>
      <p:ext uri="{BB962C8B-B14F-4D97-AF65-F5344CB8AC3E}">
        <p14:creationId xmlns="" xmlns:p14="http://schemas.microsoft.com/office/powerpoint/2010/main" val="120295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King mackerel is generally length only samples because the aging lab does not want otoliths if there is no sex id possible, and most</a:t>
            </a:r>
            <a:r>
              <a:rPr lang="en-US" baseline="0" dirty="0" smtClean="0"/>
              <a:t> KGM are landed gutted so sex id is impossible to obtain.</a:t>
            </a:r>
          </a:p>
          <a:p>
            <a:r>
              <a:rPr lang="en-US" baseline="0" dirty="0" smtClean="0"/>
              <a:t>Red snapper is zero in 2011; intensive sampling during the fall 2012 limited opening resulted in some sampling in 2012.</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6</a:t>
            </a:fld>
            <a:endParaRPr lang="en-US"/>
          </a:p>
        </p:txBody>
      </p:sp>
    </p:spTree>
    <p:extLst>
      <p:ext uri="{BB962C8B-B14F-4D97-AF65-F5344CB8AC3E}">
        <p14:creationId xmlns="" xmlns:p14="http://schemas.microsoft.com/office/powerpoint/2010/main" val="3902892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based off of looking at unique sampler IDs by agency for the same time period as</a:t>
            </a:r>
            <a:r>
              <a:rPr lang="en-US" baseline="0" dirty="0" smtClean="0"/>
              <a:t> the previously displayed results for NMFS and FL, and getting the information from NC and SC directly from the state’s themselves.  It should be noted that in most cases samplers (both Federal and State) have other duties besides dockside sampling.  In fact NC told us that at least two of their samplers really only engage in sampling as a secondary duty. NMFS samplers in FL and NC have various office duties such as trip ticket reviews, trends submissions, processed product reports and vessel operating units compilation which can generally be conducted during times when landings are minimal, but occasionally these duties will conflict with field sampling.</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7</a:t>
            </a:fld>
            <a:endParaRPr lang="en-US"/>
          </a:p>
        </p:txBody>
      </p:sp>
    </p:spTree>
    <p:extLst>
      <p:ext uri="{BB962C8B-B14F-4D97-AF65-F5344CB8AC3E}">
        <p14:creationId xmlns="" xmlns:p14="http://schemas.microsoft.com/office/powerpoint/2010/main" val="3902892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the second bullet: n trips may be more important when variability between trips is high.</a:t>
            </a:r>
          </a:p>
          <a:p>
            <a:r>
              <a:rPr lang="en-US" baseline="0" dirty="0" smtClean="0"/>
              <a:t>Third bullet- States can monitor their own sampling activities, but where Federal samplers are active within a State (FL and NC), State and Federal efforts need to be combined.  This is relatively simple in FL because the State of FL uses the Federal TIP system for data entry, complicated for NC because the State of NC does not use the TIP system.  In-year monitoring would also be highly subjective to data entry delays; this is a particularly difficult problem because when the samplers are extremely busy taking large numbers of samples, that is exactly when they do not have the time to data entry.</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8</a:t>
            </a:fld>
            <a:endParaRPr lang="en-US"/>
          </a:p>
        </p:txBody>
      </p:sp>
    </p:spTree>
    <p:extLst>
      <p:ext uri="{BB962C8B-B14F-4D97-AF65-F5344CB8AC3E}">
        <p14:creationId xmlns="" xmlns:p14="http://schemas.microsoft.com/office/powerpoint/2010/main" val="390289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just one example of how biosampling is not just a numbers game, but also asset placement in reference to areas (this slide), gear types, species,</a:t>
            </a:r>
            <a:r>
              <a:rPr lang="en-US" baseline="0" dirty="0" smtClean="0"/>
              <a:t> etc.</a:t>
            </a:r>
          </a:p>
          <a:p>
            <a:r>
              <a:rPr lang="en-US" baseline="0" dirty="0" smtClean="0"/>
              <a:t>This chart looks at total landings of federally managed species which are </a:t>
            </a:r>
            <a:r>
              <a:rPr lang="en-US" baseline="0" dirty="0" err="1" smtClean="0"/>
              <a:t>biosampled</a:t>
            </a:r>
            <a:r>
              <a:rPr lang="en-US" baseline="0" dirty="0" smtClean="0"/>
              <a:t> by TIP (basically, all Fed species except shrimp and menhaden) and total interview by state and federal samplers for trips that caught those same federally-managed species.  Each area is then plotted as it’s percentage of the South Atlantic total for landings and interviews, combining years 2008 thru 2012.</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9</a:t>
            </a:fld>
            <a:endParaRPr lang="en-US"/>
          </a:p>
        </p:txBody>
      </p:sp>
    </p:spTree>
    <p:extLst>
      <p:ext uri="{BB962C8B-B14F-4D97-AF65-F5344CB8AC3E}">
        <p14:creationId xmlns="" xmlns:p14="http://schemas.microsoft.com/office/powerpoint/2010/main" val="390289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 of this slide is we are not trying to only</a:t>
            </a:r>
            <a:r>
              <a:rPr lang="en-US" baseline="0" dirty="0" smtClean="0"/>
              <a:t> meet targets of numbers of lengths, otoliths, etc.  While quantity of collection is one factor, quality of collection is also important.</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10</a:t>
            </a:fld>
            <a:endParaRPr lang="en-US"/>
          </a:p>
        </p:txBody>
      </p:sp>
    </p:spTree>
    <p:extLst>
      <p:ext uri="{BB962C8B-B14F-4D97-AF65-F5344CB8AC3E}">
        <p14:creationId xmlns="" xmlns:p14="http://schemas.microsoft.com/office/powerpoint/2010/main" val="390289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 xmlns:p14="http://schemas.microsoft.com/office/powerpoint/2010/main" val="7460483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 xmlns:p14="http://schemas.microsoft.com/office/powerpoint/2010/main" val="2109136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 xmlns:p14="http://schemas.microsoft.com/office/powerpoint/2010/main" val="2186107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 xmlns:p14="http://schemas.microsoft.com/office/powerpoint/2010/main" val="415532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 xmlns:p14="http://schemas.microsoft.com/office/powerpoint/2010/main" val="204455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 xmlns:p14="http://schemas.microsoft.com/office/powerpoint/2010/main" val="281763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 xmlns:p14="http://schemas.microsoft.com/office/powerpoint/2010/main" val="410519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smtClean="0"/>
              <a:t>July 19, 2012</a:t>
            </a:r>
            <a:endParaRPr lang="en-US" dirty="0"/>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186107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pic>
        <p:nvPicPr>
          <p:cNvPr id="8" name="Picture 7"/>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 xmlns:p14="http://schemas.microsoft.com/office/powerpoint/2010/main" val="3033586885"/>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104623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8" r:id="rId6"/>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lvl="0" algn="ctr"/>
            <a:r>
              <a:rPr lang="en-US" sz="2400" dirty="0">
                <a:solidFill>
                  <a:srgbClr val="008998"/>
                </a:solidFill>
              </a:rPr>
              <a:t>SEFSC</a:t>
            </a:r>
          </a:p>
          <a:p>
            <a:endParaRPr lang="en-US" dirty="0"/>
          </a:p>
        </p:txBody>
      </p:sp>
      <p:sp>
        <p:nvSpPr>
          <p:cNvPr id="6" name="Text Placeholder 2"/>
          <p:cNvSpPr txBox="1">
            <a:spLocks/>
          </p:cNvSpPr>
          <p:nvPr/>
        </p:nvSpPr>
        <p:spPr>
          <a:xfrm>
            <a:off x="1927484" y="2605211"/>
            <a:ext cx="7216516" cy="2929600"/>
          </a:xfrm>
          <a:prstGeom prst="rect">
            <a:avLst/>
          </a:prstGeom>
        </p:spPr>
        <p:txBody>
          <a:bodyPr vert="horz" lIns="91440" tIns="45720" rIns="91440" bIns="45720" rtlCol="0">
            <a:normAutofit fontScale="70000" lnSpcReduction="20000"/>
          </a:bodyPr>
          <a:lst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4200" b="1" dirty="0" smtClean="0">
                <a:solidFill>
                  <a:srgbClr val="00467F"/>
                </a:solidFill>
              </a:rPr>
              <a:t>ACCSP Biological Review Panel (BRP)</a:t>
            </a:r>
          </a:p>
          <a:p>
            <a:pPr marL="342900" indent="-342900" algn="l">
              <a:buFont typeface="Arial" pitchFamily="34" charset="0"/>
              <a:buChar char="•"/>
            </a:pPr>
            <a:r>
              <a:rPr lang="en-US" sz="4200" dirty="0" smtClean="0">
                <a:solidFill>
                  <a:srgbClr val="00467F"/>
                </a:solidFill>
              </a:rPr>
              <a:t>Formed in 1999</a:t>
            </a:r>
          </a:p>
          <a:p>
            <a:pPr marL="342900" indent="-342900" algn="l">
              <a:buFont typeface="Arial" pitchFamily="34" charset="0"/>
              <a:buChar char="•"/>
            </a:pPr>
            <a:r>
              <a:rPr lang="en-US" sz="4200" dirty="0" smtClean="0">
                <a:solidFill>
                  <a:srgbClr val="00467F"/>
                </a:solidFill>
              </a:rPr>
              <a:t>Made up representatives from each Atlantic Coast State, each Region’s NMFS (SEFSC and NEFSC)</a:t>
            </a:r>
          </a:p>
          <a:p>
            <a:pPr marL="342900" indent="-342900" algn="l">
              <a:buFont typeface="Arial" pitchFamily="34" charset="0"/>
              <a:buChar char="•"/>
            </a:pPr>
            <a:r>
              <a:rPr lang="en-US" sz="4200" dirty="0" smtClean="0">
                <a:solidFill>
                  <a:srgbClr val="00467F"/>
                </a:solidFill>
              </a:rPr>
              <a:t>Since 2004, has put out yearly biosample guidance for Atlantic Coast Species</a:t>
            </a:r>
          </a:p>
          <a:p>
            <a:pPr marL="342900" indent="-342900" algn="l">
              <a:buFont typeface="Arial" pitchFamily="34" charset="0"/>
              <a:buChar char="•"/>
            </a:pPr>
            <a:endParaRPr lang="en-US" dirty="0" smtClean="0">
              <a:solidFill>
                <a:srgbClr val="00467F"/>
              </a:solidFill>
            </a:endParaRPr>
          </a:p>
          <a:p>
            <a:pPr algn="l"/>
            <a:endParaRPr lang="en-US" dirty="0">
              <a:solidFill>
                <a:srgbClr val="00467F"/>
              </a:solidFill>
            </a:endParaRPr>
          </a:p>
          <a:p>
            <a:pPr algn="l"/>
            <a:endParaRPr lang="en-US" dirty="0">
              <a:solidFill>
                <a:srgbClr val="00467F"/>
              </a:solidFill>
            </a:endParaRPr>
          </a:p>
        </p:txBody>
      </p:sp>
      <p:sp>
        <p:nvSpPr>
          <p:cNvPr id="8" name="Title 1"/>
          <p:cNvSpPr txBox="1">
            <a:spLocks/>
          </p:cNvSpPr>
          <p:nvPr/>
        </p:nvSpPr>
        <p:spPr>
          <a:xfrm>
            <a:off x="3553685" y="511234"/>
            <a:ext cx="5485118" cy="1260922"/>
          </a:xfrm>
          <a:prstGeom prst="rect">
            <a:avLst/>
          </a:prstGeom>
        </p:spPr>
        <p:txBody>
          <a:bodyPr vert="horz" lIns="91440" tIns="45720" rIns="91440" bIns="45720" rtlCol="0" anchor="t" anchorCtr="0">
            <a:noAutofit/>
          </a:bodyPr>
          <a:lst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a:lstStyle>
          <a:p>
            <a:r>
              <a:rPr lang="en-US" sz="3200" dirty="0" smtClean="0">
                <a:solidFill>
                  <a:srgbClr val="008998"/>
                </a:solidFill>
              </a:rPr>
              <a:t>South Atlantic Commercial Biosampling: Targets and Achievements</a:t>
            </a:r>
            <a:endParaRPr lang="en-US" sz="3200" dirty="0">
              <a:solidFill>
                <a:srgbClr val="008998"/>
              </a:solidFill>
            </a:endParaRPr>
          </a:p>
        </p:txBody>
      </p:sp>
    </p:spTree>
    <p:extLst>
      <p:ext uri="{BB962C8B-B14F-4D97-AF65-F5344CB8AC3E}">
        <p14:creationId xmlns="" xmlns:p14="http://schemas.microsoft.com/office/powerpoint/2010/main" val="1045881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lvl="0" algn="ctr"/>
            <a:r>
              <a:rPr lang="en-US" sz="2400" dirty="0">
                <a:solidFill>
                  <a:srgbClr val="008998"/>
                </a:solidFill>
              </a:rPr>
              <a:t>SEFSC</a:t>
            </a:r>
          </a:p>
          <a:p>
            <a:endParaRPr lang="en-US" dirty="0"/>
          </a:p>
        </p:txBody>
      </p:sp>
      <p:sp>
        <p:nvSpPr>
          <p:cNvPr id="6" name="Text Placeholder 2"/>
          <p:cNvSpPr txBox="1">
            <a:spLocks/>
          </p:cNvSpPr>
          <p:nvPr/>
        </p:nvSpPr>
        <p:spPr>
          <a:xfrm>
            <a:off x="2257678" y="1772156"/>
            <a:ext cx="6627377" cy="4167397"/>
          </a:xfrm>
          <a:prstGeom prst="rect">
            <a:avLst/>
          </a:prstGeom>
        </p:spPr>
        <p:txBody>
          <a:bodyPr vert="horz" lIns="91440" tIns="45720" rIns="91440" bIns="45720" rtlCol="0">
            <a:normAutofit fontScale="70000" lnSpcReduction="20000"/>
          </a:bodyPr>
          <a:lst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4200" b="1" dirty="0" smtClean="0">
                <a:solidFill>
                  <a:srgbClr val="00467F"/>
                </a:solidFill>
              </a:rPr>
              <a:t>Primary objective of SEFSC sampling is to obtain samples representative at two stages: </a:t>
            </a:r>
          </a:p>
          <a:p>
            <a:pPr marL="342900" indent="-342900" algn="l">
              <a:buFont typeface="Arial" pitchFamily="34" charset="0"/>
              <a:buChar char="•"/>
            </a:pPr>
            <a:r>
              <a:rPr lang="en-US" sz="4200" dirty="0" smtClean="0">
                <a:solidFill>
                  <a:srgbClr val="00467F"/>
                </a:solidFill>
              </a:rPr>
              <a:t>Stage 1: trips sampled are representative (in terms of gear type, season, area fished, etc.) of the commercial trips targeting Federally managed species in the management area</a:t>
            </a:r>
          </a:p>
          <a:p>
            <a:pPr marL="342900" indent="-342900" algn="l">
              <a:buFont typeface="Arial" pitchFamily="34" charset="0"/>
              <a:buChar char="•"/>
            </a:pPr>
            <a:r>
              <a:rPr lang="en-US" sz="4200" dirty="0" smtClean="0">
                <a:solidFill>
                  <a:srgbClr val="00467F"/>
                </a:solidFill>
              </a:rPr>
              <a:t>Stage 2: within a trip, individuals sampled are representative (in terms of length, weight, age, sex, etc.) of the total catch of that trip</a:t>
            </a:r>
            <a:endParaRPr lang="en-US" dirty="0" smtClean="0">
              <a:solidFill>
                <a:srgbClr val="00467F"/>
              </a:solidFill>
            </a:endParaRPr>
          </a:p>
          <a:p>
            <a:pPr algn="l"/>
            <a:endParaRPr lang="en-US" dirty="0">
              <a:solidFill>
                <a:srgbClr val="00467F"/>
              </a:solidFill>
            </a:endParaRPr>
          </a:p>
          <a:p>
            <a:pPr algn="l"/>
            <a:endParaRPr lang="en-US" dirty="0">
              <a:solidFill>
                <a:srgbClr val="00467F"/>
              </a:solidFill>
            </a:endParaRPr>
          </a:p>
        </p:txBody>
      </p:sp>
      <p:sp>
        <p:nvSpPr>
          <p:cNvPr id="8" name="Title 1"/>
          <p:cNvSpPr txBox="1">
            <a:spLocks/>
          </p:cNvSpPr>
          <p:nvPr/>
        </p:nvSpPr>
        <p:spPr>
          <a:xfrm>
            <a:off x="3553685" y="511234"/>
            <a:ext cx="5485118" cy="1260922"/>
          </a:xfrm>
          <a:prstGeom prst="rect">
            <a:avLst/>
          </a:prstGeom>
        </p:spPr>
        <p:txBody>
          <a:bodyPr vert="horz" lIns="91440" tIns="45720" rIns="91440" bIns="45720" rtlCol="0" anchor="t" anchorCtr="0">
            <a:noAutofit/>
          </a:bodyPr>
          <a:lst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a:lstStyle>
          <a:p>
            <a:r>
              <a:rPr lang="en-US" sz="3200" dirty="0" smtClean="0">
                <a:solidFill>
                  <a:srgbClr val="008998"/>
                </a:solidFill>
              </a:rPr>
              <a:t>South Atlantic Commercial Biosampling: Targets and Achievements</a:t>
            </a:r>
            <a:endParaRPr lang="en-US" sz="3200" dirty="0">
              <a:solidFill>
                <a:srgbClr val="008998"/>
              </a:solidFill>
            </a:endParaRPr>
          </a:p>
        </p:txBody>
      </p:sp>
    </p:spTree>
    <p:extLst>
      <p:ext uri="{BB962C8B-B14F-4D97-AF65-F5344CB8AC3E}">
        <p14:creationId xmlns="" xmlns:p14="http://schemas.microsoft.com/office/powerpoint/2010/main" val="3782173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lvl="0" algn="ctr"/>
            <a:r>
              <a:rPr lang="en-US" sz="2400" dirty="0">
                <a:solidFill>
                  <a:srgbClr val="008998"/>
                </a:solidFill>
              </a:rPr>
              <a:t>SEFSC</a:t>
            </a:r>
          </a:p>
          <a:p>
            <a:endParaRPr lang="en-US" dirty="0"/>
          </a:p>
        </p:txBody>
      </p:sp>
      <p:sp>
        <p:nvSpPr>
          <p:cNvPr id="6" name="Text Placeholder 2"/>
          <p:cNvSpPr txBox="1">
            <a:spLocks/>
          </p:cNvSpPr>
          <p:nvPr/>
        </p:nvSpPr>
        <p:spPr>
          <a:xfrm>
            <a:off x="2257677" y="2395242"/>
            <a:ext cx="6522181" cy="3876085"/>
          </a:xfrm>
          <a:prstGeom prst="rect">
            <a:avLst/>
          </a:prstGeom>
        </p:spPr>
        <p:txBody>
          <a:bodyPr vert="horz" lIns="91440" tIns="45720" rIns="91440" bIns="45720" rtlCol="0">
            <a:normAutofit fontScale="70000" lnSpcReduction="20000"/>
          </a:bodyPr>
          <a:lst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4200" b="1" dirty="0" smtClean="0">
                <a:solidFill>
                  <a:srgbClr val="00467F"/>
                </a:solidFill>
              </a:rPr>
              <a:t>BRP: Species Considered </a:t>
            </a:r>
          </a:p>
          <a:p>
            <a:pPr marL="342900" indent="-342900" algn="l">
              <a:buFont typeface="Arial" pitchFamily="34" charset="0"/>
              <a:buChar char="•"/>
            </a:pPr>
            <a:r>
              <a:rPr lang="en-US" sz="4200" dirty="0" smtClean="0">
                <a:solidFill>
                  <a:srgbClr val="00467F"/>
                </a:solidFill>
              </a:rPr>
              <a:t>Atlantic Coast (Maine to Florida)</a:t>
            </a:r>
          </a:p>
          <a:p>
            <a:pPr marL="342900" indent="-342900" algn="l">
              <a:buFont typeface="Arial" pitchFamily="34" charset="0"/>
              <a:buChar char="•"/>
            </a:pPr>
            <a:r>
              <a:rPr lang="en-US" sz="4200" dirty="0" smtClean="0">
                <a:solidFill>
                  <a:srgbClr val="00467F"/>
                </a:solidFill>
              </a:rPr>
              <a:t>Can be commercially or recreationally important (or both)</a:t>
            </a:r>
          </a:p>
          <a:p>
            <a:pPr marL="342900" indent="-342900" algn="l">
              <a:buFont typeface="Arial" pitchFamily="34" charset="0"/>
              <a:buChar char="•"/>
            </a:pPr>
            <a:r>
              <a:rPr lang="en-US" sz="4200" dirty="0" smtClean="0">
                <a:solidFill>
                  <a:srgbClr val="00467F"/>
                </a:solidFill>
              </a:rPr>
              <a:t>Can be Federally managed or particular to State(s) Management</a:t>
            </a:r>
          </a:p>
          <a:p>
            <a:pPr marL="342900" indent="-342900" algn="l">
              <a:buFont typeface="Arial" pitchFamily="34" charset="0"/>
              <a:buChar char="•"/>
            </a:pPr>
            <a:r>
              <a:rPr lang="en-US" sz="4200" dirty="0" smtClean="0">
                <a:solidFill>
                  <a:srgbClr val="00467F"/>
                </a:solidFill>
              </a:rPr>
              <a:t>Species considered arrived at by consensus; a subjective rather than quantitative process </a:t>
            </a:r>
          </a:p>
          <a:p>
            <a:pPr marL="342900" indent="-342900" algn="l">
              <a:buFont typeface="Arial" pitchFamily="34" charset="0"/>
              <a:buChar char="•"/>
            </a:pPr>
            <a:endParaRPr lang="en-US" dirty="0" smtClean="0">
              <a:solidFill>
                <a:srgbClr val="00467F"/>
              </a:solidFill>
            </a:endParaRPr>
          </a:p>
          <a:p>
            <a:pPr algn="l"/>
            <a:endParaRPr lang="en-US" dirty="0">
              <a:solidFill>
                <a:srgbClr val="00467F"/>
              </a:solidFill>
            </a:endParaRPr>
          </a:p>
          <a:p>
            <a:pPr algn="l"/>
            <a:endParaRPr lang="en-US" dirty="0">
              <a:solidFill>
                <a:srgbClr val="00467F"/>
              </a:solidFill>
            </a:endParaRPr>
          </a:p>
        </p:txBody>
      </p:sp>
      <p:sp>
        <p:nvSpPr>
          <p:cNvPr id="8" name="Title 1"/>
          <p:cNvSpPr txBox="1">
            <a:spLocks/>
          </p:cNvSpPr>
          <p:nvPr/>
        </p:nvSpPr>
        <p:spPr>
          <a:xfrm>
            <a:off x="3553685" y="511234"/>
            <a:ext cx="5485118" cy="1260922"/>
          </a:xfrm>
          <a:prstGeom prst="rect">
            <a:avLst/>
          </a:prstGeom>
        </p:spPr>
        <p:txBody>
          <a:bodyPr vert="horz" lIns="91440" tIns="45720" rIns="91440" bIns="45720" rtlCol="0" anchor="t" anchorCtr="0">
            <a:noAutofit/>
          </a:bodyPr>
          <a:lst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a:lstStyle>
          <a:p>
            <a:r>
              <a:rPr lang="en-US" sz="3200" dirty="0" smtClean="0">
                <a:solidFill>
                  <a:srgbClr val="008998"/>
                </a:solidFill>
              </a:rPr>
              <a:t>South Atlantic Commercial Biosampling: Targets and Achievements</a:t>
            </a:r>
            <a:endParaRPr lang="en-US" sz="3200" dirty="0">
              <a:solidFill>
                <a:srgbClr val="008998"/>
              </a:solidFill>
            </a:endParaRPr>
          </a:p>
        </p:txBody>
      </p:sp>
    </p:spTree>
    <p:extLst>
      <p:ext uri="{BB962C8B-B14F-4D97-AF65-F5344CB8AC3E}">
        <p14:creationId xmlns="" xmlns:p14="http://schemas.microsoft.com/office/powerpoint/2010/main" val="4091439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lvl="0" algn="ctr"/>
            <a:r>
              <a:rPr lang="en-US" sz="2400" dirty="0">
                <a:solidFill>
                  <a:srgbClr val="008998"/>
                </a:solidFill>
              </a:rPr>
              <a:t>SEFSC</a:t>
            </a:r>
          </a:p>
          <a:p>
            <a:endParaRPr lang="en-US" dirty="0"/>
          </a:p>
        </p:txBody>
      </p:sp>
      <p:sp>
        <p:nvSpPr>
          <p:cNvPr id="6" name="Text Placeholder 2"/>
          <p:cNvSpPr txBox="1">
            <a:spLocks/>
          </p:cNvSpPr>
          <p:nvPr/>
        </p:nvSpPr>
        <p:spPr>
          <a:xfrm>
            <a:off x="2362874" y="1893536"/>
            <a:ext cx="6522181" cy="4693381"/>
          </a:xfrm>
          <a:prstGeom prst="rect">
            <a:avLst/>
          </a:prstGeom>
        </p:spPr>
        <p:txBody>
          <a:bodyPr vert="horz" lIns="91440" tIns="45720" rIns="91440" bIns="45720" rtlCol="0">
            <a:normAutofit fontScale="70000" lnSpcReduction="20000"/>
          </a:bodyPr>
          <a:lst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4200" b="1" dirty="0" smtClean="0">
                <a:solidFill>
                  <a:srgbClr val="00467F"/>
                </a:solidFill>
              </a:rPr>
              <a:t>BRP: Target Determination (Southeast Region)</a:t>
            </a:r>
          </a:p>
          <a:p>
            <a:pPr marL="342900" indent="-342900" algn="l">
              <a:buFont typeface="Arial" pitchFamily="34" charset="0"/>
              <a:buChar char="•"/>
            </a:pPr>
            <a:r>
              <a:rPr lang="en-US" sz="4200" dirty="0" smtClean="0">
                <a:solidFill>
                  <a:srgbClr val="00467F"/>
                </a:solidFill>
              </a:rPr>
              <a:t>Prior to 2009, targets were based on what was achieved the previous year</a:t>
            </a:r>
          </a:p>
          <a:p>
            <a:pPr marL="342900" indent="-342900" algn="l">
              <a:buFont typeface="Arial" pitchFamily="34" charset="0"/>
              <a:buChar char="•"/>
            </a:pPr>
            <a:r>
              <a:rPr lang="en-US" sz="4200" dirty="0" smtClean="0">
                <a:solidFill>
                  <a:srgbClr val="00467F"/>
                </a:solidFill>
              </a:rPr>
              <a:t>During 2009-2010, targets were calculated by applying the previous year’s overall sampling fraction (for all species combined) to previous year’s landings in each species/quarter/gear/area combination</a:t>
            </a:r>
          </a:p>
          <a:p>
            <a:pPr marL="342900" indent="-342900" algn="l">
              <a:buFont typeface="Arial" pitchFamily="34" charset="0"/>
              <a:buChar char="•"/>
            </a:pPr>
            <a:r>
              <a:rPr lang="en-US" sz="4200" dirty="0" smtClean="0">
                <a:solidFill>
                  <a:srgbClr val="00467F"/>
                </a:solidFill>
              </a:rPr>
              <a:t>Starting in 2011, a process that incorporated variability in a species’ length distribution was produced by the SEFSC </a:t>
            </a:r>
          </a:p>
          <a:p>
            <a:pPr marL="342900" indent="-342900" algn="l">
              <a:buFont typeface="Arial" pitchFamily="34" charset="0"/>
              <a:buChar char="•"/>
            </a:pPr>
            <a:endParaRPr lang="en-US" dirty="0" smtClean="0">
              <a:solidFill>
                <a:srgbClr val="00467F"/>
              </a:solidFill>
            </a:endParaRPr>
          </a:p>
          <a:p>
            <a:pPr algn="l"/>
            <a:endParaRPr lang="en-US" dirty="0">
              <a:solidFill>
                <a:srgbClr val="00467F"/>
              </a:solidFill>
            </a:endParaRPr>
          </a:p>
          <a:p>
            <a:pPr algn="l"/>
            <a:endParaRPr lang="en-US" dirty="0">
              <a:solidFill>
                <a:srgbClr val="00467F"/>
              </a:solidFill>
            </a:endParaRPr>
          </a:p>
        </p:txBody>
      </p:sp>
      <p:sp>
        <p:nvSpPr>
          <p:cNvPr id="8" name="Title 1"/>
          <p:cNvSpPr txBox="1">
            <a:spLocks/>
          </p:cNvSpPr>
          <p:nvPr/>
        </p:nvSpPr>
        <p:spPr>
          <a:xfrm>
            <a:off x="3553685" y="511234"/>
            <a:ext cx="5485118" cy="1260922"/>
          </a:xfrm>
          <a:prstGeom prst="rect">
            <a:avLst/>
          </a:prstGeom>
        </p:spPr>
        <p:txBody>
          <a:bodyPr vert="horz" lIns="91440" tIns="45720" rIns="91440" bIns="45720" rtlCol="0" anchor="t" anchorCtr="0">
            <a:noAutofit/>
          </a:bodyPr>
          <a:lst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a:lstStyle>
          <a:p>
            <a:r>
              <a:rPr lang="en-US" sz="3200" dirty="0" smtClean="0">
                <a:solidFill>
                  <a:srgbClr val="008998"/>
                </a:solidFill>
              </a:rPr>
              <a:t>South Atlantic Commercial Biosampling: Targets and Achievements</a:t>
            </a:r>
            <a:endParaRPr lang="en-US" sz="3200" dirty="0">
              <a:solidFill>
                <a:srgbClr val="008998"/>
              </a:solidFill>
            </a:endParaRPr>
          </a:p>
        </p:txBody>
      </p:sp>
    </p:spTree>
    <p:extLst>
      <p:ext uri="{BB962C8B-B14F-4D97-AF65-F5344CB8AC3E}">
        <p14:creationId xmlns="" xmlns:p14="http://schemas.microsoft.com/office/powerpoint/2010/main" val="3641555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lvl="0" algn="ctr"/>
            <a:r>
              <a:rPr lang="en-US" sz="2400" dirty="0">
                <a:solidFill>
                  <a:srgbClr val="008998"/>
                </a:solidFill>
              </a:rPr>
              <a:t>SEFSC</a:t>
            </a:r>
          </a:p>
          <a:p>
            <a:endParaRPr lang="en-US" dirty="0"/>
          </a:p>
        </p:txBody>
      </p:sp>
      <p:sp>
        <p:nvSpPr>
          <p:cNvPr id="6" name="Text Placeholder 2"/>
          <p:cNvSpPr txBox="1">
            <a:spLocks/>
          </p:cNvSpPr>
          <p:nvPr/>
        </p:nvSpPr>
        <p:spPr>
          <a:xfrm>
            <a:off x="2257678" y="1772156"/>
            <a:ext cx="6627377" cy="4814761"/>
          </a:xfrm>
          <a:prstGeom prst="rect">
            <a:avLst/>
          </a:prstGeom>
        </p:spPr>
        <p:txBody>
          <a:bodyPr vert="horz" lIns="91440" tIns="45720" rIns="91440" bIns="45720" rtlCol="0">
            <a:normAutofit fontScale="70000" lnSpcReduction="20000"/>
          </a:bodyPr>
          <a:lst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4200" b="1" dirty="0" smtClean="0">
                <a:solidFill>
                  <a:srgbClr val="00467F"/>
                </a:solidFill>
              </a:rPr>
              <a:t>BRP: Target Determination Caveats</a:t>
            </a:r>
          </a:p>
          <a:p>
            <a:pPr marL="342900" indent="-342900" algn="l">
              <a:buFont typeface="Arial" pitchFamily="34" charset="0"/>
              <a:buChar char="•"/>
            </a:pPr>
            <a:r>
              <a:rPr lang="en-US" sz="4200" dirty="0" smtClean="0">
                <a:solidFill>
                  <a:srgbClr val="00467F"/>
                </a:solidFill>
              </a:rPr>
              <a:t>The methods used in 2009-10 and the new process used since 2011 have been the subject of concern by BRP members </a:t>
            </a:r>
          </a:p>
          <a:p>
            <a:pPr marL="342900" indent="-342900" algn="l">
              <a:buFont typeface="Arial" pitchFamily="34" charset="0"/>
              <a:buChar char="•"/>
            </a:pPr>
            <a:r>
              <a:rPr lang="en-US" sz="4200" dirty="0" smtClean="0">
                <a:solidFill>
                  <a:srgbClr val="00467F"/>
                </a:solidFill>
              </a:rPr>
              <a:t>Both processes based on previous year’s landings. If landings drop significantly from previous year’s levels due to regulatory changes or weather, achieving the pre-set target can be difficult.</a:t>
            </a:r>
          </a:p>
          <a:p>
            <a:pPr marL="342900" indent="-342900" algn="l">
              <a:buFont typeface="Arial" pitchFamily="34" charset="0"/>
              <a:buChar char="•"/>
            </a:pPr>
            <a:r>
              <a:rPr lang="en-US" sz="4200" dirty="0" smtClean="0">
                <a:solidFill>
                  <a:srgbClr val="00467F"/>
                </a:solidFill>
              </a:rPr>
              <a:t>Process makes no allowance for certain species that are difficult or impossible to biosample. </a:t>
            </a:r>
          </a:p>
          <a:p>
            <a:pPr marL="342900" indent="-342900" algn="l">
              <a:buFont typeface="Arial" pitchFamily="34" charset="0"/>
              <a:buChar char="•"/>
            </a:pPr>
            <a:endParaRPr lang="en-US" dirty="0" smtClean="0">
              <a:solidFill>
                <a:srgbClr val="00467F"/>
              </a:solidFill>
            </a:endParaRPr>
          </a:p>
          <a:p>
            <a:pPr algn="l"/>
            <a:endParaRPr lang="en-US" dirty="0">
              <a:solidFill>
                <a:srgbClr val="00467F"/>
              </a:solidFill>
            </a:endParaRPr>
          </a:p>
          <a:p>
            <a:pPr algn="l"/>
            <a:endParaRPr lang="en-US" dirty="0">
              <a:solidFill>
                <a:srgbClr val="00467F"/>
              </a:solidFill>
            </a:endParaRPr>
          </a:p>
        </p:txBody>
      </p:sp>
      <p:sp>
        <p:nvSpPr>
          <p:cNvPr id="8" name="Title 1"/>
          <p:cNvSpPr txBox="1">
            <a:spLocks/>
          </p:cNvSpPr>
          <p:nvPr/>
        </p:nvSpPr>
        <p:spPr>
          <a:xfrm>
            <a:off x="3553685" y="511234"/>
            <a:ext cx="5485118" cy="1260922"/>
          </a:xfrm>
          <a:prstGeom prst="rect">
            <a:avLst/>
          </a:prstGeom>
        </p:spPr>
        <p:txBody>
          <a:bodyPr vert="horz" lIns="91440" tIns="45720" rIns="91440" bIns="45720" rtlCol="0" anchor="t" anchorCtr="0">
            <a:noAutofit/>
          </a:bodyPr>
          <a:lst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a:lstStyle>
          <a:p>
            <a:r>
              <a:rPr lang="en-US" sz="3200" dirty="0" smtClean="0">
                <a:solidFill>
                  <a:srgbClr val="008998"/>
                </a:solidFill>
              </a:rPr>
              <a:t>South Atlantic Commercial Biosampling: Targets and Achievements</a:t>
            </a:r>
            <a:endParaRPr lang="en-US" sz="3200" dirty="0">
              <a:solidFill>
                <a:srgbClr val="008998"/>
              </a:solidFill>
            </a:endParaRPr>
          </a:p>
        </p:txBody>
      </p:sp>
    </p:spTree>
    <p:extLst>
      <p:ext uri="{BB962C8B-B14F-4D97-AF65-F5344CB8AC3E}">
        <p14:creationId xmlns="" xmlns:p14="http://schemas.microsoft.com/office/powerpoint/2010/main" val="3780337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lvl="0" algn="ctr"/>
            <a:r>
              <a:rPr lang="en-US" sz="2400" dirty="0">
                <a:solidFill>
                  <a:srgbClr val="008998"/>
                </a:solidFill>
              </a:rPr>
              <a:t>SEFSC</a:t>
            </a:r>
          </a:p>
          <a:p>
            <a:endParaRPr lang="en-US" dirty="0"/>
          </a:p>
        </p:txBody>
      </p:sp>
      <p:sp>
        <p:nvSpPr>
          <p:cNvPr id="6" name="Text Placeholder 2"/>
          <p:cNvSpPr txBox="1">
            <a:spLocks/>
          </p:cNvSpPr>
          <p:nvPr/>
        </p:nvSpPr>
        <p:spPr>
          <a:xfrm>
            <a:off x="2152481" y="1753219"/>
            <a:ext cx="6627377" cy="673217"/>
          </a:xfrm>
          <a:prstGeom prst="rect">
            <a:avLst/>
          </a:prstGeom>
        </p:spPr>
        <p:txBody>
          <a:bodyPr vert="horz" lIns="91440" tIns="45720" rIns="91440" bIns="45720" rtlCol="0">
            <a:normAutofit/>
          </a:bodyPr>
          <a:lst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1600" b="1" dirty="0" smtClean="0">
                <a:solidFill>
                  <a:srgbClr val="00467F"/>
                </a:solidFill>
              </a:rPr>
              <a:t>Results: Targets and resultant percent biosample (lengths) for 2011 and 2012, selected species.  Original targets and State revisions both displayed.</a:t>
            </a:r>
          </a:p>
          <a:p>
            <a:pPr marL="342900" indent="-342900" algn="l">
              <a:buFont typeface="Arial" pitchFamily="34" charset="0"/>
              <a:buChar char="•"/>
            </a:pPr>
            <a:endParaRPr lang="en-US" dirty="0" smtClean="0">
              <a:solidFill>
                <a:srgbClr val="00467F"/>
              </a:solidFill>
            </a:endParaRPr>
          </a:p>
          <a:p>
            <a:pPr algn="l"/>
            <a:endParaRPr lang="en-US" dirty="0">
              <a:solidFill>
                <a:srgbClr val="00467F"/>
              </a:solidFill>
            </a:endParaRPr>
          </a:p>
          <a:p>
            <a:pPr algn="l"/>
            <a:endParaRPr lang="en-US" dirty="0">
              <a:solidFill>
                <a:srgbClr val="00467F"/>
              </a:solidFill>
            </a:endParaRPr>
          </a:p>
        </p:txBody>
      </p:sp>
      <p:sp>
        <p:nvSpPr>
          <p:cNvPr id="8" name="Title 1"/>
          <p:cNvSpPr txBox="1">
            <a:spLocks/>
          </p:cNvSpPr>
          <p:nvPr/>
        </p:nvSpPr>
        <p:spPr>
          <a:xfrm>
            <a:off x="3553685" y="511234"/>
            <a:ext cx="5485118" cy="1260922"/>
          </a:xfrm>
          <a:prstGeom prst="rect">
            <a:avLst/>
          </a:prstGeom>
        </p:spPr>
        <p:txBody>
          <a:bodyPr vert="horz" lIns="91440" tIns="45720" rIns="91440" bIns="45720" rtlCol="0" anchor="t" anchorCtr="0">
            <a:noAutofit/>
          </a:bodyPr>
          <a:lst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a:lstStyle>
          <a:p>
            <a:r>
              <a:rPr lang="en-US" sz="2800" dirty="0" smtClean="0">
                <a:solidFill>
                  <a:srgbClr val="008998"/>
                </a:solidFill>
              </a:rPr>
              <a:t>South Atlantic Commercial Biosampling: Targets and Achievements</a:t>
            </a:r>
            <a:endParaRPr lang="en-US" sz="2800" dirty="0">
              <a:solidFill>
                <a:srgbClr val="008998"/>
              </a:solidFill>
            </a:endParaRPr>
          </a:p>
        </p:txBody>
      </p:sp>
      <p:sp>
        <p:nvSpPr>
          <p:cNvPr id="5" name="Rectangle 4"/>
          <p:cNvSpPr/>
          <p:nvPr/>
        </p:nvSpPr>
        <p:spPr>
          <a:xfrm>
            <a:off x="263951" y="2281287"/>
            <a:ext cx="1781665" cy="12820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63951" y="2501850"/>
            <a:ext cx="8680593" cy="40780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80778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lvl="0" algn="ctr"/>
            <a:r>
              <a:rPr lang="en-US" sz="2400" dirty="0">
                <a:solidFill>
                  <a:srgbClr val="008998"/>
                </a:solidFill>
              </a:rPr>
              <a:t>SEFSC</a:t>
            </a:r>
          </a:p>
          <a:p>
            <a:endParaRPr lang="en-US" dirty="0"/>
          </a:p>
        </p:txBody>
      </p:sp>
      <p:sp>
        <p:nvSpPr>
          <p:cNvPr id="6" name="Text Placeholder 2"/>
          <p:cNvSpPr txBox="1">
            <a:spLocks/>
          </p:cNvSpPr>
          <p:nvPr/>
        </p:nvSpPr>
        <p:spPr>
          <a:xfrm>
            <a:off x="2257678" y="1772156"/>
            <a:ext cx="6627377" cy="4814761"/>
          </a:xfrm>
          <a:prstGeom prst="rect">
            <a:avLst/>
          </a:prstGeom>
        </p:spPr>
        <p:txBody>
          <a:bodyPr vert="horz" lIns="91440" tIns="45720" rIns="91440" bIns="45720" rtlCol="0">
            <a:normAutofit fontScale="62500" lnSpcReduction="20000"/>
          </a:bodyPr>
          <a:lst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4200" b="1" dirty="0" smtClean="0">
                <a:solidFill>
                  <a:srgbClr val="00467F"/>
                </a:solidFill>
              </a:rPr>
              <a:t>Discussion </a:t>
            </a:r>
          </a:p>
          <a:p>
            <a:pPr marL="342900" indent="-342900" algn="l">
              <a:buFont typeface="Arial" pitchFamily="34" charset="0"/>
              <a:buChar char="•"/>
            </a:pPr>
            <a:r>
              <a:rPr lang="en-US" sz="4200" dirty="0" smtClean="0">
                <a:solidFill>
                  <a:srgbClr val="00467F"/>
                </a:solidFill>
              </a:rPr>
              <a:t>100 Percent of target approached or even exceeded where length-only sampling is the norm. Sampler does not have to take hard part samples so can length sample many more individuals (e.g. spiny lobster, king mackerel)</a:t>
            </a:r>
          </a:p>
          <a:p>
            <a:pPr marL="342900" indent="-342900" algn="l">
              <a:buFont typeface="Arial" pitchFamily="34" charset="0"/>
              <a:buChar char="•"/>
            </a:pPr>
            <a:r>
              <a:rPr lang="en-US" sz="4200" dirty="0" smtClean="0">
                <a:solidFill>
                  <a:srgbClr val="00467F"/>
                </a:solidFill>
              </a:rPr>
              <a:t>Percentage seems to be higher for species that samplers might perceive as more commercially important based on the amount of landings  (e.g. lobster, mackerel, vermilion snapper, black sea bass)</a:t>
            </a:r>
          </a:p>
          <a:p>
            <a:pPr marL="342900" indent="-342900" algn="l">
              <a:buFont typeface="Arial" pitchFamily="34" charset="0"/>
              <a:buChar char="•"/>
            </a:pPr>
            <a:r>
              <a:rPr lang="en-US" sz="4200" dirty="0" smtClean="0">
                <a:solidFill>
                  <a:srgbClr val="00467F"/>
                </a:solidFill>
              </a:rPr>
              <a:t>Effect of regulations clear in some cases (e.g. red snapper % is zero in 2011)</a:t>
            </a:r>
          </a:p>
          <a:p>
            <a:pPr marL="342900" indent="-342900" algn="l">
              <a:buFont typeface="Arial" pitchFamily="34" charset="0"/>
              <a:buChar char="•"/>
            </a:pPr>
            <a:endParaRPr lang="en-US" dirty="0" smtClean="0">
              <a:solidFill>
                <a:srgbClr val="00467F"/>
              </a:solidFill>
            </a:endParaRPr>
          </a:p>
          <a:p>
            <a:pPr algn="l"/>
            <a:endParaRPr lang="en-US" dirty="0">
              <a:solidFill>
                <a:srgbClr val="00467F"/>
              </a:solidFill>
            </a:endParaRPr>
          </a:p>
          <a:p>
            <a:pPr algn="l"/>
            <a:endParaRPr lang="en-US" dirty="0">
              <a:solidFill>
                <a:srgbClr val="00467F"/>
              </a:solidFill>
            </a:endParaRPr>
          </a:p>
        </p:txBody>
      </p:sp>
      <p:sp>
        <p:nvSpPr>
          <p:cNvPr id="8" name="Title 1"/>
          <p:cNvSpPr txBox="1">
            <a:spLocks/>
          </p:cNvSpPr>
          <p:nvPr/>
        </p:nvSpPr>
        <p:spPr>
          <a:xfrm>
            <a:off x="3553685" y="511234"/>
            <a:ext cx="5485118" cy="1260922"/>
          </a:xfrm>
          <a:prstGeom prst="rect">
            <a:avLst/>
          </a:prstGeom>
        </p:spPr>
        <p:txBody>
          <a:bodyPr vert="horz" lIns="91440" tIns="45720" rIns="91440" bIns="45720" rtlCol="0" anchor="t" anchorCtr="0">
            <a:noAutofit/>
          </a:bodyPr>
          <a:lst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a:lstStyle>
          <a:p>
            <a:r>
              <a:rPr lang="en-US" sz="3200" dirty="0" smtClean="0">
                <a:solidFill>
                  <a:srgbClr val="008998"/>
                </a:solidFill>
              </a:rPr>
              <a:t>South Atlantic Commercial Biosampling: Targets and Achievements</a:t>
            </a:r>
            <a:endParaRPr lang="en-US" sz="3200" dirty="0">
              <a:solidFill>
                <a:srgbClr val="008998"/>
              </a:solidFill>
            </a:endParaRPr>
          </a:p>
        </p:txBody>
      </p:sp>
    </p:spTree>
    <p:extLst>
      <p:ext uri="{BB962C8B-B14F-4D97-AF65-F5344CB8AC3E}">
        <p14:creationId xmlns="" xmlns:p14="http://schemas.microsoft.com/office/powerpoint/2010/main" val="3872507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lvl="0" algn="ctr"/>
            <a:r>
              <a:rPr lang="en-US" sz="2400" dirty="0">
                <a:solidFill>
                  <a:srgbClr val="008998"/>
                </a:solidFill>
              </a:rPr>
              <a:t>SEFSC</a:t>
            </a:r>
          </a:p>
          <a:p>
            <a:endParaRPr lang="en-US" dirty="0"/>
          </a:p>
        </p:txBody>
      </p:sp>
      <p:sp>
        <p:nvSpPr>
          <p:cNvPr id="6" name="Text Placeholder 2"/>
          <p:cNvSpPr txBox="1">
            <a:spLocks/>
          </p:cNvSpPr>
          <p:nvPr/>
        </p:nvSpPr>
        <p:spPr>
          <a:xfrm>
            <a:off x="2257678" y="1772156"/>
            <a:ext cx="6627377" cy="4814761"/>
          </a:xfrm>
          <a:prstGeom prst="rect">
            <a:avLst/>
          </a:prstGeom>
        </p:spPr>
        <p:txBody>
          <a:bodyPr vert="horz" lIns="91440" tIns="45720" rIns="91440" bIns="45720" rtlCol="0">
            <a:normAutofit fontScale="92500" lnSpcReduction="20000"/>
          </a:bodyPr>
          <a:lst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4200" b="1" dirty="0" smtClean="0">
                <a:solidFill>
                  <a:srgbClr val="00467F"/>
                </a:solidFill>
              </a:rPr>
              <a:t>Asset Distribution: Samplers </a:t>
            </a:r>
          </a:p>
          <a:p>
            <a:pPr marL="342900" indent="-342900" algn="l">
              <a:buFont typeface="Arial" pitchFamily="34" charset="0"/>
              <a:buChar char="•"/>
            </a:pPr>
            <a:r>
              <a:rPr lang="en-US" sz="4200" dirty="0" smtClean="0">
                <a:solidFill>
                  <a:srgbClr val="00467F"/>
                </a:solidFill>
              </a:rPr>
              <a:t>Federal samplers: </a:t>
            </a:r>
          </a:p>
          <a:p>
            <a:pPr marL="1085850" lvl="1" indent="-342900">
              <a:buFont typeface="Arial" pitchFamily="34" charset="0"/>
              <a:buChar char="•"/>
            </a:pPr>
            <a:r>
              <a:rPr lang="en-US" sz="4200" dirty="0" smtClean="0">
                <a:solidFill>
                  <a:srgbClr val="00467F"/>
                </a:solidFill>
              </a:rPr>
              <a:t>4 in FL, </a:t>
            </a:r>
          </a:p>
          <a:p>
            <a:pPr marL="1085850" lvl="1" indent="-342900">
              <a:buFont typeface="Arial" pitchFamily="34" charset="0"/>
              <a:buChar char="•"/>
            </a:pPr>
            <a:r>
              <a:rPr lang="en-US" sz="4200" dirty="0" smtClean="0">
                <a:solidFill>
                  <a:srgbClr val="00467F"/>
                </a:solidFill>
              </a:rPr>
              <a:t>2 in NC</a:t>
            </a:r>
          </a:p>
          <a:p>
            <a:pPr marL="342900" indent="-342900" algn="l">
              <a:buFont typeface="Arial" pitchFamily="34" charset="0"/>
              <a:buChar char="•"/>
            </a:pPr>
            <a:r>
              <a:rPr lang="en-US" sz="4200" dirty="0" smtClean="0">
                <a:solidFill>
                  <a:srgbClr val="00467F"/>
                </a:solidFill>
              </a:rPr>
              <a:t>FL-5</a:t>
            </a:r>
          </a:p>
          <a:p>
            <a:pPr marL="342900" indent="-342900" algn="l">
              <a:buFont typeface="Arial" pitchFamily="34" charset="0"/>
              <a:buChar char="•"/>
            </a:pPr>
            <a:r>
              <a:rPr lang="en-US" sz="4200" dirty="0" smtClean="0">
                <a:solidFill>
                  <a:srgbClr val="00467F"/>
                </a:solidFill>
              </a:rPr>
              <a:t>GA-0</a:t>
            </a:r>
          </a:p>
          <a:p>
            <a:pPr marL="342900" indent="-342900" algn="l">
              <a:buFont typeface="Arial" pitchFamily="34" charset="0"/>
              <a:buChar char="•"/>
            </a:pPr>
            <a:r>
              <a:rPr lang="en-US" sz="4200" dirty="0" smtClean="0">
                <a:solidFill>
                  <a:srgbClr val="00467F"/>
                </a:solidFill>
              </a:rPr>
              <a:t>SC-2</a:t>
            </a:r>
          </a:p>
          <a:p>
            <a:pPr marL="342900" indent="-342900" algn="l">
              <a:buFont typeface="Arial" pitchFamily="34" charset="0"/>
              <a:buChar char="•"/>
            </a:pPr>
            <a:r>
              <a:rPr lang="en-US" sz="4200" dirty="0" smtClean="0">
                <a:solidFill>
                  <a:srgbClr val="00467F"/>
                </a:solidFill>
              </a:rPr>
              <a:t>NC-5</a:t>
            </a:r>
          </a:p>
          <a:p>
            <a:pPr marL="342900" indent="-342900" algn="l">
              <a:buFont typeface="Arial" pitchFamily="34" charset="0"/>
              <a:buChar char="•"/>
            </a:pPr>
            <a:endParaRPr lang="en-US" dirty="0" smtClean="0">
              <a:solidFill>
                <a:srgbClr val="00467F"/>
              </a:solidFill>
            </a:endParaRPr>
          </a:p>
          <a:p>
            <a:pPr algn="l"/>
            <a:endParaRPr lang="en-US" dirty="0">
              <a:solidFill>
                <a:srgbClr val="00467F"/>
              </a:solidFill>
            </a:endParaRPr>
          </a:p>
          <a:p>
            <a:pPr algn="l"/>
            <a:endParaRPr lang="en-US" dirty="0">
              <a:solidFill>
                <a:srgbClr val="00467F"/>
              </a:solidFill>
            </a:endParaRPr>
          </a:p>
        </p:txBody>
      </p:sp>
      <p:sp>
        <p:nvSpPr>
          <p:cNvPr id="8" name="Title 1"/>
          <p:cNvSpPr txBox="1">
            <a:spLocks/>
          </p:cNvSpPr>
          <p:nvPr/>
        </p:nvSpPr>
        <p:spPr>
          <a:xfrm>
            <a:off x="3553685" y="511234"/>
            <a:ext cx="5485118" cy="1260922"/>
          </a:xfrm>
          <a:prstGeom prst="rect">
            <a:avLst/>
          </a:prstGeom>
        </p:spPr>
        <p:txBody>
          <a:bodyPr vert="horz" lIns="91440" tIns="45720" rIns="91440" bIns="45720" rtlCol="0" anchor="t" anchorCtr="0">
            <a:noAutofit/>
          </a:bodyPr>
          <a:lst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a:lstStyle>
          <a:p>
            <a:r>
              <a:rPr lang="en-US" sz="3200" dirty="0" smtClean="0">
                <a:solidFill>
                  <a:srgbClr val="008998"/>
                </a:solidFill>
              </a:rPr>
              <a:t>South Atlantic Commercial Biosampling: Targets and Achievements</a:t>
            </a:r>
            <a:endParaRPr lang="en-US" sz="3200" dirty="0">
              <a:solidFill>
                <a:srgbClr val="008998"/>
              </a:solidFill>
            </a:endParaRPr>
          </a:p>
        </p:txBody>
      </p:sp>
    </p:spTree>
    <p:extLst>
      <p:ext uri="{BB962C8B-B14F-4D97-AF65-F5344CB8AC3E}">
        <p14:creationId xmlns="" xmlns:p14="http://schemas.microsoft.com/office/powerpoint/2010/main" val="2171467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lvl="0" algn="ctr"/>
            <a:r>
              <a:rPr lang="en-US" sz="2400" dirty="0">
                <a:solidFill>
                  <a:srgbClr val="008998"/>
                </a:solidFill>
              </a:rPr>
              <a:t>SEFSC</a:t>
            </a:r>
          </a:p>
          <a:p>
            <a:endParaRPr lang="en-US" dirty="0"/>
          </a:p>
        </p:txBody>
      </p:sp>
      <p:sp>
        <p:nvSpPr>
          <p:cNvPr id="6" name="Text Placeholder 2"/>
          <p:cNvSpPr txBox="1">
            <a:spLocks/>
          </p:cNvSpPr>
          <p:nvPr/>
        </p:nvSpPr>
        <p:spPr>
          <a:xfrm>
            <a:off x="2087745" y="2023009"/>
            <a:ext cx="6627377" cy="3576680"/>
          </a:xfrm>
          <a:prstGeom prst="rect">
            <a:avLst/>
          </a:prstGeom>
        </p:spPr>
        <p:txBody>
          <a:bodyPr vert="horz" lIns="91440" tIns="45720" rIns="91440" bIns="45720" rtlCol="0">
            <a:normAutofit fontScale="62500" lnSpcReduction="20000"/>
          </a:bodyPr>
          <a:lst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4200" b="1" dirty="0" smtClean="0">
                <a:solidFill>
                  <a:srgbClr val="00467F"/>
                </a:solidFill>
              </a:rPr>
              <a:t>Discussion </a:t>
            </a:r>
          </a:p>
          <a:p>
            <a:pPr marL="342900" indent="-342900" algn="l">
              <a:buFont typeface="Arial" pitchFamily="34" charset="0"/>
              <a:buChar char="•"/>
            </a:pPr>
            <a:r>
              <a:rPr lang="en-US" sz="4200" dirty="0" smtClean="0">
                <a:solidFill>
                  <a:srgbClr val="00467F"/>
                </a:solidFill>
              </a:rPr>
              <a:t>Federal and State funding levels of biosampling programs have substantial impact on target achievement</a:t>
            </a:r>
          </a:p>
          <a:p>
            <a:pPr marL="342900" indent="-342900" algn="l">
              <a:buFont typeface="Arial" pitchFamily="34" charset="0"/>
              <a:buChar char="•"/>
            </a:pPr>
            <a:r>
              <a:rPr lang="en-US" sz="4200" dirty="0" smtClean="0">
                <a:solidFill>
                  <a:srgbClr val="00467F"/>
                </a:solidFill>
              </a:rPr>
              <a:t>Other metrics such as number of trips sampled may be equally or even more important indicators of sampling quality</a:t>
            </a:r>
          </a:p>
          <a:p>
            <a:pPr marL="342900" indent="-342900" algn="l">
              <a:buFont typeface="Arial" pitchFamily="34" charset="0"/>
              <a:buChar char="•"/>
            </a:pPr>
            <a:r>
              <a:rPr lang="en-US" sz="4200" dirty="0" smtClean="0">
                <a:solidFill>
                  <a:srgbClr val="00467F"/>
                </a:solidFill>
              </a:rPr>
              <a:t>Currently, no simple process to monitor progress towards target achievement during a year.</a:t>
            </a:r>
          </a:p>
          <a:p>
            <a:pPr marL="342900" indent="-342900" algn="l">
              <a:buFont typeface="Arial" pitchFamily="34" charset="0"/>
              <a:buChar char="•"/>
            </a:pPr>
            <a:endParaRPr lang="en-US" dirty="0" smtClean="0">
              <a:solidFill>
                <a:srgbClr val="00467F"/>
              </a:solidFill>
            </a:endParaRPr>
          </a:p>
          <a:p>
            <a:pPr algn="l"/>
            <a:endParaRPr lang="en-US" dirty="0">
              <a:solidFill>
                <a:srgbClr val="00467F"/>
              </a:solidFill>
            </a:endParaRPr>
          </a:p>
          <a:p>
            <a:pPr algn="l"/>
            <a:endParaRPr lang="en-US" dirty="0">
              <a:solidFill>
                <a:srgbClr val="00467F"/>
              </a:solidFill>
            </a:endParaRPr>
          </a:p>
        </p:txBody>
      </p:sp>
      <p:sp>
        <p:nvSpPr>
          <p:cNvPr id="8" name="Title 1"/>
          <p:cNvSpPr txBox="1">
            <a:spLocks/>
          </p:cNvSpPr>
          <p:nvPr/>
        </p:nvSpPr>
        <p:spPr>
          <a:xfrm>
            <a:off x="3553685" y="511234"/>
            <a:ext cx="5485118" cy="1260922"/>
          </a:xfrm>
          <a:prstGeom prst="rect">
            <a:avLst/>
          </a:prstGeom>
        </p:spPr>
        <p:txBody>
          <a:bodyPr vert="horz" lIns="91440" tIns="45720" rIns="91440" bIns="45720" rtlCol="0" anchor="t" anchorCtr="0">
            <a:noAutofit/>
          </a:bodyPr>
          <a:lst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a:lstStyle>
          <a:p>
            <a:r>
              <a:rPr lang="en-US" sz="3200" dirty="0" smtClean="0">
                <a:solidFill>
                  <a:srgbClr val="008998"/>
                </a:solidFill>
              </a:rPr>
              <a:t>South Atlantic Commercial Biosampling: Targets and Achievements</a:t>
            </a:r>
            <a:endParaRPr lang="en-US" sz="3200" dirty="0">
              <a:solidFill>
                <a:srgbClr val="008998"/>
              </a:solidFill>
            </a:endParaRPr>
          </a:p>
        </p:txBody>
      </p:sp>
    </p:spTree>
    <p:extLst>
      <p:ext uri="{BB962C8B-B14F-4D97-AF65-F5344CB8AC3E}">
        <p14:creationId xmlns="" xmlns:p14="http://schemas.microsoft.com/office/powerpoint/2010/main" val="290750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lvl="0" algn="ctr"/>
            <a:r>
              <a:rPr lang="en-US" sz="2400" dirty="0">
                <a:solidFill>
                  <a:srgbClr val="008998"/>
                </a:solidFill>
              </a:rPr>
              <a:t>SEFSC</a:t>
            </a:r>
          </a:p>
          <a:p>
            <a:endParaRPr lang="en-US" dirty="0"/>
          </a:p>
        </p:txBody>
      </p:sp>
      <p:sp>
        <p:nvSpPr>
          <p:cNvPr id="6" name="Text Placeholder 2"/>
          <p:cNvSpPr txBox="1">
            <a:spLocks/>
          </p:cNvSpPr>
          <p:nvPr/>
        </p:nvSpPr>
        <p:spPr>
          <a:xfrm>
            <a:off x="2257678" y="1772157"/>
            <a:ext cx="6627377" cy="1346434"/>
          </a:xfrm>
          <a:prstGeom prst="rect">
            <a:avLst/>
          </a:prstGeom>
        </p:spPr>
        <p:txBody>
          <a:bodyPr vert="horz" lIns="91440" tIns="45720" rIns="91440" bIns="45720" rtlCol="0">
            <a:normAutofit fontScale="55000" lnSpcReduction="20000"/>
          </a:bodyPr>
          <a:lst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4200" b="1" dirty="0" smtClean="0">
                <a:solidFill>
                  <a:srgbClr val="00467F"/>
                </a:solidFill>
              </a:rPr>
              <a:t>Discussion </a:t>
            </a:r>
          </a:p>
          <a:p>
            <a:pPr marL="342900" indent="-342900" algn="l">
              <a:buFont typeface="Arial" pitchFamily="34" charset="0"/>
              <a:buChar char="•"/>
            </a:pPr>
            <a:r>
              <a:rPr lang="en-US" sz="4200" dirty="0" smtClean="0">
                <a:solidFill>
                  <a:srgbClr val="00467F"/>
                </a:solidFill>
              </a:rPr>
              <a:t>Evaluation of biosampling activities optimally include more than just achievement of sampling targets</a:t>
            </a:r>
            <a:endParaRPr lang="en-US" dirty="0" smtClean="0">
              <a:solidFill>
                <a:srgbClr val="00467F"/>
              </a:solidFill>
            </a:endParaRPr>
          </a:p>
          <a:p>
            <a:pPr algn="l"/>
            <a:endParaRPr lang="en-US" dirty="0">
              <a:solidFill>
                <a:srgbClr val="00467F"/>
              </a:solidFill>
            </a:endParaRPr>
          </a:p>
          <a:p>
            <a:pPr algn="l"/>
            <a:endParaRPr lang="en-US" dirty="0">
              <a:solidFill>
                <a:srgbClr val="00467F"/>
              </a:solidFill>
            </a:endParaRPr>
          </a:p>
        </p:txBody>
      </p:sp>
      <p:sp>
        <p:nvSpPr>
          <p:cNvPr id="8" name="Title 1"/>
          <p:cNvSpPr txBox="1">
            <a:spLocks/>
          </p:cNvSpPr>
          <p:nvPr/>
        </p:nvSpPr>
        <p:spPr>
          <a:xfrm>
            <a:off x="3553685" y="511234"/>
            <a:ext cx="5485118" cy="1260922"/>
          </a:xfrm>
          <a:prstGeom prst="rect">
            <a:avLst/>
          </a:prstGeom>
        </p:spPr>
        <p:txBody>
          <a:bodyPr vert="horz" lIns="91440" tIns="45720" rIns="91440" bIns="45720" rtlCol="0" anchor="t" anchorCtr="0">
            <a:noAutofit/>
          </a:bodyPr>
          <a:lst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a:lstStyle>
          <a:p>
            <a:r>
              <a:rPr lang="en-US" sz="3200" dirty="0" smtClean="0">
                <a:solidFill>
                  <a:srgbClr val="008998"/>
                </a:solidFill>
              </a:rPr>
              <a:t>South Atlantic Commercial Biosampling: Targets and Achievements</a:t>
            </a:r>
            <a:endParaRPr lang="en-US" sz="3200" dirty="0">
              <a:solidFill>
                <a:srgbClr val="008998"/>
              </a:solidFill>
            </a:endParaRPr>
          </a:p>
        </p:txBody>
      </p:sp>
      <p:sp>
        <p:nvSpPr>
          <p:cNvPr id="2" name="TextBox 1"/>
          <p:cNvSpPr txBox="1"/>
          <p:nvPr/>
        </p:nvSpPr>
        <p:spPr>
          <a:xfrm>
            <a:off x="1618407" y="5882910"/>
            <a:ext cx="6894414" cy="738664"/>
          </a:xfrm>
          <a:prstGeom prst="rect">
            <a:avLst/>
          </a:prstGeom>
          <a:noFill/>
        </p:spPr>
        <p:txBody>
          <a:bodyPr wrap="square" rtlCol="0">
            <a:spAutoFit/>
          </a:bodyPr>
          <a:lstStyle/>
          <a:p>
            <a:r>
              <a:rPr lang="en-US" sz="1400" dirty="0"/>
              <a:t>Landings vs. TIP Interviews </a:t>
            </a:r>
            <a:r>
              <a:rPr lang="en-US" sz="1400" dirty="0" smtClean="0"/>
              <a:t>(percent of all areas total) by sampler </a:t>
            </a:r>
            <a:r>
              <a:rPr lang="en-US" sz="1400" dirty="0"/>
              <a:t>area, </a:t>
            </a:r>
            <a:r>
              <a:rPr lang="en-US" sz="1400" dirty="0" smtClean="0"/>
              <a:t>2008-2012.  Asterisks indicate areas were no Federal samplers are active, in all other areas State and Federal samplers coordinate operations.  Georgia not shown due to confidentiality restrictions.</a:t>
            </a:r>
            <a:endParaRPr lang="en-US" sz="1400" dirty="0"/>
          </a:p>
        </p:txBody>
      </p:sp>
      <p:graphicFrame>
        <p:nvGraphicFramePr>
          <p:cNvPr id="7" name="Chart 6"/>
          <p:cNvGraphicFramePr>
            <a:graphicFrameLocks/>
          </p:cNvGraphicFramePr>
          <p:nvPr>
            <p:extLst>
              <p:ext uri="{D42A27DB-BD31-4B8C-83A1-F6EECF244321}">
                <p14:modId xmlns="" xmlns:p14="http://schemas.microsoft.com/office/powerpoint/2010/main" val="1923573185"/>
              </p:ext>
            </p:extLst>
          </p:nvPr>
        </p:nvGraphicFramePr>
        <p:xfrm>
          <a:off x="1942088" y="2834363"/>
          <a:ext cx="5829848" cy="30485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215640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1679</TotalTime>
  <Words>1435</Words>
  <Application>Microsoft Office PowerPoint</Application>
  <PresentationFormat>On-screen Show (4:3)</PresentationFormat>
  <Paragraphs>93</Paragraphs>
  <Slides>10</Slides>
  <Notes>9</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NOAA Divider Slides</vt:lpstr>
      <vt:lpstr>NOAA Title Options</vt:lpstr>
      <vt:lpstr>Slide 1</vt:lpstr>
      <vt:lpstr>Slide 2</vt:lpstr>
      <vt:lpstr>Slide 3</vt:lpstr>
      <vt:lpstr>Slide 4</vt:lpstr>
      <vt:lpstr>Slide 5</vt:lpstr>
      <vt:lpstr>Slide 6</vt:lpstr>
      <vt:lpstr>Slide 7</vt:lpstr>
      <vt:lpstr>Slide 8</vt:lpstr>
      <vt:lpstr>Slide 9</vt:lpstr>
      <vt:lpstr>Slide 10</vt:lpstr>
    </vt:vector>
  </TitlesOfParts>
  <Company>Janin/Cliff Design,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Durham</dc:creator>
  <cp:lastModifiedBy>gregg.waugh</cp:lastModifiedBy>
  <cp:revision>126</cp:revision>
  <cp:lastPrinted>2013-05-30T16:45:43Z</cp:lastPrinted>
  <dcterms:created xsi:type="dcterms:W3CDTF">2012-07-23T20:47:30Z</dcterms:created>
  <dcterms:modified xsi:type="dcterms:W3CDTF">2013-09-09T13:48:24Z</dcterms:modified>
</cp:coreProperties>
</file>