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351" r:id="rId2"/>
    <p:sldId id="392" r:id="rId3"/>
    <p:sldId id="373" r:id="rId4"/>
    <p:sldId id="377" r:id="rId5"/>
    <p:sldId id="381" r:id="rId6"/>
    <p:sldId id="378" r:id="rId7"/>
    <p:sldId id="380" r:id="rId8"/>
    <p:sldId id="397" r:id="rId9"/>
    <p:sldId id="362" r:id="rId10"/>
    <p:sldId id="375" r:id="rId11"/>
    <p:sldId id="398" r:id="rId12"/>
    <p:sldId id="382" r:id="rId13"/>
    <p:sldId id="383" r:id="rId14"/>
    <p:sldId id="384" r:id="rId15"/>
    <p:sldId id="385" r:id="rId16"/>
    <p:sldId id="386" r:id="rId17"/>
    <p:sldId id="387" r:id="rId18"/>
    <p:sldId id="388" r:id="rId19"/>
    <p:sldId id="395" r:id="rId20"/>
    <p:sldId id="399" r:id="rId21"/>
    <p:sldId id="389" r:id="rId22"/>
    <p:sldId id="372" r:id="rId23"/>
    <p:sldId id="391" r:id="rId24"/>
    <p:sldId id="390" r:id="rId25"/>
    <p:sldId id="396" r:id="rId26"/>
    <p:sldId id="400" r:id="rId27"/>
    <p:sldId id="329" r:id="rId28"/>
  </p:sldIdLst>
  <p:sldSz cx="9144000" cy="6858000" type="screen4x3"/>
  <p:notesSz cx="7077075" cy="9383713"/>
  <p:defaultTextStyle>
    <a:defPPr>
      <a:defRPr lang="en-US"/>
    </a:defPPr>
    <a:lvl1pPr algn="l" rtl="0" eaLnBrk="0" fontAlgn="base" hangingPunct="0">
      <a:spcBef>
        <a:spcPct val="0"/>
      </a:spcBef>
      <a:spcAft>
        <a:spcPct val="0"/>
      </a:spcAft>
      <a:defRPr sz="2400" kern="1200">
        <a:solidFill>
          <a:schemeClr val="tx1"/>
        </a:solidFill>
        <a:latin typeface="Georgia" pitchFamily="18" charset="0"/>
        <a:ea typeface="+mn-ea"/>
        <a:cs typeface="+mn-cs"/>
      </a:defRPr>
    </a:lvl1pPr>
    <a:lvl2pPr marL="457200" algn="l" rtl="0" eaLnBrk="0" fontAlgn="base" hangingPunct="0">
      <a:spcBef>
        <a:spcPct val="0"/>
      </a:spcBef>
      <a:spcAft>
        <a:spcPct val="0"/>
      </a:spcAft>
      <a:defRPr sz="2400" kern="1200">
        <a:solidFill>
          <a:schemeClr val="tx1"/>
        </a:solidFill>
        <a:latin typeface="Georgia" pitchFamily="18" charset="0"/>
        <a:ea typeface="+mn-ea"/>
        <a:cs typeface="+mn-cs"/>
      </a:defRPr>
    </a:lvl2pPr>
    <a:lvl3pPr marL="914400" algn="l" rtl="0" eaLnBrk="0" fontAlgn="base" hangingPunct="0">
      <a:spcBef>
        <a:spcPct val="0"/>
      </a:spcBef>
      <a:spcAft>
        <a:spcPct val="0"/>
      </a:spcAft>
      <a:defRPr sz="2400" kern="1200">
        <a:solidFill>
          <a:schemeClr val="tx1"/>
        </a:solidFill>
        <a:latin typeface="Georgia"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Georgia"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Georgia" pitchFamily="18" charset="0"/>
        <a:ea typeface="+mn-ea"/>
        <a:cs typeface="+mn-cs"/>
      </a:defRPr>
    </a:lvl5pPr>
    <a:lvl6pPr marL="2286000" algn="l" defTabSz="914400" rtl="0" eaLnBrk="1" latinLnBrk="0" hangingPunct="1">
      <a:defRPr sz="2400" kern="1200">
        <a:solidFill>
          <a:schemeClr val="tx1"/>
        </a:solidFill>
        <a:latin typeface="Georgia" pitchFamily="18" charset="0"/>
        <a:ea typeface="+mn-ea"/>
        <a:cs typeface="+mn-cs"/>
      </a:defRPr>
    </a:lvl6pPr>
    <a:lvl7pPr marL="2743200" algn="l" defTabSz="914400" rtl="0" eaLnBrk="1" latinLnBrk="0" hangingPunct="1">
      <a:defRPr sz="2400" kern="1200">
        <a:solidFill>
          <a:schemeClr val="tx1"/>
        </a:solidFill>
        <a:latin typeface="Georgia" pitchFamily="18" charset="0"/>
        <a:ea typeface="+mn-ea"/>
        <a:cs typeface="+mn-cs"/>
      </a:defRPr>
    </a:lvl7pPr>
    <a:lvl8pPr marL="3200400" algn="l" defTabSz="914400" rtl="0" eaLnBrk="1" latinLnBrk="0" hangingPunct="1">
      <a:defRPr sz="2400" kern="1200">
        <a:solidFill>
          <a:schemeClr val="tx1"/>
        </a:solidFill>
        <a:latin typeface="Georgia" pitchFamily="18" charset="0"/>
        <a:ea typeface="+mn-ea"/>
        <a:cs typeface="+mn-cs"/>
      </a:defRPr>
    </a:lvl8pPr>
    <a:lvl9pPr marL="3657600" algn="l" defTabSz="914400" rtl="0" eaLnBrk="1" latinLnBrk="0" hangingPunct="1">
      <a:defRPr sz="2400"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a:srgbClr val="E2E9C9"/>
    <a:srgbClr val="000066"/>
    <a:srgbClr val="FFFF00"/>
    <a:srgbClr val="66CCFF"/>
    <a:srgbClr val="6471CE"/>
    <a:srgbClr val="9999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9646" autoAdjust="0"/>
    <p:restoredTop sz="95696" autoAdjust="0"/>
  </p:normalViewPr>
  <p:slideViewPr>
    <p:cSldViewPr>
      <p:cViewPr>
        <p:scale>
          <a:sx n="70" d="100"/>
          <a:sy n="70" d="100"/>
        </p:scale>
        <p:origin x="-168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akers\Documents\Grants\CRP%202009\Coop%20Res%20Survey\Survey%20results\SurveySummary_06072012_excel.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bakers\Documents\Grants\CRP%202009\Effort%20and%20spatial%20use%20analysis\SAS%20for%20Spatial\Effort\Days%20and%20Hours%20Effort%20Analysi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bakers\Documents\Grants\CRP%202009\Effort%20and%20spatial%20use%20analysis\SAS%20for%20Spatial\Effort\Days%20and%20Hours%20Effort%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akers\Documents\Grants\CRP%202009\Coop%20Res%20Survey\Survey%20results\SurveySummary_06072012_excel.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bakers\Documents\Grants\CRP%202009\Effort%20and%20spatial%20use%20analysis\SAS%20for%20Spatial\Effort\Days%20and%20Hours%20Effort%20Analysi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bakers\Documents\Grants\CRP%202009\Effort%20and%20spatial%20use%20analysis\SAS%20for%20Spatial\Effort\Days%20and%20Hours%20Effort%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657261592300945"/>
          <c:y val="6.8382712754126121E-2"/>
          <c:w val="0.82481627296587956"/>
          <c:h val="0.77452199830953372"/>
        </c:manualLayout>
      </c:layout>
      <c:barChart>
        <c:barDir val="col"/>
        <c:grouping val="clustered"/>
        <c:ser>
          <c:idx val="0"/>
          <c:order val="0"/>
          <c:tx>
            <c:v>Survey</c:v>
          </c:tx>
          <c:spPr>
            <a:solidFill>
              <a:schemeClr val="tx1"/>
            </a:solidFill>
          </c:spPr>
          <c:cat>
            <c:strRef>
              <c:f>'Question 3'!$A$16:$A$20</c:f>
              <c:strCache>
                <c:ptCount val="5"/>
                <c:pt idx="0">
                  <c:v>NC</c:v>
                </c:pt>
                <c:pt idx="1">
                  <c:v>SC</c:v>
                </c:pt>
                <c:pt idx="2">
                  <c:v>GA</c:v>
                </c:pt>
                <c:pt idx="3">
                  <c:v>FL</c:v>
                </c:pt>
                <c:pt idx="4">
                  <c:v>Other</c:v>
                </c:pt>
              </c:strCache>
            </c:strRef>
          </c:cat>
          <c:val>
            <c:numRef>
              <c:f>'Question 3'!$B$16:$B$20</c:f>
              <c:numCache>
                <c:formatCode>0.0%</c:formatCode>
                <c:ptCount val="5"/>
                <c:pt idx="0">
                  <c:v>0.21400000000000027</c:v>
                </c:pt>
                <c:pt idx="1">
                  <c:v>8.9000000000000176E-2</c:v>
                </c:pt>
                <c:pt idx="2">
                  <c:v>9.0000000000000132E-3</c:v>
                </c:pt>
                <c:pt idx="3">
                  <c:v>0.67000000000000148</c:v>
                </c:pt>
                <c:pt idx="4">
                  <c:v>1.8000000000000037E-2</c:v>
                </c:pt>
              </c:numCache>
            </c:numRef>
          </c:val>
        </c:ser>
        <c:ser>
          <c:idx val="1"/>
          <c:order val="1"/>
          <c:tx>
            <c:v>Database</c:v>
          </c:tx>
          <c:spPr>
            <a:solidFill>
              <a:schemeClr val="bg1"/>
            </a:solidFill>
            <a:ln w="25400">
              <a:solidFill>
                <a:sysClr val="windowText" lastClr="000000"/>
              </a:solidFill>
            </a:ln>
          </c:spPr>
          <c:val>
            <c:numRef>
              <c:f>'Question 3'!$D$16:$D$20</c:f>
              <c:numCache>
                <c:formatCode>0%</c:formatCode>
                <c:ptCount val="5"/>
                <c:pt idx="0">
                  <c:v>0.20258732212160421</c:v>
                </c:pt>
                <c:pt idx="1">
                  <c:v>7.803363518758101E-2</c:v>
                </c:pt>
                <c:pt idx="2">
                  <c:v>1.3505821474773642E-2</c:v>
                </c:pt>
                <c:pt idx="3">
                  <c:v>0.78483829236740088</c:v>
                </c:pt>
                <c:pt idx="4">
                  <c:v>8.1034928848641857E-2</c:v>
                </c:pt>
              </c:numCache>
            </c:numRef>
          </c:val>
        </c:ser>
        <c:axId val="80056704"/>
        <c:axId val="81321984"/>
      </c:barChart>
      <c:catAx>
        <c:axId val="80056704"/>
        <c:scaling>
          <c:orientation val="minMax"/>
        </c:scaling>
        <c:axPos val="b"/>
        <c:tickLblPos val="nextTo"/>
        <c:txPr>
          <a:bodyPr/>
          <a:lstStyle/>
          <a:p>
            <a:pPr>
              <a:defRPr sz="2000" b="1">
                <a:latin typeface="Calibri" pitchFamily="34" charset="0"/>
              </a:defRPr>
            </a:pPr>
            <a:endParaRPr lang="en-US"/>
          </a:p>
        </c:txPr>
        <c:crossAx val="81321984"/>
        <c:crosses val="autoZero"/>
        <c:auto val="1"/>
        <c:lblAlgn val="ctr"/>
        <c:lblOffset val="100"/>
      </c:catAx>
      <c:valAx>
        <c:axId val="81321984"/>
        <c:scaling>
          <c:orientation val="minMax"/>
        </c:scaling>
        <c:axPos val="l"/>
        <c:numFmt formatCode="0%" sourceLinked="0"/>
        <c:tickLblPos val="nextTo"/>
        <c:spPr>
          <a:ln w="25400">
            <a:solidFill>
              <a:sysClr val="windowText" lastClr="000000"/>
            </a:solidFill>
          </a:ln>
        </c:spPr>
        <c:txPr>
          <a:bodyPr/>
          <a:lstStyle/>
          <a:p>
            <a:pPr>
              <a:defRPr sz="2000" b="1">
                <a:latin typeface="Calibri" pitchFamily="34" charset="0"/>
              </a:defRPr>
            </a:pPr>
            <a:endParaRPr lang="en-US"/>
          </a:p>
        </c:txPr>
        <c:crossAx val="80056704"/>
        <c:crosses val="autoZero"/>
        <c:crossBetween val="between"/>
      </c:valAx>
      <c:spPr>
        <a:noFill/>
        <a:ln w="25400">
          <a:solidFill>
            <a:sysClr val="windowText" lastClr="000000"/>
          </a:solidFill>
        </a:ln>
      </c:spPr>
    </c:plotArea>
    <c:legend>
      <c:legendPos val="r"/>
      <c:layout>
        <c:manualLayout>
          <c:xMode val="edge"/>
          <c:yMode val="edge"/>
          <c:x val="0.1277930883639545"/>
          <c:y val="9.6838363954505707E-2"/>
          <c:w val="0.19430424321959769"/>
          <c:h val="0.19521216097987765"/>
        </c:manualLayout>
      </c:layout>
      <c:overlay val="1"/>
      <c:txPr>
        <a:bodyPr/>
        <a:lstStyle/>
        <a:p>
          <a:pPr>
            <a:defRPr sz="1600" b="1">
              <a:latin typeface="Calibri" pitchFamily="34" charset="0"/>
            </a:defRPr>
          </a:pPr>
          <a:endParaRPr lang="en-US"/>
        </a:p>
      </c:txPr>
    </c:legend>
    <c:plotVisOnly val="1"/>
  </c:chart>
  <c:spPr>
    <a:solidFill>
      <a:schemeClr val="bg1"/>
    </a:solidFill>
    <a:ln w="25400">
      <a:solidFill>
        <a:sysClr val="windowText" lastClr="000000"/>
      </a:solid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4217631449914911"/>
          <c:y val="9.7581291921843102E-2"/>
          <c:w val="0.65871290127195636"/>
          <c:h val="0.66143870905025759"/>
        </c:manualLayout>
      </c:layout>
      <c:scatterChart>
        <c:scatterStyle val="lineMarker"/>
        <c:ser>
          <c:idx val="0"/>
          <c:order val="0"/>
          <c:tx>
            <c:v>Mean + 95% CL</c:v>
          </c:tx>
          <c:spPr>
            <a:ln w="28575">
              <a:noFill/>
            </a:ln>
          </c:spPr>
          <c:trendline>
            <c:spPr>
              <a:ln w="25400">
                <a:solidFill>
                  <a:srgbClr val="000000"/>
                </a:solidFill>
                <a:prstDash val="dash"/>
              </a:ln>
            </c:spPr>
            <c:trendlineType val="poly"/>
            <c:order val="3"/>
            <c:dispRSqr val="1"/>
            <c:dispEq val="1"/>
            <c:trendlineLbl>
              <c:layout>
                <c:manualLayout>
                  <c:x val="-2.5672298775153139E-2"/>
                  <c:y val="-0.40465132591184738"/>
                </c:manualLayout>
              </c:layout>
              <c:tx>
                <c:rich>
                  <a:bodyPr/>
                  <a:lstStyle/>
                  <a:p>
                    <a:pPr>
                      <a:defRPr sz="2000" b="1">
                        <a:latin typeface="Calibri" pitchFamily="34" charset="0"/>
                      </a:defRPr>
                    </a:pPr>
                    <a:r>
                      <a:rPr lang="en-US" baseline="0" dirty="0"/>
                      <a:t>All </a:t>
                    </a:r>
                    <a:r>
                      <a:rPr lang="en-US" baseline="0" dirty="0" smtClean="0"/>
                      <a:t>5 observed trips</a:t>
                    </a:r>
                    <a:endParaRPr lang="en-US" baseline="0" dirty="0"/>
                  </a:p>
                  <a:p>
                    <a:pPr>
                      <a:defRPr sz="2000" b="1">
                        <a:latin typeface="Calibri" pitchFamily="34" charset="0"/>
                      </a:defRPr>
                    </a:pPr>
                    <a:r>
                      <a:rPr lang="en-US" baseline="0" dirty="0" smtClean="0"/>
                      <a:t>R² </a:t>
                    </a:r>
                    <a:r>
                      <a:rPr lang="en-US" baseline="0" dirty="0"/>
                      <a:t>= </a:t>
                    </a:r>
                    <a:r>
                      <a:rPr lang="en-US" baseline="0" dirty="0" smtClean="0"/>
                      <a:t>0.99</a:t>
                    </a:r>
                    <a:endParaRPr lang="en-US" dirty="0"/>
                  </a:p>
                </c:rich>
              </c:tx>
              <c:numFmt formatCode="General" sourceLinked="0"/>
              <c:spPr>
                <a:solidFill>
                  <a:schemeClr val="bg1"/>
                </a:solidFill>
                <a:ln>
                  <a:solidFill>
                    <a:schemeClr val="tx1"/>
                  </a:solidFill>
                </a:ln>
              </c:spPr>
            </c:trendlineLbl>
          </c:trendline>
          <c:errBars>
            <c:errDir val="y"/>
            <c:errBarType val="both"/>
            <c:errValType val="cust"/>
            <c:plus>
              <c:numRef>
                <c:f>'Obj3 - latest'!$I$3:$I$9</c:f>
                <c:numCache>
                  <c:formatCode>General</c:formatCode>
                  <c:ptCount val="7"/>
                  <c:pt idx="1">
                    <c:v>1.8800000000000001</c:v>
                  </c:pt>
                  <c:pt idx="2">
                    <c:v>4.08</c:v>
                  </c:pt>
                  <c:pt idx="3">
                    <c:v>11.629999999999999</c:v>
                  </c:pt>
                  <c:pt idx="4">
                    <c:v>7.83</c:v>
                  </c:pt>
                  <c:pt idx="5">
                    <c:v>6.6</c:v>
                  </c:pt>
                  <c:pt idx="6">
                    <c:v>8.4600000000000026</c:v>
                  </c:pt>
                </c:numCache>
              </c:numRef>
            </c:plus>
            <c:minus>
              <c:numRef>
                <c:f>'Obj3 - latest'!$I$3:$I$9</c:f>
                <c:numCache>
                  <c:formatCode>General</c:formatCode>
                  <c:ptCount val="7"/>
                  <c:pt idx="1">
                    <c:v>1.8800000000000001</c:v>
                  </c:pt>
                  <c:pt idx="2">
                    <c:v>4.08</c:v>
                  </c:pt>
                  <c:pt idx="3">
                    <c:v>11.629999999999999</c:v>
                  </c:pt>
                  <c:pt idx="4">
                    <c:v>7.83</c:v>
                  </c:pt>
                  <c:pt idx="5">
                    <c:v>6.6</c:v>
                  </c:pt>
                  <c:pt idx="6">
                    <c:v>8.4600000000000026</c:v>
                  </c:pt>
                </c:numCache>
              </c:numRef>
            </c:minus>
            <c:spPr>
              <a:ln w="25400">
                <a:solidFill>
                  <a:srgbClr val="000000"/>
                </a:solidFill>
              </a:ln>
            </c:spPr>
          </c:errBars>
          <c:errBars>
            <c:errDir val="x"/>
            <c:errBarType val="both"/>
            <c:errValType val="fixedVal"/>
            <c:val val="1"/>
          </c:errBars>
          <c:xVal>
            <c:numRef>
              <c:f>'Obj3 - latest'!$A$3:$A$9</c:f>
              <c:numCache>
                <c:formatCode>General</c:formatCode>
                <c:ptCount val="7"/>
                <c:pt idx="0">
                  <c:v>0.17</c:v>
                </c:pt>
                <c:pt idx="1">
                  <c:v>4</c:v>
                </c:pt>
                <c:pt idx="2">
                  <c:v>8</c:v>
                </c:pt>
                <c:pt idx="3">
                  <c:v>15</c:v>
                </c:pt>
                <c:pt idx="4">
                  <c:v>30</c:v>
                </c:pt>
                <c:pt idx="5">
                  <c:v>60</c:v>
                </c:pt>
                <c:pt idx="6">
                  <c:v>120</c:v>
                </c:pt>
              </c:numCache>
            </c:numRef>
          </c:xVal>
          <c:yVal>
            <c:numRef>
              <c:f>'Obj3 - latest'!$G$3:$G$9</c:f>
              <c:numCache>
                <c:formatCode>0</c:formatCode>
                <c:ptCount val="7"/>
                <c:pt idx="0">
                  <c:v>100</c:v>
                </c:pt>
                <c:pt idx="1">
                  <c:v>97.6</c:v>
                </c:pt>
                <c:pt idx="2">
                  <c:v>92.6</c:v>
                </c:pt>
                <c:pt idx="3">
                  <c:v>82.2</c:v>
                </c:pt>
                <c:pt idx="4">
                  <c:v>64.599999999999994</c:v>
                </c:pt>
                <c:pt idx="5">
                  <c:v>41.6</c:v>
                </c:pt>
                <c:pt idx="6">
                  <c:v>21</c:v>
                </c:pt>
              </c:numCache>
            </c:numRef>
          </c:yVal>
        </c:ser>
        <c:ser>
          <c:idx val="1"/>
          <c:order val="1"/>
          <c:spPr>
            <a:ln w="28575">
              <a:noFill/>
            </a:ln>
          </c:spPr>
          <c:marker>
            <c:symbol val="none"/>
          </c:marker>
          <c:xVal>
            <c:numRef>
              <c:f>'Obj3 - latest'!$I$27:$I$28</c:f>
              <c:numCache>
                <c:formatCode>General</c:formatCode>
                <c:ptCount val="2"/>
                <c:pt idx="0">
                  <c:v>0</c:v>
                </c:pt>
                <c:pt idx="1">
                  <c:v>120</c:v>
                </c:pt>
              </c:numCache>
            </c:numRef>
          </c:xVal>
          <c:yVal>
            <c:numRef>
              <c:f>'Obj3 - latest'!$J$27:$J$28</c:f>
              <c:numCache>
                <c:formatCode>General</c:formatCode>
                <c:ptCount val="2"/>
                <c:pt idx="0">
                  <c:v>28</c:v>
                </c:pt>
                <c:pt idx="1">
                  <c:v>28</c:v>
                </c:pt>
              </c:numCache>
            </c:numRef>
          </c:yVal>
        </c:ser>
        <c:axId val="154450944"/>
        <c:axId val="154457216"/>
      </c:scatterChart>
      <c:valAx>
        <c:axId val="154450944"/>
        <c:scaling>
          <c:orientation val="minMax"/>
          <c:max val="120"/>
          <c:min val="0"/>
        </c:scaling>
        <c:axPos val="b"/>
        <c:title>
          <c:tx>
            <c:rich>
              <a:bodyPr/>
              <a:lstStyle/>
              <a:p>
                <a:pPr>
                  <a:defRPr sz="2000">
                    <a:latin typeface="Calibri" pitchFamily="34" charset="0"/>
                  </a:defRPr>
                </a:pPr>
                <a:r>
                  <a:rPr lang="en-US" sz="2000" dirty="0" smtClean="0">
                    <a:latin typeface="Calibri" pitchFamily="34" charset="0"/>
                  </a:rPr>
                  <a:t>VMS Polling </a:t>
                </a:r>
                <a:r>
                  <a:rPr lang="en-US" sz="2000" dirty="0">
                    <a:latin typeface="Calibri" pitchFamily="34" charset="0"/>
                  </a:rPr>
                  <a:t>Interval (Minutes)</a:t>
                </a:r>
              </a:p>
            </c:rich>
          </c:tx>
          <c:layout>
            <c:manualLayout>
              <c:xMode val="edge"/>
              <c:yMode val="edge"/>
              <c:x val="0.37093090794206307"/>
              <c:y val="0.87817839934187381"/>
            </c:manualLayout>
          </c:layout>
        </c:title>
        <c:numFmt formatCode="General" sourceLinked="1"/>
        <c:tickLblPos val="nextTo"/>
        <c:spPr>
          <a:ln w="25400">
            <a:solidFill>
              <a:srgbClr val="000000"/>
            </a:solidFill>
          </a:ln>
        </c:spPr>
        <c:txPr>
          <a:bodyPr/>
          <a:lstStyle/>
          <a:p>
            <a:pPr>
              <a:defRPr sz="1800" b="1">
                <a:latin typeface="Calibri" pitchFamily="34" charset="0"/>
              </a:defRPr>
            </a:pPr>
            <a:endParaRPr lang="en-US"/>
          </a:p>
        </c:txPr>
        <c:crossAx val="154457216"/>
        <c:crosses val="autoZero"/>
        <c:crossBetween val="midCat"/>
        <c:majorUnit val="20"/>
      </c:valAx>
      <c:valAx>
        <c:axId val="154457216"/>
        <c:scaling>
          <c:orientation val="minMax"/>
          <c:max val="100"/>
        </c:scaling>
        <c:axPos val="l"/>
        <c:title>
          <c:tx>
            <c:rich>
              <a:bodyPr rot="-5400000" vert="horz"/>
              <a:lstStyle/>
              <a:p>
                <a:pPr>
                  <a:defRPr sz="2000">
                    <a:latin typeface="Calibri" pitchFamily="34" charset="0"/>
                  </a:defRPr>
                </a:pPr>
                <a:r>
                  <a:rPr lang="en-US" sz="2000" dirty="0">
                    <a:latin typeface="Calibri" pitchFamily="34" charset="0"/>
                  </a:rPr>
                  <a:t>Percent of Unique Fishing Events Recorded (Mean ± 95% CL)</a:t>
                </a:r>
              </a:p>
            </c:rich>
          </c:tx>
          <c:layout>
            <c:manualLayout>
              <c:xMode val="edge"/>
              <c:yMode val="edge"/>
              <c:x val="5.2065106445027723E-2"/>
              <c:y val="7.7738277118345356E-2"/>
            </c:manualLayout>
          </c:layout>
        </c:title>
        <c:numFmt formatCode="0" sourceLinked="1"/>
        <c:tickLblPos val="nextTo"/>
        <c:spPr>
          <a:ln w="25400">
            <a:solidFill>
              <a:srgbClr val="000000"/>
            </a:solidFill>
          </a:ln>
        </c:spPr>
        <c:txPr>
          <a:bodyPr/>
          <a:lstStyle/>
          <a:p>
            <a:pPr>
              <a:defRPr sz="1800" b="1">
                <a:latin typeface="Calibri" pitchFamily="34" charset="0"/>
              </a:defRPr>
            </a:pPr>
            <a:endParaRPr lang="en-US"/>
          </a:p>
        </c:txPr>
        <c:crossAx val="154450944"/>
        <c:crosses val="autoZero"/>
        <c:crossBetween val="midCat"/>
      </c:valAx>
      <c:spPr>
        <a:solidFill>
          <a:schemeClr val="bg1">
            <a:lumMod val="95000"/>
          </a:schemeClr>
        </a:solidFill>
        <a:ln w="25400">
          <a:solidFill>
            <a:schemeClr val="tx1"/>
          </a:solidFill>
        </a:ln>
      </c:spPr>
    </c:plotArea>
    <c:plotVisOnly val="1"/>
  </c:chart>
  <c:spPr>
    <a:solidFill>
      <a:srgbClr val="FFFFFF"/>
    </a:solidFill>
    <a:ln w="25400">
      <a:solidFill>
        <a:srgbClr val="000000"/>
      </a:solid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7262454572986069"/>
          <c:y val="4.9446782514254682E-2"/>
          <c:w val="0.78325938824954577"/>
          <c:h val="0.70909697710200015"/>
        </c:manualLayout>
      </c:layout>
      <c:scatterChart>
        <c:scatterStyle val="lineMarker"/>
        <c:ser>
          <c:idx val="0"/>
          <c:order val="0"/>
          <c:tx>
            <c:v>24_vms</c:v>
          </c:tx>
          <c:spPr>
            <a:ln w="28575">
              <a:noFill/>
            </a:ln>
          </c:spPr>
          <c:marker>
            <c:symbol val="circle"/>
            <c:size val="9"/>
            <c:spPr>
              <a:solidFill>
                <a:schemeClr val="bg1"/>
              </a:solidFill>
              <a:ln w="25400">
                <a:solidFill>
                  <a:srgbClr val="000000"/>
                </a:solidFill>
              </a:ln>
            </c:spPr>
          </c:marker>
          <c:trendline>
            <c:spPr>
              <a:ln w="25400">
                <a:solidFill>
                  <a:srgbClr val="000000"/>
                </a:solidFill>
              </a:ln>
            </c:spPr>
            <c:trendlineType val="linear"/>
            <c:dispRSqr val="1"/>
            <c:dispEq val="1"/>
            <c:trendlineLbl>
              <c:layout>
                <c:manualLayout>
                  <c:x val="-7.0163578037593806E-4"/>
                  <c:y val="0.30607453163182197"/>
                </c:manualLayout>
              </c:layout>
              <c:tx>
                <c:rich>
                  <a:bodyPr/>
                  <a:lstStyle/>
                  <a:p>
                    <a:pPr>
                      <a:defRPr sz="2000" b="1">
                        <a:latin typeface="Calibri" pitchFamily="34" charset="0"/>
                      </a:defRPr>
                    </a:pPr>
                    <a:r>
                      <a:rPr lang="en-US" baseline="0"/>
                      <a:t>24 hour VMS</a:t>
                    </a:r>
                  </a:p>
                  <a:p>
                    <a:pPr>
                      <a:defRPr sz="2000" b="1">
                        <a:latin typeface="Calibri" pitchFamily="34" charset="0"/>
                      </a:defRPr>
                    </a:pPr>
                    <a:r>
                      <a:rPr lang="en-US" baseline="0"/>
                      <a:t>R² = 0.98</a:t>
                    </a:r>
                    <a:endParaRPr lang="en-US"/>
                  </a:p>
                </c:rich>
              </c:tx>
              <c:numFmt formatCode="General" sourceLinked="0"/>
            </c:trendlineLbl>
          </c:trendline>
          <c:xVal>
            <c:numRef>
              <c:f>graphs!$B$23:$B$27</c:f>
              <c:numCache>
                <c:formatCode>General</c:formatCode>
                <c:ptCount val="5"/>
                <c:pt idx="0">
                  <c:v>54</c:v>
                </c:pt>
                <c:pt idx="1">
                  <c:v>67</c:v>
                </c:pt>
                <c:pt idx="2">
                  <c:v>119</c:v>
                </c:pt>
                <c:pt idx="3">
                  <c:v>156</c:v>
                </c:pt>
                <c:pt idx="4">
                  <c:v>254</c:v>
                </c:pt>
              </c:numCache>
            </c:numRef>
          </c:xVal>
          <c:yVal>
            <c:numRef>
              <c:f>graphs!$E$23:$E$27</c:f>
              <c:numCache>
                <c:formatCode>General</c:formatCode>
                <c:ptCount val="5"/>
                <c:pt idx="0">
                  <c:v>12</c:v>
                </c:pt>
                <c:pt idx="1">
                  <c:v>23</c:v>
                </c:pt>
                <c:pt idx="2">
                  <c:v>36</c:v>
                </c:pt>
                <c:pt idx="3">
                  <c:v>41</c:v>
                </c:pt>
                <c:pt idx="4">
                  <c:v>77</c:v>
                </c:pt>
              </c:numCache>
            </c:numRef>
          </c:yVal>
        </c:ser>
        <c:ser>
          <c:idx val="1"/>
          <c:order val="1"/>
          <c:tx>
            <c:v>f_vms</c:v>
          </c:tx>
          <c:spPr>
            <a:ln w="28575">
              <a:noFill/>
            </a:ln>
          </c:spPr>
          <c:marker>
            <c:symbol val="square"/>
            <c:size val="9"/>
            <c:spPr>
              <a:solidFill>
                <a:schemeClr val="tx1"/>
              </a:solidFill>
            </c:spPr>
          </c:marker>
          <c:trendline>
            <c:spPr>
              <a:ln w="25400">
                <a:solidFill>
                  <a:srgbClr val="000000"/>
                </a:solidFill>
              </a:ln>
            </c:spPr>
            <c:trendlineType val="linear"/>
            <c:dispRSqr val="1"/>
            <c:dispEq val="1"/>
            <c:trendlineLbl>
              <c:layout>
                <c:manualLayout>
                  <c:x val="-6.5599167528301403E-2"/>
                  <c:y val="6.8945832202009227E-2"/>
                </c:manualLayout>
              </c:layout>
              <c:tx>
                <c:rich>
                  <a:bodyPr/>
                  <a:lstStyle/>
                  <a:p>
                    <a:pPr>
                      <a:defRPr sz="2000" b="1">
                        <a:latin typeface="Calibri" pitchFamily="34" charset="0"/>
                      </a:defRPr>
                    </a:pPr>
                    <a:r>
                      <a:rPr lang="en-US" baseline="0"/>
                      <a:t>Filtered VMS
R² = 0.96</a:t>
                    </a:r>
                    <a:endParaRPr lang="en-US"/>
                  </a:p>
                </c:rich>
              </c:tx>
              <c:numFmt formatCode="General" sourceLinked="0"/>
            </c:trendlineLbl>
          </c:trendline>
          <c:xVal>
            <c:numRef>
              <c:f>graphs!$C$23:$C$27</c:f>
              <c:numCache>
                <c:formatCode>General</c:formatCode>
                <c:ptCount val="5"/>
                <c:pt idx="0">
                  <c:v>16</c:v>
                </c:pt>
                <c:pt idx="1">
                  <c:v>29</c:v>
                </c:pt>
                <c:pt idx="2">
                  <c:v>60</c:v>
                </c:pt>
                <c:pt idx="3">
                  <c:v>46</c:v>
                </c:pt>
                <c:pt idx="4">
                  <c:v>111</c:v>
                </c:pt>
              </c:numCache>
            </c:numRef>
          </c:xVal>
          <c:yVal>
            <c:numRef>
              <c:f>graphs!$E$23:$E$27</c:f>
              <c:numCache>
                <c:formatCode>General</c:formatCode>
                <c:ptCount val="5"/>
                <c:pt idx="0">
                  <c:v>12</c:v>
                </c:pt>
                <c:pt idx="1">
                  <c:v>23</c:v>
                </c:pt>
                <c:pt idx="2">
                  <c:v>36</c:v>
                </c:pt>
                <c:pt idx="3">
                  <c:v>41</c:v>
                </c:pt>
                <c:pt idx="4">
                  <c:v>77</c:v>
                </c:pt>
              </c:numCache>
            </c:numRef>
          </c:yVal>
        </c:ser>
        <c:axId val="74642944"/>
        <c:axId val="74644864"/>
      </c:scatterChart>
      <c:valAx>
        <c:axId val="74642944"/>
        <c:scaling>
          <c:orientation val="minMax"/>
        </c:scaling>
        <c:axPos val="b"/>
        <c:title>
          <c:tx>
            <c:rich>
              <a:bodyPr/>
              <a:lstStyle/>
              <a:p>
                <a:pPr>
                  <a:defRPr sz="2000">
                    <a:latin typeface="Calibri" pitchFamily="34" charset="0"/>
                  </a:defRPr>
                </a:pPr>
                <a:r>
                  <a:rPr lang="en-US" sz="2000">
                    <a:latin typeface="Calibri" pitchFamily="34" charset="0"/>
                  </a:rPr>
                  <a:t>Observer Hours Fished</a:t>
                </a:r>
              </a:p>
            </c:rich>
          </c:tx>
          <c:layout>
            <c:manualLayout>
              <c:xMode val="edge"/>
              <c:yMode val="edge"/>
              <c:x val="0.41238718958207166"/>
              <c:y val="0.88316617185146906"/>
            </c:manualLayout>
          </c:layout>
        </c:title>
        <c:numFmt formatCode="General" sourceLinked="1"/>
        <c:tickLblPos val="nextTo"/>
        <c:spPr>
          <a:ln w="25400">
            <a:solidFill>
              <a:srgbClr val="000000"/>
            </a:solidFill>
          </a:ln>
        </c:spPr>
        <c:txPr>
          <a:bodyPr/>
          <a:lstStyle/>
          <a:p>
            <a:pPr>
              <a:defRPr sz="2000" b="1">
                <a:latin typeface="Calibri" pitchFamily="34" charset="0"/>
              </a:defRPr>
            </a:pPr>
            <a:endParaRPr lang="en-US"/>
          </a:p>
        </c:txPr>
        <c:crossAx val="74644864"/>
        <c:crosses val="autoZero"/>
        <c:crossBetween val="midCat"/>
      </c:valAx>
      <c:valAx>
        <c:axId val="74644864"/>
        <c:scaling>
          <c:orientation val="minMax"/>
        </c:scaling>
        <c:axPos val="l"/>
        <c:title>
          <c:tx>
            <c:rich>
              <a:bodyPr rot="-5400000" vert="horz"/>
              <a:lstStyle/>
              <a:p>
                <a:pPr>
                  <a:defRPr sz="2000">
                    <a:latin typeface="Calibri" pitchFamily="34" charset="0"/>
                  </a:defRPr>
                </a:pPr>
                <a:r>
                  <a:rPr lang="en-US" sz="2000">
                    <a:latin typeface="Calibri" pitchFamily="34" charset="0"/>
                  </a:rPr>
                  <a:t>VMS Points</a:t>
                </a:r>
              </a:p>
            </c:rich>
          </c:tx>
          <c:layout>
            <c:manualLayout>
              <c:xMode val="edge"/>
              <c:yMode val="edge"/>
              <c:x val="3.0411619220674351E-2"/>
              <c:y val="0.26092853147454936"/>
            </c:manualLayout>
          </c:layout>
        </c:title>
        <c:numFmt formatCode="General" sourceLinked="1"/>
        <c:tickLblPos val="nextTo"/>
        <c:spPr>
          <a:ln w="25400">
            <a:solidFill>
              <a:srgbClr val="000000"/>
            </a:solidFill>
          </a:ln>
        </c:spPr>
        <c:txPr>
          <a:bodyPr/>
          <a:lstStyle/>
          <a:p>
            <a:pPr>
              <a:defRPr sz="2000" b="1">
                <a:latin typeface="Calibri" pitchFamily="34" charset="0"/>
              </a:defRPr>
            </a:pPr>
            <a:endParaRPr lang="en-US"/>
          </a:p>
        </c:txPr>
        <c:crossAx val="74642944"/>
        <c:crosses val="autoZero"/>
        <c:crossBetween val="midCat"/>
      </c:valAx>
      <c:spPr>
        <a:ln w="25400">
          <a:solidFill>
            <a:schemeClr val="tx1"/>
          </a:solidFill>
        </a:ln>
      </c:spPr>
    </c:plotArea>
    <c:plotVisOnly val="1"/>
  </c:chart>
  <c:spPr>
    <a:solidFill>
      <a:schemeClr val="bg1"/>
    </a:solidFill>
    <a:ln w="25400">
      <a:solidFill>
        <a:srgbClr val="000000"/>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dPt>
            <c:idx val="0"/>
            <c:spPr>
              <a:solidFill>
                <a:schemeClr val="bg1"/>
              </a:solidFill>
              <a:ln w="25400">
                <a:solidFill>
                  <a:prstClr val="black"/>
                </a:solidFill>
              </a:ln>
            </c:spPr>
          </c:dPt>
          <c:dPt>
            <c:idx val="1"/>
            <c:spPr>
              <a:solidFill>
                <a:schemeClr val="tx2">
                  <a:lumMod val="20000"/>
                  <a:lumOff val="80000"/>
                </a:schemeClr>
              </a:solidFill>
              <a:ln w="25400">
                <a:solidFill>
                  <a:schemeClr val="tx1"/>
                </a:solidFill>
              </a:ln>
            </c:spPr>
          </c:dPt>
          <c:dLbls>
            <c:txPr>
              <a:bodyPr/>
              <a:lstStyle/>
              <a:p>
                <a:pPr>
                  <a:defRPr sz="2800" b="1">
                    <a:latin typeface="Calibri" pitchFamily="34" charset="0"/>
                  </a:defRPr>
                </a:pPr>
                <a:endParaRPr lang="en-US"/>
              </a:p>
            </c:txPr>
            <c:showCatName val="1"/>
            <c:showPercent val="1"/>
            <c:showLeaderLines val="1"/>
          </c:dLbls>
          <c:cat>
            <c:strRef>
              <c:f>'Q6'!$C$4:$C$5</c:f>
              <c:strCache>
                <c:ptCount val="2"/>
                <c:pt idx="0">
                  <c:v>Yes</c:v>
                </c:pt>
                <c:pt idx="1">
                  <c:v>No</c:v>
                </c:pt>
              </c:strCache>
            </c:strRef>
          </c:cat>
          <c:val>
            <c:numRef>
              <c:f>'Q6'!$D$4:$D$5</c:f>
              <c:numCache>
                <c:formatCode>0.00%</c:formatCode>
                <c:ptCount val="2"/>
                <c:pt idx="0">
                  <c:v>0.36400000000000021</c:v>
                </c:pt>
                <c:pt idx="1">
                  <c:v>0.63600000000000034</c:v>
                </c:pt>
              </c:numCache>
            </c:numRef>
          </c:val>
        </c:ser>
        <c:dLbls>
          <c:showCatName val="1"/>
          <c:showPercent val="1"/>
        </c:dLbls>
        <c:firstSliceAng val="0"/>
      </c:pieChart>
    </c:plotArea>
    <c:plotVisOnly val="1"/>
  </c:chart>
  <c:spPr>
    <a:noFill/>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50544054976998809"/>
          <c:y val="3.0555555555555565E-2"/>
          <c:w val="0.45667866113510036"/>
          <c:h val="0.73603674540682407"/>
        </c:manualLayout>
      </c:layout>
      <c:barChart>
        <c:barDir val="bar"/>
        <c:grouping val="clustered"/>
        <c:ser>
          <c:idx val="0"/>
          <c:order val="0"/>
          <c:cat>
            <c:strRef>
              <c:f>'Question 6'!$B$50:$B$58</c:f>
              <c:strCache>
                <c:ptCount val="9"/>
                <c:pt idx="0">
                  <c:v>Should be based on results</c:v>
                </c:pt>
                <c:pt idx="1">
                  <c:v>Invasion of privacy</c:v>
                </c:pt>
                <c:pt idx="2">
                  <c:v>Need incentive</c:v>
                </c:pt>
                <c:pt idx="3">
                  <c:v>Yes - we need data </c:v>
                </c:pt>
                <c:pt idx="4">
                  <c:v>Data hursts fishermen</c:v>
                </c:pt>
                <c:pt idx="5">
                  <c:v>Not practical on small boats</c:v>
                </c:pt>
                <c:pt idx="6">
                  <c:v>Only if voluntary</c:v>
                </c:pt>
                <c:pt idx="7">
                  <c:v>Not necessary</c:v>
                </c:pt>
                <c:pt idx="8">
                  <c:v>Too expensive</c:v>
                </c:pt>
              </c:strCache>
            </c:strRef>
          </c:cat>
          <c:val>
            <c:numRef>
              <c:f>'Question 6'!$C$50:$C$58</c:f>
              <c:numCache>
                <c:formatCode>General</c:formatCode>
                <c:ptCount val="9"/>
                <c:pt idx="0">
                  <c:v>2</c:v>
                </c:pt>
                <c:pt idx="1">
                  <c:v>2</c:v>
                </c:pt>
                <c:pt idx="2">
                  <c:v>2</c:v>
                </c:pt>
                <c:pt idx="3">
                  <c:v>2</c:v>
                </c:pt>
                <c:pt idx="4">
                  <c:v>3</c:v>
                </c:pt>
                <c:pt idx="5">
                  <c:v>4</c:v>
                </c:pt>
                <c:pt idx="6">
                  <c:v>5</c:v>
                </c:pt>
                <c:pt idx="7">
                  <c:v>7</c:v>
                </c:pt>
                <c:pt idx="8">
                  <c:v>13</c:v>
                </c:pt>
              </c:numCache>
            </c:numRef>
          </c:val>
        </c:ser>
        <c:axId val="94392320"/>
        <c:axId val="94394240"/>
      </c:barChart>
      <c:catAx>
        <c:axId val="94392320"/>
        <c:scaling>
          <c:orientation val="minMax"/>
        </c:scaling>
        <c:axPos val="l"/>
        <c:tickLblPos val="nextTo"/>
        <c:spPr>
          <a:ln w="25400">
            <a:solidFill>
              <a:sysClr val="windowText" lastClr="000000"/>
            </a:solidFill>
          </a:ln>
        </c:spPr>
        <c:txPr>
          <a:bodyPr/>
          <a:lstStyle/>
          <a:p>
            <a:pPr>
              <a:defRPr sz="2000" b="1">
                <a:latin typeface="Calibri" pitchFamily="34" charset="0"/>
              </a:defRPr>
            </a:pPr>
            <a:endParaRPr lang="en-US"/>
          </a:p>
        </c:txPr>
        <c:crossAx val="94394240"/>
        <c:crosses val="autoZero"/>
        <c:auto val="1"/>
        <c:lblAlgn val="ctr"/>
        <c:lblOffset val="100"/>
      </c:catAx>
      <c:valAx>
        <c:axId val="94394240"/>
        <c:scaling>
          <c:orientation val="minMax"/>
        </c:scaling>
        <c:axPos val="b"/>
        <c:title>
          <c:tx>
            <c:rich>
              <a:bodyPr/>
              <a:lstStyle/>
              <a:p>
                <a:pPr>
                  <a:defRPr sz="2000">
                    <a:latin typeface="Calibri" pitchFamily="34" charset="0"/>
                  </a:defRPr>
                </a:pPr>
                <a:r>
                  <a:rPr lang="en-US" sz="2000" dirty="0">
                    <a:latin typeface="Calibri" pitchFamily="34" charset="0"/>
                  </a:rPr>
                  <a:t>Responses</a:t>
                </a:r>
              </a:p>
            </c:rich>
          </c:tx>
          <c:layout/>
        </c:title>
        <c:numFmt formatCode="General" sourceLinked="1"/>
        <c:tickLblPos val="nextTo"/>
        <c:spPr>
          <a:ln w="25400">
            <a:solidFill>
              <a:sysClr val="windowText" lastClr="000000"/>
            </a:solidFill>
          </a:ln>
        </c:spPr>
        <c:txPr>
          <a:bodyPr/>
          <a:lstStyle/>
          <a:p>
            <a:pPr>
              <a:defRPr sz="2000" b="1">
                <a:latin typeface="Calibri" pitchFamily="34" charset="0"/>
              </a:defRPr>
            </a:pPr>
            <a:endParaRPr lang="en-US"/>
          </a:p>
        </c:txPr>
        <c:crossAx val="94392320"/>
        <c:crosses val="autoZero"/>
        <c:crossBetween val="between"/>
      </c:valAx>
      <c:spPr>
        <a:noFill/>
        <a:ln w="25400">
          <a:solidFill>
            <a:sysClr val="windowText" lastClr="000000"/>
          </a:solidFill>
        </a:ln>
      </c:spPr>
    </c:plotArea>
    <c:plotVisOnly val="1"/>
  </c:chart>
  <c:spPr>
    <a:solidFill>
      <a:srgbClr val="FFFFFF"/>
    </a:solidFill>
    <a:ln w="25400">
      <a:solidFill>
        <a:sysClr val="windowText" lastClr="000000"/>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dPt>
            <c:idx val="0"/>
            <c:spPr>
              <a:solidFill>
                <a:srgbClr val="FFFFFF"/>
              </a:solidFill>
              <a:ln w="25400">
                <a:solidFill>
                  <a:prstClr val="black"/>
                </a:solidFill>
              </a:ln>
            </c:spPr>
          </c:dPt>
          <c:dPt>
            <c:idx val="1"/>
            <c:spPr>
              <a:solidFill>
                <a:schemeClr val="tx2">
                  <a:lumMod val="20000"/>
                  <a:lumOff val="80000"/>
                </a:schemeClr>
              </a:solidFill>
              <a:ln w="25400">
                <a:solidFill>
                  <a:schemeClr val="tx1"/>
                </a:solidFill>
              </a:ln>
            </c:spPr>
          </c:dPt>
          <c:dLbls>
            <c:dLbl>
              <c:idx val="1"/>
              <c:layout>
                <c:manualLayout>
                  <c:x val="0.18800647419072633"/>
                  <c:y val="-0.22496913580246938"/>
                </c:manualLayout>
              </c:layout>
              <c:showCatName val="1"/>
              <c:showPercent val="1"/>
            </c:dLbl>
            <c:txPr>
              <a:bodyPr/>
              <a:lstStyle/>
              <a:p>
                <a:pPr>
                  <a:defRPr sz="2800" b="1">
                    <a:latin typeface="Calibri" pitchFamily="34" charset="0"/>
                  </a:defRPr>
                </a:pPr>
                <a:endParaRPr lang="en-US"/>
              </a:p>
            </c:txPr>
            <c:showCatName val="1"/>
            <c:showPercent val="1"/>
            <c:showLeaderLines val="1"/>
          </c:dLbls>
          <c:cat>
            <c:strRef>
              <c:f>'Q6'!$C$4:$C$5</c:f>
              <c:strCache>
                <c:ptCount val="2"/>
                <c:pt idx="0">
                  <c:v>Yes</c:v>
                </c:pt>
                <c:pt idx="1">
                  <c:v>No</c:v>
                </c:pt>
              </c:strCache>
            </c:strRef>
          </c:cat>
          <c:val>
            <c:numRef>
              <c:f>'Q7'!$D$4:$D$5</c:f>
              <c:numCache>
                <c:formatCode>0.00%</c:formatCode>
                <c:ptCount val="2"/>
                <c:pt idx="0">
                  <c:v>0.23600000000000004</c:v>
                </c:pt>
                <c:pt idx="1">
                  <c:v>0.76400000000000035</c:v>
                </c:pt>
              </c:numCache>
            </c:numRef>
          </c:val>
        </c:ser>
        <c:dLbls>
          <c:showCatName val="1"/>
          <c:showPercent val="1"/>
        </c:dLbls>
        <c:firstSliceAng val="0"/>
      </c:pieChart>
    </c:plotArea>
    <c:plotVisOnly val="1"/>
  </c:chart>
  <c:spPr>
    <a:noFill/>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dPt>
            <c:idx val="0"/>
            <c:spPr>
              <a:solidFill>
                <a:schemeClr val="bg1"/>
              </a:solidFill>
              <a:ln w="25400">
                <a:solidFill>
                  <a:prstClr val="black"/>
                </a:solidFill>
              </a:ln>
            </c:spPr>
          </c:dPt>
          <c:dPt>
            <c:idx val="1"/>
            <c:spPr>
              <a:solidFill>
                <a:schemeClr val="tx2">
                  <a:lumMod val="20000"/>
                  <a:lumOff val="80000"/>
                </a:schemeClr>
              </a:solidFill>
              <a:ln w="25400">
                <a:solidFill>
                  <a:schemeClr val="tx1"/>
                </a:solidFill>
              </a:ln>
            </c:spPr>
          </c:dPt>
          <c:dLbls>
            <c:dLbl>
              <c:idx val="1"/>
              <c:layout>
                <c:manualLayout>
                  <c:x val="0.18800647419072644"/>
                  <c:y val="-0.22496913580246955"/>
                </c:manualLayout>
              </c:layout>
              <c:showCatName val="1"/>
              <c:showPercent val="1"/>
            </c:dLbl>
            <c:txPr>
              <a:bodyPr/>
              <a:lstStyle/>
              <a:p>
                <a:pPr>
                  <a:defRPr sz="2800" b="1">
                    <a:latin typeface="Calibri" pitchFamily="34" charset="0"/>
                  </a:defRPr>
                </a:pPr>
                <a:endParaRPr lang="en-US"/>
              </a:p>
            </c:txPr>
            <c:showCatName val="1"/>
            <c:showPercent val="1"/>
            <c:showLeaderLines val="1"/>
          </c:dLbls>
          <c:cat>
            <c:strRef>
              <c:f>'Q6'!$C$4:$C$5</c:f>
              <c:strCache>
                <c:ptCount val="2"/>
                <c:pt idx="0">
                  <c:v>Yes</c:v>
                </c:pt>
                <c:pt idx="1">
                  <c:v>No</c:v>
                </c:pt>
              </c:strCache>
            </c:strRef>
          </c:cat>
          <c:val>
            <c:numRef>
              <c:f>'Q7'!$D$4:$D$5</c:f>
              <c:numCache>
                <c:formatCode>0.00%</c:formatCode>
                <c:ptCount val="2"/>
                <c:pt idx="0">
                  <c:v>0.23600000000000004</c:v>
                </c:pt>
                <c:pt idx="1">
                  <c:v>0.76400000000000035</c:v>
                </c:pt>
              </c:numCache>
            </c:numRef>
          </c:val>
        </c:ser>
        <c:dLbls>
          <c:showCatName val="1"/>
          <c:showPercent val="1"/>
        </c:dLbls>
        <c:firstSliceAng val="0"/>
      </c:pieChart>
    </c:plotArea>
    <c:plotVisOnly val="1"/>
  </c:chart>
  <c:spPr>
    <a:noFill/>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37222059451870848"/>
          <c:y val="3.5947712418300679E-2"/>
          <c:w val="0.57268738936702657"/>
          <c:h val="0.82153028665534455"/>
        </c:manualLayout>
      </c:layout>
      <c:barChart>
        <c:barDir val="bar"/>
        <c:grouping val="clustered"/>
        <c:ser>
          <c:idx val="0"/>
          <c:order val="0"/>
          <c:cat>
            <c:strRef>
              <c:f>'Q9'!$B$3:$B$6</c:f>
              <c:strCache>
                <c:ptCount val="4"/>
                <c:pt idx="0">
                  <c:v>Other</c:v>
                </c:pt>
                <c:pt idx="1">
                  <c:v>Engine On and Off</c:v>
                </c:pt>
                <c:pt idx="2">
                  <c:v>Turn Engine Off</c:v>
                </c:pt>
                <c:pt idx="3">
                  <c:v>Keep Engine On</c:v>
                </c:pt>
              </c:strCache>
            </c:strRef>
          </c:cat>
          <c:val>
            <c:numRef>
              <c:f>'Q9'!$C$3:$C$6</c:f>
              <c:numCache>
                <c:formatCode>0%</c:formatCode>
                <c:ptCount val="4"/>
                <c:pt idx="0">
                  <c:v>6.0000000000000026E-2</c:v>
                </c:pt>
                <c:pt idx="1">
                  <c:v>0.2</c:v>
                </c:pt>
                <c:pt idx="2">
                  <c:v>0.24000000000000007</c:v>
                </c:pt>
                <c:pt idx="3">
                  <c:v>0.5</c:v>
                </c:pt>
              </c:numCache>
            </c:numRef>
          </c:val>
        </c:ser>
        <c:axId val="104289024"/>
        <c:axId val="104434304"/>
      </c:barChart>
      <c:catAx>
        <c:axId val="104289024"/>
        <c:scaling>
          <c:orientation val="minMax"/>
        </c:scaling>
        <c:axPos val="l"/>
        <c:tickLblPos val="nextTo"/>
        <c:spPr>
          <a:ln w="25400">
            <a:solidFill>
              <a:prstClr val="black"/>
            </a:solidFill>
          </a:ln>
        </c:spPr>
        <c:txPr>
          <a:bodyPr/>
          <a:lstStyle/>
          <a:p>
            <a:pPr>
              <a:defRPr sz="2000" b="1">
                <a:latin typeface="Calibri" pitchFamily="34" charset="0"/>
              </a:defRPr>
            </a:pPr>
            <a:endParaRPr lang="en-US"/>
          </a:p>
        </c:txPr>
        <c:crossAx val="104434304"/>
        <c:crosses val="autoZero"/>
        <c:auto val="1"/>
        <c:lblAlgn val="ctr"/>
        <c:lblOffset val="100"/>
      </c:catAx>
      <c:valAx>
        <c:axId val="104434304"/>
        <c:scaling>
          <c:orientation val="minMax"/>
        </c:scaling>
        <c:axPos val="b"/>
        <c:numFmt formatCode="0%" sourceLinked="1"/>
        <c:tickLblPos val="nextTo"/>
        <c:spPr>
          <a:ln w="25400">
            <a:solidFill>
              <a:prstClr val="black"/>
            </a:solidFill>
          </a:ln>
        </c:spPr>
        <c:txPr>
          <a:bodyPr/>
          <a:lstStyle/>
          <a:p>
            <a:pPr>
              <a:defRPr sz="2000" b="1">
                <a:latin typeface="Calibri" pitchFamily="34" charset="0"/>
              </a:defRPr>
            </a:pPr>
            <a:endParaRPr lang="en-US"/>
          </a:p>
        </c:txPr>
        <c:crossAx val="104289024"/>
        <c:crosses val="autoZero"/>
        <c:crossBetween val="between"/>
      </c:valAx>
      <c:spPr>
        <a:solidFill>
          <a:schemeClr val="bg1"/>
        </a:solidFill>
        <a:ln w="25400">
          <a:solidFill>
            <a:prstClr val="black"/>
          </a:solidFill>
        </a:ln>
      </c:spPr>
    </c:plotArea>
    <c:plotVisOnly val="1"/>
  </c:chart>
  <c:spPr>
    <a:solidFill>
      <a:sysClr val="window" lastClr="FFFFFF"/>
    </a:solidFill>
    <a:ln w="25400">
      <a:solidFill>
        <a:prstClr val="black"/>
      </a:solid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28459273840769905"/>
          <c:y val="5.0925925925925923E-2"/>
          <c:w val="0.63486570428696409"/>
          <c:h val="0.78154308836395447"/>
        </c:manualLayout>
      </c:layout>
      <c:barChart>
        <c:barDir val="bar"/>
        <c:grouping val="clustered"/>
        <c:ser>
          <c:idx val="0"/>
          <c:order val="0"/>
          <c:cat>
            <c:strRef>
              <c:f>'Q10'!$B$3:$B$5</c:f>
              <c:strCache>
                <c:ptCount val="3"/>
                <c:pt idx="0">
                  <c:v>Other</c:v>
                </c:pt>
                <c:pt idx="1">
                  <c:v>Gel</c:v>
                </c:pt>
                <c:pt idx="2">
                  <c:v>Lead-Acid</c:v>
                </c:pt>
              </c:strCache>
            </c:strRef>
          </c:cat>
          <c:val>
            <c:numRef>
              <c:f>'Q10'!$C$3:$C$5</c:f>
              <c:numCache>
                <c:formatCode>0%</c:formatCode>
                <c:ptCount val="3"/>
                <c:pt idx="0">
                  <c:v>7.0000000000000021E-2</c:v>
                </c:pt>
                <c:pt idx="1">
                  <c:v>8.0000000000000043E-2</c:v>
                </c:pt>
                <c:pt idx="2">
                  <c:v>0.85000000000000031</c:v>
                </c:pt>
              </c:numCache>
            </c:numRef>
          </c:val>
        </c:ser>
        <c:axId val="125101568"/>
        <c:axId val="125103104"/>
      </c:barChart>
      <c:catAx>
        <c:axId val="125101568"/>
        <c:scaling>
          <c:orientation val="minMax"/>
        </c:scaling>
        <c:axPos val="l"/>
        <c:tickLblPos val="nextTo"/>
        <c:spPr>
          <a:ln w="25400">
            <a:solidFill>
              <a:prstClr val="black"/>
            </a:solidFill>
          </a:ln>
        </c:spPr>
        <c:txPr>
          <a:bodyPr/>
          <a:lstStyle/>
          <a:p>
            <a:pPr>
              <a:defRPr sz="2000" b="1">
                <a:latin typeface="Calibri" pitchFamily="34" charset="0"/>
              </a:defRPr>
            </a:pPr>
            <a:endParaRPr lang="en-US"/>
          </a:p>
        </c:txPr>
        <c:crossAx val="125103104"/>
        <c:crosses val="autoZero"/>
        <c:auto val="1"/>
        <c:lblAlgn val="ctr"/>
        <c:lblOffset val="100"/>
      </c:catAx>
      <c:valAx>
        <c:axId val="125103104"/>
        <c:scaling>
          <c:orientation val="minMax"/>
        </c:scaling>
        <c:axPos val="b"/>
        <c:numFmt formatCode="0%" sourceLinked="1"/>
        <c:tickLblPos val="nextTo"/>
        <c:spPr>
          <a:ln w="25400">
            <a:solidFill>
              <a:prstClr val="black"/>
            </a:solidFill>
          </a:ln>
        </c:spPr>
        <c:txPr>
          <a:bodyPr/>
          <a:lstStyle/>
          <a:p>
            <a:pPr>
              <a:defRPr sz="2000" b="1">
                <a:latin typeface="Calibri" pitchFamily="34" charset="0"/>
              </a:defRPr>
            </a:pPr>
            <a:endParaRPr lang="en-US"/>
          </a:p>
        </c:txPr>
        <c:crossAx val="125101568"/>
        <c:crosses val="autoZero"/>
        <c:crossBetween val="between"/>
        <c:majorUnit val="0.25"/>
      </c:valAx>
      <c:spPr>
        <a:solidFill>
          <a:schemeClr val="bg1"/>
        </a:solidFill>
        <a:ln w="25400">
          <a:solidFill>
            <a:prstClr val="black"/>
          </a:solidFill>
        </a:ln>
      </c:spPr>
    </c:plotArea>
    <c:plotVisOnly val="1"/>
  </c:chart>
  <c:spPr>
    <a:solidFill>
      <a:sysClr val="window" lastClr="FFFFFF"/>
    </a:solidFill>
    <a:ln w="25400">
      <a:solidFill>
        <a:prstClr val="black"/>
      </a:solid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8217212767758867"/>
          <c:y val="5.1489936964064897E-2"/>
          <c:w val="0.757732057686338"/>
          <c:h val="0.73431617922759651"/>
        </c:manualLayout>
      </c:layout>
      <c:barChart>
        <c:barDir val="col"/>
        <c:grouping val="clustered"/>
        <c:ser>
          <c:idx val="0"/>
          <c:order val="0"/>
          <c:tx>
            <c:v>Fishing</c:v>
          </c:tx>
          <c:spPr>
            <a:solidFill>
              <a:schemeClr val="tx1"/>
            </a:solidFill>
          </c:spPr>
          <c:cat>
            <c:numRef>
              <c:f>graphs!$S$25:$S$40</c:f>
              <c:numCache>
                <c:formatCode>General</c:formatCode>
                <c:ptCount val="16"/>
                <c:pt idx="0">
                  <c:v>0</c:v>
                </c:pt>
                <c:pt idx="1">
                  <c:v>0.1</c:v>
                </c:pt>
                <c:pt idx="2">
                  <c:v>0.2</c:v>
                </c:pt>
                <c:pt idx="3">
                  <c:v>0.30000000000000016</c:v>
                </c:pt>
                <c:pt idx="4">
                  <c:v>0.4</c:v>
                </c:pt>
                <c:pt idx="5">
                  <c:v>0.5</c:v>
                </c:pt>
                <c:pt idx="6">
                  <c:v>0.60000000000000031</c:v>
                </c:pt>
                <c:pt idx="7">
                  <c:v>0.70000000000000029</c:v>
                </c:pt>
                <c:pt idx="8">
                  <c:v>0.8</c:v>
                </c:pt>
                <c:pt idx="9">
                  <c:v>0.9</c:v>
                </c:pt>
                <c:pt idx="10">
                  <c:v>1</c:v>
                </c:pt>
                <c:pt idx="11">
                  <c:v>1.1000000000000001</c:v>
                </c:pt>
                <c:pt idx="12">
                  <c:v>1.2</c:v>
                </c:pt>
                <c:pt idx="13">
                  <c:v>1.3</c:v>
                </c:pt>
                <c:pt idx="14">
                  <c:v>1.4</c:v>
                </c:pt>
                <c:pt idx="15">
                  <c:v>1.5</c:v>
                </c:pt>
              </c:numCache>
            </c:numRef>
          </c:cat>
          <c:val>
            <c:numRef>
              <c:f>graphs!$T$114:$T$124</c:f>
              <c:numCache>
                <c:formatCode>0%</c:formatCode>
                <c:ptCount val="11"/>
                <c:pt idx="0">
                  <c:v>4.3478260869565223E-2</c:v>
                </c:pt>
                <c:pt idx="1">
                  <c:v>0.38586956521739163</c:v>
                </c:pt>
                <c:pt idx="2">
                  <c:v>0.34239130434782628</c:v>
                </c:pt>
                <c:pt idx="3">
                  <c:v>0.10869565217391315</c:v>
                </c:pt>
                <c:pt idx="4">
                  <c:v>7.6086956521739135E-2</c:v>
                </c:pt>
                <c:pt idx="5">
                  <c:v>2.7173913043478288E-2</c:v>
                </c:pt>
                <c:pt idx="8">
                  <c:v>5.434782608695652E-3</c:v>
                </c:pt>
              </c:numCache>
            </c:numRef>
          </c:val>
        </c:ser>
        <c:ser>
          <c:idx val="1"/>
          <c:order val="1"/>
          <c:tx>
            <c:v>Not Fishing</c:v>
          </c:tx>
          <c:spPr>
            <a:solidFill>
              <a:schemeClr val="bg1"/>
            </a:solidFill>
            <a:ln w="25400">
              <a:solidFill>
                <a:srgbClr val="000000"/>
              </a:solidFill>
            </a:ln>
          </c:spPr>
          <c:cat>
            <c:numRef>
              <c:f>graphs!$S$25:$S$40</c:f>
              <c:numCache>
                <c:formatCode>General</c:formatCode>
                <c:ptCount val="16"/>
                <c:pt idx="0">
                  <c:v>0</c:v>
                </c:pt>
                <c:pt idx="1">
                  <c:v>0.1</c:v>
                </c:pt>
                <c:pt idx="2">
                  <c:v>0.2</c:v>
                </c:pt>
                <c:pt idx="3">
                  <c:v>0.30000000000000016</c:v>
                </c:pt>
                <c:pt idx="4">
                  <c:v>0.4</c:v>
                </c:pt>
                <c:pt idx="5">
                  <c:v>0.5</c:v>
                </c:pt>
                <c:pt idx="6">
                  <c:v>0.60000000000000031</c:v>
                </c:pt>
                <c:pt idx="7">
                  <c:v>0.70000000000000029</c:v>
                </c:pt>
                <c:pt idx="8">
                  <c:v>0.8</c:v>
                </c:pt>
                <c:pt idx="9">
                  <c:v>0.9</c:v>
                </c:pt>
                <c:pt idx="10">
                  <c:v>1</c:v>
                </c:pt>
                <c:pt idx="11">
                  <c:v>1.1000000000000001</c:v>
                </c:pt>
                <c:pt idx="12">
                  <c:v>1.2</c:v>
                </c:pt>
                <c:pt idx="13">
                  <c:v>1.3</c:v>
                </c:pt>
                <c:pt idx="14">
                  <c:v>1.4</c:v>
                </c:pt>
                <c:pt idx="15">
                  <c:v>1.5</c:v>
                </c:pt>
              </c:numCache>
            </c:numRef>
          </c:cat>
          <c:val>
            <c:numRef>
              <c:f>graphs!$W$114:$W$124</c:f>
              <c:numCache>
                <c:formatCode>0.0%</c:formatCode>
                <c:ptCount val="11"/>
                <c:pt idx="0">
                  <c:v>0.38084632516703804</c:v>
                </c:pt>
                <c:pt idx="1">
                  <c:v>9.3541202672605794E-2</c:v>
                </c:pt>
                <c:pt idx="2">
                  <c:v>5.3452115812917617E-2</c:v>
                </c:pt>
                <c:pt idx="3">
                  <c:v>3.7861915367483331E-2</c:v>
                </c:pt>
                <c:pt idx="4">
                  <c:v>8.9086859688196039E-3</c:v>
                </c:pt>
                <c:pt idx="5">
                  <c:v>8.9086859688196039E-3</c:v>
                </c:pt>
                <c:pt idx="6">
                  <c:v>4.4543429844098037E-3</c:v>
                </c:pt>
                <c:pt idx="7">
                  <c:v>2.2271714922049023E-3</c:v>
                </c:pt>
                <c:pt idx="8">
                  <c:v>2.2271714922049023E-3</c:v>
                </c:pt>
                <c:pt idx="10">
                  <c:v>2.2271714922049023E-3</c:v>
                </c:pt>
              </c:numCache>
            </c:numRef>
          </c:val>
        </c:ser>
        <c:gapWidth val="210"/>
        <c:overlap val="-1"/>
        <c:axId val="144106624"/>
        <c:axId val="144108544"/>
      </c:barChart>
      <c:catAx>
        <c:axId val="144106624"/>
        <c:scaling>
          <c:orientation val="minMax"/>
        </c:scaling>
        <c:axPos val="b"/>
        <c:title>
          <c:tx>
            <c:rich>
              <a:bodyPr/>
              <a:lstStyle/>
              <a:p>
                <a:pPr>
                  <a:defRPr sz="2000">
                    <a:latin typeface="Calibri" pitchFamily="34" charset="0"/>
                  </a:defRPr>
                </a:pPr>
                <a:r>
                  <a:rPr lang="en-US" sz="2000" dirty="0">
                    <a:latin typeface="Calibri" pitchFamily="34" charset="0"/>
                  </a:rPr>
                  <a:t>Speed</a:t>
                </a:r>
              </a:p>
            </c:rich>
          </c:tx>
          <c:layout>
            <c:manualLayout>
              <c:xMode val="edge"/>
              <c:yMode val="edge"/>
              <c:x val="0.51528984280190759"/>
              <c:y val="0.89563249906261688"/>
            </c:manualLayout>
          </c:layout>
        </c:title>
        <c:numFmt formatCode="General" sourceLinked="1"/>
        <c:tickLblPos val="nextTo"/>
        <c:spPr>
          <a:ln w="25400">
            <a:solidFill>
              <a:srgbClr val="000000"/>
            </a:solidFill>
          </a:ln>
        </c:spPr>
        <c:txPr>
          <a:bodyPr/>
          <a:lstStyle/>
          <a:p>
            <a:pPr>
              <a:defRPr sz="1800" b="1">
                <a:latin typeface="Calibri" pitchFamily="34" charset="0"/>
              </a:defRPr>
            </a:pPr>
            <a:endParaRPr lang="en-US"/>
          </a:p>
        </c:txPr>
        <c:crossAx val="144108544"/>
        <c:crosses val="autoZero"/>
        <c:auto val="1"/>
        <c:lblAlgn val="ctr"/>
        <c:lblOffset val="100"/>
      </c:catAx>
      <c:valAx>
        <c:axId val="144108544"/>
        <c:scaling>
          <c:orientation val="minMax"/>
        </c:scaling>
        <c:axPos val="l"/>
        <c:title>
          <c:tx>
            <c:rich>
              <a:bodyPr rot="-5400000" vert="horz"/>
              <a:lstStyle/>
              <a:p>
                <a:pPr>
                  <a:defRPr sz="2000" b="1">
                    <a:latin typeface="Calibri" pitchFamily="34" charset="0"/>
                  </a:defRPr>
                </a:pPr>
                <a:r>
                  <a:rPr lang="en-US" sz="2000" b="1" dirty="0">
                    <a:latin typeface="Calibri" pitchFamily="34" charset="0"/>
                  </a:rPr>
                  <a:t>Percent activity</a:t>
                </a:r>
              </a:p>
            </c:rich>
          </c:tx>
          <c:layout>
            <c:manualLayout>
              <c:xMode val="edge"/>
              <c:yMode val="edge"/>
              <c:x val="2.9986001749781277E-2"/>
              <c:y val="0.26673819162602913"/>
            </c:manualLayout>
          </c:layout>
        </c:title>
        <c:numFmt formatCode="0%" sourceLinked="1"/>
        <c:tickLblPos val="nextTo"/>
        <c:spPr>
          <a:ln w="25400">
            <a:solidFill>
              <a:srgbClr val="000000"/>
            </a:solidFill>
          </a:ln>
        </c:spPr>
        <c:txPr>
          <a:bodyPr/>
          <a:lstStyle/>
          <a:p>
            <a:pPr>
              <a:defRPr sz="1800" b="1">
                <a:latin typeface="Calibri" pitchFamily="34" charset="0"/>
              </a:defRPr>
            </a:pPr>
            <a:endParaRPr lang="en-US"/>
          </a:p>
        </c:txPr>
        <c:crossAx val="144106624"/>
        <c:crosses val="autoZero"/>
        <c:crossBetween val="between"/>
      </c:valAx>
      <c:spPr>
        <a:solidFill>
          <a:schemeClr val="bg1">
            <a:lumMod val="95000"/>
          </a:schemeClr>
        </a:solidFill>
        <a:ln w="25400">
          <a:solidFill>
            <a:srgbClr val="000000"/>
          </a:solidFill>
        </a:ln>
      </c:spPr>
    </c:plotArea>
    <c:legend>
      <c:legendPos val="r"/>
      <c:layout>
        <c:manualLayout>
          <c:xMode val="edge"/>
          <c:yMode val="edge"/>
          <c:x val="0.65976601049868833"/>
          <c:y val="0.55617706440541081"/>
          <c:w val="0.22057968560381558"/>
          <c:h val="0.14093972628421447"/>
        </c:manualLayout>
      </c:layout>
      <c:txPr>
        <a:bodyPr/>
        <a:lstStyle/>
        <a:p>
          <a:pPr>
            <a:defRPr sz="2000" b="1">
              <a:latin typeface="Calibri" pitchFamily="34" charset="0"/>
            </a:defRPr>
          </a:pPr>
          <a:endParaRPr lang="en-US"/>
        </a:p>
      </c:txPr>
    </c:legend>
    <c:plotVisOnly val="1"/>
  </c:chart>
  <c:spPr>
    <a:solidFill>
      <a:srgbClr val="FFFFFF"/>
    </a:solidFill>
    <a:ln w="25400">
      <a:solidFill>
        <a:srgbClr val="000000"/>
      </a:solid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26393092065794432"/>
          <c:y val="5.1489936964064897E-2"/>
          <c:w val="0.70566844511043514"/>
          <c:h val="0.68320772644843564"/>
        </c:manualLayout>
      </c:layout>
      <c:barChart>
        <c:barDir val="col"/>
        <c:grouping val="clustered"/>
        <c:ser>
          <c:idx val="0"/>
          <c:order val="0"/>
          <c:tx>
            <c:v>Fishing</c:v>
          </c:tx>
          <c:dPt>
            <c:idx val="0"/>
            <c:spPr>
              <a:solidFill>
                <a:schemeClr val="tx1"/>
              </a:solidFill>
            </c:spPr>
          </c:dPt>
          <c:cat>
            <c:numRef>
              <c:f>graphs!$S$47:$S$57</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graphs!$AA$131:$AA$132</c:f>
              <c:numCache>
                <c:formatCode>0%</c:formatCode>
                <c:ptCount val="2"/>
                <c:pt idx="0">
                  <c:v>0.9891304347826082</c:v>
                </c:pt>
                <c:pt idx="1">
                  <c:v>1.0869565217391314E-2</c:v>
                </c:pt>
              </c:numCache>
            </c:numRef>
          </c:val>
        </c:ser>
        <c:ser>
          <c:idx val="1"/>
          <c:order val="1"/>
          <c:tx>
            <c:v>Not Fishing</c:v>
          </c:tx>
          <c:spPr>
            <a:solidFill>
              <a:srgbClr val="FFFFFF"/>
            </a:solidFill>
            <a:ln w="25400">
              <a:solidFill>
                <a:srgbClr val="000000"/>
              </a:solidFill>
            </a:ln>
          </c:spPr>
          <c:cat>
            <c:numRef>
              <c:f>graphs!$S$47:$S$57</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graphs!$AC$131:$AC$140</c:f>
              <c:numCache>
                <c:formatCode>0%</c:formatCode>
                <c:ptCount val="10"/>
                <c:pt idx="0">
                  <c:v>0.5924276169265037</c:v>
                </c:pt>
                <c:pt idx="1">
                  <c:v>1.5590200445434301E-2</c:v>
                </c:pt>
                <c:pt idx="2">
                  <c:v>1.1135857461024501E-2</c:v>
                </c:pt>
                <c:pt idx="3">
                  <c:v>1.3363028953229401E-2</c:v>
                </c:pt>
                <c:pt idx="4">
                  <c:v>8.9086859688196039E-3</c:v>
                </c:pt>
                <c:pt idx="5">
                  <c:v>6.4587973273942112E-2</c:v>
                </c:pt>
                <c:pt idx="6">
                  <c:v>0.14031180400890869</c:v>
                </c:pt>
                <c:pt idx="7">
                  <c:v>0.10467706013363029</c:v>
                </c:pt>
                <c:pt idx="8">
                  <c:v>4.2316258351893121E-2</c:v>
                </c:pt>
                <c:pt idx="9">
                  <c:v>6.6815144766146995E-3</c:v>
                </c:pt>
              </c:numCache>
            </c:numRef>
          </c:val>
        </c:ser>
        <c:axId val="145962496"/>
        <c:axId val="148350464"/>
      </c:barChart>
      <c:catAx>
        <c:axId val="145962496"/>
        <c:scaling>
          <c:orientation val="minMax"/>
        </c:scaling>
        <c:axPos val="b"/>
        <c:title>
          <c:tx>
            <c:rich>
              <a:bodyPr/>
              <a:lstStyle/>
              <a:p>
                <a:pPr>
                  <a:defRPr>
                    <a:latin typeface="Calibri" pitchFamily="34" charset="0"/>
                  </a:defRPr>
                </a:pPr>
                <a:r>
                  <a:rPr lang="en-US" dirty="0">
                    <a:latin typeface="Calibri" pitchFamily="34" charset="0"/>
                  </a:rPr>
                  <a:t>Speed</a:t>
                </a:r>
              </a:p>
            </c:rich>
          </c:tx>
          <c:layout/>
        </c:title>
        <c:numFmt formatCode="General" sourceLinked="1"/>
        <c:tickLblPos val="nextTo"/>
        <c:txPr>
          <a:bodyPr/>
          <a:lstStyle/>
          <a:p>
            <a:pPr>
              <a:defRPr b="1">
                <a:latin typeface="Calibri" pitchFamily="34" charset="0"/>
              </a:defRPr>
            </a:pPr>
            <a:endParaRPr lang="en-US"/>
          </a:p>
        </c:txPr>
        <c:crossAx val="148350464"/>
        <c:crosses val="autoZero"/>
        <c:auto val="1"/>
        <c:lblAlgn val="ctr"/>
        <c:lblOffset val="100"/>
      </c:catAx>
      <c:valAx>
        <c:axId val="148350464"/>
        <c:scaling>
          <c:orientation val="minMax"/>
          <c:max val="1"/>
          <c:min val="0"/>
        </c:scaling>
        <c:axPos val="l"/>
        <c:title>
          <c:tx>
            <c:rich>
              <a:bodyPr rot="-5400000" vert="horz"/>
              <a:lstStyle/>
              <a:p>
                <a:pPr>
                  <a:defRPr>
                    <a:latin typeface="Calibri" pitchFamily="34" charset="0"/>
                  </a:defRPr>
                </a:pPr>
                <a:r>
                  <a:rPr lang="en-US" dirty="0">
                    <a:latin typeface="Calibri" pitchFamily="34" charset="0"/>
                  </a:rPr>
                  <a:t>Percent Activity</a:t>
                </a:r>
              </a:p>
            </c:rich>
          </c:tx>
          <c:layout/>
        </c:title>
        <c:numFmt formatCode="0%" sourceLinked="1"/>
        <c:tickLblPos val="nextTo"/>
        <c:txPr>
          <a:bodyPr/>
          <a:lstStyle/>
          <a:p>
            <a:pPr>
              <a:defRPr b="1">
                <a:latin typeface="Calibri" pitchFamily="34" charset="0"/>
              </a:defRPr>
            </a:pPr>
            <a:endParaRPr lang="en-US"/>
          </a:p>
        </c:txPr>
        <c:crossAx val="145962496"/>
        <c:crosses val="autoZero"/>
        <c:crossBetween val="between"/>
      </c:valAx>
    </c:plotArea>
    <c:plotVisOnly val="1"/>
  </c:chart>
  <c:spPr>
    <a:solidFill>
      <a:schemeClr val="bg1"/>
    </a:solidFill>
    <a:ln>
      <a:solidFill>
        <a:schemeClr val="tx1"/>
      </a:solid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4036" tIns="47018" rIns="94036" bIns="47018" numCol="1" anchor="t" anchorCtr="0" compatLnSpc="1">
            <a:prstTxWarp prst="textNoShape">
              <a:avLst/>
            </a:prstTxWarp>
          </a:bodyPr>
          <a:lstStyle>
            <a:lvl1pPr defTabSz="939089">
              <a:defRPr sz="1100">
                <a:latin typeface="Times" pitchFamily="18" charset="0"/>
              </a:defRPr>
            </a:lvl1pPr>
          </a:lstStyle>
          <a:p>
            <a:pPr>
              <a:defRPr/>
            </a:pPr>
            <a:endParaRPr lang="en-US" dirty="0"/>
          </a:p>
        </p:txBody>
      </p:sp>
      <p:sp>
        <p:nvSpPr>
          <p:cNvPr id="38915" name="Rectangle 3"/>
          <p:cNvSpPr>
            <a:spLocks noGrp="1" noChangeArrowheads="1"/>
          </p:cNvSpPr>
          <p:nvPr>
            <p:ph type="dt" sz="quarter" idx="1"/>
          </p:nvPr>
        </p:nvSpPr>
        <p:spPr bwMode="auto">
          <a:xfrm>
            <a:off x="4008438" y="0"/>
            <a:ext cx="3067050" cy="469900"/>
          </a:xfrm>
          <a:prstGeom prst="rect">
            <a:avLst/>
          </a:prstGeom>
          <a:noFill/>
          <a:ln w="9525">
            <a:noFill/>
            <a:miter lim="800000"/>
            <a:headEnd/>
            <a:tailEnd/>
          </a:ln>
          <a:effectLst/>
        </p:spPr>
        <p:txBody>
          <a:bodyPr vert="horz" wrap="square" lIns="94036" tIns="47018" rIns="94036" bIns="47018" numCol="1" anchor="t" anchorCtr="0" compatLnSpc="1">
            <a:prstTxWarp prst="textNoShape">
              <a:avLst/>
            </a:prstTxWarp>
          </a:bodyPr>
          <a:lstStyle>
            <a:lvl1pPr algn="r" defTabSz="939089">
              <a:defRPr sz="1100">
                <a:latin typeface="Times" pitchFamily="18" charset="0"/>
              </a:defRPr>
            </a:lvl1pPr>
          </a:lstStyle>
          <a:p>
            <a:pPr>
              <a:defRPr/>
            </a:pPr>
            <a:endParaRPr lang="en-US" dirty="0"/>
          </a:p>
        </p:txBody>
      </p:sp>
      <p:sp>
        <p:nvSpPr>
          <p:cNvPr id="38916" name="Rectangle 4"/>
          <p:cNvSpPr>
            <a:spLocks noGrp="1" noChangeArrowheads="1"/>
          </p:cNvSpPr>
          <p:nvPr>
            <p:ph type="ftr" sz="quarter" idx="2"/>
          </p:nvPr>
        </p:nvSpPr>
        <p:spPr bwMode="auto">
          <a:xfrm>
            <a:off x="0" y="8912225"/>
            <a:ext cx="3067050" cy="469900"/>
          </a:xfrm>
          <a:prstGeom prst="rect">
            <a:avLst/>
          </a:prstGeom>
          <a:noFill/>
          <a:ln w="9525">
            <a:noFill/>
            <a:miter lim="800000"/>
            <a:headEnd/>
            <a:tailEnd/>
          </a:ln>
          <a:effectLst/>
        </p:spPr>
        <p:txBody>
          <a:bodyPr vert="horz" wrap="square" lIns="94036" tIns="47018" rIns="94036" bIns="47018" numCol="1" anchor="b" anchorCtr="0" compatLnSpc="1">
            <a:prstTxWarp prst="textNoShape">
              <a:avLst/>
            </a:prstTxWarp>
          </a:bodyPr>
          <a:lstStyle>
            <a:lvl1pPr defTabSz="939089">
              <a:defRPr sz="1100">
                <a:latin typeface="Times" pitchFamily="18" charset="0"/>
              </a:defRPr>
            </a:lvl1pPr>
          </a:lstStyle>
          <a:p>
            <a:pPr>
              <a:defRPr/>
            </a:pPr>
            <a:endParaRPr lang="en-US" dirty="0"/>
          </a:p>
        </p:txBody>
      </p:sp>
      <p:sp>
        <p:nvSpPr>
          <p:cNvPr id="38917" name="Rectangle 5"/>
          <p:cNvSpPr>
            <a:spLocks noGrp="1" noChangeArrowheads="1"/>
          </p:cNvSpPr>
          <p:nvPr>
            <p:ph type="sldNum" sz="quarter" idx="3"/>
          </p:nvPr>
        </p:nvSpPr>
        <p:spPr bwMode="auto">
          <a:xfrm>
            <a:off x="4008438" y="8912225"/>
            <a:ext cx="3067050" cy="469900"/>
          </a:xfrm>
          <a:prstGeom prst="rect">
            <a:avLst/>
          </a:prstGeom>
          <a:noFill/>
          <a:ln w="9525">
            <a:noFill/>
            <a:miter lim="800000"/>
            <a:headEnd/>
            <a:tailEnd/>
          </a:ln>
          <a:effectLst/>
        </p:spPr>
        <p:txBody>
          <a:bodyPr vert="horz" wrap="square" lIns="94036" tIns="47018" rIns="94036" bIns="47018" numCol="1" anchor="b" anchorCtr="0" compatLnSpc="1">
            <a:prstTxWarp prst="textNoShape">
              <a:avLst/>
            </a:prstTxWarp>
          </a:bodyPr>
          <a:lstStyle>
            <a:lvl1pPr algn="r" defTabSz="939089">
              <a:defRPr sz="1100">
                <a:latin typeface="Times" pitchFamily="18" charset="0"/>
              </a:defRPr>
            </a:lvl1pPr>
          </a:lstStyle>
          <a:p>
            <a:pPr>
              <a:defRPr/>
            </a:pPr>
            <a:fld id="{F4A3D78A-35FF-45B9-B667-3122602ECC9E}" type="slidenum">
              <a:rPr lang="en-US"/>
              <a:pPr>
                <a:defRPr/>
              </a:pPr>
              <a:t>‹#›</a:t>
            </a:fld>
            <a:endParaRPr lang="en-US" dirty="0"/>
          </a:p>
        </p:txBody>
      </p:sp>
    </p:spTree>
    <p:extLst>
      <p:ext uri="{BB962C8B-B14F-4D97-AF65-F5344CB8AC3E}">
        <p14:creationId xmlns="" xmlns:p14="http://schemas.microsoft.com/office/powerpoint/2010/main" val="3576448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88966" tIns="44483" rIns="88966" bIns="44483" rtlCol="0"/>
          <a:lstStyle>
            <a:lvl1pPr algn="l">
              <a:defRPr sz="1100"/>
            </a:lvl1pPr>
          </a:lstStyle>
          <a:p>
            <a:pPr>
              <a:defRPr/>
            </a:pPr>
            <a:endParaRPr lang="en-US" dirty="0"/>
          </a:p>
        </p:txBody>
      </p:sp>
      <p:sp>
        <p:nvSpPr>
          <p:cNvPr id="3" name="Date Placeholder 2"/>
          <p:cNvSpPr>
            <a:spLocks noGrp="1"/>
          </p:cNvSpPr>
          <p:nvPr>
            <p:ph type="dt" idx="1"/>
          </p:nvPr>
        </p:nvSpPr>
        <p:spPr>
          <a:xfrm>
            <a:off x="4008438" y="0"/>
            <a:ext cx="3067050" cy="468313"/>
          </a:xfrm>
          <a:prstGeom prst="rect">
            <a:avLst/>
          </a:prstGeom>
        </p:spPr>
        <p:txBody>
          <a:bodyPr vert="horz" lIns="88966" tIns="44483" rIns="88966" bIns="44483" rtlCol="0"/>
          <a:lstStyle>
            <a:lvl1pPr algn="r">
              <a:defRPr sz="1100"/>
            </a:lvl1pPr>
          </a:lstStyle>
          <a:p>
            <a:pPr>
              <a:defRPr/>
            </a:pPr>
            <a:fld id="{B9930D2D-826B-4CF3-B2D2-55CEAC68859F}" type="datetimeFigureOut">
              <a:rPr lang="en-US"/>
              <a:pPr>
                <a:defRPr/>
              </a:pPr>
              <a:t>4/23/2013</a:t>
            </a:fld>
            <a:endParaRPr lang="en-US" dirty="0"/>
          </a:p>
        </p:txBody>
      </p:sp>
      <p:sp>
        <p:nvSpPr>
          <p:cNvPr id="4" name="Slide Image Placeholder 3"/>
          <p:cNvSpPr>
            <a:spLocks noGrp="1" noRot="1" noChangeAspect="1"/>
          </p:cNvSpPr>
          <p:nvPr>
            <p:ph type="sldImg" idx="2"/>
          </p:nvPr>
        </p:nvSpPr>
        <p:spPr>
          <a:xfrm>
            <a:off x="1192213" y="706438"/>
            <a:ext cx="4694237" cy="3519487"/>
          </a:xfrm>
          <a:prstGeom prst="rect">
            <a:avLst/>
          </a:prstGeom>
          <a:noFill/>
          <a:ln w="12700">
            <a:solidFill>
              <a:prstClr val="black"/>
            </a:solidFill>
          </a:ln>
        </p:spPr>
        <p:txBody>
          <a:bodyPr vert="horz" lIns="88966" tIns="44483" rIns="88966" bIns="44483" rtlCol="0" anchor="ctr"/>
          <a:lstStyle/>
          <a:p>
            <a:pPr lvl="0"/>
            <a:endParaRPr lang="en-US" noProof="0" dirty="0" smtClean="0"/>
          </a:p>
        </p:txBody>
      </p:sp>
      <p:sp>
        <p:nvSpPr>
          <p:cNvPr id="5" name="Notes Placeholder 4"/>
          <p:cNvSpPr>
            <a:spLocks noGrp="1"/>
          </p:cNvSpPr>
          <p:nvPr>
            <p:ph type="body" sz="quarter" idx="3"/>
          </p:nvPr>
        </p:nvSpPr>
        <p:spPr>
          <a:xfrm>
            <a:off x="708025" y="4457700"/>
            <a:ext cx="5661025" cy="4221163"/>
          </a:xfrm>
          <a:prstGeom prst="rect">
            <a:avLst/>
          </a:prstGeom>
        </p:spPr>
        <p:txBody>
          <a:bodyPr vert="horz" lIns="88966" tIns="44483" rIns="88966" bIns="4448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3813"/>
            <a:ext cx="3067050" cy="468312"/>
          </a:xfrm>
          <a:prstGeom prst="rect">
            <a:avLst/>
          </a:prstGeom>
        </p:spPr>
        <p:txBody>
          <a:bodyPr vert="horz" lIns="88966" tIns="44483" rIns="88966" bIns="44483" rtlCol="0" anchor="b"/>
          <a:lstStyle>
            <a:lvl1pPr algn="l">
              <a:defRPr sz="1100"/>
            </a:lvl1pPr>
          </a:lstStyle>
          <a:p>
            <a:pPr>
              <a:defRPr/>
            </a:pPr>
            <a:endParaRPr lang="en-US" dirty="0"/>
          </a:p>
        </p:txBody>
      </p:sp>
      <p:sp>
        <p:nvSpPr>
          <p:cNvPr id="7" name="Slide Number Placeholder 6"/>
          <p:cNvSpPr>
            <a:spLocks noGrp="1"/>
          </p:cNvSpPr>
          <p:nvPr>
            <p:ph type="sldNum" sz="quarter" idx="5"/>
          </p:nvPr>
        </p:nvSpPr>
        <p:spPr>
          <a:xfrm>
            <a:off x="4008438" y="8913813"/>
            <a:ext cx="3067050" cy="468312"/>
          </a:xfrm>
          <a:prstGeom prst="rect">
            <a:avLst/>
          </a:prstGeom>
        </p:spPr>
        <p:txBody>
          <a:bodyPr vert="horz" lIns="88966" tIns="44483" rIns="88966" bIns="44483" rtlCol="0" anchor="b"/>
          <a:lstStyle>
            <a:lvl1pPr algn="r">
              <a:defRPr sz="1100"/>
            </a:lvl1pPr>
          </a:lstStyle>
          <a:p>
            <a:pPr>
              <a:defRPr/>
            </a:pPr>
            <a:fld id="{AF2F8FB7-D509-4DCD-89C3-BDDF2C5933DE}" type="slidenum">
              <a:rPr lang="en-US"/>
              <a:pPr>
                <a:defRPr/>
              </a:pPr>
              <a:t>‹#›</a:t>
            </a:fld>
            <a:endParaRPr lang="en-US" dirty="0"/>
          </a:p>
        </p:txBody>
      </p:sp>
    </p:spTree>
    <p:extLst>
      <p:ext uri="{BB962C8B-B14F-4D97-AF65-F5344CB8AC3E}">
        <p14:creationId xmlns="" xmlns:p14="http://schemas.microsoft.com/office/powerpoint/2010/main" val="2583661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FB115242-E854-4C1E-898F-92F31D8BB585}" type="slidenum">
              <a:rPr lang="en-US" sz="1100" smtClean="0"/>
              <a:pPr/>
              <a:t>1</a:t>
            </a:fld>
            <a:endParaRPr lang="en-US" sz="11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was an ambitious project on many levels, and as expected, many problems were encountered.</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0DD79E0A-00F8-44E6-BBEA-74C39B212D8A}" type="slidenum">
              <a:rPr lang="en-US" sz="1100" smtClean="0"/>
              <a:pPr/>
              <a:t>12</a:t>
            </a:fld>
            <a:endParaRPr lang="en-US" sz="11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was an ambitious project on many levels, and as expected, many problems were encountered.</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0DD79E0A-00F8-44E6-BBEA-74C39B212D8A}" type="slidenum">
              <a:rPr lang="en-US" sz="1100" smtClean="0"/>
              <a:pPr/>
              <a:t>13</a:t>
            </a:fld>
            <a:endParaRPr lang="en-US" sz="11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was an ambitious project on many levels, and as expected, many problems were encountered.</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0DD79E0A-00F8-44E6-BBEA-74C39B212D8A}" type="slidenum">
              <a:rPr lang="en-US" sz="1100" smtClean="0"/>
              <a:pPr/>
              <a:t>14</a:t>
            </a:fld>
            <a:endParaRPr lang="en-US" sz="11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was an ambitious project on many levels, and as expected, many problems were encountered.</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0DD79E0A-00F8-44E6-BBEA-74C39B212D8A}" type="slidenum">
              <a:rPr lang="en-US" sz="1100" smtClean="0"/>
              <a:pPr/>
              <a:t>15</a:t>
            </a:fld>
            <a:endParaRPr lang="en-US" sz="11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was an ambitious project on many levels, and as expected, many problems were encountered.</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0DD79E0A-00F8-44E6-BBEA-74C39B212D8A}" type="slidenum">
              <a:rPr lang="en-US" sz="1100" smtClean="0"/>
              <a:pPr/>
              <a:t>16</a:t>
            </a:fld>
            <a:endParaRPr lang="en-US" sz="11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was an ambitious project on many levels, and as expected, many problems were encountered.</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0DD79E0A-00F8-44E6-BBEA-74C39B212D8A}" type="slidenum">
              <a:rPr lang="en-US" sz="1100" smtClean="0"/>
              <a:pPr/>
              <a:t>17</a:t>
            </a:fld>
            <a:endParaRPr lang="en-US" sz="11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was an ambitious project on many levels, and as expected, many problems were encountered.</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0DD79E0A-00F8-44E6-BBEA-74C39B212D8A}" type="slidenum">
              <a:rPr lang="en-US" sz="1100" smtClean="0"/>
              <a:pPr/>
              <a:t>18</a:t>
            </a:fld>
            <a:endParaRPr lang="en-US" sz="11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p:txBody>
          <a:bodyPr wrap="square" numCol="1" anchor="t" anchorCtr="0" compatLnSpc="1">
            <a:prstTxWarp prst="textNoShape">
              <a:avLst/>
            </a:prstTxWarp>
          </a:bodyPr>
          <a:lstStyle/>
          <a:p>
            <a:pPr marL="737582" indent="-621121" eaLnBrk="1" hangingPunct="1">
              <a:lnSpc>
                <a:spcPct val="80000"/>
              </a:lnSpc>
              <a:defRPr/>
            </a:pPr>
            <a:r>
              <a:rPr lang="en-US" dirty="0" smtClean="0">
                <a:cs typeface="Calibri" pitchFamily="34" charset="0"/>
              </a:rPr>
              <a:t>This study had 3 primary objectives.  The first 2 will be discussed today.</a:t>
            </a:r>
          </a:p>
          <a:p>
            <a:pPr marL="737582" indent="-621121" eaLnBrk="1" hangingPunct="1">
              <a:lnSpc>
                <a:spcPct val="80000"/>
              </a:lnSpc>
              <a:defRPr/>
            </a:pPr>
            <a:endParaRPr lang="en-US" dirty="0" smtClean="0">
              <a:cs typeface="Calibri" pitchFamily="34" charset="0"/>
            </a:endParaRPr>
          </a:p>
          <a:p>
            <a:pPr marL="737582" indent="-621121" eaLnBrk="1" hangingPunct="1">
              <a:lnSpc>
                <a:spcPct val="80000"/>
              </a:lnSpc>
              <a:defRPr/>
            </a:pPr>
            <a:r>
              <a:rPr lang="en-US" dirty="0" smtClean="0">
                <a:cs typeface="Calibri" pitchFamily="34" charset="0"/>
              </a:rPr>
              <a:t>Evaluate electronic monitoring as a tool to characterize fishing activities of the bandit fleet.</a:t>
            </a:r>
          </a:p>
          <a:p>
            <a:pPr marL="737582" indent="-621121" eaLnBrk="1" hangingPunct="1">
              <a:lnSpc>
                <a:spcPct val="80000"/>
              </a:lnSpc>
              <a:defRPr/>
            </a:pPr>
            <a:endParaRPr lang="en-US" dirty="0" smtClean="0">
              <a:cs typeface="Calibri" pitchFamily="34" charset="0"/>
            </a:endParaRPr>
          </a:p>
          <a:p>
            <a:pPr marL="737582" indent="-621121" eaLnBrk="1" hangingPunct="1">
              <a:lnSpc>
                <a:spcPct val="80000"/>
              </a:lnSpc>
              <a:defRPr/>
            </a:pPr>
            <a:r>
              <a:rPr lang="en-US" dirty="0" smtClean="0">
                <a:cs typeface="Calibri" pitchFamily="34" charset="0"/>
              </a:rPr>
              <a:t>Validate content of self-reported logbooks through random sensor and video based audits.</a:t>
            </a:r>
          </a:p>
          <a:p>
            <a:pPr marL="737582" indent="-621121" eaLnBrk="1" hangingPunct="1">
              <a:lnSpc>
                <a:spcPct val="80000"/>
              </a:lnSpc>
              <a:defRPr/>
            </a:pPr>
            <a:endParaRPr lang="en-US" dirty="0" smtClean="0">
              <a:cs typeface="Calibri" pitchFamily="34" charset="0"/>
            </a:endParaRPr>
          </a:p>
          <a:p>
            <a:pPr marL="737582" indent="-621121" eaLnBrk="1" hangingPunct="1">
              <a:lnSpc>
                <a:spcPct val="80000"/>
              </a:lnSpc>
              <a:defRPr/>
            </a:pPr>
            <a:r>
              <a:rPr lang="en-US" dirty="0" smtClean="0">
                <a:cs typeface="Calibri" pitchFamily="34" charset="0"/>
              </a:rPr>
              <a:t>In terms of costs, research has shown that an EM-based audit approach can be very effective at validating content of self-reported logbooks completed by fishermen.  Because fishermen in the SA SG fishery are already required to complete federal logbooks – we felt that the best approach to consider would be an “audit-based approach.”</a:t>
            </a:r>
          </a:p>
          <a:p>
            <a:pPr marL="737582" indent="-621121" eaLnBrk="1" hangingPunct="1">
              <a:lnSpc>
                <a:spcPct val="80000"/>
              </a:lnSpc>
              <a:defRPr/>
            </a:pPr>
            <a:endParaRPr lang="en-US" dirty="0" smtClean="0">
              <a:cs typeface="Calibri" pitchFamily="34" charset="0"/>
            </a:endParaRPr>
          </a:p>
          <a:p>
            <a:pPr eaLnBrk="1" hangingPunct="1">
              <a:spcBef>
                <a:spcPct val="0"/>
              </a:spcBef>
              <a:defRPr/>
            </a:pP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C830748D-23CE-47DA-8073-177180867800}" type="slidenum">
              <a:rPr lang="en-US" sz="1100" smtClean="0"/>
              <a:pPr/>
              <a:t>19</a:t>
            </a:fld>
            <a:endParaRPr lang="en-US" sz="11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592D2319-4D44-41F6-9EB7-035E6714FD8D}" type="slidenum">
              <a:rPr lang="en-US" sz="1100" smtClean="0"/>
              <a:pPr/>
              <a:t>20</a:t>
            </a:fld>
            <a:endParaRPr lang="en-US" sz="11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was an ambitious project on many levels, and as expected, many problems were encountered.</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0DD79E0A-00F8-44E6-BBEA-74C39B212D8A}" type="slidenum">
              <a:rPr lang="en-US" sz="1100" smtClean="0"/>
              <a:pPr/>
              <a:t>21</a:t>
            </a:fld>
            <a:endParaRPr lang="en-US" sz="11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592D2319-4D44-41F6-9EB7-035E6714FD8D}" type="slidenum">
              <a:rPr lang="en-US" sz="1100" smtClean="0"/>
              <a:pPr/>
              <a:t>2</a:t>
            </a:fld>
            <a:endParaRPr lang="en-US" sz="11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was an ambitious project on many levels, and as expected, many problems were encountered.</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0DD79E0A-00F8-44E6-BBEA-74C39B212D8A}" type="slidenum">
              <a:rPr lang="en-US" sz="1100" smtClean="0"/>
              <a:pPr/>
              <a:t>22</a:t>
            </a:fld>
            <a:endParaRPr lang="en-US" sz="11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was an ambitious project on many levels, and as expected, many problems were encountered.</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0DD79E0A-00F8-44E6-BBEA-74C39B212D8A}" type="slidenum">
              <a:rPr lang="en-US" sz="1100" smtClean="0"/>
              <a:pPr/>
              <a:t>23</a:t>
            </a:fld>
            <a:endParaRPr lang="en-US" sz="11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was an ambitious project on many levels, and as expected, many problems were encountered.</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0DD79E0A-00F8-44E6-BBEA-74C39B212D8A}" type="slidenum">
              <a:rPr lang="en-US" sz="1100" smtClean="0"/>
              <a:pPr/>
              <a:t>24</a:t>
            </a:fld>
            <a:endParaRPr lang="en-US" sz="11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was an ambitious project on many levels, and as expected, many problems were encountered.</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0DD79E0A-00F8-44E6-BBEA-74C39B212D8A}" type="slidenum">
              <a:rPr lang="en-US" sz="1100" smtClean="0"/>
              <a:pPr/>
              <a:t>25</a:t>
            </a:fld>
            <a:endParaRPr lang="en-US" sz="11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p:txBody>
          <a:bodyPr wrap="square" numCol="1" anchor="t" anchorCtr="0" compatLnSpc="1">
            <a:prstTxWarp prst="textNoShape">
              <a:avLst/>
            </a:prstTxWarp>
          </a:bodyPr>
          <a:lstStyle/>
          <a:p>
            <a:pPr marL="737582" indent="-621121" eaLnBrk="1" hangingPunct="1">
              <a:lnSpc>
                <a:spcPct val="80000"/>
              </a:lnSpc>
              <a:defRPr/>
            </a:pPr>
            <a:r>
              <a:rPr lang="en-US" dirty="0" smtClean="0">
                <a:cs typeface="Calibri" pitchFamily="34" charset="0"/>
              </a:rPr>
              <a:t>This study had 3 primary objectives.  The first 2 will be discussed today.</a:t>
            </a:r>
          </a:p>
          <a:p>
            <a:pPr marL="737582" indent="-621121" eaLnBrk="1" hangingPunct="1">
              <a:lnSpc>
                <a:spcPct val="80000"/>
              </a:lnSpc>
              <a:defRPr/>
            </a:pPr>
            <a:endParaRPr lang="en-US" dirty="0" smtClean="0">
              <a:cs typeface="Calibri" pitchFamily="34" charset="0"/>
            </a:endParaRPr>
          </a:p>
          <a:p>
            <a:pPr marL="737582" indent="-621121" eaLnBrk="1" hangingPunct="1">
              <a:lnSpc>
                <a:spcPct val="80000"/>
              </a:lnSpc>
              <a:defRPr/>
            </a:pPr>
            <a:r>
              <a:rPr lang="en-US" dirty="0" smtClean="0">
                <a:cs typeface="Calibri" pitchFamily="34" charset="0"/>
              </a:rPr>
              <a:t>Evaluate electronic monitoring as a tool to characterize fishing activities of the bandit fleet.</a:t>
            </a:r>
          </a:p>
          <a:p>
            <a:pPr marL="737582" indent="-621121" eaLnBrk="1" hangingPunct="1">
              <a:lnSpc>
                <a:spcPct val="80000"/>
              </a:lnSpc>
              <a:defRPr/>
            </a:pPr>
            <a:endParaRPr lang="en-US" dirty="0" smtClean="0">
              <a:cs typeface="Calibri" pitchFamily="34" charset="0"/>
            </a:endParaRPr>
          </a:p>
          <a:p>
            <a:pPr marL="737582" indent="-621121" eaLnBrk="1" hangingPunct="1">
              <a:lnSpc>
                <a:spcPct val="80000"/>
              </a:lnSpc>
              <a:defRPr/>
            </a:pPr>
            <a:r>
              <a:rPr lang="en-US" dirty="0" smtClean="0">
                <a:cs typeface="Calibri" pitchFamily="34" charset="0"/>
              </a:rPr>
              <a:t>Validate content of self-reported logbooks through random sensor and video based audits.</a:t>
            </a:r>
          </a:p>
          <a:p>
            <a:pPr marL="737582" indent="-621121" eaLnBrk="1" hangingPunct="1">
              <a:lnSpc>
                <a:spcPct val="80000"/>
              </a:lnSpc>
              <a:defRPr/>
            </a:pPr>
            <a:endParaRPr lang="en-US" dirty="0" smtClean="0">
              <a:cs typeface="Calibri" pitchFamily="34" charset="0"/>
            </a:endParaRPr>
          </a:p>
          <a:p>
            <a:pPr marL="737582" indent="-621121" eaLnBrk="1" hangingPunct="1">
              <a:lnSpc>
                <a:spcPct val="80000"/>
              </a:lnSpc>
              <a:defRPr/>
            </a:pPr>
            <a:r>
              <a:rPr lang="en-US" dirty="0" smtClean="0">
                <a:cs typeface="Calibri" pitchFamily="34" charset="0"/>
              </a:rPr>
              <a:t>In terms of costs, research has shown that an EM-based audit approach can be very effective at validating content of self-reported logbooks completed by fishermen.  Because fishermen in the SA SG fishery are already required to complete federal logbooks – we felt that the best approach to consider would be an “audit-based approach.”</a:t>
            </a:r>
          </a:p>
          <a:p>
            <a:pPr marL="737582" indent="-621121" eaLnBrk="1" hangingPunct="1">
              <a:lnSpc>
                <a:spcPct val="80000"/>
              </a:lnSpc>
              <a:defRPr/>
            </a:pPr>
            <a:endParaRPr lang="en-US" dirty="0" smtClean="0">
              <a:cs typeface="Calibri" pitchFamily="34" charset="0"/>
            </a:endParaRPr>
          </a:p>
          <a:p>
            <a:pPr eaLnBrk="1" hangingPunct="1">
              <a:spcBef>
                <a:spcPct val="0"/>
              </a:spcBef>
              <a:defRPr/>
            </a:pP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C830748D-23CE-47DA-8073-177180867800}" type="slidenum">
              <a:rPr lang="en-US" sz="1100" smtClean="0"/>
              <a:pPr/>
              <a:t>26</a:t>
            </a:fld>
            <a:endParaRPr lang="en-US" sz="11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187C8F8C-EE90-4D5E-A933-EB666AF12D17}" type="slidenum">
              <a:rPr lang="en-US" sz="1100" smtClean="0"/>
              <a:pPr/>
              <a:t>27</a:t>
            </a:fld>
            <a:endParaRPr lang="en-US" sz="11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p:txBody>
          <a:bodyPr wrap="square" numCol="1" anchor="t" anchorCtr="0" compatLnSpc="1">
            <a:prstTxWarp prst="textNoShape">
              <a:avLst/>
            </a:prstTxWarp>
          </a:bodyPr>
          <a:lstStyle/>
          <a:p>
            <a:pPr marL="737582" indent="-621121" eaLnBrk="1" hangingPunct="1">
              <a:lnSpc>
                <a:spcPct val="80000"/>
              </a:lnSpc>
              <a:defRPr/>
            </a:pPr>
            <a:r>
              <a:rPr lang="en-US" dirty="0" smtClean="0">
                <a:cs typeface="Calibri" pitchFamily="34" charset="0"/>
              </a:rPr>
              <a:t>This study had 3 primary objectives.  The first 2 will be discussed today.</a:t>
            </a:r>
          </a:p>
          <a:p>
            <a:pPr marL="737582" indent="-621121" eaLnBrk="1" hangingPunct="1">
              <a:lnSpc>
                <a:spcPct val="80000"/>
              </a:lnSpc>
              <a:defRPr/>
            </a:pPr>
            <a:endParaRPr lang="en-US" dirty="0" smtClean="0">
              <a:cs typeface="Calibri" pitchFamily="34" charset="0"/>
            </a:endParaRPr>
          </a:p>
          <a:p>
            <a:pPr marL="737582" indent="-621121" eaLnBrk="1" hangingPunct="1">
              <a:lnSpc>
                <a:spcPct val="80000"/>
              </a:lnSpc>
              <a:defRPr/>
            </a:pPr>
            <a:r>
              <a:rPr lang="en-US" dirty="0" smtClean="0">
                <a:cs typeface="Calibri" pitchFamily="34" charset="0"/>
              </a:rPr>
              <a:t>Evaluate electronic monitoring as a tool to characterize fishing activities of the bandit fleet.</a:t>
            </a:r>
          </a:p>
          <a:p>
            <a:pPr marL="737582" indent="-621121" eaLnBrk="1" hangingPunct="1">
              <a:lnSpc>
                <a:spcPct val="80000"/>
              </a:lnSpc>
              <a:defRPr/>
            </a:pPr>
            <a:endParaRPr lang="en-US" dirty="0" smtClean="0">
              <a:cs typeface="Calibri" pitchFamily="34" charset="0"/>
            </a:endParaRPr>
          </a:p>
          <a:p>
            <a:pPr marL="737582" indent="-621121" eaLnBrk="1" hangingPunct="1">
              <a:lnSpc>
                <a:spcPct val="80000"/>
              </a:lnSpc>
              <a:defRPr/>
            </a:pPr>
            <a:r>
              <a:rPr lang="en-US" dirty="0" smtClean="0">
                <a:cs typeface="Calibri" pitchFamily="34" charset="0"/>
              </a:rPr>
              <a:t>Validate content of self-reported logbooks through random sensor and video based audits.</a:t>
            </a:r>
          </a:p>
          <a:p>
            <a:pPr marL="737582" indent="-621121" eaLnBrk="1" hangingPunct="1">
              <a:lnSpc>
                <a:spcPct val="80000"/>
              </a:lnSpc>
              <a:defRPr/>
            </a:pPr>
            <a:endParaRPr lang="en-US" dirty="0" smtClean="0">
              <a:cs typeface="Calibri" pitchFamily="34" charset="0"/>
            </a:endParaRPr>
          </a:p>
          <a:p>
            <a:pPr marL="737582" indent="-621121" eaLnBrk="1" hangingPunct="1">
              <a:lnSpc>
                <a:spcPct val="80000"/>
              </a:lnSpc>
              <a:defRPr/>
            </a:pPr>
            <a:r>
              <a:rPr lang="en-US" dirty="0" smtClean="0">
                <a:cs typeface="Calibri" pitchFamily="34" charset="0"/>
              </a:rPr>
              <a:t>In terms of costs, research has shown that an EM-based audit approach can be very effective at validating content of self-reported logbooks completed by fishermen.  Because fishermen in the SA SG fishery are already required to complete federal logbooks – we felt that the best approach to consider would be an “audit-based approach.”</a:t>
            </a:r>
          </a:p>
          <a:p>
            <a:pPr marL="737582" indent="-621121" eaLnBrk="1" hangingPunct="1">
              <a:lnSpc>
                <a:spcPct val="80000"/>
              </a:lnSpc>
              <a:defRPr/>
            </a:pPr>
            <a:endParaRPr lang="en-US" dirty="0" smtClean="0">
              <a:cs typeface="Calibri" pitchFamily="34" charset="0"/>
            </a:endParaRPr>
          </a:p>
          <a:p>
            <a:pPr eaLnBrk="1" hangingPunct="1">
              <a:spcBef>
                <a:spcPct val="0"/>
              </a:spcBef>
              <a:defRPr/>
            </a:pP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C830748D-23CE-47DA-8073-177180867800}" type="slidenum">
              <a:rPr lang="en-US" sz="1100" smtClean="0"/>
              <a:pPr/>
              <a:t>3</a:t>
            </a:fld>
            <a:endParaRPr lang="en-US" sz="11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p:txBody>
          <a:bodyPr wrap="square" numCol="1" anchor="t" anchorCtr="0" compatLnSpc="1">
            <a:prstTxWarp prst="textNoShape">
              <a:avLst/>
            </a:prstTxWarp>
          </a:bodyPr>
          <a:lstStyle/>
          <a:p>
            <a:pPr marL="737582" indent="-621121" eaLnBrk="1" hangingPunct="1">
              <a:lnSpc>
                <a:spcPct val="80000"/>
              </a:lnSpc>
              <a:defRPr/>
            </a:pPr>
            <a:r>
              <a:rPr lang="en-US" dirty="0" smtClean="0">
                <a:cs typeface="Calibri" pitchFamily="34" charset="0"/>
              </a:rPr>
              <a:t>This study had 3 primary objectives.  The first 2 will be discussed today.</a:t>
            </a:r>
          </a:p>
          <a:p>
            <a:pPr marL="737582" indent="-621121" eaLnBrk="1" hangingPunct="1">
              <a:lnSpc>
                <a:spcPct val="80000"/>
              </a:lnSpc>
              <a:defRPr/>
            </a:pPr>
            <a:endParaRPr lang="en-US" dirty="0" smtClean="0">
              <a:cs typeface="Calibri" pitchFamily="34" charset="0"/>
            </a:endParaRPr>
          </a:p>
          <a:p>
            <a:pPr marL="737582" indent="-621121" eaLnBrk="1" hangingPunct="1">
              <a:lnSpc>
                <a:spcPct val="80000"/>
              </a:lnSpc>
              <a:defRPr/>
            </a:pPr>
            <a:r>
              <a:rPr lang="en-US" dirty="0" smtClean="0">
                <a:cs typeface="Calibri" pitchFamily="34" charset="0"/>
              </a:rPr>
              <a:t>Evaluate electronic monitoring as a tool to characterize fishing activities of the bandit fleet.</a:t>
            </a:r>
          </a:p>
          <a:p>
            <a:pPr marL="737582" indent="-621121" eaLnBrk="1" hangingPunct="1">
              <a:lnSpc>
                <a:spcPct val="80000"/>
              </a:lnSpc>
              <a:defRPr/>
            </a:pPr>
            <a:endParaRPr lang="en-US" dirty="0" smtClean="0">
              <a:cs typeface="Calibri" pitchFamily="34" charset="0"/>
            </a:endParaRPr>
          </a:p>
          <a:p>
            <a:pPr marL="737582" indent="-621121" eaLnBrk="1" hangingPunct="1">
              <a:lnSpc>
                <a:spcPct val="80000"/>
              </a:lnSpc>
              <a:defRPr/>
            </a:pPr>
            <a:r>
              <a:rPr lang="en-US" dirty="0" smtClean="0">
                <a:cs typeface="Calibri" pitchFamily="34" charset="0"/>
              </a:rPr>
              <a:t>Validate content of self-reported logbooks through random sensor and video based audits.</a:t>
            </a:r>
          </a:p>
          <a:p>
            <a:pPr marL="737582" indent="-621121" eaLnBrk="1" hangingPunct="1">
              <a:lnSpc>
                <a:spcPct val="80000"/>
              </a:lnSpc>
              <a:defRPr/>
            </a:pPr>
            <a:endParaRPr lang="en-US" dirty="0" smtClean="0">
              <a:cs typeface="Calibri" pitchFamily="34" charset="0"/>
            </a:endParaRPr>
          </a:p>
          <a:p>
            <a:pPr marL="737582" indent="-621121" eaLnBrk="1" hangingPunct="1">
              <a:lnSpc>
                <a:spcPct val="80000"/>
              </a:lnSpc>
              <a:defRPr/>
            </a:pPr>
            <a:r>
              <a:rPr lang="en-US" dirty="0" smtClean="0">
                <a:cs typeface="Calibri" pitchFamily="34" charset="0"/>
              </a:rPr>
              <a:t>In terms of costs, research has shown that an EM-based audit approach can be very effective at validating content of self-reported logbooks completed by fishermen.  Because fishermen in the SA SG fishery are already required to complete federal logbooks – we felt that the best approach to consider would be an “audit-based approach.”</a:t>
            </a:r>
          </a:p>
          <a:p>
            <a:pPr marL="737582" indent="-621121" eaLnBrk="1" hangingPunct="1">
              <a:lnSpc>
                <a:spcPct val="80000"/>
              </a:lnSpc>
              <a:defRPr/>
            </a:pPr>
            <a:endParaRPr lang="en-US" dirty="0" smtClean="0">
              <a:cs typeface="Calibri" pitchFamily="34" charset="0"/>
            </a:endParaRPr>
          </a:p>
          <a:p>
            <a:pPr eaLnBrk="1" hangingPunct="1">
              <a:spcBef>
                <a:spcPct val="0"/>
              </a:spcBef>
              <a:defRPr/>
            </a:pP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C830748D-23CE-47DA-8073-177180867800}" type="slidenum">
              <a:rPr lang="en-US" sz="1100" smtClean="0"/>
              <a:pPr/>
              <a:t>4</a:t>
            </a:fld>
            <a:endParaRPr lang="en-US" sz="11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was an ambitious project on many levels, and as expected, many problems were encountered.</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0DD79E0A-00F8-44E6-BBEA-74C39B212D8A}" type="slidenum">
              <a:rPr lang="en-US" sz="1100" smtClean="0"/>
              <a:pPr/>
              <a:t>7</a:t>
            </a:fld>
            <a:endParaRPr lang="en-US" sz="11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was an ambitious project on many levels, and as expected, many problems were encountered.</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0DD79E0A-00F8-44E6-BBEA-74C39B212D8A}" type="slidenum">
              <a:rPr lang="en-US" sz="1100" smtClean="0"/>
              <a:pPr/>
              <a:t>8</a:t>
            </a:fld>
            <a:endParaRPr lang="en-US" sz="11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was an ambitious project on many levels, and as expected, many problems were encountered.</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0DD79E0A-00F8-44E6-BBEA-74C39B212D8A}" type="slidenum">
              <a:rPr lang="en-US" sz="1100" smtClean="0"/>
              <a:pPr/>
              <a:t>9</a:t>
            </a:fld>
            <a:endParaRPr lang="en-US" sz="11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p:txBody>
          <a:bodyPr wrap="square" numCol="1" anchor="t" anchorCtr="0" compatLnSpc="1">
            <a:prstTxWarp prst="textNoShape">
              <a:avLst/>
            </a:prstTxWarp>
          </a:bodyPr>
          <a:lstStyle/>
          <a:p>
            <a:pPr marL="737582" indent="-621121" eaLnBrk="1" hangingPunct="1">
              <a:lnSpc>
                <a:spcPct val="80000"/>
              </a:lnSpc>
              <a:defRPr/>
            </a:pPr>
            <a:r>
              <a:rPr lang="en-US" dirty="0" smtClean="0">
                <a:cs typeface="Calibri" pitchFamily="34" charset="0"/>
              </a:rPr>
              <a:t>This study had 3 primary objectives.  The first 2 will be discussed today.</a:t>
            </a:r>
          </a:p>
          <a:p>
            <a:pPr marL="737582" indent="-621121" eaLnBrk="1" hangingPunct="1">
              <a:lnSpc>
                <a:spcPct val="80000"/>
              </a:lnSpc>
              <a:defRPr/>
            </a:pPr>
            <a:endParaRPr lang="en-US" dirty="0" smtClean="0">
              <a:cs typeface="Calibri" pitchFamily="34" charset="0"/>
            </a:endParaRPr>
          </a:p>
          <a:p>
            <a:pPr marL="737582" indent="-621121" eaLnBrk="1" hangingPunct="1">
              <a:lnSpc>
                <a:spcPct val="80000"/>
              </a:lnSpc>
              <a:defRPr/>
            </a:pPr>
            <a:r>
              <a:rPr lang="en-US" dirty="0" smtClean="0">
                <a:cs typeface="Calibri" pitchFamily="34" charset="0"/>
              </a:rPr>
              <a:t>Evaluate electronic monitoring as a tool to characterize fishing activities of the bandit fleet.</a:t>
            </a:r>
          </a:p>
          <a:p>
            <a:pPr marL="737582" indent="-621121" eaLnBrk="1" hangingPunct="1">
              <a:lnSpc>
                <a:spcPct val="80000"/>
              </a:lnSpc>
              <a:defRPr/>
            </a:pPr>
            <a:endParaRPr lang="en-US" dirty="0" smtClean="0">
              <a:cs typeface="Calibri" pitchFamily="34" charset="0"/>
            </a:endParaRPr>
          </a:p>
          <a:p>
            <a:pPr marL="737582" indent="-621121" eaLnBrk="1" hangingPunct="1">
              <a:lnSpc>
                <a:spcPct val="80000"/>
              </a:lnSpc>
              <a:defRPr/>
            </a:pPr>
            <a:r>
              <a:rPr lang="en-US" dirty="0" smtClean="0">
                <a:cs typeface="Calibri" pitchFamily="34" charset="0"/>
              </a:rPr>
              <a:t>Validate content of self-reported logbooks through random sensor and video based audits.</a:t>
            </a:r>
          </a:p>
          <a:p>
            <a:pPr marL="737582" indent="-621121" eaLnBrk="1" hangingPunct="1">
              <a:lnSpc>
                <a:spcPct val="80000"/>
              </a:lnSpc>
              <a:defRPr/>
            </a:pPr>
            <a:endParaRPr lang="en-US" dirty="0" smtClean="0">
              <a:cs typeface="Calibri" pitchFamily="34" charset="0"/>
            </a:endParaRPr>
          </a:p>
          <a:p>
            <a:pPr marL="737582" indent="-621121" eaLnBrk="1" hangingPunct="1">
              <a:lnSpc>
                <a:spcPct val="80000"/>
              </a:lnSpc>
              <a:defRPr/>
            </a:pPr>
            <a:r>
              <a:rPr lang="en-US" dirty="0" smtClean="0">
                <a:cs typeface="Calibri" pitchFamily="34" charset="0"/>
              </a:rPr>
              <a:t>In terms of costs, research has shown that an EM-based audit approach can be very effective at validating content of self-reported logbooks completed by fishermen.  Because fishermen in the SA SG fishery are already required to complete federal logbooks – we felt that the best approach to consider would be an “audit-based approach.”</a:t>
            </a:r>
          </a:p>
          <a:p>
            <a:pPr marL="737582" indent="-621121" eaLnBrk="1" hangingPunct="1">
              <a:lnSpc>
                <a:spcPct val="80000"/>
              </a:lnSpc>
              <a:defRPr/>
            </a:pPr>
            <a:endParaRPr lang="en-US" dirty="0" smtClean="0">
              <a:cs typeface="Calibri" pitchFamily="34" charset="0"/>
            </a:endParaRPr>
          </a:p>
          <a:p>
            <a:pPr eaLnBrk="1" hangingPunct="1">
              <a:spcBef>
                <a:spcPct val="0"/>
              </a:spcBef>
              <a:defRPr/>
            </a:pP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C830748D-23CE-47DA-8073-177180867800}" type="slidenum">
              <a:rPr lang="en-US" sz="1100" smtClean="0"/>
              <a:pPr/>
              <a:t>10</a:t>
            </a:fld>
            <a:endParaRPr lang="en-US" sz="11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fld id="{592D2319-4D44-41F6-9EB7-035E6714FD8D}" type="slidenum">
              <a:rPr lang="en-US" sz="1100" smtClean="0"/>
              <a:pPr/>
              <a:t>11</a:t>
            </a:fld>
            <a:endParaRPr lang="en-US" sz="11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2286000"/>
            <a:ext cx="7315200" cy="762000"/>
          </a:xfrm>
        </p:spPr>
        <p:txBody>
          <a:bodyPr anchor="ctr"/>
          <a:lstStyle>
            <a:lvl1pPr>
              <a:defRPr sz="4000">
                <a:latin typeface="Georgia" pitchFamily="18" charset="0"/>
              </a:defRPr>
            </a:lvl1pPr>
          </a:lstStyle>
          <a:p>
            <a:r>
              <a:rPr lang="en-US"/>
              <a:t>Click to edit Master title style</a:t>
            </a:r>
          </a:p>
        </p:txBody>
      </p:sp>
      <p:sp>
        <p:nvSpPr>
          <p:cNvPr id="2051" name="Rectangle 3"/>
          <p:cNvSpPr>
            <a:spLocks noGrp="1" noChangeArrowheads="1"/>
          </p:cNvSpPr>
          <p:nvPr>
            <p:ph type="subTitle" idx="1"/>
          </p:nvPr>
        </p:nvSpPr>
        <p:spPr>
          <a:xfrm>
            <a:off x="914400" y="3124200"/>
            <a:ext cx="7315200" cy="1524000"/>
          </a:xfrm>
        </p:spPr>
        <p:txBody>
          <a:bodyPr/>
          <a:lstStyle>
            <a:lvl1pPr marL="0" indent="0">
              <a:buFont typeface="Times" pitchFamily="18" charset="0"/>
              <a:buNone/>
              <a:defRPr/>
            </a:lvl1pPr>
          </a:lstStyle>
          <a:p>
            <a:r>
              <a:rPr lang="en-US"/>
              <a:t>Click to edit Master subtitle style</a:t>
            </a:r>
          </a:p>
        </p:txBody>
      </p:sp>
    </p:spTree>
    <p:extLst>
      <p:ext uri="{BB962C8B-B14F-4D97-AF65-F5344CB8AC3E}">
        <p14:creationId xmlns="" xmlns:p14="http://schemas.microsoft.com/office/powerpoint/2010/main" val="1100856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935483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457200"/>
            <a:ext cx="21907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57200"/>
            <a:ext cx="64198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90115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61838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71015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3886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371600"/>
            <a:ext cx="3886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32051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02809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87434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43163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0588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544676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457200"/>
            <a:ext cx="84582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371600"/>
            <a:ext cx="79248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Line 9"/>
          <p:cNvSpPr>
            <a:spLocks noChangeShapeType="1"/>
          </p:cNvSpPr>
          <p:nvPr userDrawn="1"/>
        </p:nvSpPr>
        <p:spPr bwMode="auto">
          <a:xfrm>
            <a:off x="-6350" y="1123950"/>
            <a:ext cx="9156700" cy="0"/>
          </a:xfrm>
          <a:prstGeom prst="line">
            <a:avLst/>
          </a:prstGeom>
          <a:noFill/>
          <a:ln w="57150">
            <a:solidFill>
              <a:schemeClr val="tx2"/>
            </a:solidFill>
            <a:round/>
            <a:headEnd/>
            <a:tailEnd/>
          </a:ln>
          <a:effectLst/>
        </p:spPr>
        <p:txBody>
          <a:bodyPr wrap="none" anchor="ctr"/>
          <a:lstStyle/>
          <a:p>
            <a:pPr>
              <a:defRPr/>
            </a:pPr>
            <a:endParaRPr lang="en-US" dirty="0"/>
          </a:p>
        </p:txBody>
      </p:sp>
      <p:pic>
        <p:nvPicPr>
          <p:cNvPr id="1029" name="Picture 10"/>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7950200" y="6057900"/>
            <a:ext cx="10795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5" name="Rectangle 11"/>
          <p:cNvSpPr>
            <a:spLocks noChangeArrowheads="1"/>
          </p:cNvSpPr>
          <p:nvPr userDrawn="1"/>
        </p:nvSpPr>
        <p:spPr bwMode="auto">
          <a:xfrm>
            <a:off x="25400" y="1165225"/>
            <a:ext cx="9096375" cy="5664200"/>
          </a:xfrm>
          <a:prstGeom prst="rect">
            <a:avLst/>
          </a:prstGeom>
          <a:noFill/>
          <a:ln w="57150">
            <a:solidFill>
              <a:srgbClr val="999966"/>
            </a:solidFill>
            <a:miter lim="800000"/>
            <a:headEnd/>
            <a:tailEnd/>
          </a:ln>
          <a:effectLst/>
        </p:spPr>
        <p:txBody>
          <a:bodyPr wrap="none" anchor="ctr"/>
          <a:lstStyle/>
          <a:p>
            <a:pPr algn="ctr">
              <a:defRPr/>
            </a:pPr>
            <a:endParaRPr lang="en-US" dirty="0">
              <a:latin typeface="Times" pitchFamily="18" charset="0"/>
            </a:endParaRP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pitchFamily="18" charset="0"/>
        </a:defRPr>
      </a:lvl2pPr>
      <a:lvl3pPr algn="l" rtl="0" eaLnBrk="0" fontAlgn="base" hangingPunct="0">
        <a:spcBef>
          <a:spcPct val="0"/>
        </a:spcBef>
        <a:spcAft>
          <a:spcPct val="0"/>
        </a:spcAft>
        <a:defRPr sz="3600">
          <a:solidFill>
            <a:schemeClr val="tx2"/>
          </a:solidFill>
          <a:latin typeface="Times" pitchFamily="18" charset="0"/>
        </a:defRPr>
      </a:lvl3pPr>
      <a:lvl4pPr algn="l" rtl="0" eaLnBrk="0" fontAlgn="base" hangingPunct="0">
        <a:spcBef>
          <a:spcPct val="0"/>
        </a:spcBef>
        <a:spcAft>
          <a:spcPct val="0"/>
        </a:spcAft>
        <a:defRPr sz="3600">
          <a:solidFill>
            <a:schemeClr val="tx2"/>
          </a:solidFill>
          <a:latin typeface="Times" pitchFamily="18" charset="0"/>
        </a:defRPr>
      </a:lvl4pPr>
      <a:lvl5pPr algn="l" rtl="0" eaLnBrk="0" fontAlgn="base" hangingPunct="0">
        <a:spcBef>
          <a:spcPct val="0"/>
        </a:spcBef>
        <a:spcAft>
          <a:spcPct val="0"/>
        </a:spcAft>
        <a:defRPr sz="3600">
          <a:solidFill>
            <a:schemeClr val="tx2"/>
          </a:solidFill>
          <a:latin typeface="Times" pitchFamily="18" charset="0"/>
        </a:defRPr>
      </a:lvl5pPr>
      <a:lvl6pPr marL="457200" algn="l" rtl="0" fontAlgn="base">
        <a:spcBef>
          <a:spcPct val="0"/>
        </a:spcBef>
        <a:spcAft>
          <a:spcPct val="0"/>
        </a:spcAft>
        <a:defRPr sz="3600">
          <a:solidFill>
            <a:schemeClr val="tx2"/>
          </a:solidFill>
          <a:latin typeface="Times" pitchFamily="18" charset="0"/>
        </a:defRPr>
      </a:lvl6pPr>
      <a:lvl7pPr marL="914400" algn="l" rtl="0" fontAlgn="base">
        <a:spcBef>
          <a:spcPct val="0"/>
        </a:spcBef>
        <a:spcAft>
          <a:spcPct val="0"/>
        </a:spcAft>
        <a:defRPr sz="3600">
          <a:solidFill>
            <a:schemeClr val="tx2"/>
          </a:solidFill>
          <a:latin typeface="Times" pitchFamily="18" charset="0"/>
        </a:defRPr>
      </a:lvl7pPr>
      <a:lvl8pPr marL="1371600" algn="l" rtl="0" fontAlgn="base">
        <a:spcBef>
          <a:spcPct val="0"/>
        </a:spcBef>
        <a:spcAft>
          <a:spcPct val="0"/>
        </a:spcAft>
        <a:defRPr sz="3600">
          <a:solidFill>
            <a:schemeClr val="tx2"/>
          </a:solidFill>
          <a:latin typeface="Times" pitchFamily="18" charset="0"/>
        </a:defRPr>
      </a:lvl8pPr>
      <a:lvl9pPr marL="1828800" algn="l" rtl="0" fontAlgn="base">
        <a:spcBef>
          <a:spcPct val="0"/>
        </a:spcBef>
        <a:spcAft>
          <a:spcPct val="0"/>
        </a:spcAft>
        <a:defRPr sz="3600">
          <a:solidFill>
            <a:schemeClr val="tx2"/>
          </a:solidFill>
          <a:latin typeface="Times" pitchFamily="18" charset="0"/>
        </a:defRPr>
      </a:lvl9pPr>
    </p:titleStyle>
    <p:bodyStyle>
      <a:lvl1pPr marL="342900" indent="-228600" algn="l" rtl="0" eaLnBrk="0" fontAlgn="base" hangingPunct="0">
        <a:spcBef>
          <a:spcPct val="20000"/>
        </a:spcBef>
        <a:spcAft>
          <a:spcPct val="0"/>
        </a:spcAft>
        <a:buClr>
          <a:schemeClr val="tx2"/>
        </a:buClr>
        <a:buSzPct val="80000"/>
        <a:buFont typeface="Times" pitchFamily="18" charset="0"/>
        <a:buChar char="•"/>
        <a:defRPr sz="3200">
          <a:solidFill>
            <a:schemeClr val="tx1"/>
          </a:solidFill>
          <a:latin typeface="+mn-lt"/>
          <a:ea typeface="+mn-ea"/>
          <a:cs typeface="+mn-cs"/>
        </a:defRPr>
      </a:lvl1pPr>
      <a:lvl2pPr marL="742950" indent="-171450" algn="l" rtl="0" eaLnBrk="0" fontAlgn="base" hangingPunct="0">
        <a:spcBef>
          <a:spcPct val="20000"/>
        </a:spcBef>
        <a:spcAft>
          <a:spcPct val="0"/>
        </a:spcAft>
        <a:buClr>
          <a:schemeClr val="tx2"/>
        </a:buClr>
        <a:buSzPct val="80000"/>
        <a:buFont typeface="Times" pitchFamily="18" charset="0"/>
        <a:buChar char="•"/>
        <a:defRPr sz="2800">
          <a:solidFill>
            <a:schemeClr val="tx1"/>
          </a:solidFill>
          <a:latin typeface="+mn-lt"/>
        </a:defRPr>
      </a:lvl2pPr>
      <a:lvl3pPr marL="1143000" indent="-165100" algn="l" rtl="0" eaLnBrk="0" fontAlgn="base" hangingPunct="0">
        <a:spcBef>
          <a:spcPct val="20000"/>
        </a:spcBef>
        <a:spcAft>
          <a:spcPct val="0"/>
        </a:spcAft>
        <a:buClr>
          <a:schemeClr val="tx2"/>
        </a:buClr>
        <a:buSzPct val="80000"/>
        <a:buFont typeface="Times" pitchFamily="18" charset="0"/>
        <a:buChar char="•"/>
        <a:defRPr sz="2400">
          <a:solidFill>
            <a:schemeClr val="tx1"/>
          </a:solidFill>
          <a:latin typeface="+mn-lt"/>
        </a:defRPr>
      </a:lvl3pPr>
      <a:lvl4pPr marL="1600200" indent="-165100" algn="l" rtl="0" eaLnBrk="0" fontAlgn="base" hangingPunct="0">
        <a:spcBef>
          <a:spcPct val="20000"/>
        </a:spcBef>
        <a:spcAft>
          <a:spcPct val="0"/>
        </a:spcAft>
        <a:buClr>
          <a:schemeClr val="tx2"/>
        </a:buClr>
        <a:buSzPct val="80000"/>
        <a:buFont typeface="Times" pitchFamily="18" charset="0"/>
        <a:buChar char="•"/>
        <a:defRPr sz="2000">
          <a:solidFill>
            <a:schemeClr val="tx1"/>
          </a:solidFill>
          <a:latin typeface="+mn-lt"/>
        </a:defRPr>
      </a:lvl4pPr>
      <a:lvl5pPr marL="2057400" indent="-165100" algn="l" rtl="0" eaLnBrk="0" fontAlgn="base" hangingPunct="0">
        <a:spcBef>
          <a:spcPct val="20000"/>
        </a:spcBef>
        <a:spcAft>
          <a:spcPct val="0"/>
        </a:spcAft>
        <a:buClr>
          <a:schemeClr val="tx2"/>
        </a:buClr>
        <a:buSzPct val="80000"/>
        <a:buFont typeface="Times" pitchFamily="18" charset="0"/>
        <a:buChar char="•"/>
        <a:defRPr sz="2000">
          <a:solidFill>
            <a:schemeClr val="tx1"/>
          </a:solidFill>
          <a:latin typeface="+mn-lt"/>
        </a:defRPr>
      </a:lvl5pPr>
      <a:lvl6pPr marL="2514600" indent="-165100" algn="l" rtl="0" fontAlgn="base">
        <a:spcBef>
          <a:spcPct val="20000"/>
        </a:spcBef>
        <a:spcAft>
          <a:spcPct val="0"/>
        </a:spcAft>
        <a:buClr>
          <a:schemeClr val="tx2"/>
        </a:buClr>
        <a:buSzPct val="80000"/>
        <a:buFont typeface="Times" pitchFamily="18" charset="0"/>
        <a:buChar char="•"/>
        <a:defRPr sz="2000">
          <a:solidFill>
            <a:schemeClr val="tx1"/>
          </a:solidFill>
          <a:latin typeface="+mn-lt"/>
        </a:defRPr>
      </a:lvl6pPr>
      <a:lvl7pPr marL="2971800" indent="-165100" algn="l" rtl="0" fontAlgn="base">
        <a:spcBef>
          <a:spcPct val="20000"/>
        </a:spcBef>
        <a:spcAft>
          <a:spcPct val="0"/>
        </a:spcAft>
        <a:buClr>
          <a:schemeClr val="tx2"/>
        </a:buClr>
        <a:buSzPct val="80000"/>
        <a:buFont typeface="Times" pitchFamily="18" charset="0"/>
        <a:buChar char="•"/>
        <a:defRPr sz="2000">
          <a:solidFill>
            <a:schemeClr val="tx1"/>
          </a:solidFill>
          <a:latin typeface="+mn-lt"/>
        </a:defRPr>
      </a:lvl7pPr>
      <a:lvl8pPr marL="3429000" indent="-165100" algn="l" rtl="0" fontAlgn="base">
        <a:spcBef>
          <a:spcPct val="20000"/>
        </a:spcBef>
        <a:spcAft>
          <a:spcPct val="0"/>
        </a:spcAft>
        <a:buClr>
          <a:schemeClr val="tx2"/>
        </a:buClr>
        <a:buSzPct val="80000"/>
        <a:buFont typeface="Times" pitchFamily="18" charset="0"/>
        <a:buChar char="•"/>
        <a:defRPr sz="2000">
          <a:solidFill>
            <a:schemeClr val="tx1"/>
          </a:solidFill>
          <a:latin typeface="+mn-lt"/>
        </a:defRPr>
      </a:lvl8pPr>
      <a:lvl9pPr marL="3886200" indent="-165100" algn="l" rtl="0" fontAlgn="base">
        <a:spcBef>
          <a:spcPct val="20000"/>
        </a:spcBef>
        <a:spcAft>
          <a:spcPct val="0"/>
        </a:spcAft>
        <a:buClr>
          <a:schemeClr val="tx2"/>
        </a:buClr>
        <a:buSzPct val="80000"/>
        <a:buFont typeface="Times"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mailto:bakers@uncw.edu"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FD1"/>
            </a:gs>
            <a:gs pos="64999">
              <a:srgbClr val="F0EBD5"/>
            </a:gs>
            <a:gs pos="100000">
              <a:srgbClr val="D1C39F"/>
            </a:gs>
          </a:gsLst>
          <a:path path="rect">
            <a:fillToRect l="100000" t="100000"/>
          </a:path>
        </a:gradFill>
        <a:effectLst/>
      </p:bgPr>
    </p:bg>
    <p:spTree>
      <p:nvGrpSpPr>
        <p:cNvPr id="1" name=""/>
        <p:cNvGrpSpPr/>
        <p:nvPr/>
      </p:nvGrpSpPr>
      <p:grpSpPr>
        <a:xfrm>
          <a:off x="0" y="0"/>
          <a:ext cx="0" cy="0"/>
          <a:chOff x="0" y="0"/>
          <a:chExt cx="0" cy="0"/>
        </a:xfrm>
      </p:grpSpPr>
      <p:sp>
        <p:nvSpPr>
          <p:cNvPr id="13314" name="Rectangle 4"/>
          <p:cNvSpPr>
            <a:spLocks noGrp="1" noChangeArrowheads="1"/>
          </p:cNvSpPr>
          <p:nvPr>
            <p:ph type="ctrTitle"/>
          </p:nvPr>
        </p:nvSpPr>
        <p:spPr>
          <a:xfrm>
            <a:off x="0" y="990600"/>
            <a:ext cx="9144000" cy="1371600"/>
          </a:xfrm>
        </p:spPr>
        <p:txBody>
          <a:bodyPr/>
          <a:lstStyle/>
          <a:p>
            <a:pPr algn="ctr" eaLnBrk="1" hangingPunct="1"/>
            <a:r>
              <a:rPr lang="en-US" sz="2400" b="1" dirty="0" smtClean="0">
                <a:latin typeface="Tahoma" pitchFamily="34" charset="0"/>
                <a:cs typeface="Tahoma" pitchFamily="34" charset="0"/>
              </a:rPr>
              <a:t>Opportunities and Challenges Associated with EM and VMS Data Use in the Snapper Grouper Commercial</a:t>
            </a:r>
            <a:r>
              <a:rPr lang="en-US" sz="3200" b="1" dirty="0" smtClean="0">
                <a:latin typeface="Tahoma" pitchFamily="34" charset="0"/>
                <a:cs typeface="Tahoma" pitchFamily="34" charset="0"/>
              </a:rPr>
              <a:t/>
            </a:r>
            <a:br>
              <a:rPr lang="en-US" sz="3200" b="1" dirty="0" smtClean="0">
                <a:latin typeface="Tahoma" pitchFamily="34" charset="0"/>
                <a:cs typeface="Tahoma" pitchFamily="34" charset="0"/>
              </a:rPr>
            </a:br>
            <a:r>
              <a:rPr lang="en-US" sz="3200" b="1" dirty="0" smtClean="0">
                <a:latin typeface="Tahoma" pitchFamily="34" charset="0"/>
                <a:cs typeface="Tahoma" pitchFamily="34" charset="0"/>
              </a:rPr>
              <a:t/>
            </a:r>
            <a:br>
              <a:rPr lang="en-US" sz="3200" b="1" dirty="0" smtClean="0">
                <a:latin typeface="Tahoma" pitchFamily="34" charset="0"/>
                <a:cs typeface="Tahoma" pitchFamily="34" charset="0"/>
              </a:rPr>
            </a:br>
            <a:endParaRPr lang="en-US" sz="1800" dirty="0" smtClean="0">
              <a:latin typeface="Tahoma" pitchFamily="34" charset="0"/>
              <a:cs typeface="Tahoma" pitchFamily="34" charset="0"/>
            </a:endParaRPr>
          </a:p>
        </p:txBody>
      </p:sp>
      <p:sp>
        <p:nvSpPr>
          <p:cNvPr id="13315" name="Rectangle 5"/>
          <p:cNvSpPr>
            <a:spLocks noGrp="1" noChangeArrowheads="1"/>
          </p:cNvSpPr>
          <p:nvPr>
            <p:ph type="subTitle" idx="1"/>
          </p:nvPr>
        </p:nvSpPr>
        <p:spPr>
          <a:xfrm>
            <a:off x="457200" y="3886200"/>
            <a:ext cx="8300244" cy="1600200"/>
          </a:xfrm>
        </p:spPr>
        <p:txBody>
          <a:bodyPr/>
          <a:lstStyle/>
          <a:p>
            <a:pPr algn="ctr" eaLnBrk="1" hangingPunct="1">
              <a:lnSpc>
                <a:spcPct val="90000"/>
              </a:lnSpc>
            </a:pPr>
            <a:r>
              <a:rPr lang="en-US" sz="2000" dirty="0" smtClean="0">
                <a:latin typeface="Tahoma" pitchFamily="34" charset="0"/>
                <a:cs typeface="Tahoma" pitchFamily="34" charset="0"/>
              </a:rPr>
              <a:t>M. Scott Baker Jr., </a:t>
            </a:r>
          </a:p>
          <a:p>
            <a:pPr algn="ctr" eaLnBrk="1" hangingPunct="1">
              <a:lnSpc>
                <a:spcPct val="90000"/>
              </a:lnSpc>
            </a:pPr>
            <a:r>
              <a:rPr lang="en-US" sz="2000" dirty="0" smtClean="0">
                <a:latin typeface="Tahoma" pitchFamily="34" charset="0"/>
                <a:cs typeface="Tahoma" pitchFamily="34" charset="0"/>
              </a:rPr>
              <a:t>N.C. Sea Grant Program, UNCW, Wilmington, N.C., 28409</a:t>
            </a:r>
          </a:p>
          <a:p>
            <a:pPr algn="ctr" eaLnBrk="1" hangingPunct="1">
              <a:lnSpc>
                <a:spcPct val="90000"/>
              </a:lnSpc>
            </a:pPr>
            <a:r>
              <a:rPr lang="en-US" sz="2000" dirty="0" smtClean="0">
                <a:latin typeface="Tahoma" pitchFamily="34" charset="0"/>
                <a:cs typeface="Tahoma" pitchFamily="34" charset="0"/>
                <a:hlinkClick r:id="rId3"/>
              </a:rPr>
              <a:t>bakers@uncw.edu</a:t>
            </a:r>
            <a:r>
              <a:rPr lang="en-US" sz="2000" dirty="0" smtClean="0">
                <a:latin typeface="Tahoma" pitchFamily="34" charset="0"/>
                <a:cs typeface="Tahoma" pitchFamily="34" charset="0"/>
              </a:rPr>
              <a:t> / 910-962-2492</a:t>
            </a:r>
            <a:endParaRPr lang="en-US" sz="2000" dirty="0" smtClean="0">
              <a:latin typeface="Tahoma" pitchFamily="34" charset="0"/>
            </a:endParaRPr>
          </a:p>
          <a:p>
            <a:pPr algn="ctr" eaLnBrk="1" hangingPunct="1">
              <a:lnSpc>
                <a:spcPct val="90000"/>
              </a:lnSpc>
            </a:pPr>
            <a:endParaRPr lang="en-US" sz="1600" dirty="0" smtClean="0">
              <a:latin typeface="Tahoma" pitchFamily="34" charset="0"/>
              <a:cs typeface="Tahoma" pitchFamily="34" charset="0"/>
            </a:endParaRPr>
          </a:p>
          <a:p>
            <a:pPr algn="ctr" eaLnBrk="1" hangingPunct="1">
              <a:lnSpc>
                <a:spcPct val="90000"/>
              </a:lnSpc>
            </a:pPr>
            <a:r>
              <a:rPr lang="en-US" sz="1600" dirty="0" smtClean="0">
                <a:latin typeface="Tahoma" pitchFamily="34" charset="0"/>
                <a:cs typeface="Tahoma" pitchFamily="34" charset="0"/>
              </a:rPr>
              <a:t>SAFMC Snapper Grouper Advisory Panel Meeting</a:t>
            </a:r>
          </a:p>
          <a:p>
            <a:pPr algn="ctr" eaLnBrk="1" hangingPunct="1">
              <a:lnSpc>
                <a:spcPct val="90000"/>
              </a:lnSpc>
            </a:pPr>
            <a:r>
              <a:rPr lang="en-US" sz="1600" dirty="0" smtClean="0">
                <a:latin typeface="Tahoma" pitchFamily="34" charset="0"/>
                <a:cs typeface="Tahoma" pitchFamily="34" charset="0"/>
              </a:rPr>
              <a:t>N. Charleston, SC</a:t>
            </a:r>
          </a:p>
          <a:p>
            <a:pPr algn="ctr" eaLnBrk="1" hangingPunct="1">
              <a:lnSpc>
                <a:spcPct val="90000"/>
              </a:lnSpc>
            </a:pPr>
            <a:r>
              <a:rPr lang="en-US" sz="1600" dirty="0" smtClean="0">
                <a:latin typeface="Tahoma" pitchFamily="34" charset="0"/>
                <a:cs typeface="Tahoma" pitchFamily="34" charset="0"/>
              </a:rPr>
              <a:t>April 23, 2013</a:t>
            </a:r>
          </a:p>
        </p:txBody>
      </p:sp>
      <p:pic>
        <p:nvPicPr>
          <p:cNvPr id="13316" name="Picture 7" descr="nmfs_logo.gi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924800" y="6096000"/>
            <a:ext cx="790679" cy="481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8" name="Picture 10" descr="SCSG logo3.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76400" y="6019800"/>
            <a:ext cx="804510" cy="553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9" name="Picture 8" descr="NCSG logo_pos.jp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3400" y="6019800"/>
            <a:ext cx="809120" cy="553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 descr="AMRlogo.jpg"/>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781800" y="5943600"/>
            <a:ext cx="790678" cy="682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21" name="Picture 7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352800" y="1905000"/>
            <a:ext cx="21336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22" name="Picture 9" descr="Complete workorder in EMI.JPG"/>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359400" y="1905000"/>
            <a:ext cx="2073275"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23" name="Picture 10" descr="logbook pic.JPG"/>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473200" y="1905000"/>
            <a:ext cx="1905000" cy="162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7933" y="152400"/>
            <a:ext cx="8305800" cy="609600"/>
          </a:xfrm>
        </p:spPr>
        <p:txBody>
          <a:bodyPr/>
          <a:lstStyle/>
          <a:p>
            <a:pPr eaLnBrk="1" hangingPunct="1"/>
            <a:r>
              <a:rPr lang="en-US" b="1" dirty="0" smtClean="0">
                <a:latin typeface="Tahoma" pitchFamily="34" charset="0"/>
                <a:cs typeface="Tahoma" pitchFamily="34" charset="0"/>
              </a:rPr>
              <a:t>Conclusions</a:t>
            </a:r>
          </a:p>
        </p:txBody>
      </p:sp>
      <p:sp>
        <p:nvSpPr>
          <p:cNvPr id="4" name="Text Box 3091"/>
          <p:cNvSpPr txBox="1">
            <a:spLocks noChangeArrowheads="1"/>
          </p:cNvSpPr>
          <p:nvPr/>
        </p:nvSpPr>
        <p:spPr bwMode="auto">
          <a:xfrm>
            <a:off x="228600" y="914400"/>
            <a:ext cx="8686800" cy="54563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9566" tIns="34783" rIns="69566" bIns="34783">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algn="just" eaLnBrk="0" fontAlgn="base" hangingPunct="0">
              <a:spcBef>
                <a:spcPct val="20000"/>
              </a:spcBef>
              <a:spcAft>
                <a:spcPct val="0"/>
              </a:spcAft>
              <a:defRPr sz="2000">
                <a:solidFill>
                  <a:schemeClr val="tx1"/>
                </a:solidFill>
                <a:latin typeface="Times New Roman" pitchFamily="18" charset="0"/>
                <a:cs typeface="Times New Roman" pitchFamily="18" charset="0"/>
              </a:defRPr>
            </a:lvl6pPr>
            <a:lvl7pPr marL="2971800" indent="-228600" algn="just" eaLnBrk="0" fontAlgn="base" hangingPunct="0">
              <a:spcBef>
                <a:spcPct val="20000"/>
              </a:spcBef>
              <a:spcAft>
                <a:spcPct val="0"/>
              </a:spcAft>
              <a:defRPr sz="2000">
                <a:solidFill>
                  <a:schemeClr val="tx1"/>
                </a:solidFill>
                <a:latin typeface="Times New Roman" pitchFamily="18" charset="0"/>
                <a:cs typeface="Times New Roman" pitchFamily="18" charset="0"/>
              </a:defRPr>
            </a:lvl7pPr>
            <a:lvl8pPr marL="3429000" indent="-228600" algn="just" eaLnBrk="0" fontAlgn="base" hangingPunct="0">
              <a:spcBef>
                <a:spcPct val="20000"/>
              </a:spcBef>
              <a:spcAft>
                <a:spcPct val="0"/>
              </a:spcAft>
              <a:defRPr sz="2000">
                <a:solidFill>
                  <a:schemeClr val="tx1"/>
                </a:solidFill>
                <a:latin typeface="Times New Roman" pitchFamily="18" charset="0"/>
                <a:cs typeface="Times New Roman" pitchFamily="18" charset="0"/>
              </a:defRPr>
            </a:lvl8pPr>
            <a:lvl9pPr marL="3886200" indent="-228600" algn="just" eaLnBrk="0" fontAlgn="base" hangingPunct="0">
              <a:spcBef>
                <a:spcPct val="20000"/>
              </a:spcBef>
              <a:spcAft>
                <a:spcPct val="0"/>
              </a:spcAft>
              <a:defRPr sz="2000">
                <a:solidFill>
                  <a:schemeClr val="tx1"/>
                </a:solidFill>
                <a:latin typeface="Times New Roman" pitchFamily="18" charset="0"/>
                <a:cs typeface="Times New Roman" pitchFamily="18" charset="0"/>
              </a:defRPr>
            </a:lvl9pPr>
          </a:lstStyle>
          <a:p>
            <a:pPr marL="457200" indent="-457200" eaLnBrk="1" hangingPunct="1">
              <a:buFont typeface="Arial" pitchFamily="34" charset="0"/>
              <a:buChar char="•"/>
            </a:pPr>
            <a:r>
              <a:rPr lang="en-US" sz="2400" b="1" dirty="0" smtClean="0">
                <a:latin typeface="Tahoma" pitchFamily="34" charset="0"/>
                <a:ea typeface="Tahoma" pitchFamily="34" charset="0"/>
                <a:cs typeface="Tahoma" pitchFamily="34" charset="0"/>
              </a:rPr>
              <a:t>Need to improve discard counts by EM viewer (14% of observer catch total).  </a:t>
            </a:r>
          </a:p>
          <a:p>
            <a:pPr marL="285750" indent="-285750" eaLnBrk="1" hangingPunct="1">
              <a:buFont typeface="Arial" pitchFamily="34" charset="0"/>
              <a:buChar char="•"/>
            </a:pPr>
            <a:endParaRPr lang="en-US" sz="1400" b="1" dirty="0">
              <a:latin typeface="Tahoma" pitchFamily="34" charset="0"/>
              <a:ea typeface="Tahoma" pitchFamily="34" charset="0"/>
              <a:cs typeface="Tahoma" pitchFamily="34" charset="0"/>
            </a:endParaRPr>
          </a:p>
          <a:p>
            <a:pPr marL="342900" indent="-342900" eaLnBrk="1" hangingPunct="1">
              <a:buFont typeface="Arial" pitchFamily="34" charset="0"/>
              <a:buChar char="•"/>
            </a:pPr>
            <a:r>
              <a:rPr lang="en-US" sz="2400" b="1" dirty="0">
                <a:latin typeface="Tahoma" pitchFamily="34" charset="0"/>
                <a:ea typeface="Tahoma" pitchFamily="34" charset="0"/>
                <a:cs typeface="Tahoma" pitchFamily="34" charset="0"/>
              </a:rPr>
              <a:t> </a:t>
            </a:r>
            <a:r>
              <a:rPr lang="en-US" sz="2400" b="1" dirty="0" smtClean="0">
                <a:latin typeface="Tahoma" pitchFamily="34" charset="0"/>
                <a:ea typeface="Tahoma" pitchFamily="34" charset="0"/>
                <a:cs typeface="Tahoma" pitchFamily="34" charset="0"/>
              </a:rPr>
              <a:t>Fixed </a:t>
            </a:r>
            <a:r>
              <a:rPr lang="en-US" sz="2400" b="1" dirty="0">
                <a:latin typeface="Tahoma" pitchFamily="34" charset="0"/>
                <a:ea typeface="Tahoma" pitchFamily="34" charset="0"/>
                <a:cs typeface="Tahoma" pitchFamily="34" charset="0"/>
              </a:rPr>
              <a:t>EM camera positions and imagery obtained </a:t>
            </a:r>
            <a:r>
              <a:rPr lang="en-US" sz="2400" b="1" dirty="0" smtClean="0">
                <a:latin typeface="Tahoma" pitchFamily="34" charset="0"/>
                <a:ea typeface="Tahoma" pitchFamily="34" charset="0"/>
                <a:cs typeface="Tahoma" pitchFamily="34" charset="0"/>
              </a:rPr>
              <a:t>     </a:t>
            </a:r>
          </a:p>
          <a:p>
            <a:pPr eaLnBrk="1" hangingPunct="1"/>
            <a:r>
              <a:rPr lang="en-US" sz="2400" b="1" dirty="0">
                <a:latin typeface="Tahoma" pitchFamily="34" charset="0"/>
                <a:ea typeface="Tahoma" pitchFamily="34" charset="0"/>
                <a:cs typeface="Tahoma" pitchFamily="34" charset="0"/>
              </a:rPr>
              <a:t> </a:t>
            </a:r>
            <a:r>
              <a:rPr lang="en-US" sz="2400" b="1" dirty="0" smtClean="0">
                <a:latin typeface="Tahoma" pitchFamily="34" charset="0"/>
                <a:ea typeface="Tahoma" pitchFamily="34" charset="0"/>
                <a:cs typeface="Tahoma" pitchFamily="34" charset="0"/>
              </a:rPr>
              <a:t>    were </a:t>
            </a:r>
            <a:r>
              <a:rPr lang="en-US" sz="2400" b="1" dirty="0">
                <a:latin typeface="Tahoma" pitchFamily="34" charset="0"/>
                <a:ea typeface="Tahoma" pitchFamily="34" charset="0"/>
                <a:cs typeface="Tahoma" pitchFamily="34" charset="0"/>
              </a:rPr>
              <a:t>capable of recording most hooks fished</a:t>
            </a:r>
            <a:r>
              <a:rPr lang="en-US" sz="2400" b="1" dirty="0" smtClean="0">
                <a:latin typeface="Tahoma" pitchFamily="34" charset="0"/>
                <a:ea typeface="Tahoma" pitchFamily="34" charset="0"/>
                <a:cs typeface="Tahoma" pitchFamily="34" charset="0"/>
              </a:rPr>
              <a:t>.</a:t>
            </a:r>
          </a:p>
          <a:p>
            <a:pPr marL="342900" indent="-342900" eaLnBrk="1" hangingPunct="1">
              <a:buFont typeface="Arial" pitchFamily="34" charset="0"/>
              <a:buChar char="•"/>
            </a:pPr>
            <a:endParaRPr lang="en-US" sz="2400" b="1" dirty="0">
              <a:latin typeface="Tahoma" pitchFamily="34" charset="0"/>
              <a:ea typeface="Tahoma" pitchFamily="34" charset="0"/>
              <a:cs typeface="Tahoma" pitchFamily="34" charset="0"/>
            </a:endParaRPr>
          </a:p>
          <a:p>
            <a:pPr marL="342900" indent="-342900" eaLnBrk="1" hangingPunct="1">
              <a:buFont typeface="Arial" pitchFamily="34" charset="0"/>
              <a:buChar char="•"/>
            </a:pPr>
            <a:r>
              <a:rPr lang="en-US" sz="2400" b="1" dirty="0">
                <a:latin typeface="Tahoma" pitchFamily="34" charset="0"/>
                <a:ea typeface="Tahoma" pitchFamily="34" charset="0"/>
                <a:cs typeface="Tahoma" pitchFamily="34" charset="0"/>
              </a:rPr>
              <a:t> </a:t>
            </a:r>
            <a:r>
              <a:rPr lang="en-US" sz="2400" b="1" dirty="0" smtClean="0">
                <a:latin typeface="Tahoma" pitchFamily="34" charset="0"/>
                <a:ea typeface="Tahoma" pitchFamily="34" charset="0"/>
                <a:cs typeface="Tahoma" pitchFamily="34" charset="0"/>
              </a:rPr>
              <a:t>EM </a:t>
            </a:r>
            <a:r>
              <a:rPr lang="en-US" sz="2400" b="1" dirty="0">
                <a:latin typeface="Tahoma" pitchFamily="34" charset="0"/>
                <a:ea typeface="Tahoma" pitchFamily="34" charset="0"/>
                <a:cs typeface="Tahoma" pitchFamily="34" charset="0"/>
              </a:rPr>
              <a:t>viewer indicated that the largest impediment to  </a:t>
            </a:r>
            <a:endParaRPr lang="en-US" sz="2400" b="1" dirty="0" smtClean="0">
              <a:latin typeface="Tahoma" pitchFamily="34" charset="0"/>
              <a:ea typeface="Tahoma" pitchFamily="34" charset="0"/>
              <a:cs typeface="Tahoma" pitchFamily="34" charset="0"/>
            </a:endParaRPr>
          </a:p>
          <a:p>
            <a:pPr eaLnBrk="1" hangingPunct="1"/>
            <a:r>
              <a:rPr lang="en-US" sz="2400" b="1" dirty="0" smtClean="0">
                <a:latin typeface="Tahoma" pitchFamily="34" charset="0"/>
                <a:ea typeface="Tahoma" pitchFamily="34" charset="0"/>
                <a:cs typeface="Tahoma" pitchFamily="34" charset="0"/>
              </a:rPr>
              <a:t>     successful </a:t>
            </a:r>
            <a:r>
              <a:rPr lang="en-US" sz="2400" b="1" dirty="0">
                <a:latin typeface="Tahoma" pitchFamily="34" charset="0"/>
                <a:ea typeface="Tahoma" pitchFamily="34" charset="0"/>
                <a:cs typeface="Tahoma" pitchFamily="34" charset="0"/>
              </a:rPr>
              <a:t>catch </a:t>
            </a:r>
            <a:r>
              <a:rPr lang="en-US" sz="2400" b="1" dirty="0" smtClean="0">
                <a:latin typeface="Tahoma" pitchFamily="34" charset="0"/>
                <a:ea typeface="Tahoma" pitchFamily="34" charset="0"/>
                <a:cs typeface="Tahoma" pitchFamily="34" charset="0"/>
              </a:rPr>
              <a:t>documentation was a </a:t>
            </a:r>
            <a:r>
              <a:rPr lang="en-US" sz="2400" b="1" dirty="0">
                <a:latin typeface="Tahoma" pitchFamily="34" charset="0"/>
                <a:ea typeface="Tahoma" pitchFamily="34" charset="0"/>
                <a:cs typeface="Tahoma" pitchFamily="34" charset="0"/>
              </a:rPr>
              <a:t>poor </a:t>
            </a:r>
            <a:r>
              <a:rPr lang="en-US" sz="2400" b="1" dirty="0" smtClean="0">
                <a:latin typeface="Tahoma" pitchFamily="34" charset="0"/>
                <a:ea typeface="Tahoma" pitchFamily="34" charset="0"/>
                <a:cs typeface="Tahoma" pitchFamily="34" charset="0"/>
              </a:rPr>
              <a:t>view of  </a:t>
            </a:r>
          </a:p>
          <a:p>
            <a:pPr eaLnBrk="1" hangingPunct="1"/>
            <a:r>
              <a:rPr lang="en-US" sz="2400" b="1" dirty="0">
                <a:latin typeface="Tahoma" pitchFamily="34" charset="0"/>
                <a:ea typeface="Tahoma" pitchFamily="34" charset="0"/>
                <a:cs typeface="Tahoma" pitchFamily="34" charset="0"/>
              </a:rPr>
              <a:t> </a:t>
            </a:r>
            <a:r>
              <a:rPr lang="en-US" sz="2400" b="1" dirty="0" smtClean="0">
                <a:latin typeface="Tahoma" pitchFamily="34" charset="0"/>
                <a:ea typeface="Tahoma" pitchFamily="34" charset="0"/>
                <a:cs typeface="Tahoma" pitchFamily="34" charset="0"/>
              </a:rPr>
              <a:t>    fish</a:t>
            </a:r>
            <a:r>
              <a:rPr lang="en-US" sz="2400" b="1" dirty="0">
                <a:latin typeface="Tahoma" pitchFamily="34" charset="0"/>
                <a:ea typeface="Tahoma" pitchFamily="34" charset="0"/>
                <a:cs typeface="Tahoma" pitchFamily="34" charset="0"/>
              </a:rPr>
              <a:t>.  </a:t>
            </a:r>
            <a:r>
              <a:rPr lang="en-US" sz="2400" b="1" dirty="0" smtClean="0">
                <a:latin typeface="Tahoma" pitchFamily="34" charset="0"/>
                <a:ea typeface="Tahoma" pitchFamily="34" charset="0"/>
                <a:cs typeface="Tahoma" pitchFamily="34" charset="0"/>
              </a:rPr>
              <a:t>Recommend catch handling procedures.</a:t>
            </a:r>
          </a:p>
          <a:p>
            <a:pPr marL="342900" indent="-342900" eaLnBrk="1" hangingPunct="1">
              <a:buFont typeface="Arial" pitchFamily="34" charset="0"/>
              <a:buChar char="•"/>
            </a:pPr>
            <a:endParaRPr lang="en-US" sz="2400" b="1" dirty="0">
              <a:latin typeface="Tahoma" pitchFamily="34" charset="0"/>
              <a:ea typeface="Tahoma" pitchFamily="34" charset="0"/>
              <a:cs typeface="Tahoma" pitchFamily="34" charset="0"/>
            </a:endParaRPr>
          </a:p>
          <a:p>
            <a:pPr marL="342900" indent="-342900" eaLnBrk="1" hangingPunct="1">
              <a:buFont typeface="Arial" pitchFamily="34" charset="0"/>
              <a:buChar char="•"/>
            </a:pPr>
            <a:r>
              <a:rPr lang="en-US" sz="2400" b="1" dirty="0" smtClean="0">
                <a:latin typeface="Tahoma" pitchFamily="34" charset="0"/>
                <a:ea typeface="Tahoma" pitchFamily="34" charset="0"/>
                <a:cs typeface="Tahoma" pitchFamily="34" charset="0"/>
              </a:rPr>
              <a:t> Explore use of incentives / disincentives – beyond   </a:t>
            </a:r>
          </a:p>
          <a:p>
            <a:pPr eaLnBrk="1" hangingPunct="1"/>
            <a:r>
              <a:rPr lang="en-US" sz="2400" b="1" dirty="0">
                <a:latin typeface="Tahoma" pitchFamily="34" charset="0"/>
                <a:ea typeface="Tahoma" pitchFamily="34" charset="0"/>
                <a:cs typeface="Tahoma" pitchFamily="34" charset="0"/>
              </a:rPr>
              <a:t> </a:t>
            </a:r>
            <a:r>
              <a:rPr lang="en-US" sz="2400" b="1" dirty="0" smtClean="0">
                <a:latin typeface="Tahoma" pitchFamily="34" charset="0"/>
                <a:ea typeface="Tahoma" pitchFamily="34" charset="0"/>
                <a:cs typeface="Tahoma" pitchFamily="34" charset="0"/>
              </a:rPr>
              <a:t>    scope </a:t>
            </a:r>
            <a:r>
              <a:rPr lang="en-US" sz="2400" b="1" dirty="0">
                <a:latin typeface="Tahoma" pitchFamily="34" charset="0"/>
                <a:ea typeface="Tahoma" pitchFamily="34" charset="0"/>
                <a:cs typeface="Tahoma" pitchFamily="34" charset="0"/>
              </a:rPr>
              <a:t>of </a:t>
            </a:r>
            <a:r>
              <a:rPr lang="en-US" sz="2400" b="1" dirty="0" smtClean="0">
                <a:latin typeface="Tahoma" pitchFamily="34" charset="0"/>
                <a:ea typeface="Tahoma" pitchFamily="34" charset="0"/>
                <a:cs typeface="Tahoma" pitchFamily="34" charset="0"/>
              </a:rPr>
              <a:t>this </a:t>
            </a:r>
            <a:r>
              <a:rPr lang="en-US" sz="2400" b="1" dirty="0">
                <a:latin typeface="Tahoma" pitchFamily="34" charset="0"/>
                <a:ea typeface="Tahoma" pitchFamily="34" charset="0"/>
                <a:cs typeface="Tahoma" pitchFamily="34" charset="0"/>
              </a:rPr>
              <a:t>pilot study</a:t>
            </a:r>
            <a:r>
              <a:rPr lang="en-US" sz="2400" b="1" dirty="0" smtClean="0">
                <a:latin typeface="Tahoma" pitchFamily="34" charset="0"/>
                <a:ea typeface="Tahoma" pitchFamily="34" charset="0"/>
                <a:cs typeface="Tahoma" pitchFamily="34" charset="0"/>
              </a:rPr>
              <a:t>.</a:t>
            </a:r>
          </a:p>
          <a:p>
            <a:pPr marL="342900" indent="-342900" eaLnBrk="1" hangingPunct="1">
              <a:buFont typeface="Arial" pitchFamily="34" charset="0"/>
              <a:buChar char="•"/>
            </a:pPr>
            <a:endParaRPr lang="en-US" sz="2400" b="1" dirty="0">
              <a:latin typeface="Tahoma" pitchFamily="34" charset="0"/>
              <a:ea typeface="Tahoma" pitchFamily="34" charset="0"/>
              <a:cs typeface="Tahoma" pitchFamily="34" charset="0"/>
            </a:endParaRPr>
          </a:p>
          <a:p>
            <a:pPr marL="342900" indent="-342900" eaLnBrk="1" hangingPunct="1">
              <a:buFont typeface="Arial" pitchFamily="34" charset="0"/>
              <a:buChar char="•"/>
            </a:pPr>
            <a:r>
              <a:rPr lang="en-US" sz="2400" b="1" dirty="0">
                <a:latin typeface="Tahoma" pitchFamily="34" charset="0"/>
                <a:ea typeface="Tahoma" pitchFamily="34" charset="0"/>
                <a:cs typeface="Tahoma" pitchFamily="34" charset="0"/>
              </a:rPr>
              <a:t> </a:t>
            </a:r>
            <a:r>
              <a:rPr lang="en-US" sz="2400" b="1" dirty="0" smtClean="0">
                <a:latin typeface="Tahoma" pitchFamily="34" charset="0"/>
                <a:ea typeface="Tahoma" pitchFamily="34" charset="0"/>
                <a:cs typeface="Tahoma" pitchFamily="34" charset="0"/>
              </a:rPr>
              <a:t>Design logbook to allow for EM audit-based   </a:t>
            </a:r>
          </a:p>
          <a:p>
            <a:pPr marL="342900" indent="-342900" eaLnBrk="1" hangingPunct="1"/>
            <a:r>
              <a:rPr lang="en-US" sz="2400" b="1" dirty="0" smtClean="0">
                <a:latin typeface="Tahoma" pitchFamily="34" charset="0"/>
                <a:ea typeface="Tahoma" pitchFamily="34" charset="0"/>
                <a:cs typeface="Tahoma" pitchFamily="34" charset="0"/>
              </a:rPr>
              <a:t>     approach.</a:t>
            </a:r>
            <a:endParaRPr lang="en-US" sz="2400" b="1"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200569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04800"/>
            <a:ext cx="8458200" cy="609600"/>
          </a:xfrm>
        </p:spPr>
        <p:txBody>
          <a:bodyPr/>
          <a:lstStyle/>
          <a:p>
            <a:pPr eaLnBrk="1" hangingPunct="1"/>
            <a:r>
              <a:rPr lang="en-US" b="1" dirty="0" smtClean="0">
                <a:latin typeface="Tahoma" pitchFamily="34" charset="0"/>
              </a:rPr>
              <a:t>Presentation Outline</a:t>
            </a:r>
          </a:p>
        </p:txBody>
      </p:sp>
      <p:sp>
        <p:nvSpPr>
          <p:cNvPr id="14339" name="Rectangle 3"/>
          <p:cNvSpPr>
            <a:spLocks noGrp="1" noChangeArrowheads="1"/>
          </p:cNvSpPr>
          <p:nvPr>
            <p:ph type="body" idx="1"/>
          </p:nvPr>
        </p:nvSpPr>
        <p:spPr>
          <a:xfrm>
            <a:off x="304800" y="1143001"/>
            <a:ext cx="8458200" cy="3200400"/>
          </a:xfrm>
        </p:spPr>
        <p:txBody>
          <a:bodyPr/>
          <a:lstStyle/>
          <a:p>
            <a:pPr eaLnBrk="1" hangingPunct="1">
              <a:lnSpc>
                <a:spcPct val="80000"/>
              </a:lnSpc>
            </a:pPr>
            <a:r>
              <a:rPr lang="en-US" sz="2400" b="1" dirty="0" smtClean="0">
                <a:latin typeface="Tahoma" pitchFamily="34" charset="0"/>
              </a:rPr>
              <a:t>Updated results from 2010 EM pilot project</a:t>
            </a:r>
          </a:p>
          <a:p>
            <a:pPr eaLnBrk="1" hangingPunct="1">
              <a:lnSpc>
                <a:spcPct val="80000"/>
              </a:lnSpc>
            </a:pPr>
            <a:endParaRPr lang="en-US" sz="2400" b="1" dirty="0" smtClean="0">
              <a:latin typeface="Tahoma" pitchFamily="34" charset="0"/>
            </a:endParaRPr>
          </a:p>
          <a:p>
            <a:pPr eaLnBrk="1" hangingPunct="1">
              <a:lnSpc>
                <a:spcPct val="80000"/>
              </a:lnSpc>
            </a:pPr>
            <a:r>
              <a:rPr lang="en-US" sz="2400" b="1" dirty="0" smtClean="0">
                <a:solidFill>
                  <a:srgbClr val="FF0000"/>
                </a:solidFill>
                <a:latin typeface="Tahoma" pitchFamily="34" charset="0"/>
              </a:rPr>
              <a:t>2012 survey results related to EM</a:t>
            </a:r>
          </a:p>
          <a:p>
            <a:pPr eaLnBrk="1" hangingPunct="1">
              <a:lnSpc>
                <a:spcPct val="80000"/>
              </a:lnSpc>
            </a:pPr>
            <a:endParaRPr lang="en-US" sz="2400" b="1" dirty="0" smtClean="0">
              <a:latin typeface="Tahoma" pitchFamily="34" charset="0"/>
            </a:endParaRPr>
          </a:p>
          <a:p>
            <a:pPr eaLnBrk="1" hangingPunct="1">
              <a:lnSpc>
                <a:spcPct val="80000"/>
              </a:lnSpc>
            </a:pPr>
            <a:r>
              <a:rPr lang="en-US" sz="2400" b="1" dirty="0" smtClean="0">
                <a:latin typeface="Tahoma" pitchFamily="34" charset="0"/>
              </a:rPr>
              <a:t>Opportunities and challenges for </a:t>
            </a:r>
          </a:p>
          <a:p>
            <a:pPr eaLnBrk="1" hangingPunct="1">
              <a:lnSpc>
                <a:spcPct val="80000"/>
              </a:lnSpc>
              <a:buNone/>
            </a:pPr>
            <a:r>
              <a:rPr lang="en-US" sz="2400" b="1" dirty="0" smtClean="0">
                <a:latin typeface="Tahoma" pitchFamily="34" charset="0"/>
              </a:rPr>
              <a:t>   electronic data (EM, VMS, etc.) </a:t>
            </a:r>
          </a:p>
          <a:p>
            <a:pPr eaLnBrk="1" hangingPunct="1">
              <a:lnSpc>
                <a:spcPct val="80000"/>
              </a:lnSpc>
              <a:buNone/>
            </a:pPr>
            <a:r>
              <a:rPr lang="en-US" sz="2400" b="1" dirty="0" smtClean="0">
                <a:latin typeface="Tahoma" pitchFamily="34" charset="0"/>
              </a:rPr>
              <a:t>   usage to enhance fishing effort </a:t>
            </a:r>
          </a:p>
          <a:p>
            <a:pPr eaLnBrk="1" hangingPunct="1">
              <a:lnSpc>
                <a:spcPct val="80000"/>
              </a:lnSpc>
              <a:buNone/>
            </a:pPr>
            <a:r>
              <a:rPr lang="en-US" sz="2400" b="1" dirty="0" smtClean="0">
                <a:latin typeface="Tahoma" pitchFamily="34" charset="0"/>
              </a:rPr>
              <a:t>   documentation in the Snapper</a:t>
            </a:r>
          </a:p>
          <a:p>
            <a:pPr eaLnBrk="1" hangingPunct="1">
              <a:lnSpc>
                <a:spcPct val="80000"/>
              </a:lnSpc>
              <a:buNone/>
            </a:pPr>
            <a:r>
              <a:rPr lang="en-US" sz="2400" b="1" dirty="0" smtClean="0">
                <a:latin typeface="Tahoma" pitchFamily="34" charset="0"/>
              </a:rPr>
              <a:t>   Grouper fishery</a:t>
            </a:r>
          </a:p>
        </p:txBody>
      </p:sp>
      <p:pic>
        <p:nvPicPr>
          <p:cNvPr id="14340" name="Picture 11" descr="bandi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86643" y="3048000"/>
            <a:ext cx="2384325" cy="3175126"/>
          </a:xfrm>
          <a:prstGeom prst="rect">
            <a:avLst/>
          </a:prstGeom>
          <a:noFill/>
          <a:ln w="19050" cmpd="sng">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14400" y="381000"/>
            <a:ext cx="6858000" cy="609600"/>
          </a:xfrm>
        </p:spPr>
        <p:txBody>
          <a:bodyPr/>
          <a:lstStyle/>
          <a:p>
            <a:r>
              <a:rPr lang="en-US" b="1" dirty="0" smtClean="0">
                <a:latin typeface="Tahoma" pitchFamily="34" charset="0"/>
                <a:cs typeface="Tahoma" pitchFamily="34" charset="0"/>
              </a:rPr>
              <a:t>EM Survey Response = 15%</a:t>
            </a:r>
          </a:p>
        </p:txBody>
      </p:sp>
      <p:graphicFrame>
        <p:nvGraphicFramePr>
          <p:cNvPr id="9" name="Content Placeholder 8"/>
          <p:cNvGraphicFramePr>
            <a:graphicFrameLocks noGrp="1"/>
          </p:cNvGraphicFramePr>
          <p:nvPr>
            <p:ph idx="1"/>
          </p:nvPr>
        </p:nvGraphicFramePr>
        <p:xfrm>
          <a:off x="762000" y="1676400"/>
          <a:ext cx="73152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828403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1981200" y="2438400"/>
          <a:ext cx="5181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
          <p:cNvSpPr>
            <a:spLocks noGrp="1" noChangeArrowheads="1"/>
          </p:cNvSpPr>
          <p:nvPr>
            <p:ph type="title"/>
          </p:nvPr>
        </p:nvSpPr>
        <p:spPr>
          <a:xfrm>
            <a:off x="685800" y="609600"/>
            <a:ext cx="7848600" cy="609600"/>
          </a:xfrm>
        </p:spPr>
        <p:txBody>
          <a:bodyPr/>
          <a:lstStyle/>
          <a:p>
            <a:pPr eaLnBrk="1" hangingPunct="1"/>
            <a:r>
              <a:rPr lang="en-US" sz="2800" b="1" dirty="0" smtClean="0">
                <a:solidFill>
                  <a:schemeClr val="tx1"/>
                </a:solidFill>
                <a:latin typeface="Tahoma" pitchFamily="34" charset="0"/>
                <a:cs typeface="Tahoma" pitchFamily="34" charset="0"/>
              </a:rPr>
              <a:t>Q.  Would you like to see additional cooperative research done testing and evaluating at-sea EM systems?</a:t>
            </a:r>
          </a:p>
        </p:txBody>
      </p:sp>
    </p:spTree>
    <p:extLst>
      <p:ext uri="{BB962C8B-B14F-4D97-AF65-F5344CB8AC3E}">
        <p14:creationId xmlns="" xmlns:p14="http://schemas.microsoft.com/office/powerpoint/2010/main" val="2828403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533400"/>
            <a:ext cx="8229600" cy="609600"/>
          </a:xfrm>
        </p:spPr>
        <p:txBody>
          <a:bodyPr/>
          <a:lstStyle/>
          <a:p>
            <a:r>
              <a:rPr lang="en-US" b="1" dirty="0" smtClean="0">
                <a:latin typeface="Tahoma" pitchFamily="34" charset="0"/>
                <a:cs typeface="Tahoma" pitchFamily="34" charset="0"/>
              </a:rPr>
              <a:t>Open-ended responses to Question</a:t>
            </a:r>
          </a:p>
        </p:txBody>
      </p:sp>
      <p:graphicFrame>
        <p:nvGraphicFramePr>
          <p:cNvPr id="5" name="Content Placeholder 4"/>
          <p:cNvGraphicFramePr>
            <a:graphicFrameLocks noGrp="1"/>
          </p:cNvGraphicFramePr>
          <p:nvPr>
            <p:ph idx="1"/>
          </p:nvPr>
        </p:nvGraphicFramePr>
        <p:xfrm>
          <a:off x="914400" y="1524000"/>
          <a:ext cx="73152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828403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1600200" y="2362200"/>
          <a:ext cx="5715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Grp="1" noChangeArrowheads="1"/>
          </p:cNvSpPr>
          <p:nvPr>
            <p:ph type="title"/>
          </p:nvPr>
        </p:nvSpPr>
        <p:spPr>
          <a:xfrm>
            <a:off x="762000" y="762000"/>
            <a:ext cx="7543800" cy="609600"/>
          </a:xfrm>
        </p:spPr>
        <p:txBody>
          <a:bodyPr/>
          <a:lstStyle/>
          <a:p>
            <a:pPr eaLnBrk="1" hangingPunct="1"/>
            <a:r>
              <a:rPr lang="en-US" sz="2800" b="1" dirty="0" smtClean="0">
                <a:solidFill>
                  <a:schemeClr val="tx1"/>
                </a:solidFill>
                <a:latin typeface="Tahoma" pitchFamily="34" charset="0"/>
                <a:cs typeface="Tahoma" pitchFamily="34" charset="0"/>
              </a:rPr>
              <a:t>Q.  Do you support the concept of using a third-party data review method like EM to validate logbooks records?</a:t>
            </a:r>
          </a:p>
        </p:txBody>
      </p:sp>
    </p:spTree>
    <p:extLst>
      <p:ext uri="{BB962C8B-B14F-4D97-AF65-F5344CB8AC3E}">
        <p14:creationId xmlns="" xmlns:p14="http://schemas.microsoft.com/office/powerpoint/2010/main" val="2828403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533400"/>
            <a:ext cx="8534400" cy="609600"/>
          </a:xfrm>
        </p:spPr>
        <p:txBody>
          <a:bodyPr/>
          <a:lstStyle/>
          <a:p>
            <a:pPr eaLnBrk="1" hangingPunct="1"/>
            <a:r>
              <a:rPr lang="en-US" sz="2800" b="1" dirty="0" smtClean="0">
                <a:solidFill>
                  <a:schemeClr val="tx1"/>
                </a:solidFill>
                <a:latin typeface="Tahoma" pitchFamily="34" charset="0"/>
                <a:cs typeface="Tahoma" pitchFamily="34" charset="0"/>
              </a:rPr>
              <a:t>Q.  The video processing company we used suggesting adopted standardized guidelines for handling fish to make video review quicker and more cost effective.  Do you support the adoption of standardized handling guidelines to improve the video review process?</a:t>
            </a:r>
          </a:p>
        </p:txBody>
      </p:sp>
      <p:graphicFrame>
        <p:nvGraphicFramePr>
          <p:cNvPr id="6" name="Chart 5"/>
          <p:cNvGraphicFramePr/>
          <p:nvPr/>
        </p:nvGraphicFramePr>
        <p:xfrm>
          <a:off x="2057400" y="2971800"/>
          <a:ext cx="52578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828403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371600" y="2362200"/>
          <a:ext cx="65532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a:spLocks noGrp="1" noChangeArrowheads="1"/>
          </p:cNvSpPr>
          <p:nvPr>
            <p:ph type="title"/>
          </p:nvPr>
        </p:nvSpPr>
        <p:spPr>
          <a:xfrm>
            <a:off x="457200" y="457200"/>
            <a:ext cx="8382000" cy="609600"/>
          </a:xfrm>
        </p:spPr>
        <p:txBody>
          <a:bodyPr/>
          <a:lstStyle/>
          <a:p>
            <a:pPr eaLnBrk="1" hangingPunct="1"/>
            <a:r>
              <a:rPr lang="en-US" sz="2800" b="1" dirty="0" smtClean="0">
                <a:solidFill>
                  <a:schemeClr val="tx1"/>
                </a:solidFill>
                <a:latin typeface="Tahoma" pitchFamily="34" charset="0"/>
                <a:cs typeface="Tahoma" pitchFamily="34" charset="0"/>
              </a:rPr>
              <a:t>Q.  While actively bottom fishing (making more than a few test drops) do you typically leave the engine running or turn the engine off?</a:t>
            </a:r>
          </a:p>
        </p:txBody>
      </p:sp>
    </p:spTree>
    <p:extLst>
      <p:ext uri="{BB962C8B-B14F-4D97-AF65-F5344CB8AC3E}">
        <p14:creationId xmlns="" xmlns:p14="http://schemas.microsoft.com/office/powerpoint/2010/main" val="2828403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676400" y="2590800"/>
          <a:ext cx="5753668" cy="377246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Grp="1" noChangeArrowheads="1"/>
          </p:cNvSpPr>
          <p:nvPr>
            <p:ph type="title"/>
          </p:nvPr>
        </p:nvSpPr>
        <p:spPr>
          <a:xfrm>
            <a:off x="381000" y="381000"/>
            <a:ext cx="8382000" cy="609600"/>
          </a:xfrm>
        </p:spPr>
        <p:txBody>
          <a:bodyPr/>
          <a:lstStyle/>
          <a:p>
            <a:pPr eaLnBrk="1" hangingPunct="1"/>
            <a:r>
              <a:rPr lang="en-US" sz="2800" b="1" dirty="0" smtClean="0">
                <a:solidFill>
                  <a:schemeClr val="tx1"/>
                </a:solidFill>
                <a:latin typeface="Tahoma" pitchFamily="34" charset="0"/>
                <a:cs typeface="Tahoma" pitchFamily="34" charset="0"/>
              </a:rPr>
              <a:t>Q.  On your vessel, what type of batteries do you use for your “house” bank? This bank of batteries would power auxiliary equipment like electric bandits, plotters, radios, lights, etc.</a:t>
            </a:r>
          </a:p>
        </p:txBody>
      </p:sp>
    </p:spTree>
    <p:extLst>
      <p:ext uri="{BB962C8B-B14F-4D97-AF65-F5344CB8AC3E}">
        <p14:creationId xmlns="" xmlns:p14="http://schemas.microsoft.com/office/powerpoint/2010/main" val="2828403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7933" y="152400"/>
            <a:ext cx="8305800" cy="609600"/>
          </a:xfrm>
        </p:spPr>
        <p:txBody>
          <a:bodyPr/>
          <a:lstStyle/>
          <a:p>
            <a:pPr eaLnBrk="1" hangingPunct="1"/>
            <a:r>
              <a:rPr lang="en-US" b="1" dirty="0" smtClean="0">
                <a:latin typeface="Tahoma" pitchFamily="34" charset="0"/>
                <a:cs typeface="Tahoma" pitchFamily="34" charset="0"/>
              </a:rPr>
              <a:t>Conclusions</a:t>
            </a:r>
          </a:p>
        </p:txBody>
      </p:sp>
      <p:sp>
        <p:nvSpPr>
          <p:cNvPr id="4" name="Text Box 3091"/>
          <p:cNvSpPr txBox="1">
            <a:spLocks noChangeArrowheads="1"/>
          </p:cNvSpPr>
          <p:nvPr/>
        </p:nvSpPr>
        <p:spPr bwMode="auto">
          <a:xfrm>
            <a:off x="228600" y="1066800"/>
            <a:ext cx="8686800" cy="47176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9566" tIns="34783" rIns="69566" bIns="34783">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algn="just" eaLnBrk="0" fontAlgn="base" hangingPunct="0">
              <a:spcBef>
                <a:spcPct val="20000"/>
              </a:spcBef>
              <a:spcAft>
                <a:spcPct val="0"/>
              </a:spcAft>
              <a:defRPr sz="2000">
                <a:solidFill>
                  <a:schemeClr val="tx1"/>
                </a:solidFill>
                <a:latin typeface="Times New Roman" pitchFamily="18" charset="0"/>
                <a:cs typeface="Times New Roman" pitchFamily="18" charset="0"/>
              </a:defRPr>
            </a:lvl6pPr>
            <a:lvl7pPr marL="2971800" indent="-228600" algn="just" eaLnBrk="0" fontAlgn="base" hangingPunct="0">
              <a:spcBef>
                <a:spcPct val="20000"/>
              </a:spcBef>
              <a:spcAft>
                <a:spcPct val="0"/>
              </a:spcAft>
              <a:defRPr sz="2000">
                <a:solidFill>
                  <a:schemeClr val="tx1"/>
                </a:solidFill>
                <a:latin typeface="Times New Roman" pitchFamily="18" charset="0"/>
                <a:cs typeface="Times New Roman" pitchFamily="18" charset="0"/>
              </a:defRPr>
            </a:lvl7pPr>
            <a:lvl8pPr marL="3429000" indent="-228600" algn="just" eaLnBrk="0" fontAlgn="base" hangingPunct="0">
              <a:spcBef>
                <a:spcPct val="20000"/>
              </a:spcBef>
              <a:spcAft>
                <a:spcPct val="0"/>
              </a:spcAft>
              <a:defRPr sz="2000">
                <a:solidFill>
                  <a:schemeClr val="tx1"/>
                </a:solidFill>
                <a:latin typeface="Times New Roman" pitchFamily="18" charset="0"/>
                <a:cs typeface="Times New Roman" pitchFamily="18" charset="0"/>
              </a:defRPr>
            </a:lvl8pPr>
            <a:lvl9pPr marL="3886200" indent="-228600" algn="just" eaLnBrk="0" fontAlgn="base" hangingPunct="0">
              <a:spcBef>
                <a:spcPct val="20000"/>
              </a:spcBef>
              <a:spcAft>
                <a:spcPct val="0"/>
              </a:spcAft>
              <a:defRPr sz="2000">
                <a:solidFill>
                  <a:schemeClr val="tx1"/>
                </a:solidFill>
                <a:latin typeface="Times New Roman" pitchFamily="18" charset="0"/>
                <a:cs typeface="Times New Roman" pitchFamily="18" charset="0"/>
              </a:defRPr>
            </a:lvl9pPr>
          </a:lstStyle>
          <a:p>
            <a:pPr marL="457200" indent="-457200" eaLnBrk="1" hangingPunct="1">
              <a:buFont typeface="Arial" pitchFamily="34" charset="0"/>
              <a:buChar char="•"/>
            </a:pPr>
            <a:r>
              <a:rPr lang="en-US" sz="2400" b="1" dirty="0" smtClean="0">
                <a:latin typeface="Tahoma" pitchFamily="34" charset="0"/>
                <a:ea typeface="Tahoma" pitchFamily="34" charset="0"/>
                <a:cs typeface="Tahoma" pitchFamily="34" charset="0"/>
              </a:rPr>
              <a:t>Greater industry not supportive of additional EM research, let alone EM implementation in this fishery.  No specific Q asked about VMS…</a:t>
            </a:r>
          </a:p>
          <a:p>
            <a:pPr marL="285750" indent="-285750" eaLnBrk="1" hangingPunct="1">
              <a:buFont typeface="Arial" pitchFamily="34" charset="0"/>
              <a:buChar char="•"/>
            </a:pPr>
            <a:endParaRPr lang="en-US" sz="1400" b="1" dirty="0">
              <a:latin typeface="Tahoma" pitchFamily="34" charset="0"/>
              <a:ea typeface="Tahoma" pitchFamily="34" charset="0"/>
              <a:cs typeface="Tahoma" pitchFamily="34" charset="0"/>
            </a:endParaRPr>
          </a:p>
          <a:p>
            <a:pPr marL="463550" indent="-463550" eaLnBrk="1" hangingPunct="1">
              <a:buFont typeface="Arial" pitchFamily="34" charset="0"/>
              <a:buChar char="•"/>
            </a:pPr>
            <a:r>
              <a:rPr lang="en-US" sz="2400" b="1" dirty="0" smtClean="0">
                <a:latin typeface="Tahoma" pitchFamily="34" charset="0"/>
                <a:ea typeface="Tahoma" pitchFamily="34" charset="0"/>
                <a:cs typeface="Tahoma" pitchFamily="34" charset="0"/>
              </a:rPr>
              <a:t>Fishing styles and battery configurations on some  boats may not be well suited for additional electronic loads like EM or VMS.</a:t>
            </a:r>
          </a:p>
          <a:p>
            <a:pPr marL="342900" indent="-342900" eaLnBrk="1" hangingPunct="1"/>
            <a:endParaRPr lang="en-US" sz="2400" b="1" dirty="0" smtClean="0">
              <a:latin typeface="Tahoma" pitchFamily="34" charset="0"/>
              <a:ea typeface="Tahoma" pitchFamily="34" charset="0"/>
              <a:cs typeface="Tahoma" pitchFamily="34" charset="0"/>
            </a:endParaRPr>
          </a:p>
          <a:p>
            <a:pPr marL="463550" indent="-463550" eaLnBrk="1" hangingPunct="1">
              <a:buFont typeface="Arial" pitchFamily="34" charset="0"/>
              <a:buChar char="•"/>
            </a:pPr>
            <a:r>
              <a:rPr lang="en-US" sz="2400" b="1" dirty="0" smtClean="0">
                <a:latin typeface="Tahoma" pitchFamily="34" charset="0"/>
                <a:ea typeface="Tahoma" pitchFamily="34" charset="0"/>
                <a:cs typeface="Tahoma" pitchFamily="34" charset="0"/>
              </a:rPr>
              <a:t>Anecdotal evidence suggests that newer and lighter “gel” batteries may be better suited to hosting EM and VMS equipment. Should be further explored.</a:t>
            </a:r>
          </a:p>
          <a:p>
            <a:pPr marL="342900" indent="-342900" eaLnBrk="1" hangingPunct="1"/>
            <a:endParaRPr lang="en-US" sz="2400" b="1" dirty="0" smtClean="0">
              <a:latin typeface="Tahoma" pitchFamily="34" charset="0"/>
              <a:ea typeface="Tahoma" pitchFamily="34" charset="0"/>
              <a:cs typeface="Tahoma" pitchFamily="34" charset="0"/>
            </a:endParaRPr>
          </a:p>
          <a:p>
            <a:pPr marL="342900" indent="-342900" eaLnBrk="1" hangingPunct="1"/>
            <a:endParaRPr lang="en-US" sz="2400" b="1"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200569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04800"/>
            <a:ext cx="8458200" cy="609600"/>
          </a:xfrm>
        </p:spPr>
        <p:txBody>
          <a:bodyPr/>
          <a:lstStyle/>
          <a:p>
            <a:pPr eaLnBrk="1" hangingPunct="1"/>
            <a:r>
              <a:rPr lang="en-US" b="1" dirty="0" smtClean="0">
                <a:latin typeface="Tahoma" pitchFamily="34" charset="0"/>
              </a:rPr>
              <a:t>Presentation Outline</a:t>
            </a:r>
          </a:p>
        </p:txBody>
      </p:sp>
      <p:sp>
        <p:nvSpPr>
          <p:cNvPr id="14339" name="Rectangle 3"/>
          <p:cNvSpPr>
            <a:spLocks noGrp="1" noChangeArrowheads="1"/>
          </p:cNvSpPr>
          <p:nvPr>
            <p:ph type="body" idx="1"/>
          </p:nvPr>
        </p:nvSpPr>
        <p:spPr>
          <a:xfrm>
            <a:off x="304800" y="1143001"/>
            <a:ext cx="8458200" cy="3200400"/>
          </a:xfrm>
        </p:spPr>
        <p:txBody>
          <a:bodyPr/>
          <a:lstStyle/>
          <a:p>
            <a:pPr eaLnBrk="1" hangingPunct="1">
              <a:lnSpc>
                <a:spcPct val="80000"/>
              </a:lnSpc>
            </a:pPr>
            <a:r>
              <a:rPr lang="en-US" sz="2400" b="1" dirty="0" smtClean="0">
                <a:solidFill>
                  <a:srgbClr val="FF0000"/>
                </a:solidFill>
                <a:latin typeface="Tahoma" pitchFamily="34" charset="0"/>
              </a:rPr>
              <a:t>Updated results from 2010 EM pilot project</a:t>
            </a:r>
          </a:p>
          <a:p>
            <a:pPr eaLnBrk="1" hangingPunct="1">
              <a:lnSpc>
                <a:spcPct val="80000"/>
              </a:lnSpc>
            </a:pPr>
            <a:endParaRPr lang="en-US" sz="2400" b="1" dirty="0" smtClean="0">
              <a:latin typeface="Tahoma" pitchFamily="34" charset="0"/>
            </a:endParaRPr>
          </a:p>
          <a:p>
            <a:pPr eaLnBrk="1" hangingPunct="1">
              <a:lnSpc>
                <a:spcPct val="80000"/>
              </a:lnSpc>
            </a:pPr>
            <a:r>
              <a:rPr lang="en-US" sz="2400" b="1" dirty="0" smtClean="0">
                <a:latin typeface="Tahoma" pitchFamily="34" charset="0"/>
              </a:rPr>
              <a:t>2012 survey results related to EM</a:t>
            </a:r>
          </a:p>
          <a:p>
            <a:pPr eaLnBrk="1" hangingPunct="1">
              <a:lnSpc>
                <a:spcPct val="80000"/>
              </a:lnSpc>
            </a:pPr>
            <a:endParaRPr lang="en-US" sz="2400" b="1" dirty="0" smtClean="0">
              <a:latin typeface="Tahoma" pitchFamily="34" charset="0"/>
            </a:endParaRPr>
          </a:p>
          <a:p>
            <a:pPr eaLnBrk="1" hangingPunct="1">
              <a:lnSpc>
                <a:spcPct val="80000"/>
              </a:lnSpc>
            </a:pPr>
            <a:r>
              <a:rPr lang="en-US" sz="2400" b="1" dirty="0" smtClean="0">
                <a:latin typeface="Tahoma" pitchFamily="34" charset="0"/>
              </a:rPr>
              <a:t>Opportunities and challenges for </a:t>
            </a:r>
          </a:p>
          <a:p>
            <a:pPr eaLnBrk="1" hangingPunct="1">
              <a:lnSpc>
                <a:spcPct val="80000"/>
              </a:lnSpc>
              <a:buNone/>
            </a:pPr>
            <a:r>
              <a:rPr lang="en-US" sz="2400" b="1" dirty="0" smtClean="0">
                <a:latin typeface="Tahoma" pitchFamily="34" charset="0"/>
              </a:rPr>
              <a:t>   electronic data (EM, VMS, etc.) </a:t>
            </a:r>
          </a:p>
          <a:p>
            <a:pPr eaLnBrk="1" hangingPunct="1">
              <a:lnSpc>
                <a:spcPct val="80000"/>
              </a:lnSpc>
              <a:buNone/>
            </a:pPr>
            <a:r>
              <a:rPr lang="en-US" sz="2400" b="1" dirty="0" smtClean="0">
                <a:latin typeface="Tahoma" pitchFamily="34" charset="0"/>
              </a:rPr>
              <a:t>   usage to enhance fishing effort </a:t>
            </a:r>
          </a:p>
          <a:p>
            <a:pPr eaLnBrk="1" hangingPunct="1">
              <a:lnSpc>
                <a:spcPct val="80000"/>
              </a:lnSpc>
              <a:buNone/>
            </a:pPr>
            <a:r>
              <a:rPr lang="en-US" sz="2400" b="1" dirty="0" smtClean="0">
                <a:latin typeface="Tahoma" pitchFamily="34" charset="0"/>
              </a:rPr>
              <a:t>   documentation in the Snapper</a:t>
            </a:r>
          </a:p>
          <a:p>
            <a:pPr eaLnBrk="1" hangingPunct="1">
              <a:lnSpc>
                <a:spcPct val="80000"/>
              </a:lnSpc>
              <a:buNone/>
            </a:pPr>
            <a:r>
              <a:rPr lang="en-US" sz="2400" b="1" dirty="0" smtClean="0">
                <a:latin typeface="Tahoma" pitchFamily="34" charset="0"/>
              </a:rPr>
              <a:t>   Grouper fishery</a:t>
            </a:r>
          </a:p>
        </p:txBody>
      </p:sp>
      <p:pic>
        <p:nvPicPr>
          <p:cNvPr id="14340" name="Picture 11" descr="bandi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86643" y="3048000"/>
            <a:ext cx="2384325" cy="3175126"/>
          </a:xfrm>
          <a:prstGeom prst="rect">
            <a:avLst/>
          </a:prstGeom>
          <a:noFill/>
          <a:ln w="19050" cmpd="sng">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04800"/>
            <a:ext cx="8458200" cy="609600"/>
          </a:xfrm>
        </p:spPr>
        <p:txBody>
          <a:bodyPr/>
          <a:lstStyle/>
          <a:p>
            <a:pPr eaLnBrk="1" hangingPunct="1"/>
            <a:r>
              <a:rPr lang="en-US" b="1" dirty="0" smtClean="0">
                <a:latin typeface="Tahoma" pitchFamily="34" charset="0"/>
              </a:rPr>
              <a:t>Presentation Outline</a:t>
            </a:r>
          </a:p>
        </p:txBody>
      </p:sp>
      <p:sp>
        <p:nvSpPr>
          <p:cNvPr id="14339" name="Rectangle 3"/>
          <p:cNvSpPr>
            <a:spLocks noGrp="1" noChangeArrowheads="1"/>
          </p:cNvSpPr>
          <p:nvPr>
            <p:ph type="body" idx="1"/>
          </p:nvPr>
        </p:nvSpPr>
        <p:spPr>
          <a:xfrm>
            <a:off x="304800" y="1143001"/>
            <a:ext cx="8458200" cy="3200400"/>
          </a:xfrm>
        </p:spPr>
        <p:txBody>
          <a:bodyPr/>
          <a:lstStyle/>
          <a:p>
            <a:pPr eaLnBrk="1" hangingPunct="1">
              <a:lnSpc>
                <a:spcPct val="80000"/>
              </a:lnSpc>
            </a:pPr>
            <a:r>
              <a:rPr lang="en-US" sz="2400" b="1" dirty="0" smtClean="0">
                <a:latin typeface="Tahoma" pitchFamily="34" charset="0"/>
              </a:rPr>
              <a:t>Updated results from 2010 EM pilot project</a:t>
            </a:r>
          </a:p>
          <a:p>
            <a:pPr eaLnBrk="1" hangingPunct="1">
              <a:lnSpc>
                <a:spcPct val="80000"/>
              </a:lnSpc>
            </a:pPr>
            <a:endParaRPr lang="en-US" sz="2400" b="1" dirty="0" smtClean="0">
              <a:latin typeface="Tahoma" pitchFamily="34" charset="0"/>
            </a:endParaRPr>
          </a:p>
          <a:p>
            <a:pPr eaLnBrk="1" hangingPunct="1">
              <a:lnSpc>
                <a:spcPct val="80000"/>
              </a:lnSpc>
            </a:pPr>
            <a:r>
              <a:rPr lang="en-US" sz="2400" b="1" dirty="0" smtClean="0">
                <a:latin typeface="Tahoma" pitchFamily="34" charset="0"/>
              </a:rPr>
              <a:t>2012 survey results related to EM</a:t>
            </a:r>
          </a:p>
          <a:p>
            <a:pPr eaLnBrk="1" hangingPunct="1">
              <a:lnSpc>
                <a:spcPct val="80000"/>
              </a:lnSpc>
            </a:pPr>
            <a:endParaRPr lang="en-US" sz="2400" b="1" dirty="0" smtClean="0">
              <a:latin typeface="Tahoma" pitchFamily="34" charset="0"/>
            </a:endParaRPr>
          </a:p>
          <a:p>
            <a:pPr eaLnBrk="1" hangingPunct="1">
              <a:lnSpc>
                <a:spcPct val="80000"/>
              </a:lnSpc>
            </a:pPr>
            <a:r>
              <a:rPr lang="en-US" sz="2400" b="1" dirty="0" smtClean="0">
                <a:solidFill>
                  <a:srgbClr val="FF0000"/>
                </a:solidFill>
                <a:latin typeface="Tahoma" pitchFamily="34" charset="0"/>
              </a:rPr>
              <a:t>Opportunities and challenges for </a:t>
            </a:r>
          </a:p>
          <a:p>
            <a:pPr eaLnBrk="1" hangingPunct="1">
              <a:lnSpc>
                <a:spcPct val="80000"/>
              </a:lnSpc>
              <a:buNone/>
            </a:pPr>
            <a:r>
              <a:rPr lang="en-US" sz="2400" b="1" dirty="0" smtClean="0">
                <a:solidFill>
                  <a:srgbClr val="FF0000"/>
                </a:solidFill>
                <a:latin typeface="Tahoma" pitchFamily="34" charset="0"/>
              </a:rPr>
              <a:t>   electronic data (EM, VMS, etc.) </a:t>
            </a:r>
          </a:p>
          <a:p>
            <a:pPr eaLnBrk="1" hangingPunct="1">
              <a:lnSpc>
                <a:spcPct val="80000"/>
              </a:lnSpc>
              <a:buNone/>
            </a:pPr>
            <a:r>
              <a:rPr lang="en-US" sz="2400" b="1" dirty="0" smtClean="0">
                <a:solidFill>
                  <a:srgbClr val="FF0000"/>
                </a:solidFill>
                <a:latin typeface="Tahoma" pitchFamily="34" charset="0"/>
              </a:rPr>
              <a:t>   usage to enhance fishing effort </a:t>
            </a:r>
          </a:p>
          <a:p>
            <a:pPr eaLnBrk="1" hangingPunct="1">
              <a:lnSpc>
                <a:spcPct val="80000"/>
              </a:lnSpc>
              <a:buNone/>
            </a:pPr>
            <a:r>
              <a:rPr lang="en-US" sz="2400" b="1" dirty="0" smtClean="0">
                <a:solidFill>
                  <a:srgbClr val="FF0000"/>
                </a:solidFill>
                <a:latin typeface="Tahoma" pitchFamily="34" charset="0"/>
              </a:rPr>
              <a:t>   documentation in the Snapper</a:t>
            </a:r>
          </a:p>
          <a:p>
            <a:pPr eaLnBrk="1" hangingPunct="1">
              <a:lnSpc>
                <a:spcPct val="80000"/>
              </a:lnSpc>
              <a:buNone/>
            </a:pPr>
            <a:r>
              <a:rPr lang="en-US" sz="2400" b="1" dirty="0" smtClean="0">
                <a:solidFill>
                  <a:srgbClr val="FF0000"/>
                </a:solidFill>
                <a:latin typeface="Tahoma" pitchFamily="34" charset="0"/>
              </a:rPr>
              <a:t>   Grouper fishery</a:t>
            </a:r>
          </a:p>
        </p:txBody>
      </p:sp>
      <p:pic>
        <p:nvPicPr>
          <p:cNvPr id="14340" name="Picture 11" descr="bandi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86643" y="3048000"/>
            <a:ext cx="2384325" cy="3175126"/>
          </a:xfrm>
          <a:prstGeom prst="rect">
            <a:avLst/>
          </a:prstGeom>
          <a:noFill/>
          <a:ln w="19050" cmpd="sng">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228600"/>
            <a:ext cx="9144000" cy="609600"/>
          </a:xfrm>
        </p:spPr>
        <p:txBody>
          <a:bodyPr/>
          <a:lstStyle/>
          <a:p>
            <a:pPr algn="ctr" eaLnBrk="1" hangingPunct="1"/>
            <a:r>
              <a:rPr lang="en-US" b="1" dirty="0" smtClean="0">
                <a:latin typeface="Tahoma" pitchFamily="34" charset="0"/>
                <a:cs typeface="Tahoma" pitchFamily="34" charset="0"/>
              </a:rPr>
              <a:t>EM Data Can Validate Logbook Effort: </a:t>
            </a:r>
            <a:r>
              <a:rPr lang="en-US" sz="2000" b="1" dirty="0" smtClean="0">
                <a:latin typeface="Tahoma" pitchFamily="34" charset="0"/>
                <a:cs typeface="Tahoma" pitchFamily="34" charset="0"/>
              </a:rPr>
              <a:t>Logbook (green) vs. EM (red) for 6 vessels (all trips)</a:t>
            </a:r>
          </a:p>
        </p:txBody>
      </p:sp>
      <p:pic>
        <p:nvPicPr>
          <p:cNvPr id="6150" name="Picture 6"/>
          <p:cNvPicPr>
            <a:picLocks noChangeAspect="1" noChangeArrowheads="1"/>
          </p:cNvPicPr>
          <p:nvPr/>
        </p:nvPicPr>
        <p:blipFill>
          <a:blip r:embed="rId3" cstate="print"/>
          <a:srcRect/>
          <a:stretch>
            <a:fillRect/>
          </a:stretch>
        </p:blipFill>
        <p:spPr bwMode="auto">
          <a:xfrm>
            <a:off x="381000" y="1447800"/>
            <a:ext cx="3962400" cy="1565485"/>
          </a:xfrm>
          <a:prstGeom prst="rect">
            <a:avLst/>
          </a:prstGeom>
          <a:noFill/>
          <a:ln w="38100">
            <a:solidFill>
              <a:prstClr val="black"/>
            </a:solidFill>
            <a:miter lim="800000"/>
            <a:headEnd/>
            <a:tailEnd/>
          </a:ln>
        </p:spPr>
      </p:pic>
      <p:pic>
        <p:nvPicPr>
          <p:cNvPr id="6151" name="Picture 7"/>
          <p:cNvPicPr>
            <a:picLocks noChangeAspect="1" noChangeArrowheads="1"/>
          </p:cNvPicPr>
          <p:nvPr/>
        </p:nvPicPr>
        <p:blipFill>
          <a:blip r:embed="rId4" cstate="print"/>
          <a:srcRect/>
          <a:stretch>
            <a:fillRect/>
          </a:stretch>
        </p:blipFill>
        <p:spPr bwMode="auto">
          <a:xfrm>
            <a:off x="381000" y="3276600"/>
            <a:ext cx="3962400" cy="1596788"/>
          </a:xfrm>
          <a:prstGeom prst="rect">
            <a:avLst/>
          </a:prstGeom>
          <a:noFill/>
          <a:ln w="38100">
            <a:solidFill>
              <a:prstClr val="black"/>
            </a:solidFill>
            <a:miter lim="800000"/>
            <a:headEnd/>
            <a:tailEnd/>
          </a:ln>
        </p:spPr>
      </p:pic>
      <p:pic>
        <p:nvPicPr>
          <p:cNvPr id="6152" name="Picture 8"/>
          <p:cNvPicPr>
            <a:picLocks noChangeAspect="1" noChangeArrowheads="1"/>
          </p:cNvPicPr>
          <p:nvPr/>
        </p:nvPicPr>
        <p:blipFill>
          <a:blip r:embed="rId5" cstate="print"/>
          <a:srcRect/>
          <a:stretch>
            <a:fillRect/>
          </a:stretch>
        </p:blipFill>
        <p:spPr bwMode="auto">
          <a:xfrm>
            <a:off x="381000" y="5105400"/>
            <a:ext cx="3962400" cy="1551814"/>
          </a:xfrm>
          <a:prstGeom prst="rect">
            <a:avLst/>
          </a:prstGeom>
          <a:noFill/>
          <a:ln w="38100">
            <a:solidFill>
              <a:prstClr val="black"/>
            </a:solidFill>
            <a:miter lim="800000"/>
            <a:headEnd/>
            <a:tailEnd/>
          </a:ln>
        </p:spPr>
      </p:pic>
      <p:pic>
        <p:nvPicPr>
          <p:cNvPr id="6153" name="Picture 9"/>
          <p:cNvPicPr>
            <a:picLocks noChangeAspect="1" noChangeArrowheads="1"/>
          </p:cNvPicPr>
          <p:nvPr/>
        </p:nvPicPr>
        <p:blipFill>
          <a:blip r:embed="rId6" cstate="print"/>
          <a:srcRect/>
          <a:stretch>
            <a:fillRect/>
          </a:stretch>
        </p:blipFill>
        <p:spPr bwMode="auto">
          <a:xfrm>
            <a:off x="4800600" y="1447800"/>
            <a:ext cx="3962400" cy="1575955"/>
          </a:xfrm>
          <a:prstGeom prst="rect">
            <a:avLst/>
          </a:prstGeom>
          <a:noFill/>
          <a:ln w="38100">
            <a:solidFill>
              <a:prstClr val="black"/>
            </a:solidFill>
            <a:miter lim="800000"/>
            <a:headEnd/>
            <a:tailEnd/>
          </a:ln>
        </p:spPr>
      </p:pic>
      <p:pic>
        <p:nvPicPr>
          <p:cNvPr id="6154" name="Picture 10"/>
          <p:cNvPicPr>
            <a:picLocks noChangeAspect="1" noChangeArrowheads="1"/>
          </p:cNvPicPr>
          <p:nvPr/>
        </p:nvPicPr>
        <p:blipFill>
          <a:blip r:embed="rId7" cstate="print"/>
          <a:srcRect/>
          <a:stretch>
            <a:fillRect/>
          </a:stretch>
        </p:blipFill>
        <p:spPr bwMode="auto">
          <a:xfrm>
            <a:off x="4800600" y="3276600"/>
            <a:ext cx="3962399" cy="1600199"/>
          </a:xfrm>
          <a:prstGeom prst="rect">
            <a:avLst/>
          </a:prstGeom>
          <a:noFill/>
          <a:ln w="38100">
            <a:solidFill>
              <a:prstClr val="black"/>
            </a:solidFill>
            <a:miter lim="800000"/>
            <a:headEnd/>
            <a:tailEnd/>
          </a:ln>
        </p:spPr>
      </p:pic>
      <p:pic>
        <p:nvPicPr>
          <p:cNvPr id="6155" name="Picture 11"/>
          <p:cNvPicPr>
            <a:picLocks noChangeAspect="1" noChangeArrowheads="1"/>
          </p:cNvPicPr>
          <p:nvPr/>
        </p:nvPicPr>
        <p:blipFill>
          <a:blip r:embed="rId8" cstate="print"/>
          <a:srcRect/>
          <a:stretch>
            <a:fillRect/>
          </a:stretch>
        </p:blipFill>
        <p:spPr bwMode="auto">
          <a:xfrm>
            <a:off x="4800600" y="5105400"/>
            <a:ext cx="3962400" cy="1536286"/>
          </a:xfrm>
          <a:prstGeom prst="rect">
            <a:avLst/>
          </a:prstGeom>
          <a:noFill/>
          <a:ln w="38100">
            <a:solidFill>
              <a:prstClr val="black"/>
            </a:solidFill>
            <a:miter lim="800000"/>
            <a:headEnd/>
            <a:tailEnd/>
          </a:ln>
        </p:spPr>
      </p:pic>
      <p:sp>
        <p:nvSpPr>
          <p:cNvPr id="15" name="Rectangle 14"/>
          <p:cNvSpPr/>
          <p:nvPr/>
        </p:nvSpPr>
        <p:spPr bwMode="auto">
          <a:xfrm>
            <a:off x="3962400" y="609600"/>
            <a:ext cx="914400" cy="9144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orgia" pitchFamily="18" charset="0"/>
            </a:endParaRPr>
          </a:p>
        </p:txBody>
      </p:sp>
    </p:spTree>
    <p:extLst>
      <p:ext uri="{BB962C8B-B14F-4D97-AF65-F5344CB8AC3E}">
        <p14:creationId xmlns="" xmlns:p14="http://schemas.microsoft.com/office/powerpoint/2010/main" val="2828403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228600"/>
            <a:ext cx="8763000" cy="609600"/>
          </a:xfrm>
        </p:spPr>
        <p:txBody>
          <a:bodyPr/>
          <a:lstStyle/>
          <a:p>
            <a:r>
              <a:rPr lang="en-US" b="1" dirty="0" smtClean="0">
                <a:latin typeface="Tahoma" pitchFamily="34" charset="0"/>
                <a:cs typeface="Tahoma" pitchFamily="34" charset="0"/>
              </a:rPr>
              <a:t>EM Data Can Refine Logbook Design</a:t>
            </a:r>
          </a:p>
        </p:txBody>
      </p:sp>
      <p:pic>
        <p:nvPicPr>
          <p:cNvPr id="8194"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1828799"/>
            <a:ext cx="4343400" cy="4039541"/>
          </a:xfrm>
          <a:prstGeom prst="rect">
            <a:avLst/>
          </a:prstGeom>
          <a:noFill/>
          <a:ln w="19050" cmpd="sng">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95850" y="1828800"/>
            <a:ext cx="3749675" cy="4029075"/>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5941367"/>
            <a:ext cx="4322017" cy="461665"/>
          </a:xfrm>
          <a:prstGeom prst="rect">
            <a:avLst/>
          </a:prstGeom>
          <a:noFill/>
        </p:spPr>
        <p:txBody>
          <a:bodyPr wrap="none" rtlCol="0">
            <a:spAutoFit/>
          </a:bodyPr>
          <a:lstStyle/>
          <a:p>
            <a:r>
              <a:rPr lang="en-US" b="1" dirty="0" smtClean="0">
                <a:latin typeface="Tahoma" pitchFamily="34" charset="0"/>
                <a:ea typeface="Tahoma" pitchFamily="34" charset="0"/>
                <a:cs typeface="Tahoma" pitchFamily="34" charset="0"/>
              </a:rPr>
              <a:t>Eliminate non-fished areas</a:t>
            </a:r>
            <a:endParaRPr lang="en-US" b="1" dirty="0">
              <a:latin typeface="Tahoma" pitchFamily="34" charset="0"/>
              <a:ea typeface="Tahoma" pitchFamily="34" charset="0"/>
              <a:cs typeface="Tahoma" pitchFamily="34" charset="0"/>
            </a:endParaRPr>
          </a:p>
        </p:txBody>
      </p:sp>
      <p:sp>
        <p:nvSpPr>
          <p:cNvPr id="8" name="TextBox 7"/>
          <p:cNvSpPr txBox="1"/>
          <p:nvPr/>
        </p:nvSpPr>
        <p:spPr>
          <a:xfrm>
            <a:off x="5695713" y="5962649"/>
            <a:ext cx="2149948" cy="461665"/>
          </a:xfrm>
          <a:prstGeom prst="rect">
            <a:avLst/>
          </a:prstGeom>
          <a:noFill/>
        </p:spPr>
        <p:txBody>
          <a:bodyPr wrap="none" rtlCol="0">
            <a:spAutoFit/>
          </a:bodyPr>
          <a:lstStyle/>
          <a:p>
            <a:r>
              <a:rPr lang="en-US" b="1" dirty="0" smtClean="0">
                <a:latin typeface="Tahoma" pitchFamily="34" charset="0"/>
                <a:ea typeface="Tahoma" pitchFamily="34" charset="0"/>
                <a:cs typeface="Tahoma" pitchFamily="34" charset="0"/>
              </a:rPr>
              <a:t>Vessel range</a:t>
            </a:r>
            <a:endParaRPr lang="en-US" b="1" dirty="0">
              <a:latin typeface="Tahoma" pitchFamily="34" charset="0"/>
              <a:ea typeface="Tahoma" pitchFamily="34" charset="0"/>
              <a:cs typeface="Tahoma" pitchFamily="34" charset="0"/>
            </a:endParaRPr>
          </a:p>
        </p:txBody>
      </p:sp>
      <p:sp>
        <p:nvSpPr>
          <p:cNvPr id="7" name="Isosceles Triangle 6"/>
          <p:cNvSpPr/>
          <p:nvPr/>
        </p:nvSpPr>
        <p:spPr bwMode="auto">
          <a:xfrm>
            <a:off x="6096000" y="1066800"/>
            <a:ext cx="1060704" cy="914400"/>
          </a:xfrm>
          <a:prstGeom prst="triangle">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orgia" pitchFamily="18" charset="0"/>
            </a:endParaRPr>
          </a:p>
        </p:txBody>
      </p:sp>
      <p:sp>
        <p:nvSpPr>
          <p:cNvPr id="9" name="Isosceles Triangle 8"/>
          <p:cNvSpPr/>
          <p:nvPr/>
        </p:nvSpPr>
        <p:spPr bwMode="auto">
          <a:xfrm rot="16777054">
            <a:off x="4933776" y="4076172"/>
            <a:ext cx="1314682" cy="917079"/>
          </a:xfrm>
          <a:prstGeom prst="triangl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orgia" pitchFamily="18" charset="0"/>
            </a:endParaRPr>
          </a:p>
        </p:txBody>
      </p:sp>
      <p:sp>
        <p:nvSpPr>
          <p:cNvPr id="11" name="Isosceles Triangle 10"/>
          <p:cNvSpPr/>
          <p:nvPr/>
        </p:nvSpPr>
        <p:spPr bwMode="auto">
          <a:xfrm rot="18990309">
            <a:off x="6889274" y="2414639"/>
            <a:ext cx="961040" cy="917079"/>
          </a:xfrm>
          <a:prstGeom prst="triangle">
            <a:avLst>
              <a:gd name="adj" fmla="val 52341"/>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orgia" pitchFamily="18" charset="0"/>
            </a:endParaRPr>
          </a:p>
        </p:txBody>
      </p:sp>
      <p:sp>
        <p:nvSpPr>
          <p:cNvPr id="14" name="Isosceles Triangle 13"/>
          <p:cNvSpPr/>
          <p:nvPr/>
        </p:nvSpPr>
        <p:spPr bwMode="auto">
          <a:xfrm rot="19105420">
            <a:off x="5175777" y="3035699"/>
            <a:ext cx="3066884" cy="917079"/>
          </a:xfrm>
          <a:prstGeom prst="triangl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orgia" pitchFamily="18" charset="0"/>
            </a:endParaRPr>
          </a:p>
        </p:txBody>
      </p:sp>
      <p:sp>
        <p:nvSpPr>
          <p:cNvPr id="13" name="Isosceles Triangle 12"/>
          <p:cNvSpPr/>
          <p:nvPr/>
        </p:nvSpPr>
        <p:spPr bwMode="auto">
          <a:xfrm rot="20454517">
            <a:off x="6470940" y="2925781"/>
            <a:ext cx="523895" cy="917079"/>
          </a:xfrm>
          <a:prstGeom prst="triangl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orgia" pitchFamily="18" charset="0"/>
            </a:endParaRPr>
          </a:p>
        </p:txBody>
      </p:sp>
      <p:sp>
        <p:nvSpPr>
          <p:cNvPr id="12" name="Isosceles Triangle 11"/>
          <p:cNvSpPr/>
          <p:nvPr/>
        </p:nvSpPr>
        <p:spPr bwMode="auto">
          <a:xfrm rot="19807248">
            <a:off x="6446736" y="3099842"/>
            <a:ext cx="452821" cy="917079"/>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orgia" pitchFamily="18" charset="0"/>
            </a:endParaRPr>
          </a:p>
        </p:txBody>
      </p:sp>
      <p:sp>
        <p:nvSpPr>
          <p:cNvPr id="10" name="Isosceles Triangle 9"/>
          <p:cNvSpPr/>
          <p:nvPr/>
        </p:nvSpPr>
        <p:spPr bwMode="auto">
          <a:xfrm rot="18839600">
            <a:off x="5471461" y="3312082"/>
            <a:ext cx="1759004" cy="917079"/>
          </a:xfrm>
          <a:prstGeom prst="triangl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orgia" pitchFamily="18" charset="0"/>
            </a:endParaRPr>
          </a:p>
        </p:txBody>
      </p:sp>
      <p:sp>
        <p:nvSpPr>
          <p:cNvPr id="16" name="TextBox 15"/>
          <p:cNvSpPr txBox="1"/>
          <p:nvPr/>
        </p:nvSpPr>
        <p:spPr>
          <a:xfrm>
            <a:off x="6858000" y="2362200"/>
            <a:ext cx="330540" cy="461665"/>
          </a:xfrm>
          <a:prstGeom prst="rect">
            <a:avLst/>
          </a:prstGeom>
          <a:noFill/>
        </p:spPr>
        <p:txBody>
          <a:bodyPr wrap="none" rtlCol="0">
            <a:spAutoFit/>
          </a:bodyPr>
          <a:lstStyle/>
          <a:p>
            <a:r>
              <a:rPr lang="en-US" b="1" dirty="0" smtClean="0"/>
              <a:t>*</a:t>
            </a:r>
            <a:endParaRPr lang="en-US" b="1" dirty="0"/>
          </a:p>
        </p:txBody>
      </p:sp>
      <p:sp>
        <p:nvSpPr>
          <p:cNvPr id="17" name="TextBox 16"/>
          <p:cNvSpPr txBox="1"/>
          <p:nvPr/>
        </p:nvSpPr>
        <p:spPr>
          <a:xfrm>
            <a:off x="6400800" y="2743200"/>
            <a:ext cx="330540" cy="461665"/>
          </a:xfrm>
          <a:prstGeom prst="rect">
            <a:avLst/>
          </a:prstGeom>
          <a:noFill/>
        </p:spPr>
        <p:txBody>
          <a:bodyPr wrap="none" rtlCol="0">
            <a:spAutoFit/>
          </a:bodyPr>
          <a:lstStyle/>
          <a:p>
            <a:r>
              <a:rPr lang="en-US" b="1" dirty="0" smtClean="0"/>
              <a:t>*</a:t>
            </a:r>
            <a:endParaRPr lang="en-US" b="1" dirty="0"/>
          </a:p>
        </p:txBody>
      </p:sp>
      <p:sp>
        <p:nvSpPr>
          <p:cNvPr id="18" name="TextBox 17"/>
          <p:cNvSpPr txBox="1"/>
          <p:nvPr/>
        </p:nvSpPr>
        <p:spPr>
          <a:xfrm>
            <a:off x="6248400" y="2895600"/>
            <a:ext cx="330540" cy="461665"/>
          </a:xfrm>
          <a:prstGeom prst="rect">
            <a:avLst/>
          </a:prstGeom>
          <a:noFill/>
        </p:spPr>
        <p:txBody>
          <a:bodyPr wrap="none" rtlCol="0">
            <a:spAutoFit/>
          </a:bodyPr>
          <a:lstStyle/>
          <a:p>
            <a:r>
              <a:rPr lang="en-US" b="1" dirty="0" smtClean="0"/>
              <a:t>*</a:t>
            </a:r>
            <a:endParaRPr lang="en-US" b="1" dirty="0"/>
          </a:p>
        </p:txBody>
      </p:sp>
      <p:sp>
        <p:nvSpPr>
          <p:cNvPr id="19" name="TextBox 18"/>
          <p:cNvSpPr txBox="1"/>
          <p:nvPr/>
        </p:nvSpPr>
        <p:spPr>
          <a:xfrm>
            <a:off x="6172200" y="2971800"/>
            <a:ext cx="330540" cy="461665"/>
          </a:xfrm>
          <a:prstGeom prst="rect">
            <a:avLst/>
          </a:prstGeom>
          <a:noFill/>
        </p:spPr>
        <p:txBody>
          <a:bodyPr wrap="none" rtlCol="0">
            <a:spAutoFit/>
          </a:bodyPr>
          <a:lstStyle/>
          <a:p>
            <a:r>
              <a:rPr lang="en-US" b="1" dirty="0" smtClean="0"/>
              <a:t>*</a:t>
            </a:r>
            <a:endParaRPr lang="en-US" b="1" dirty="0"/>
          </a:p>
        </p:txBody>
      </p:sp>
      <p:sp>
        <p:nvSpPr>
          <p:cNvPr id="20" name="TextBox 19"/>
          <p:cNvSpPr txBox="1"/>
          <p:nvPr/>
        </p:nvSpPr>
        <p:spPr>
          <a:xfrm>
            <a:off x="5867400" y="3200400"/>
            <a:ext cx="330540" cy="461665"/>
          </a:xfrm>
          <a:prstGeom prst="rect">
            <a:avLst/>
          </a:prstGeom>
          <a:noFill/>
        </p:spPr>
        <p:txBody>
          <a:bodyPr wrap="none" rtlCol="0">
            <a:spAutoFit/>
          </a:bodyPr>
          <a:lstStyle/>
          <a:p>
            <a:r>
              <a:rPr lang="en-US" b="1" dirty="0" smtClean="0"/>
              <a:t>*</a:t>
            </a:r>
            <a:endParaRPr lang="en-US" b="1" dirty="0"/>
          </a:p>
        </p:txBody>
      </p:sp>
      <p:sp>
        <p:nvSpPr>
          <p:cNvPr id="21" name="TextBox 20"/>
          <p:cNvSpPr txBox="1"/>
          <p:nvPr/>
        </p:nvSpPr>
        <p:spPr>
          <a:xfrm>
            <a:off x="4953000" y="4191000"/>
            <a:ext cx="330540" cy="461665"/>
          </a:xfrm>
          <a:prstGeom prst="rect">
            <a:avLst/>
          </a:prstGeom>
          <a:noFill/>
        </p:spPr>
        <p:txBody>
          <a:bodyPr wrap="none" rtlCol="0">
            <a:spAutoFit/>
          </a:bodyPr>
          <a:lstStyle/>
          <a:p>
            <a:r>
              <a:rPr lang="en-US" b="1" dirty="0" smtClean="0"/>
              <a:t>*</a:t>
            </a:r>
            <a:endParaRPr lang="en-US" b="1" dirty="0"/>
          </a:p>
        </p:txBody>
      </p:sp>
    </p:spTree>
    <p:extLst>
      <p:ext uri="{BB962C8B-B14F-4D97-AF65-F5344CB8AC3E}">
        <p14:creationId xmlns="" xmlns:p14="http://schemas.microsoft.com/office/powerpoint/2010/main" val="2828403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685800" y="1524000"/>
          <a:ext cx="7620000" cy="4953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5486400" y="1905000"/>
          <a:ext cx="2250282" cy="1369219"/>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2"/>
          <p:cNvSpPr>
            <a:spLocks noGrp="1" noChangeArrowheads="1"/>
          </p:cNvSpPr>
          <p:nvPr>
            <p:ph type="title"/>
          </p:nvPr>
        </p:nvSpPr>
        <p:spPr>
          <a:xfrm>
            <a:off x="0" y="228600"/>
            <a:ext cx="9144000" cy="609600"/>
          </a:xfrm>
        </p:spPr>
        <p:txBody>
          <a:bodyPr/>
          <a:lstStyle/>
          <a:p>
            <a:pPr algn="ctr" eaLnBrk="1" hangingPunct="1"/>
            <a:r>
              <a:rPr lang="en-US" b="1" dirty="0" smtClean="0">
                <a:latin typeface="Tahoma" pitchFamily="34" charset="0"/>
                <a:cs typeface="Tahoma" pitchFamily="34" charset="0"/>
              </a:rPr>
              <a:t>VMS Challenges:</a:t>
            </a:r>
            <a:br>
              <a:rPr lang="en-US" b="1" dirty="0" smtClean="0">
                <a:latin typeface="Tahoma" pitchFamily="34" charset="0"/>
                <a:cs typeface="Tahoma" pitchFamily="34" charset="0"/>
              </a:rPr>
            </a:br>
            <a:r>
              <a:rPr lang="en-US" sz="2400" b="1" dirty="0" smtClean="0">
                <a:latin typeface="Tahoma" pitchFamily="34" charset="0"/>
                <a:cs typeface="Tahoma" pitchFamily="34" charset="0"/>
              </a:rPr>
              <a:t>Speed Alone Not a Good Indicator of Active Fishing</a:t>
            </a:r>
          </a:p>
        </p:txBody>
      </p:sp>
    </p:spTree>
    <p:extLst>
      <p:ext uri="{BB962C8B-B14F-4D97-AF65-F5344CB8AC3E}">
        <p14:creationId xmlns="" xmlns:p14="http://schemas.microsoft.com/office/powerpoint/2010/main" val="2828403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81000" y="1295400"/>
          <a:ext cx="8229600" cy="51054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p:cNvCxnSpPr/>
          <p:nvPr/>
        </p:nvCxnSpPr>
        <p:spPr bwMode="auto">
          <a:xfrm flipH="1">
            <a:off x="2362200" y="3733800"/>
            <a:ext cx="2667000" cy="0"/>
          </a:xfrm>
          <a:prstGeom prst="straightConnector1">
            <a:avLst/>
          </a:prstGeom>
          <a:noFill/>
          <a:ln w="15875" cap="flat" cmpd="sng" algn="ctr">
            <a:solidFill>
              <a:srgbClr val="000000"/>
            </a:solidFill>
            <a:prstDash val="solid"/>
            <a:round/>
            <a:headEnd type="none" w="med" len="med"/>
            <a:tailEnd type="arrow"/>
          </a:ln>
          <a:effectLst/>
        </p:spPr>
      </p:cxnSp>
      <p:sp>
        <p:nvSpPr>
          <p:cNvPr id="5" name="Rectangle 2"/>
          <p:cNvSpPr>
            <a:spLocks noGrp="1" noChangeArrowheads="1"/>
          </p:cNvSpPr>
          <p:nvPr>
            <p:ph type="title"/>
          </p:nvPr>
        </p:nvSpPr>
        <p:spPr>
          <a:xfrm>
            <a:off x="0" y="228600"/>
            <a:ext cx="9144000" cy="609600"/>
          </a:xfrm>
        </p:spPr>
        <p:txBody>
          <a:bodyPr/>
          <a:lstStyle/>
          <a:p>
            <a:pPr algn="ctr" eaLnBrk="1" hangingPunct="1"/>
            <a:r>
              <a:rPr lang="en-US" b="1" dirty="0" smtClean="0">
                <a:latin typeface="Tahoma" pitchFamily="34" charset="0"/>
                <a:cs typeface="Tahoma" pitchFamily="34" charset="0"/>
              </a:rPr>
              <a:t>VMS Challenges:</a:t>
            </a:r>
            <a:br>
              <a:rPr lang="en-US" b="1" dirty="0" smtClean="0">
                <a:latin typeface="Tahoma" pitchFamily="34" charset="0"/>
                <a:cs typeface="Tahoma" pitchFamily="34" charset="0"/>
              </a:rPr>
            </a:br>
            <a:r>
              <a:rPr lang="en-US" sz="2400" b="1" dirty="0" smtClean="0">
                <a:latin typeface="Tahoma" pitchFamily="34" charset="0"/>
                <a:cs typeface="Tahoma" pitchFamily="34" charset="0"/>
              </a:rPr>
              <a:t>Ping Rate Determines Resolution of Fishing Locations</a:t>
            </a:r>
          </a:p>
        </p:txBody>
      </p:sp>
    </p:spTree>
    <p:extLst>
      <p:ext uri="{BB962C8B-B14F-4D97-AF65-F5344CB8AC3E}">
        <p14:creationId xmlns="" xmlns:p14="http://schemas.microsoft.com/office/powerpoint/2010/main" val="2828403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04800"/>
            <a:ext cx="9144000" cy="609600"/>
          </a:xfrm>
        </p:spPr>
        <p:txBody>
          <a:bodyPr/>
          <a:lstStyle/>
          <a:p>
            <a:pPr algn="ctr" eaLnBrk="1" hangingPunct="1"/>
            <a:r>
              <a:rPr lang="en-US" b="1" dirty="0" smtClean="0">
                <a:latin typeface="Tahoma" pitchFamily="34" charset="0"/>
                <a:cs typeface="Tahoma" pitchFamily="34" charset="0"/>
              </a:rPr>
              <a:t>VMS Opportunities:</a:t>
            </a:r>
            <a:br>
              <a:rPr lang="en-US" b="1" dirty="0" smtClean="0">
                <a:latin typeface="Tahoma" pitchFamily="34" charset="0"/>
                <a:cs typeface="Tahoma" pitchFamily="34" charset="0"/>
              </a:rPr>
            </a:br>
            <a:r>
              <a:rPr lang="en-US" sz="2400" b="1" dirty="0" smtClean="0">
                <a:latin typeface="Tahoma" pitchFamily="34" charset="0"/>
                <a:cs typeface="Tahoma" pitchFamily="34" charset="0"/>
              </a:rPr>
              <a:t>Can VMS Points Replace Self-Reported Logbook Effort?</a:t>
            </a:r>
          </a:p>
        </p:txBody>
      </p:sp>
      <p:graphicFrame>
        <p:nvGraphicFramePr>
          <p:cNvPr id="3" name="Chart 2"/>
          <p:cNvGraphicFramePr/>
          <p:nvPr/>
        </p:nvGraphicFramePr>
        <p:xfrm>
          <a:off x="533400" y="1676400"/>
          <a:ext cx="79248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828403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7933" y="152400"/>
            <a:ext cx="8305800" cy="609600"/>
          </a:xfrm>
        </p:spPr>
        <p:txBody>
          <a:bodyPr/>
          <a:lstStyle/>
          <a:p>
            <a:pPr eaLnBrk="1" hangingPunct="1"/>
            <a:r>
              <a:rPr lang="en-US" b="1" dirty="0" smtClean="0">
                <a:latin typeface="Tahoma" pitchFamily="34" charset="0"/>
                <a:cs typeface="Tahoma" pitchFamily="34" charset="0"/>
              </a:rPr>
              <a:t>Other Monitoring Methods</a:t>
            </a:r>
          </a:p>
        </p:txBody>
      </p:sp>
      <p:sp>
        <p:nvSpPr>
          <p:cNvPr id="4" name="Text Box 3091"/>
          <p:cNvSpPr txBox="1">
            <a:spLocks noChangeArrowheads="1"/>
          </p:cNvSpPr>
          <p:nvPr/>
        </p:nvSpPr>
        <p:spPr bwMode="auto">
          <a:xfrm>
            <a:off x="228600" y="1066800"/>
            <a:ext cx="8686800" cy="54563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9566" tIns="34783" rIns="69566" bIns="34783">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algn="just" eaLnBrk="0" fontAlgn="base" hangingPunct="0">
              <a:spcBef>
                <a:spcPct val="20000"/>
              </a:spcBef>
              <a:spcAft>
                <a:spcPct val="0"/>
              </a:spcAft>
              <a:defRPr sz="2000">
                <a:solidFill>
                  <a:schemeClr val="tx1"/>
                </a:solidFill>
                <a:latin typeface="Times New Roman" pitchFamily="18" charset="0"/>
                <a:cs typeface="Times New Roman" pitchFamily="18" charset="0"/>
              </a:defRPr>
            </a:lvl6pPr>
            <a:lvl7pPr marL="2971800" indent="-228600" algn="just" eaLnBrk="0" fontAlgn="base" hangingPunct="0">
              <a:spcBef>
                <a:spcPct val="20000"/>
              </a:spcBef>
              <a:spcAft>
                <a:spcPct val="0"/>
              </a:spcAft>
              <a:defRPr sz="2000">
                <a:solidFill>
                  <a:schemeClr val="tx1"/>
                </a:solidFill>
                <a:latin typeface="Times New Roman" pitchFamily="18" charset="0"/>
                <a:cs typeface="Times New Roman" pitchFamily="18" charset="0"/>
              </a:defRPr>
            </a:lvl7pPr>
            <a:lvl8pPr marL="3429000" indent="-228600" algn="just" eaLnBrk="0" fontAlgn="base" hangingPunct="0">
              <a:spcBef>
                <a:spcPct val="20000"/>
              </a:spcBef>
              <a:spcAft>
                <a:spcPct val="0"/>
              </a:spcAft>
              <a:defRPr sz="2000">
                <a:solidFill>
                  <a:schemeClr val="tx1"/>
                </a:solidFill>
                <a:latin typeface="Times New Roman" pitchFamily="18" charset="0"/>
                <a:cs typeface="Times New Roman" pitchFamily="18" charset="0"/>
              </a:defRPr>
            </a:lvl8pPr>
            <a:lvl9pPr marL="3886200" indent="-228600" algn="just" eaLnBrk="0" fontAlgn="base" hangingPunct="0">
              <a:spcBef>
                <a:spcPct val="20000"/>
              </a:spcBef>
              <a:spcAft>
                <a:spcPct val="0"/>
              </a:spcAft>
              <a:defRPr sz="2000">
                <a:solidFill>
                  <a:schemeClr val="tx1"/>
                </a:solidFill>
                <a:latin typeface="Times New Roman" pitchFamily="18" charset="0"/>
                <a:cs typeface="Times New Roman" pitchFamily="18" charset="0"/>
              </a:defRPr>
            </a:lvl9pPr>
          </a:lstStyle>
          <a:p>
            <a:pPr marL="457200" indent="-457200" eaLnBrk="1" hangingPunct="1">
              <a:buFont typeface="Arial" pitchFamily="34" charset="0"/>
              <a:buChar char="•"/>
            </a:pPr>
            <a:r>
              <a:rPr lang="en-US" sz="2400" b="1" dirty="0" smtClean="0">
                <a:latin typeface="Tahoma" pitchFamily="34" charset="0"/>
                <a:ea typeface="Tahoma" pitchFamily="34" charset="0"/>
                <a:cs typeface="Tahoma" pitchFamily="34" charset="0"/>
              </a:rPr>
              <a:t>Simple Electronic Data Loggers (&lt;$500); lower cost alternative to VMS to track individual vessel movement; standard ping rate can be increased without cost </a:t>
            </a:r>
          </a:p>
          <a:p>
            <a:pPr marL="285750" indent="-285750" eaLnBrk="1" hangingPunct="1">
              <a:buFont typeface="Arial" pitchFamily="34" charset="0"/>
              <a:buChar char="•"/>
            </a:pPr>
            <a:endParaRPr lang="en-US" sz="1400" b="1" dirty="0">
              <a:latin typeface="Tahoma" pitchFamily="34" charset="0"/>
              <a:ea typeface="Tahoma" pitchFamily="34" charset="0"/>
              <a:cs typeface="Tahoma" pitchFamily="34" charset="0"/>
            </a:endParaRPr>
          </a:p>
          <a:p>
            <a:pPr marL="463550" indent="-463550" eaLnBrk="1" hangingPunct="1">
              <a:buFont typeface="Arial" pitchFamily="34" charset="0"/>
              <a:buChar char="•"/>
            </a:pPr>
            <a:r>
              <a:rPr lang="en-US" sz="2400" b="1" dirty="0" smtClean="0">
                <a:latin typeface="Tahoma" pitchFamily="34" charset="0"/>
                <a:ea typeface="Tahoma" pitchFamily="34" charset="0"/>
                <a:cs typeface="Tahoma" pitchFamily="34" charset="0"/>
              </a:rPr>
              <a:t>Drones (Fly-over of MPAs) and Satellite Imagery – only affects those users potentially breaking the law by being in MPA </a:t>
            </a:r>
          </a:p>
          <a:p>
            <a:pPr marL="463550" indent="-463550" eaLnBrk="1" hangingPunct="1">
              <a:buFont typeface="Arial" pitchFamily="34" charset="0"/>
              <a:buChar char="•"/>
            </a:pPr>
            <a:endParaRPr lang="en-US" sz="2400" b="1" dirty="0" smtClean="0">
              <a:latin typeface="Tahoma" pitchFamily="34" charset="0"/>
              <a:ea typeface="Tahoma" pitchFamily="34" charset="0"/>
              <a:cs typeface="Tahoma" pitchFamily="34" charset="0"/>
            </a:endParaRPr>
          </a:p>
          <a:p>
            <a:pPr marL="463550" indent="-463550" eaLnBrk="1" hangingPunct="1">
              <a:buFont typeface="Arial" pitchFamily="34" charset="0"/>
              <a:buChar char="•"/>
            </a:pPr>
            <a:r>
              <a:rPr lang="en-US" sz="2400" b="1" dirty="0" smtClean="0">
                <a:latin typeface="Tahoma" pitchFamily="34" charset="0"/>
                <a:ea typeface="Tahoma" pitchFamily="34" charset="0"/>
                <a:cs typeface="Tahoma" pitchFamily="34" charset="0"/>
              </a:rPr>
              <a:t>Listening Buoys</a:t>
            </a:r>
          </a:p>
          <a:p>
            <a:pPr marL="463550" indent="-463550" eaLnBrk="1" hangingPunct="1">
              <a:buFont typeface="Arial" pitchFamily="34" charset="0"/>
              <a:buChar char="•"/>
            </a:pPr>
            <a:endParaRPr lang="en-US" sz="2400" b="1" dirty="0" smtClean="0">
              <a:latin typeface="Tahoma" pitchFamily="34" charset="0"/>
              <a:ea typeface="Tahoma" pitchFamily="34" charset="0"/>
              <a:cs typeface="Tahoma" pitchFamily="34" charset="0"/>
            </a:endParaRPr>
          </a:p>
          <a:p>
            <a:pPr marL="342900" indent="-342900" eaLnBrk="1" hangingPunct="1"/>
            <a:endParaRPr lang="en-US" sz="2400" b="1" dirty="0" smtClean="0">
              <a:latin typeface="Tahoma" pitchFamily="34" charset="0"/>
              <a:ea typeface="Tahoma" pitchFamily="34" charset="0"/>
              <a:cs typeface="Tahoma" pitchFamily="34" charset="0"/>
            </a:endParaRPr>
          </a:p>
          <a:p>
            <a:pPr marL="463550" indent="-463550" eaLnBrk="1" hangingPunct="1">
              <a:buFont typeface="Arial" pitchFamily="34" charset="0"/>
              <a:buChar char="•"/>
            </a:pPr>
            <a:endParaRPr lang="en-US" sz="2400" b="1" dirty="0" smtClean="0">
              <a:latin typeface="Tahoma" pitchFamily="34" charset="0"/>
              <a:ea typeface="Tahoma" pitchFamily="34" charset="0"/>
              <a:cs typeface="Tahoma" pitchFamily="34" charset="0"/>
            </a:endParaRPr>
          </a:p>
          <a:p>
            <a:pPr marL="342900" indent="-342900" eaLnBrk="1" hangingPunct="1"/>
            <a:endParaRPr lang="en-US" sz="2400" b="1" dirty="0" smtClean="0">
              <a:latin typeface="Tahoma" pitchFamily="34" charset="0"/>
              <a:ea typeface="Tahoma" pitchFamily="34" charset="0"/>
              <a:cs typeface="Tahoma" pitchFamily="34" charset="0"/>
            </a:endParaRPr>
          </a:p>
          <a:p>
            <a:pPr marL="342900" indent="-342900" eaLnBrk="1" hangingPunct="1"/>
            <a:endParaRPr lang="en-US" sz="2400" b="1"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200569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dirty="0" smtClean="0"/>
          </a:p>
        </p:txBody>
      </p:sp>
      <p:sp>
        <p:nvSpPr>
          <p:cNvPr id="33795" name="Rectangle 3"/>
          <p:cNvSpPr>
            <a:spLocks noGrp="1" noChangeArrowheads="1"/>
          </p:cNvSpPr>
          <p:nvPr>
            <p:ph type="body" idx="1"/>
          </p:nvPr>
        </p:nvSpPr>
        <p:spPr/>
        <p:txBody>
          <a:bodyPr/>
          <a:lstStyle/>
          <a:p>
            <a:pPr eaLnBrk="1" hangingPunct="1"/>
            <a:endParaRPr lang="en-US" dirty="0" smtClean="0"/>
          </a:p>
        </p:txBody>
      </p:sp>
      <p:sp>
        <p:nvSpPr>
          <p:cNvPr id="33796" name="Rectangle 4"/>
          <p:cNvSpPr>
            <a:spLocks noChangeArrowheads="1"/>
          </p:cNvSpPr>
          <p:nvPr/>
        </p:nvSpPr>
        <p:spPr bwMode="auto">
          <a:xfrm>
            <a:off x="0" y="0"/>
            <a:ext cx="9144000" cy="6858000"/>
          </a:xfrm>
          <a:prstGeom prst="rect">
            <a:avLst/>
          </a:prstGeom>
          <a:solidFill>
            <a:srgbClr val="000000"/>
          </a:solidFill>
          <a:ln w="9525" algn="ctr">
            <a:solidFill>
              <a:srgbClr val="000000"/>
            </a:solidFill>
            <a:miter lim="800000"/>
            <a:headEnd/>
            <a:tailEnd/>
          </a:ln>
        </p:spPr>
        <p:txBody>
          <a:bodyPr wrap="none" anchor="ctr">
            <a:sp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304800"/>
            <a:ext cx="8305800" cy="609600"/>
          </a:xfrm>
        </p:spPr>
        <p:txBody>
          <a:bodyPr/>
          <a:lstStyle/>
          <a:p>
            <a:pPr eaLnBrk="1" hangingPunct="1"/>
            <a:r>
              <a:rPr lang="en-US" b="1" dirty="0" smtClean="0">
                <a:latin typeface="Tahoma" pitchFamily="34" charset="0"/>
                <a:cs typeface="Tahoma" pitchFamily="34" charset="0"/>
              </a:rPr>
              <a:t>Main Objective of EM Pilot Study</a:t>
            </a:r>
          </a:p>
        </p:txBody>
      </p:sp>
      <p:sp>
        <p:nvSpPr>
          <p:cNvPr id="2" name="TextBox 1"/>
          <p:cNvSpPr txBox="1"/>
          <p:nvPr/>
        </p:nvSpPr>
        <p:spPr>
          <a:xfrm>
            <a:off x="381000" y="1295400"/>
            <a:ext cx="7848600" cy="1938992"/>
          </a:xfrm>
          <a:prstGeom prst="rect">
            <a:avLst/>
          </a:prstGeom>
          <a:noFill/>
        </p:spPr>
        <p:txBody>
          <a:bodyPr wrap="square" rtlCol="0">
            <a:spAutoFit/>
          </a:bodyPr>
          <a:lstStyle/>
          <a:p>
            <a:pPr marL="342900" indent="-342900">
              <a:buFont typeface="Arial" pitchFamily="34" charset="0"/>
              <a:buChar char="•"/>
            </a:pPr>
            <a:r>
              <a:rPr lang="en-US" b="1" dirty="0" smtClean="0">
                <a:latin typeface="Tahoma" pitchFamily="34" charset="0"/>
                <a:ea typeface="Tahoma" pitchFamily="34" charset="0"/>
                <a:cs typeface="Tahoma" pitchFamily="34" charset="0"/>
              </a:rPr>
              <a:t>Compare EM based catch counts and species identification success to that collected by an at-sea observer on 5 trips (4 vessels, 26 sea days)</a:t>
            </a:r>
            <a:endParaRPr lang="en-US" b="1" dirty="0">
              <a:latin typeface="Tahoma" pitchFamily="34" charset="0"/>
              <a:ea typeface="Tahoma" pitchFamily="34" charset="0"/>
              <a:cs typeface="Tahoma" pitchFamily="34" charset="0"/>
            </a:endParaRPr>
          </a:p>
          <a:p>
            <a:pPr marL="342900" indent="-342900"/>
            <a:endParaRPr lang="en-US" b="1" dirty="0">
              <a:latin typeface="Tahoma" pitchFamily="34" charset="0"/>
              <a:ea typeface="Tahoma" pitchFamily="34" charset="0"/>
              <a:cs typeface="Tahoma" pitchFamily="34" charset="0"/>
            </a:endParaRPr>
          </a:p>
        </p:txBody>
      </p:sp>
      <p:pic>
        <p:nvPicPr>
          <p:cNvPr id="5"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3581400"/>
            <a:ext cx="3048000" cy="2097236"/>
          </a:xfrm>
          <a:prstGeom prst="rect">
            <a:avLst/>
          </a:prstGeom>
          <a:noFill/>
          <a:ln w="25400" cmpd="sng">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48200" y="3579430"/>
            <a:ext cx="3108220" cy="2106275"/>
          </a:xfrm>
          <a:prstGeom prst="rect">
            <a:avLst/>
          </a:prstGeom>
          <a:noFill/>
          <a:ln w="25400" cmpd="sng">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40302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62607" y="304800"/>
            <a:ext cx="7905750" cy="609600"/>
          </a:xfrm>
        </p:spPr>
        <p:txBody>
          <a:bodyPr/>
          <a:lstStyle/>
          <a:p>
            <a:pPr eaLnBrk="1" hangingPunct="1"/>
            <a:r>
              <a:rPr lang="en-US" b="1" dirty="0" smtClean="0">
                <a:latin typeface="Tahoma" pitchFamily="34" charset="0"/>
                <a:cs typeface="Tahoma" pitchFamily="34" charset="0"/>
              </a:rPr>
              <a:t>Methods</a:t>
            </a:r>
          </a:p>
        </p:txBody>
      </p:sp>
      <p:sp>
        <p:nvSpPr>
          <p:cNvPr id="2" name="TextBox 1"/>
          <p:cNvSpPr txBox="1"/>
          <p:nvPr/>
        </p:nvSpPr>
        <p:spPr>
          <a:xfrm>
            <a:off x="381000" y="1295400"/>
            <a:ext cx="8077200" cy="3323987"/>
          </a:xfrm>
          <a:prstGeom prst="rect">
            <a:avLst/>
          </a:prstGeom>
          <a:noFill/>
        </p:spPr>
        <p:txBody>
          <a:bodyPr wrap="square" rtlCol="0">
            <a:spAutoFit/>
          </a:bodyPr>
          <a:lstStyle/>
          <a:p>
            <a:pPr eaLnBrk="1" hangingPunct="1">
              <a:buFont typeface="Arial" charset="0"/>
              <a:buChar char="•"/>
            </a:pPr>
            <a:r>
              <a:rPr lang="en-US" dirty="0" smtClean="0">
                <a:latin typeface="Calibri" pitchFamily="34" charset="0"/>
              </a:rPr>
              <a:t>  </a:t>
            </a:r>
            <a:r>
              <a:rPr lang="en-US" b="1" dirty="0" smtClean="0">
                <a:latin typeface="Tahoma" pitchFamily="34" charset="0"/>
                <a:ea typeface="Tahoma" pitchFamily="34" charset="0"/>
                <a:cs typeface="Tahoma" pitchFamily="34" charset="0"/>
              </a:rPr>
              <a:t>One </a:t>
            </a:r>
            <a:r>
              <a:rPr lang="en-US" b="1" dirty="0">
                <a:latin typeface="Tahoma" pitchFamily="34" charset="0"/>
                <a:ea typeface="Tahoma" pitchFamily="34" charset="0"/>
                <a:cs typeface="Tahoma" pitchFamily="34" charset="0"/>
              </a:rPr>
              <a:t>camera installed per </a:t>
            </a:r>
            <a:r>
              <a:rPr lang="en-US" b="1" dirty="0" smtClean="0">
                <a:latin typeface="Tahoma" pitchFamily="34" charset="0"/>
                <a:ea typeface="Tahoma" pitchFamily="34" charset="0"/>
                <a:cs typeface="Tahoma" pitchFamily="34" charset="0"/>
              </a:rPr>
              <a:t>reel </a:t>
            </a:r>
            <a:r>
              <a:rPr lang="en-US" b="1" dirty="0">
                <a:latin typeface="Tahoma" pitchFamily="34" charset="0"/>
                <a:ea typeface="Tahoma" pitchFamily="34" charset="0"/>
                <a:cs typeface="Tahoma" pitchFamily="34" charset="0"/>
              </a:rPr>
              <a:t>(max </a:t>
            </a:r>
            <a:r>
              <a:rPr lang="en-US" b="1" dirty="0" smtClean="0">
                <a:latin typeface="Tahoma" pitchFamily="34" charset="0"/>
                <a:ea typeface="Tahoma" pitchFamily="34" charset="0"/>
                <a:cs typeface="Tahoma" pitchFamily="34" charset="0"/>
              </a:rPr>
              <a:t>4 cameras)</a:t>
            </a:r>
          </a:p>
          <a:p>
            <a:pPr eaLnBrk="1" hangingPunct="1">
              <a:buFont typeface="Arial" charset="0"/>
              <a:buChar char="•"/>
            </a:pPr>
            <a:endParaRPr lang="en-US" sz="1400" b="1" dirty="0">
              <a:latin typeface="Tahoma" pitchFamily="34" charset="0"/>
              <a:ea typeface="Tahoma" pitchFamily="34" charset="0"/>
              <a:cs typeface="Tahoma" pitchFamily="34" charset="0"/>
            </a:endParaRPr>
          </a:p>
          <a:p>
            <a:pPr eaLnBrk="1" hangingPunct="1">
              <a:buFont typeface="Arial" charset="0"/>
              <a:buChar char="•"/>
            </a:pPr>
            <a:r>
              <a:rPr lang="en-US" b="1" dirty="0">
                <a:latin typeface="Tahoma" pitchFamily="34" charset="0"/>
                <a:ea typeface="Tahoma" pitchFamily="34" charset="0"/>
                <a:cs typeface="Tahoma" pitchFamily="34" charset="0"/>
              </a:rPr>
              <a:t>  Observer recorded fishing activity at the </a:t>
            </a:r>
            <a:r>
              <a:rPr lang="en-US" b="1" dirty="0" smtClean="0">
                <a:latin typeface="Tahoma" pitchFamily="34" charset="0"/>
                <a:ea typeface="Tahoma" pitchFamily="34" charset="0"/>
                <a:cs typeface="Tahoma" pitchFamily="34" charset="0"/>
              </a:rPr>
              <a:t>hook </a:t>
            </a:r>
          </a:p>
          <a:p>
            <a:pPr eaLnBrk="1" hangingPunct="1"/>
            <a:r>
              <a:rPr lang="en-US" b="1" dirty="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  level.</a:t>
            </a:r>
          </a:p>
          <a:p>
            <a:pPr eaLnBrk="1" hangingPunct="1">
              <a:buFont typeface="Arial" charset="0"/>
              <a:buChar char="•"/>
            </a:pPr>
            <a:endParaRPr lang="en-US" sz="1400" b="1" dirty="0">
              <a:latin typeface="Tahoma" pitchFamily="34" charset="0"/>
              <a:ea typeface="Tahoma" pitchFamily="34" charset="0"/>
              <a:cs typeface="Tahoma" pitchFamily="34" charset="0"/>
            </a:endParaRPr>
          </a:p>
          <a:p>
            <a:pPr eaLnBrk="1" hangingPunct="1">
              <a:buFont typeface="Arial" charset="0"/>
              <a:buChar char="•"/>
            </a:pPr>
            <a:r>
              <a:rPr lang="en-US" b="1" dirty="0">
                <a:latin typeface="Tahoma" pitchFamily="34" charset="0"/>
                <a:ea typeface="Tahoma" pitchFamily="34" charset="0"/>
                <a:cs typeface="Tahoma" pitchFamily="34" charset="0"/>
              </a:rPr>
              <a:t>  Observer data used to define fishing events in  </a:t>
            </a:r>
            <a:endParaRPr lang="en-US" b="1" dirty="0" smtClean="0">
              <a:latin typeface="Tahoma" pitchFamily="34" charset="0"/>
              <a:ea typeface="Tahoma" pitchFamily="34" charset="0"/>
              <a:cs typeface="Tahoma" pitchFamily="34" charset="0"/>
            </a:endParaRPr>
          </a:p>
          <a:p>
            <a:pPr eaLnBrk="1" hangingPunct="1"/>
            <a:r>
              <a:rPr lang="en-US" b="1" dirty="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  the </a:t>
            </a:r>
            <a:r>
              <a:rPr lang="en-US" b="1" dirty="0">
                <a:latin typeface="Tahoma" pitchFamily="34" charset="0"/>
                <a:ea typeface="Tahoma" pitchFamily="34" charset="0"/>
                <a:cs typeface="Tahoma" pitchFamily="34" charset="0"/>
              </a:rPr>
              <a:t>EM record </a:t>
            </a:r>
            <a:endParaRPr lang="en-US" b="1" dirty="0" smtClean="0">
              <a:latin typeface="Tahoma" pitchFamily="34" charset="0"/>
              <a:ea typeface="Tahoma" pitchFamily="34" charset="0"/>
              <a:cs typeface="Tahoma" pitchFamily="34" charset="0"/>
            </a:endParaRPr>
          </a:p>
          <a:p>
            <a:pPr eaLnBrk="1" hangingPunct="1">
              <a:buFont typeface="Arial" charset="0"/>
              <a:buChar char="•"/>
            </a:pPr>
            <a:endParaRPr lang="en-US" sz="1400" b="1" dirty="0">
              <a:latin typeface="Tahoma" pitchFamily="34" charset="0"/>
              <a:ea typeface="Tahoma" pitchFamily="34" charset="0"/>
              <a:cs typeface="Tahoma" pitchFamily="34" charset="0"/>
            </a:endParaRPr>
          </a:p>
          <a:p>
            <a:pPr eaLnBrk="1" hangingPunct="1">
              <a:buFont typeface="Arial" charset="0"/>
              <a:buChar char="•"/>
            </a:pPr>
            <a:r>
              <a:rPr lang="en-US" b="1" dirty="0">
                <a:latin typeface="Tahoma" pitchFamily="34" charset="0"/>
                <a:ea typeface="Tahoma" pitchFamily="34" charset="0"/>
                <a:cs typeface="Tahoma" pitchFamily="34" charset="0"/>
              </a:rPr>
              <a:t>  EM viewer analyzed all video from observer’s </a:t>
            </a:r>
            <a:endParaRPr lang="en-US" b="1" dirty="0" smtClean="0">
              <a:latin typeface="Tahoma" pitchFamily="34" charset="0"/>
              <a:ea typeface="Tahoma" pitchFamily="34" charset="0"/>
              <a:cs typeface="Tahoma" pitchFamily="34" charset="0"/>
            </a:endParaRPr>
          </a:p>
          <a:p>
            <a:pPr eaLnBrk="1" hangingPunct="1"/>
            <a:r>
              <a:rPr lang="en-US" b="1" dirty="0" smtClean="0">
                <a:latin typeface="Tahoma" pitchFamily="34" charset="0"/>
                <a:ea typeface="Tahoma" pitchFamily="34" charset="0"/>
                <a:cs typeface="Tahoma" pitchFamily="34" charset="0"/>
              </a:rPr>
              <a:t>   events</a:t>
            </a:r>
            <a:endParaRPr lang="en-US" b="1" dirty="0">
              <a:latin typeface="Tahoma" pitchFamily="34" charset="0"/>
              <a:ea typeface="Tahoma" pitchFamily="34" charset="0"/>
              <a:cs typeface="Tahoma"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5087" y="4629350"/>
            <a:ext cx="6169025" cy="1633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47152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50347" y="304801"/>
            <a:ext cx="5327794" cy="6309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1000" y="3810000"/>
            <a:ext cx="2422148" cy="1626814"/>
          </a:xfrm>
          <a:prstGeom prst="rect">
            <a:avLst/>
          </a:prstGeom>
          <a:ln w="19050" cmpd="sng">
            <a:solidFill>
              <a:schemeClr val="tx1"/>
            </a:solidFill>
          </a:ln>
        </p:spPr>
      </p:pic>
      <p:sp>
        <p:nvSpPr>
          <p:cNvPr id="6" name="Rectangle 5"/>
          <p:cNvSpPr/>
          <p:nvPr/>
        </p:nvSpPr>
        <p:spPr bwMode="auto">
          <a:xfrm>
            <a:off x="8153400" y="1295400"/>
            <a:ext cx="152400" cy="3048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orgia" pitchFamily="18" charset="0"/>
            </a:endParaRPr>
          </a:p>
        </p:txBody>
      </p:sp>
      <p:sp>
        <p:nvSpPr>
          <p:cNvPr id="8" name="Rectangle 7"/>
          <p:cNvSpPr/>
          <p:nvPr/>
        </p:nvSpPr>
        <p:spPr bwMode="auto">
          <a:xfrm>
            <a:off x="7924800" y="1447800"/>
            <a:ext cx="184731" cy="169277"/>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tx1"/>
              </a:solidFill>
              <a:effectLst/>
              <a:latin typeface="Georgia" pitchFamily="18" charset="0"/>
            </a:endParaRPr>
          </a:p>
        </p:txBody>
      </p:sp>
      <p:sp>
        <p:nvSpPr>
          <p:cNvPr id="10" name="Rectangle 9"/>
          <p:cNvSpPr/>
          <p:nvPr/>
        </p:nvSpPr>
        <p:spPr bwMode="auto">
          <a:xfrm rot="18613889">
            <a:off x="2225233" y="4809724"/>
            <a:ext cx="263956" cy="87169"/>
          </a:xfrm>
          <a:prstGeom prst="rect">
            <a:avLst/>
          </a:prstGeom>
          <a:solidFill>
            <a:srgbClr val="FFFF00"/>
          </a:solid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 b="0" i="0" u="none" strike="noStrike" cap="none" normalizeH="0" baseline="0" dirty="0" smtClean="0">
              <a:ln>
                <a:noFill/>
              </a:ln>
              <a:solidFill>
                <a:schemeClr val="tx1"/>
              </a:solidFill>
              <a:effectLst/>
              <a:latin typeface="Georgia" pitchFamily="18" charset="0"/>
            </a:endParaRPr>
          </a:p>
        </p:txBody>
      </p:sp>
      <p:sp>
        <p:nvSpPr>
          <p:cNvPr id="15" name="Rectangle 2"/>
          <p:cNvSpPr txBox="1">
            <a:spLocks noChangeArrowheads="1"/>
          </p:cNvSpPr>
          <p:nvPr/>
        </p:nvSpPr>
        <p:spPr>
          <a:xfrm>
            <a:off x="362607" y="304800"/>
            <a:ext cx="2990193" cy="6096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pitchFamily="18" charset="0"/>
              </a:defRPr>
            </a:lvl2pPr>
            <a:lvl3pPr algn="l" rtl="0" eaLnBrk="0" fontAlgn="base" hangingPunct="0">
              <a:spcBef>
                <a:spcPct val="0"/>
              </a:spcBef>
              <a:spcAft>
                <a:spcPct val="0"/>
              </a:spcAft>
              <a:defRPr sz="3600">
                <a:solidFill>
                  <a:schemeClr val="tx2"/>
                </a:solidFill>
                <a:latin typeface="Times" pitchFamily="18" charset="0"/>
              </a:defRPr>
            </a:lvl3pPr>
            <a:lvl4pPr algn="l" rtl="0" eaLnBrk="0" fontAlgn="base" hangingPunct="0">
              <a:spcBef>
                <a:spcPct val="0"/>
              </a:spcBef>
              <a:spcAft>
                <a:spcPct val="0"/>
              </a:spcAft>
              <a:defRPr sz="3600">
                <a:solidFill>
                  <a:schemeClr val="tx2"/>
                </a:solidFill>
                <a:latin typeface="Times" pitchFamily="18" charset="0"/>
              </a:defRPr>
            </a:lvl4pPr>
            <a:lvl5pPr algn="l" rtl="0" eaLnBrk="0" fontAlgn="base" hangingPunct="0">
              <a:spcBef>
                <a:spcPct val="0"/>
              </a:spcBef>
              <a:spcAft>
                <a:spcPct val="0"/>
              </a:spcAft>
              <a:defRPr sz="3600">
                <a:solidFill>
                  <a:schemeClr val="tx2"/>
                </a:solidFill>
                <a:latin typeface="Times" pitchFamily="18" charset="0"/>
              </a:defRPr>
            </a:lvl5pPr>
            <a:lvl6pPr marL="457200" algn="l" rtl="0" fontAlgn="base">
              <a:spcBef>
                <a:spcPct val="0"/>
              </a:spcBef>
              <a:spcAft>
                <a:spcPct val="0"/>
              </a:spcAft>
              <a:defRPr sz="3600">
                <a:solidFill>
                  <a:schemeClr val="tx2"/>
                </a:solidFill>
                <a:latin typeface="Times" pitchFamily="18" charset="0"/>
              </a:defRPr>
            </a:lvl6pPr>
            <a:lvl7pPr marL="914400" algn="l" rtl="0" fontAlgn="base">
              <a:spcBef>
                <a:spcPct val="0"/>
              </a:spcBef>
              <a:spcAft>
                <a:spcPct val="0"/>
              </a:spcAft>
              <a:defRPr sz="3600">
                <a:solidFill>
                  <a:schemeClr val="tx2"/>
                </a:solidFill>
                <a:latin typeface="Times" pitchFamily="18" charset="0"/>
              </a:defRPr>
            </a:lvl7pPr>
            <a:lvl8pPr marL="1371600" algn="l" rtl="0" fontAlgn="base">
              <a:spcBef>
                <a:spcPct val="0"/>
              </a:spcBef>
              <a:spcAft>
                <a:spcPct val="0"/>
              </a:spcAft>
              <a:defRPr sz="3600">
                <a:solidFill>
                  <a:schemeClr val="tx2"/>
                </a:solidFill>
                <a:latin typeface="Times" pitchFamily="18" charset="0"/>
              </a:defRPr>
            </a:lvl8pPr>
            <a:lvl9pPr marL="1828800" algn="l" rtl="0" fontAlgn="base">
              <a:spcBef>
                <a:spcPct val="0"/>
              </a:spcBef>
              <a:spcAft>
                <a:spcPct val="0"/>
              </a:spcAft>
              <a:defRPr sz="3600">
                <a:solidFill>
                  <a:schemeClr val="tx2"/>
                </a:solidFill>
                <a:latin typeface="Times" pitchFamily="18" charset="0"/>
              </a:defRPr>
            </a:lvl9pPr>
          </a:lstStyle>
          <a:p>
            <a:pPr eaLnBrk="1" hangingPunct="1"/>
            <a:r>
              <a:rPr lang="en-US" b="1" dirty="0" smtClean="0">
                <a:latin typeface="Tahoma" pitchFamily="34" charset="0"/>
                <a:cs typeface="Tahoma" pitchFamily="34" charset="0"/>
              </a:rPr>
              <a:t>Study Area: </a:t>
            </a:r>
          </a:p>
          <a:p>
            <a:pPr eaLnBrk="1" hangingPunct="1"/>
            <a:r>
              <a:rPr lang="en-US" b="1" dirty="0" smtClean="0">
                <a:latin typeface="Tahoma" pitchFamily="34" charset="0"/>
                <a:cs typeface="Tahoma" pitchFamily="34" charset="0"/>
              </a:rPr>
              <a:t>U.S. South </a:t>
            </a:r>
          </a:p>
          <a:p>
            <a:pPr eaLnBrk="1" hangingPunct="1"/>
            <a:r>
              <a:rPr lang="en-US" b="1" dirty="0" smtClean="0">
                <a:latin typeface="Tahoma" pitchFamily="34" charset="0"/>
                <a:cs typeface="Tahoma" pitchFamily="34" charset="0"/>
              </a:rPr>
              <a:t>Atlantic off NC, SC and GA</a:t>
            </a:r>
          </a:p>
        </p:txBody>
      </p:sp>
    </p:spTree>
    <p:extLst>
      <p:ext uri="{BB962C8B-B14F-4D97-AF65-F5344CB8AC3E}">
        <p14:creationId xmlns="" xmlns:p14="http://schemas.microsoft.com/office/powerpoint/2010/main" val="3937838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1524000" y="228601"/>
            <a:ext cx="6629400" cy="609600"/>
          </a:xfrm>
        </p:spPr>
        <p:txBody>
          <a:bodyPr/>
          <a:lstStyle/>
          <a:p>
            <a:pPr algn="ctr" eaLnBrk="1" hangingPunct="1"/>
            <a:r>
              <a:rPr lang="en-US" b="1" dirty="0" smtClean="0">
                <a:latin typeface="Tahoma" pitchFamily="34" charset="0"/>
              </a:rPr>
              <a:t>Fish Count Comparisons</a:t>
            </a:r>
          </a:p>
        </p:txBody>
      </p:sp>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67200" y="914400"/>
            <a:ext cx="4582891" cy="36762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762000"/>
            <a:ext cx="4443528" cy="373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81599" y="4953001"/>
            <a:ext cx="3429000" cy="1569660"/>
          </a:xfrm>
          <a:prstGeom prst="rect">
            <a:avLst/>
          </a:prstGeom>
          <a:noFill/>
        </p:spPr>
        <p:txBody>
          <a:bodyPr wrap="square" rtlCol="0">
            <a:spAutoFit/>
          </a:bodyPr>
          <a:lstStyle/>
          <a:p>
            <a:r>
              <a:rPr lang="en-US" b="1" dirty="0" smtClean="0">
                <a:latin typeface="Tahoma" pitchFamily="34" charset="0"/>
                <a:ea typeface="Tahoma" pitchFamily="34" charset="0"/>
                <a:cs typeface="Tahoma" pitchFamily="34" charset="0"/>
              </a:rPr>
              <a:t>EM viewer better at documenting retained than discarded catch</a:t>
            </a:r>
            <a:endParaRPr lang="en-US" b="1" dirty="0">
              <a:latin typeface="Tahoma" pitchFamily="34" charset="0"/>
              <a:ea typeface="Tahoma" pitchFamily="34" charset="0"/>
              <a:cs typeface="Tahoma" pitchFamily="34" charset="0"/>
            </a:endParaRPr>
          </a:p>
        </p:txBody>
      </p:sp>
      <p:sp>
        <p:nvSpPr>
          <p:cNvPr id="8" name="TextBox 7"/>
          <p:cNvSpPr txBox="1"/>
          <p:nvPr/>
        </p:nvSpPr>
        <p:spPr>
          <a:xfrm>
            <a:off x="838200" y="4953000"/>
            <a:ext cx="3429000" cy="1200329"/>
          </a:xfrm>
          <a:prstGeom prst="rect">
            <a:avLst/>
          </a:prstGeom>
          <a:noFill/>
        </p:spPr>
        <p:txBody>
          <a:bodyPr wrap="square" rtlCol="0">
            <a:spAutoFit/>
          </a:bodyPr>
          <a:lstStyle/>
          <a:p>
            <a:r>
              <a:rPr lang="en-US" b="1" dirty="0" smtClean="0">
                <a:latin typeface="Tahoma" pitchFamily="34" charset="0"/>
                <a:ea typeface="Tahoma" pitchFamily="34" charset="0"/>
                <a:cs typeface="Tahoma" pitchFamily="34" charset="0"/>
              </a:rPr>
              <a:t>Low catch numbers dominate most fishing events</a:t>
            </a:r>
            <a:endParaRPr lang="en-US" b="1"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174523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304800"/>
            <a:ext cx="8001000" cy="609600"/>
          </a:xfrm>
        </p:spPr>
        <p:txBody>
          <a:bodyPr/>
          <a:lstStyle/>
          <a:p>
            <a:r>
              <a:rPr lang="en-US" b="1" dirty="0" smtClean="0">
                <a:latin typeface="Tahoma" pitchFamily="34" charset="0"/>
                <a:cs typeface="Tahoma" pitchFamily="34" charset="0"/>
              </a:rPr>
              <a:t>7% of Observed Hooks Missed by EM Viewer</a:t>
            </a:r>
          </a:p>
        </p:txBody>
      </p:sp>
      <p:pic>
        <p:nvPicPr>
          <p:cNvPr id="1027" name="Picture 3"/>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0" y="1676400"/>
            <a:ext cx="7827406" cy="47089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88999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304800"/>
            <a:ext cx="9144000" cy="609600"/>
          </a:xfrm>
        </p:spPr>
        <p:txBody>
          <a:bodyPr/>
          <a:lstStyle/>
          <a:p>
            <a:r>
              <a:rPr lang="en-US" b="1" dirty="0" smtClean="0">
                <a:latin typeface="Tahoma" pitchFamily="34" charset="0"/>
                <a:cs typeface="Tahoma" pitchFamily="34" charset="0"/>
              </a:rPr>
              <a:t>          Species Identification by EM</a:t>
            </a:r>
          </a:p>
        </p:txBody>
      </p:sp>
      <p:pic>
        <p:nvPicPr>
          <p:cNvPr id="5" name="Picture 137" descr="Vermilion Snapper #6.jpg"/>
          <p:cNvPicPr>
            <a:picLocks noChangeAspect="1"/>
          </p:cNvPicPr>
          <p:nvPr/>
        </p:nvPicPr>
        <p:blipFill>
          <a:blip r:embed="rId3" cstate="print"/>
          <a:srcRect/>
          <a:stretch>
            <a:fillRect/>
          </a:stretch>
        </p:blipFill>
        <p:spPr bwMode="auto">
          <a:xfrm>
            <a:off x="914400" y="1066800"/>
            <a:ext cx="3556472" cy="2667000"/>
          </a:xfrm>
          <a:prstGeom prst="rect">
            <a:avLst/>
          </a:prstGeom>
          <a:solidFill>
            <a:schemeClr val="tx1"/>
          </a:solidFill>
          <a:ln w="9525">
            <a:noFill/>
            <a:miter lim="800000"/>
            <a:headEnd/>
            <a:tailEnd/>
          </a:ln>
        </p:spPr>
      </p:pic>
      <p:pic>
        <p:nvPicPr>
          <p:cNvPr id="6" name="Picture 141" descr="Red Porgy #1.jpg"/>
          <p:cNvPicPr>
            <a:picLocks noChangeAspect="1"/>
          </p:cNvPicPr>
          <p:nvPr/>
        </p:nvPicPr>
        <p:blipFill>
          <a:blip r:embed="rId4" cstate="print"/>
          <a:srcRect/>
          <a:stretch>
            <a:fillRect/>
          </a:stretch>
        </p:blipFill>
        <p:spPr bwMode="auto">
          <a:xfrm>
            <a:off x="914398" y="3951704"/>
            <a:ext cx="3556473" cy="2613265"/>
          </a:xfrm>
          <a:prstGeom prst="rect">
            <a:avLst/>
          </a:prstGeom>
          <a:noFill/>
          <a:ln w="9525">
            <a:noFill/>
            <a:miter lim="800000"/>
            <a:headEnd/>
            <a:tailEnd/>
          </a:ln>
        </p:spPr>
      </p:pic>
      <p:pic>
        <p:nvPicPr>
          <p:cNvPr id="7" name="Picture 142" descr="Gag #1.jpg"/>
          <p:cNvPicPr>
            <a:picLocks noChangeAspect="1"/>
          </p:cNvPicPr>
          <p:nvPr/>
        </p:nvPicPr>
        <p:blipFill>
          <a:blip r:embed="rId5" cstate="print"/>
          <a:srcRect/>
          <a:stretch>
            <a:fillRect/>
          </a:stretch>
        </p:blipFill>
        <p:spPr bwMode="auto">
          <a:xfrm>
            <a:off x="4711413" y="3952028"/>
            <a:ext cx="3485766" cy="2614677"/>
          </a:xfrm>
          <a:prstGeom prst="rect">
            <a:avLst/>
          </a:prstGeom>
          <a:noFill/>
          <a:ln w="9525">
            <a:noFill/>
            <a:miter lim="800000"/>
            <a:headEnd/>
            <a:tailEnd/>
          </a:ln>
        </p:spPr>
      </p:pic>
      <p:pic>
        <p:nvPicPr>
          <p:cNvPr id="8" name="Picture 143" descr="Red Grouper #2.jpg"/>
          <p:cNvPicPr>
            <a:picLocks noChangeAspect="1"/>
          </p:cNvPicPr>
          <p:nvPr/>
        </p:nvPicPr>
        <p:blipFill>
          <a:blip r:embed="rId6" cstate="print"/>
          <a:srcRect/>
          <a:stretch>
            <a:fillRect/>
          </a:stretch>
        </p:blipFill>
        <p:spPr bwMode="auto">
          <a:xfrm>
            <a:off x="4648200" y="1066800"/>
            <a:ext cx="3556472" cy="2667000"/>
          </a:xfrm>
          <a:prstGeom prst="rect">
            <a:avLst/>
          </a:prstGeom>
          <a:noFill/>
          <a:ln w="9525">
            <a:noFill/>
            <a:miter lim="800000"/>
            <a:headEnd/>
            <a:tailEnd/>
          </a:ln>
        </p:spPr>
      </p:pic>
      <p:sp>
        <p:nvSpPr>
          <p:cNvPr id="13" name="Rectangle 12"/>
          <p:cNvSpPr/>
          <p:nvPr/>
        </p:nvSpPr>
        <p:spPr bwMode="auto">
          <a:xfrm>
            <a:off x="914400" y="1066800"/>
            <a:ext cx="3581400" cy="46166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4" name="Rectangle 13"/>
          <p:cNvSpPr/>
          <p:nvPr/>
        </p:nvSpPr>
        <p:spPr bwMode="auto">
          <a:xfrm>
            <a:off x="4648200" y="1066800"/>
            <a:ext cx="3581400" cy="46166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5" name="Rectangle 14"/>
          <p:cNvSpPr/>
          <p:nvPr/>
        </p:nvSpPr>
        <p:spPr bwMode="auto">
          <a:xfrm>
            <a:off x="914400" y="3962400"/>
            <a:ext cx="3581400" cy="46166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6" name="Rectangle 15"/>
          <p:cNvSpPr/>
          <p:nvPr/>
        </p:nvSpPr>
        <p:spPr bwMode="auto">
          <a:xfrm>
            <a:off x="4724400" y="3962400"/>
            <a:ext cx="3505200" cy="46166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Tree>
    <p:extLst>
      <p:ext uri="{BB962C8B-B14F-4D97-AF65-F5344CB8AC3E}">
        <p14:creationId xmlns="" xmlns:p14="http://schemas.microsoft.com/office/powerpoint/2010/main" val="1888999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304800"/>
            <a:ext cx="8458200" cy="609600"/>
          </a:xfrm>
        </p:spPr>
        <p:txBody>
          <a:bodyPr/>
          <a:lstStyle/>
          <a:p>
            <a:r>
              <a:rPr lang="en-US" b="1" dirty="0" smtClean="0">
                <a:latin typeface="Tahoma" pitchFamily="34" charset="0"/>
                <a:cs typeface="Tahoma" pitchFamily="34" charset="0"/>
              </a:rPr>
              <a:t>Principle Challenges for EM Use</a:t>
            </a:r>
          </a:p>
        </p:txBody>
      </p:sp>
      <p:sp>
        <p:nvSpPr>
          <p:cNvPr id="30723" name="Content Placeholder 2"/>
          <p:cNvSpPr>
            <a:spLocks noGrp="1"/>
          </p:cNvSpPr>
          <p:nvPr>
            <p:ph idx="1"/>
          </p:nvPr>
        </p:nvSpPr>
        <p:spPr>
          <a:xfrm>
            <a:off x="228600" y="1371600"/>
            <a:ext cx="8686800" cy="4343400"/>
          </a:xfrm>
        </p:spPr>
        <p:txBody>
          <a:bodyPr/>
          <a:lstStyle/>
          <a:p>
            <a:r>
              <a:rPr lang="en-US" sz="2400" b="1" dirty="0" smtClean="0">
                <a:latin typeface="Tahoma" pitchFamily="34" charset="0"/>
                <a:cs typeface="Tahoma" pitchFamily="34" charset="0"/>
              </a:rPr>
              <a:t>Fishermen incorrectly assumed multiple cameras would capture all activity – not so.</a:t>
            </a:r>
          </a:p>
          <a:p>
            <a:endParaRPr lang="en-US" sz="2400" b="1" dirty="0" smtClean="0">
              <a:latin typeface="Tahoma" pitchFamily="34" charset="0"/>
              <a:cs typeface="Tahoma" pitchFamily="34" charset="0"/>
            </a:endParaRPr>
          </a:p>
          <a:p>
            <a:r>
              <a:rPr lang="en-US" sz="2400" b="1" dirty="0" smtClean="0">
                <a:latin typeface="Tahoma" pitchFamily="34" charset="0"/>
                <a:cs typeface="Tahoma" pitchFamily="34" charset="0"/>
              </a:rPr>
              <a:t>Lack of incentive in pilot projects for fishermen to adopt standardized fish handling procedures to improve on EM review process.  </a:t>
            </a:r>
          </a:p>
          <a:p>
            <a:pPr marL="114300" indent="0">
              <a:buNone/>
            </a:pPr>
            <a:endParaRPr lang="en-US" sz="2400" b="1" dirty="0" smtClean="0">
              <a:latin typeface="Tahoma" pitchFamily="34" charset="0"/>
              <a:cs typeface="Tahoma" pitchFamily="34" charset="0"/>
            </a:endParaRPr>
          </a:p>
          <a:p>
            <a:r>
              <a:rPr lang="en-US" sz="2400" b="1" dirty="0" smtClean="0">
                <a:latin typeface="Tahoma" pitchFamily="34" charset="0"/>
                <a:cs typeface="Tahoma" pitchFamily="34" charset="0"/>
              </a:rPr>
              <a:t>Clear management objectives of EM use need to be decided upon – can not be “do everything” – must prioritize.</a:t>
            </a:r>
          </a:p>
          <a:p>
            <a:pPr>
              <a:buFont typeface="Times" pitchFamily="18" charset="0"/>
              <a:buNone/>
            </a:pPr>
            <a:endParaRPr lang="en-US" sz="2400" b="1" dirty="0" smtClean="0">
              <a:latin typeface="Tahoma" pitchFamily="34" charset="0"/>
              <a:cs typeface="Tahoma" pitchFamily="34" charset="0"/>
            </a:endParaRPr>
          </a:p>
          <a:p>
            <a:pPr>
              <a:buFont typeface="Times" pitchFamily="18" charset="0"/>
              <a:buNone/>
            </a:pPr>
            <a:endParaRPr lang="en-US" sz="1200" b="1"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66"/>
      </a:dk2>
      <a:lt2>
        <a:srgbClr val="808080"/>
      </a:lt2>
      <a:accent1>
        <a:srgbClr val="000066"/>
      </a:accent1>
      <a:accent2>
        <a:srgbClr val="9999CC"/>
      </a:accent2>
      <a:accent3>
        <a:srgbClr val="FFFFFF"/>
      </a:accent3>
      <a:accent4>
        <a:srgbClr val="000000"/>
      </a:accent4>
      <a:accent5>
        <a:srgbClr val="AAAAB8"/>
      </a:accent5>
      <a:accent6>
        <a:srgbClr val="8A8AB9"/>
      </a:accent6>
      <a:hlink>
        <a:srgbClr val="333399"/>
      </a:hlink>
      <a:folHlink>
        <a:srgbClr val="6666CC"/>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8557</TotalTime>
  <Words>1618</Words>
  <Application>Microsoft Office PowerPoint</Application>
  <PresentationFormat>On-screen Show (4:3)</PresentationFormat>
  <Paragraphs>201</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 Presentation</vt:lpstr>
      <vt:lpstr>Opportunities and Challenges Associated with EM and VMS Data Use in the Snapper Grouper Commercial  </vt:lpstr>
      <vt:lpstr>Presentation Outline</vt:lpstr>
      <vt:lpstr>Main Objective of EM Pilot Study</vt:lpstr>
      <vt:lpstr>Methods</vt:lpstr>
      <vt:lpstr>Slide 5</vt:lpstr>
      <vt:lpstr>Fish Count Comparisons</vt:lpstr>
      <vt:lpstr>7% of Observed Hooks Missed by EM Viewer</vt:lpstr>
      <vt:lpstr>          Species Identification by EM</vt:lpstr>
      <vt:lpstr>Principle Challenges for EM Use</vt:lpstr>
      <vt:lpstr>Conclusions</vt:lpstr>
      <vt:lpstr>Presentation Outline</vt:lpstr>
      <vt:lpstr>EM Survey Response = 15%</vt:lpstr>
      <vt:lpstr>Q.  Would you like to see additional cooperative research done testing and evaluating at-sea EM systems?</vt:lpstr>
      <vt:lpstr>Open-ended responses to Question</vt:lpstr>
      <vt:lpstr>Q.  Do you support the concept of using a third-party data review method like EM to validate logbooks records?</vt:lpstr>
      <vt:lpstr>Q.  The video processing company we used suggesting adopted standardized guidelines for handling fish to make video review quicker and more cost effective.  Do you support the adoption of standardized handling guidelines to improve the video review process?</vt:lpstr>
      <vt:lpstr>Q.  While actively bottom fishing (making more than a few test drops) do you typically leave the engine running or turn the engine off?</vt:lpstr>
      <vt:lpstr>Q.  On your vessel, what type of batteries do you use for your “house” bank? This bank of batteries would power auxiliary equipment like electric bandits, plotters, radios, lights, etc.</vt:lpstr>
      <vt:lpstr>Conclusions</vt:lpstr>
      <vt:lpstr>Presentation Outline</vt:lpstr>
      <vt:lpstr>EM Data Can Validate Logbook Effort: Logbook (green) vs. EM (red) for 6 vessels (all trips)</vt:lpstr>
      <vt:lpstr>EM Data Can Refine Logbook Design</vt:lpstr>
      <vt:lpstr>VMS Challenges: Speed Alone Not a Good Indicator of Active Fishing</vt:lpstr>
      <vt:lpstr>VMS Challenges: Ping Rate Determines Resolution of Fishing Locations</vt:lpstr>
      <vt:lpstr>VMS Opportunities: Can VMS Points Replace Self-Reported Logbook Effort?</vt:lpstr>
      <vt:lpstr>Other Monitoring Methods</vt:lpstr>
      <vt:lpstr>Slide 27</vt:lpstr>
    </vt:vector>
  </TitlesOfParts>
  <Company>Capital Strategies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Slideshow Title</dc:title>
  <dc:creator>Charles Mangin</dc:creator>
  <cp:lastModifiedBy>bakers</cp:lastModifiedBy>
  <cp:revision>443</cp:revision>
  <dcterms:created xsi:type="dcterms:W3CDTF">2003-08-04T17:39:47Z</dcterms:created>
  <dcterms:modified xsi:type="dcterms:W3CDTF">2013-04-23T13:03:20Z</dcterms:modified>
</cp:coreProperties>
</file>