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2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2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carmichael\Documents\1SAFMC\StockIssues\Blueline\Blueline_2013asses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armichael\Documents\1SAFMC\StockIssues\Blueline\Blueline_2013asses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armichael\Documents\1SAFMC\StockIssues\Blueline\Blueline_2013asses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2628871391076233E-2"/>
          <c:y val="4.9609113874170552E-2"/>
          <c:w val="0.83221774278215188"/>
          <c:h val="0.8384532027330367"/>
        </c:manualLayout>
      </c:layout>
      <c:scatterChart>
        <c:scatterStyle val="lineMarker"/>
        <c:ser>
          <c:idx val="0"/>
          <c:order val="0"/>
          <c:tx>
            <c:strRef>
              <c:f>PROJ!$Q$5</c:f>
              <c:strCache>
                <c:ptCount val="1"/>
                <c:pt idx="0">
                  <c:v>S32 FMSY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PROJ!$P$6:$P$12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PROJ!$Q$6:$Q$12</c:f>
              <c:numCache>
                <c:formatCode>0</c:formatCode>
                <c:ptCount val="7"/>
                <c:pt idx="0">
                  <c:v>484</c:v>
                </c:pt>
                <c:pt idx="1">
                  <c:v>181</c:v>
                </c:pt>
                <c:pt idx="2">
                  <c:v>181</c:v>
                </c:pt>
                <c:pt idx="3">
                  <c:v>179</c:v>
                </c:pt>
                <c:pt idx="4">
                  <c:v>193</c:v>
                </c:pt>
                <c:pt idx="5">
                  <c:v>203</c:v>
                </c:pt>
                <c:pt idx="6">
                  <c:v>209</c:v>
                </c:pt>
              </c:numCache>
            </c:numRef>
          </c:yVal>
        </c:ser>
        <c:ser>
          <c:idx val="1"/>
          <c:order val="1"/>
          <c:tx>
            <c:strRef>
              <c:f>PROJ!$R$5</c:f>
              <c:strCache>
                <c:ptCount val="1"/>
                <c:pt idx="0">
                  <c:v>2013 DEC FMSY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PROJ!$P$6:$P$12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PROJ!$R$6:$R$12</c:f>
              <c:numCache>
                <c:formatCode>0</c:formatCode>
                <c:ptCount val="7"/>
                <c:pt idx="0">
                  <c:v>484</c:v>
                </c:pt>
                <c:pt idx="1">
                  <c:v>181</c:v>
                </c:pt>
                <c:pt idx="2">
                  <c:v>484.815</c:v>
                </c:pt>
                <c:pt idx="3">
                  <c:v>484.815</c:v>
                </c:pt>
                <c:pt idx="4">
                  <c:v>484.815</c:v>
                </c:pt>
                <c:pt idx="5">
                  <c:v>25.591999999999999</c:v>
                </c:pt>
                <c:pt idx="6">
                  <c:v>47.836000000000006</c:v>
                </c:pt>
              </c:numCache>
            </c:numRef>
          </c:yVal>
        </c:ser>
        <c:ser>
          <c:idx val="2"/>
          <c:order val="2"/>
          <c:tx>
            <c:strRef>
              <c:f>PROJ!$S$5</c:f>
              <c:strCache>
                <c:ptCount val="1"/>
                <c:pt idx="0">
                  <c:v>2014 APR FMSY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PROJ!$P$6:$P$12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PROJ!$S$6:$S$12</c:f>
              <c:numCache>
                <c:formatCode>0</c:formatCode>
                <c:ptCount val="7"/>
                <c:pt idx="0">
                  <c:v>484</c:v>
                </c:pt>
                <c:pt idx="1">
                  <c:v>181</c:v>
                </c:pt>
                <c:pt idx="2">
                  <c:v>484.86700000000002</c:v>
                </c:pt>
                <c:pt idx="3">
                  <c:v>376.56700000000001</c:v>
                </c:pt>
                <c:pt idx="4">
                  <c:v>82.960000000000008</c:v>
                </c:pt>
                <c:pt idx="5">
                  <c:v>108.69199999999999</c:v>
                </c:pt>
                <c:pt idx="6">
                  <c:v>133.751</c:v>
                </c:pt>
              </c:numCache>
            </c:numRef>
          </c:yVal>
        </c:ser>
        <c:ser>
          <c:idx val="3"/>
          <c:order val="3"/>
          <c:tx>
            <c:strRef>
              <c:f>PROJ!$T$5</c:f>
              <c:strCache>
                <c:ptCount val="1"/>
                <c:pt idx="0">
                  <c:v>APR P*.3 ER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PROJ!$P$6:$P$12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PROJ!$T$6:$T$12</c:f>
              <c:numCache>
                <c:formatCode>0</c:formatCode>
                <c:ptCount val="7"/>
                <c:pt idx="0">
                  <c:v>484</c:v>
                </c:pt>
                <c:pt idx="1">
                  <c:v>181</c:v>
                </c:pt>
                <c:pt idx="2">
                  <c:v>484.86700000000002</c:v>
                </c:pt>
                <c:pt idx="3">
                  <c:v>376.56700000000001</c:v>
                </c:pt>
                <c:pt idx="4">
                  <c:v>224.1</c:v>
                </c:pt>
                <c:pt idx="5">
                  <c:v>46.446000000000005</c:v>
                </c:pt>
                <c:pt idx="6">
                  <c:v>65.85299999999998</c:v>
                </c:pt>
              </c:numCache>
            </c:numRef>
          </c:yVal>
        </c:ser>
        <c:ser>
          <c:idx val="4"/>
          <c:order val="4"/>
          <c:tx>
            <c:strRef>
              <c:f>PROJ!$U$5</c:f>
              <c:strCache>
                <c:ptCount val="1"/>
                <c:pt idx="0">
                  <c:v>Apr28P*.3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PROJ!$P$6:$P$12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PROJ!$U$6:$U$12</c:f>
              <c:numCache>
                <c:formatCode>0</c:formatCode>
                <c:ptCount val="7"/>
                <c:pt idx="0">
                  <c:v>484</c:v>
                </c:pt>
                <c:pt idx="1">
                  <c:v>181</c:v>
                </c:pt>
                <c:pt idx="2">
                  <c:v>485</c:v>
                </c:pt>
                <c:pt idx="3">
                  <c:v>491.64200000000005</c:v>
                </c:pt>
                <c:pt idx="4">
                  <c:v>224</c:v>
                </c:pt>
                <c:pt idx="5">
                  <c:v>36.358999999999995</c:v>
                </c:pt>
                <c:pt idx="6">
                  <c:v>54.548000000000002</c:v>
                </c:pt>
              </c:numCache>
            </c:numRef>
          </c:yVal>
        </c:ser>
        <c:axId val="65607936"/>
        <c:axId val="65617920"/>
      </c:scatterChart>
      <c:valAx>
        <c:axId val="65607936"/>
        <c:scaling>
          <c:orientation val="minMax"/>
          <c:max val="2016"/>
          <c:min val="2010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617920"/>
        <c:crosses val="autoZero"/>
        <c:crossBetween val="midCat"/>
      </c:valAx>
      <c:valAx>
        <c:axId val="65617920"/>
        <c:scaling>
          <c:orientation val="minMax"/>
        </c:scaling>
        <c:axPos val="l"/>
        <c:majorGridlines/>
        <c:numFmt formatCode="0" sourceLinked="1"/>
        <c:tickLblPos val="nextTo"/>
        <c:crossAx val="656079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4385376460295394"/>
          <c:y val="1.5367084396140623E-2"/>
          <c:w val="0.25012010498687681"/>
          <c:h val="0.40399717126512008"/>
        </c:manualLayout>
      </c:layout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0138878271284021E-2"/>
          <c:y val="2.9845483024299395E-2"/>
          <c:w val="0.86241367887266485"/>
          <c:h val="0.90281136228939163"/>
        </c:manualLayout>
      </c:layout>
      <c:scatterChart>
        <c:scatterStyle val="lineMarker"/>
        <c:ser>
          <c:idx val="1"/>
          <c:order val="0"/>
          <c:tx>
            <c:strRef>
              <c:f>Sheet1!$R$5</c:f>
              <c:strCache>
                <c:ptCount val="1"/>
                <c:pt idx="0">
                  <c:v>2013 DEC FMSY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Sheet1!$P$6:$P$12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Sheet1!$R$6:$R$12</c:f>
              <c:numCache>
                <c:formatCode>0</c:formatCode>
                <c:ptCount val="7"/>
                <c:pt idx="0">
                  <c:v>484</c:v>
                </c:pt>
                <c:pt idx="1">
                  <c:v>181</c:v>
                </c:pt>
                <c:pt idx="2">
                  <c:v>484.815</c:v>
                </c:pt>
                <c:pt idx="3">
                  <c:v>484.815</c:v>
                </c:pt>
                <c:pt idx="4">
                  <c:v>484.815</c:v>
                </c:pt>
                <c:pt idx="5">
                  <c:v>25.591999999999999</c:v>
                </c:pt>
                <c:pt idx="6">
                  <c:v>47.836000000000006</c:v>
                </c:pt>
              </c:numCache>
            </c:numRef>
          </c:yVal>
        </c:ser>
        <c:ser>
          <c:idx val="2"/>
          <c:order val="1"/>
          <c:tx>
            <c:strRef>
              <c:f>Sheet1!$S$5</c:f>
              <c:strCache>
                <c:ptCount val="1"/>
                <c:pt idx="0">
                  <c:v>2014 APR FMSY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Sheet1!$P$6:$P$12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Sheet1!$S$6:$S$12</c:f>
              <c:numCache>
                <c:formatCode>0</c:formatCode>
                <c:ptCount val="7"/>
                <c:pt idx="0">
                  <c:v>484</c:v>
                </c:pt>
                <c:pt idx="1">
                  <c:v>181</c:v>
                </c:pt>
                <c:pt idx="2">
                  <c:v>484.86700000000002</c:v>
                </c:pt>
                <c:pt idx="3">
                  <c:v>376.56700000000001</c:v>
                </c:pt>
                <c:pt idx="4">
                  <c:v>82.960000000000022</c:v>
                </c:pt>
                <c:pt idx="5">
                  <c:v>108.69199999999999</c:v>
                </c:pt>
                <c:pt idx="6">
                  <c:v>133.751</c:v>
                </c:pt>
              </c:numCache>
            </c:numRef>
          </c:yVal>
        </c:ser>
        <c:axId val="65659264"/>
        <c:axId val="65660800"/>
      </c:scatterChart>
      <c:valAx>
        <c:axId val="65659264"/>
        <c:scaling>
          <c:orientation val="minMax"/>
          <c:max val="2016"/>
          <c:min val="2010"/>
        </c:scaling>
        <c:axPos val="b"/>
        <c:numFmt formatCode="General" sourceLinked="1"/>
        <c:tickLblPos val="nextTo"/>
        <c:crossAx val="65660800"/>
        <c:crosses val="autoZero"/>
        <c:crossBetween val="midCat"/>
      </c:valAx>
      <c:valAx>
        <c:axId val="65660800"/>
        <c:scaling>
          <c:orientation val="minMax"/>
        </c:scaling>
        <c:axPos val="l"/>
        <c:majorGridlines/>
        <c:numFmt formatCode="0" sourceLinked="1"/>
        <c:tickLblPos val="nextTo"/>
        <c:crossAx val="656592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4.8697347297607239E-2"/>
          <c:y val="0.65949115231563815"/>
          <c:w val="0.21343857503248995"/>
          <c:h val="0.27241554483108965"/>
        </c:manualLayout>
      </c:layout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3240252184971706E-2"/>
          <c:y val="2.937174519851686E-2"/>
          <c:w val="0.8535123251346155"/>
          <c:h val="0.8748962629671293"/>
        </c:manualLayout>
      </c:layout>
      <c:scatterChart>
        <c:scatterStyle val="lineMarker"/>
        <c:ser>
          <c:idx val="0"/>
          <c:order val="0"/>
          <c:tx>
            <c:strRef>
              <c:f>PROJ!$P$34</c:f>
              <c:strCache>
                <c:ptCount val="1"/>
                <c:pt idx="0">
                  <c:v>S32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PROJ!$O$35:$O$41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PROJ!$P$35:$P$41</c:f>
              <c:numCache>
                <c:formatCode>General</c:formatCode>
                <c:ptCount val="7"/>
                <c:pt idx="0">
                  <c:v>212</c:v>
                </c:pt>
                <c:pt idx="1">
                  <c:v>202</c:v>
                </c:pt>
                <c:pt idx="2">
                  <c:v>211.7</c:v>
                </c:pt>
                <c:pt idx="3">
                  <c:v>221.2</c:v>
                </c:pt>
                <c:pt idx="4">
                  <c:v>229</c:v>
                </c:pt>
                <c:pt idx="5">
                  <c:v>234.9</c:v>
                </c:pt>
                <c:pt idx="6">
                  <c:v>238.1</c:v>
                </c:pt>
              </c:numCache>
            </c:numRef>
          </c:yVal>
        </c:ser>
        <c:ser>
          <c:idx val="1"/>
          <c:order val="1"/>
          <c:tx>
            <c:strRef>
              <c:f>PROJ!$Q$34</c:f>
              <c:strCache>
                <c:ptCount val="1"/>
                <c:pt idx="0">
                  <c:v>Dec'13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PROJ!$O$35:$O$41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PROJ!$Q$35:$Q$41</c:f>
              <c:numCache>
                <c:formatCode>General</c:formatCode>
                <c:ptCount val="7"/>
                <c:pt idx="0">
                  <c:v>212</c:v>
                </c:pt>
                <c:pt idx="1">
                  <c:v>202</c:v>
                </c:pt>
                <c:pt idx="2">
                  <c:v>178.97</c:v>
                </c:pt>
                <c:pt idx="3">
                  <c:v>125.48</c:v>
                </c:pt>
                <c:pt idx="4">
                  <c:v>71.440000000000026</c:v>
                </c:pt>
                <c:pt idx="5">
                  <c:v>74.27</c:v>
                </c:pt>
                <c:pt idx="6">
                  <c:v>104.57</c:v>
                </c:pt>
              </c:numCache>
            </c:numRef>
          </c:yVal>
        </c:ser>
        <c:ser>
          <c:idx val="2"/>
          <c:order val="2"/>
          <c:tx>
            <c:strRef>
              <c:f>PROJ!$R$34</c:f>
              <c:strCache>
                <c:ptCount val="1"/>
                <c:pt idx="0">
                  <c:v>Apr'14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PROJ!$O$35:$O$41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PROJ!$R$35:$R$41</c:f>
              <c:numCache>
                <c:formatCode>General</c:formatCode>
                <c:ptCount val="7"/>
                <c:pt idx="0">
                  <c:v>212</c:v>
                </c:pt>
                <c:pt idx="1">
                  <c:v>202</c:v>
                </c:pt>
                <c:pt idx="2">
                  <c:v>179</c:v>
                </c:pt>
                <c:pt idx="3">
                  <c:v>140.32000000000005</c:v>
                </c:pt>
                <c:pt idx="4">
                  <c:v>141.9</c:v>
                </c:pt>
                <c:pt idx="5">
                  <c:v>167.8</c:v>
                </c:pt>
                <c:pt idx="6">
                  <c:v>186.67</c:v>
                </c:pt>
              </c:numCache>
            </c:numRef>
          </c:yVal>
        </c:ser>
        <c:ser>
          <c:idx val="3"/>
          <c:order val="3"/>
          <c:tx>
            <c:strRef>
              <c:f>PROJ!$S$34</c:f>
              <c:strCache>
                <c:ptCount val="1"/>
                <c:pt idx="0">
                  <c:v>Apr'14ER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PROJ!$O$35:$O$41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PROJ!$S$35:$S$41</c:f>
              <c:numCache>
                <c:formatCode>General</c:formatCode>
                <c:ptCount val="7"/>
                <c:pt idx="0">
                  <c:v>212</c:v>
                </c:pt>
                <c:pt idx="1">
                  <c:v>202</c:v>
                </c:pt>
                <c:pt idx="2">
                  <c:v>179</c:v>
                </c:pt>
                <c:pt idx="3">
                  <c:v>153.58700000000005</c:v>
                </c:pt>
                <c:pt idx="4">
                  <c:v>138.97999999999999</c:v>
                </c:pt>
                <c:pt idx="5">
                  <c:v>153.58000000000001</c:v>
                </c:pt>
                <c:pt idx="6">
                  <c:v>183.03</c:v>
                </c:pt>
              </c:numCache>
            </c:numRef>
          </c:yVal>
        </c:ser>
        <c:ser>
          <c:idx val="4"/>
          <c:order val="4"/>
          <c:tx>
            <c:strRef>
              <c:f>PROJ!$T$34</c:f>
              <c:strCache>
                <c:ptCount val="1"/>
                <c:pt idx="0">
                  <c:v>SSBMSY</c:v>
                </c:pt>
              </c:strCache>
            </c:strRef>
          </c:tx>
          <c:spPr>
            <a:ln w="6032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PROJ!$O$35:$O$41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xVal>
          <c:yVal>
            <c:numRef>
              <c:f>PROJ!$T$35:$T$41</c:f>
              <c:numCache>
                <c:formatCode>General</c:formatCode>
                <c:ptCount val="7"/>
                <c:pt idx="0">
                  <c:v>246</c:v>
                </c:pt>
                <c:pt idx="1">
                  <c:v>246</c:v>
                </c:pt>
                <c:pt idx="2">
                  <c:v>246</c:v>
                </c:pt>
                <c:pt idx="3">
                  <c:v>246</c:v>
                </c:pt>
                <c:pt idx="4">
                  <c:v>246</c:v>
                </c:pt>
                <c:pt idx="5">
                  <c:v>246</c:v>
                </c:pt>
                <c:pt idx="6">
                  <c:v>246</c:v>
                </c:pt>
              </c:numCache>
            </c:numRef>
          </c:yVal>
        </c:ser>
        <c:axId val="89420544"/>
        <c:axId val="89422080"/>
      </c:scatterChart>
      <c:valAx>
        <c:axId val="89420544"/>
        <c:scaling>
          <c:orientation val="minMax"/>
          <c:max val="2016"/>
          <c:min val="2010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422080"/>
        <c:crosses val="autoZero"/>
        <c:crossBetween val="midCat"/>
      </c:valAx>
      <c:valAx>
        <c:axId val="89422080"/>
        <c:scaling>
          <c:orientation val="minMax"/>
        </c:scaling>
        <c:axPos val="l"/>
        <c:majorGridlines/>
        <c:numFmt formatCode="General" sourceLinked="1"/>
        <c:tickLblPos val="nextTo"/>
        <c:crossAx val="894205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7.0128798333198072E-2"/>
          <c:y val="0.47828750572845086"/>
          <c:w val="0.22712206077333119"/>
          <c:h val="0.413795150606174"/>
        </c:manualLayout>
      </c:layout>
      <c:spPr>
        <a:solidFill>
          <a:schemeClr val="bg1"/>
        </a:solidFill>
      </c:spPr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0.04902</cdr:x>
      <cdr:y>0.56338</cdr:y>
    </cdr:from>
    <cdr:to>
      <cdr:x>0.97059</cdr:x>
      <cdr:y>0.56338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381000" y="3048000"/>
          <a:ext cx="7162800" cy="0"/>
        </a:xfrm>
        <a:prstGeom xmlns:a="http://schemas.openxmlformats.org/drawingml/2006/main" prst="line">
          <a:avLst/>
        </a:prstGeom>
        <a:ln xmlns:a="http://schemas.openxmlformats.org/drawingml/2006/main" w="50800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61D814-6095-4E5F-8260-F60C2F3B4D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8E1B81B-5594-4B6E-9F9A-F94EB959E5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CBC6-4F45-4DB0-9951-DF8B8416C588}" type="datetimeFigureOut">
              <a:rPr lang="en-US" smtClean="0"/>
              <a:pPr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7C754-B8CA-42A5-99B8-3E45E34CA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Blueline Tilefish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Little concern expressed over initial assessment results </a:t>
            </a:r>
          </a:p>
          <a:p>
            <a:pPr lvl="1"/>
            <a:r>
              <a:rPr lang="en-US" dirty="0" smtClean="0"/>
              <a:t>Some overfishing, not overfished</a:t>
            </a:r>
          </a:p>
          <a:p>
            <a:pPr lvl="1"/>
            <a:r>
              <a:rPr lang="en-US" dirty="0" smtClean="0"/>
              <a:t>P* projections not included, no P* value at the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MSY just over 200,000 pounds</a:t>
            </a:r>
            <a:endParaRPr lang="en-US" dirty="0" smtClean="0"/>
          </a:p>
          <a:p>
            <a:r>
              <a:rPr lang="en-US" dirty="0" smtClean="0"/>
              <a:t>Concern over the assessment and resulting management arose following projections</a:t>
            </a:r>
          </a:p>
          <a:p>
            <a:pPr lvl="1"/>
            <a:r>
              <a:rPr lang="en-US" dirty="0" smtClean="0"/>
              <a:t>beginning with Dec 2013 application of P*</a:t>
            </a:r>
          </a:p>
          <a:p>
            <a:pPr lvl="1"/>
            <a:r>
              <a:rPr lang="en-US" dirty="0" smtClean="0"/>
              <a:t>2015 Fmsy yield of 26,000 pounds</a:t>
            </a:r>
          </a:p>
          <a:p>
            <a:r>
              <a:rPr lang="en-US" dirty="0" smtClean="0"/>
              <a:t>Refinements (actual catch, Emergency </a:t>
            </a:r>
            <a:r>
              <a:rPr lang="en-US" dirty="0" smtClean="0"/>
              <a:t>Rule, recent age comp) </a:t>
            </a:r>
            <a:r>
              <a:rPr lang="en-US" dirty="0" smtClean="0"/>
              <a:t>failed to alleviate concerns </a:t>
            </a:r>
          </a:p>
          <a:p>
            <a:pPr lvl="1"/>
            <a:r>
              <a:rPr lang="en-US" dirty="0" smtClean="0"/>
              <a:t>Yield remains </a:t>
            </a:r>
            <a:r>
              <a:rPr lang="en-US" dirty="0" smtClean="0"/>
              <a:t>low.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 Progression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295400"/>
          <a:ext cx="7772400" cy="5264331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SCENARIO Label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Last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Obs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Year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Change Yrs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Interim Method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mean 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 '13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 Land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97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 '14 Fmsy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Fmsy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Apr 14 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Apr'14v2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ER, MRIP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changes in the Scenarios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Noticeable changes in landings during 2012-2013 between the scenarios. </a:t>
            </a:r>
          </a:p>
          <a:p>
            <a:pPr lvl="1"/>
            <a:r>
              <a:rPr lang="en-US" dirty="0" smtClean="0"/>
              <a:t>Data become available indicating that initial assumptions were not accurate.</a:t>
            </a:r>
          </a:p>
          <a:p>
            <a:r>
              <a:rPr lang="en-US" dirty="0" smtClean="0"/>
              <a:t>Council requested continual updates to use the most recent information</a:t>
            </a:r>
          </a:p>
          <a:p>
            <a:r>
              <a:rPr lang="en-US" dirty="0" smtClean="0"/>
              <a:t>Updates continued through the SSC meeting in April 2014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0" y="1371600"/>
          <a:ext cx="8001000" cy="512064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  <a:gridCol w="1333500"/>
                <a:gridCol w="1333500"/>
                <a:gridCol w="1333500"/>
                <a:gridCol w="1333500"/>
              </a:tblGrid>
              <a:tr h="7608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S32 FMSY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 DEC FMSY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 APR FMSY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 APR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P*.3 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 Post SSC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MRIPrev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2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99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12to14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553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1454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944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1086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1" i="0" u="none" strike="noStrike" kern="1200" dirty="0">
                          <a:solidFill>
                            <a:srgbClr val="C00000"/>
                          </a:solidFill>
                          <a:latin typeface="Calibri"/>
                          <a:ea typeface="+mn-ea"/>
                          <a:cs typeface="+mn-cs"/>
                        </a:rPr>
                        <a:t>1201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Landings Streams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33800" y="3581400"/>
            <a:ext cx="990600" cy="121920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38400" y="3429000"/>
            <a:ext cx="914400" cy="1295400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38400" y="4800600"/>
            <a:ext cx="1143000" cy="9144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10000" y="4800600"/>
            <a:ext cx="1143000" cy="9144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higher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Projections vary in the terminal year of observed catch</a:t>
            </a:r>
          </a:p>
          <a:p>
            <a:pPr lvl="1"/>
            <a:r>
              <a:rPr lang="en-US" dirty="0" smtClean="0"/>
              <a:t>2011 for the original assessment</a:t>
            </a:r>
          </a:p>
          <a:p>
            <a:pPr lvl="1"/>
            <a:r>
              <a:rPr lang="en-US" dirty="0" smtClean="0"/>
              <a:t>2013 for the most recent scenarios</a:t>
            </a:r>
          </a:p>
          <a:p>
            <a:r>
              <a:rPr lang="en-US" dirty="0" smtClean="0"/>
              <a:t>Higher catch during interim and assumed years (2012-2013) results in lower catch in future years. </a:t>
            </a:r>
          </a:p>
          <a:p>
            <a:r>
              <a:rPr lang="en-US" dirty="0" smtClean="0"/>
              <a:t>Future yield shows direct response to changing information on 2012-2013 catch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Projections Compared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14400" y="1219200"/>
          <a:ext cx="7772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Higher Catch Now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371600"/>
          <a:ext cx="7848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239000" y="502920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486400" y="2514600"/>
            <a:ext cx="76200" cy="1981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77000" y="1524000"/>
            <a:ext cx="2667000" cy="2246769"/>
          </a:xfrm>
          <a:prstGeom prst="rect">
            <a:avLst/>
          </a:prstGeom>
          <a:solidFill>
            <a:prstClr val="white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Higher 2013-2014 Catch </a:t>
            </a:r>
          </a:p>
          <a:p>
            <a:endParaRPr lang="en-US" sz="2800" dirty="0"/>
          </a:p>
          <a:p>
            <a:r>
              <a:rPr lang="en-US" sz="2800" dirty="0" smtClean="0"/>
              <a:t>results in lower 2015+ catch</a:t>
            </a:r>
            <a:endParaRPr lang="en-US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638800" y="1981200"/>
            <a:ext cx="762000" cy="1447800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391400" y="3810000"/>
            <a:ext cx="838200" cy="14478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SSB Trajectory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524000"/>
          <a:ext cx="7391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December 2013 request included investigating potential for strong recent year class</a:t>
            </a:r>
          </a:p>
          <a:p>
            <a:r>
              <a:rPr lang="en-US" dirty="0" smtClean="0"/>
              <a:t>Results reported to SSC, April 2014</a:t>
            </a:r>
          </a:p>
          <a:p>
            <a:pPr lvl="1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“Visual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inspection of age compositions does not provide strong evidence for a recent strong year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class”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340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Blueline Tilefish</vt:lpstr>
      <vt:lpstr>Projection Progression</vt:lpstr>
      <vt:lpstr>What changes in the Scenarios ?</vt:lpstr>
      <vt:lpstr>Landings Streams</vt:lpstr>
      <vt:lpstr>Consequences of higher catch</vt:lpstr>
      <vt:lpstr>Projections Compared</vt:lpstr>
      <vt:lpstr>Cost of Higher Catch Now</vt:lpstr>
      <vt:lpstr>SSB Trajectory</vt:lpstr>
      <vt:lpstr>Recruitment Consideration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Carmichael</dc:creator>
  <cp:lastModifiedBy>John Carmichael</cp:lastModifiedBy>
  <cp:revision>48</cp:revision>
  <dcterms:created xsi:type="dcterms:W3CDTF">2014-06-11T18:49:04Z</dcterms:created>
  <dcterms:modified xsi:type="dcterms:W3CDTF">2014-06-12T20:48:39Z</dcterms:modified>
</cp:coreProperties>
</file>