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39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8DEFD2-9B13-463D-A466-106AA3E8F070}"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8DEFD2-9B13-463D-A466-106AA3E8F070}"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8DEFD2-9B13-463D-A466-106AA3E8F070}"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8DEFD2-9B13-463D-A466-106AA3E8F070}"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8DEFD2-9B13-463D-A466-106AA3E8F070}"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DEFD2-9B13-463D-A466-106AA3E8F070}"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8DEFD2-9B13-463D-A466-106AA3E8F070}" type="datetimeFigureOut">
              <a:rPr lang="en-US" smtClean="0"/>
              <a:pPr/>
              <a:t>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8DEFD2-9B13-463D-A466-106AA3E8F070}" type="datetimeFigureOut">
              <a:rPr lang="en-US" smtClean="0"/>
              <a:pPr/>
              <a:t>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DEFD2-9B13-463D-A466-106AA3E8F070}" type="datetimeFigureOut">
              <a:rPr lang="en-US" smtClean="0"/>
              <a:pPr/>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8DEFD2-9B13-463D-A466-106AA3E8F070}"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8DEFD2-9B13-463D-A466-106AA3E8F070}"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770ED-3D34-420B-B36F-EC0724A19FF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DEFD2-9B13-463D-A466-106AA3E8F070}" type="datetimeFigureOut">
              <a:rPr lang="en-US" smtClean="0"/>
              <a:pPr/>
              <a:t>12/3/2013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0770ED-3D34-420B-B36F-EC0724A19FF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143000" y="1066800"/>
            <a:ext cx="7239000" cy="5414749"/>
          </a:xfrm>
          <a:prstGeom prst="rect">
            <a:avLst/>
          </a:prstGeom>
          <a:noFill/>
          <a:ln w="9525">
            <a:noFill/>
            <a:miter lim="800000"/>
            <a:headEnd/>
            <a:tailEnd/>
          </a:ln>
          <a:effectLst/>
        </p:spPr>
      </p:pic>
      <p:sp>
        <p:nvSpPr>
          <p:cNvPr id="6" name="Title 5"/>
          <p:cNvSpPr>
            <a:spLocks noGrp="1"/>
          </p:cNvSpPr>
          <p:nvPr>
            <p:ph type="title"/>
          </p:nvPr>
        </p:nvSpPr>
        <p:spPr>
          <a:xfrm>
            <a:off x="457200" y="274638"/>
            <a:ext cx="8229600" cy="944562"/>
          </a:xfrm>
        </p:spPr>
        <p:txBody>
          <a:bodyPr/>
          <a:lstStyle/>
          <a:p>
            <a:r>
              <a:rPr lang="en-US" dirty="0" smtClean="0"/>
              <a:t>Blueline landings, past and future</a:t>
            </a:r>
            <a:endParaRPr lang="en-US" dirty="0"/>
          </a:p>
        </p:txBody>
      </p:sp>
      <p:sp>
        <p:nvSpPr>
          <p:cNvPr id="7" name="TextBox 6"/>
          <p:cNvSpPr txBox="1"/>
          <p:nvPr/>
        </p:nvSpPr>
        <p:spPr>
          <a:xfrm>
            <a:off x="2895600" y="1219200"/>
            <a:ext cx="4038600" cy="923330"/>
          </a:xfrm>
          <a:prstGeom prst="rect">
            <a:avLst/>
          </a:prstGeom>
          <a:noFill/>
        </p:spPr>
        <p:txBody>
          <a:bodyPr wrap="square" rtlCol="0">
            <a:spAutoFit/>
          </a:bodyPr>
          <a:lstStyle/>
          <a:p>
            <a:r>
              <a:rPr lang="en-US" dirty="0" smtClean="0"/>
              <a:t>New projections @ Fmsy</a:t>
            </a:r>
          </a:p>
          <a:p>
            <a:r>
              <a:rPr lang="en-US" dirty="0" smtClean="0"/>
              <a:t>table 4  blueline_tilefish_pstar*</a:t>
            </a:r>
          </a:p>
          <a:p>
            <a:r>
              <a:rPr lang="en-US" dirty="0" smtClean="0"/>
              <a:t>Include actual 2012 landings, per RW</a:t>
            </a:r>
            <a:endParaRPr lang="en-US" dirty="0"/>
          </a:p>
        </p:txBody>
      </p:sp>
      <p:sp>
        <p:nvSpPr>
          <p:cNvPr id="8" name="Rectangle 7"/>
          <p:cNvSpPr/>
          <p:nvPr/>
        </p:nvSpPr>
        <p:spPr>
          <a:xfrm>
            <a:off x="7239000" y="5486400"/>
            <a:ext cx="1752600" cy="762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Sum 2012-2014</a:t>
            </a:r>
          </a:p>
          <a:p>
            <a:pPr algn="ctr"/>
            <a:r>
              <a:rPr lang="en-US" dirty="0" smtClean="0">
                <a:solidFill>
                  <a:schemeClr val="tx1"/>
                </a:solidFill>
              </a:rPr>
              <a:t>553</a:t>
            </a:r>
            <a:endParaRPr lang="en-US" dirty="0">
              <a:solidFill>
                <a:schemeClr val="tx1"/>
              </a:solidFill>
            </a:endParaRPr>
          </a:p>
        </p:txBody>
      </p:sp>
      <p:sp>
        <p:nvSpPr>
          <p:cNvPr id="9" name="Rectangle 8"/>
          <p:cNvSpPr/>
          <p:nvPr/>
        </p:nvSpPr>
        <p:spPr>
          <a:xfrm>
            <a:off x="7162800" y="4343400"/>
            <a:ext cx="1752600" cy="762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Sum 2012-2014</a:t>
            </a:r>
          </a:p>
          <a:p>
            <a:pPr algn="ctr"/>
            <a:r>
              <a:rPr lang="en-US" dirty="0" smtClean="0">
                <a:solidFill>
                  <a:schemeClr val="tx1"/>
                </a:solidFill>
              </a:rPr>
              <a:t>1454</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944562"/>
          </a:xfrm>
        </p:spPr>
        <p:txBody>
          <a:bodyPr/>
          <a:lstStyle/>
          <a:p>
            <a:r>
              <a:rPr lang="en-US" dirty="0" smtClean="0"/>
              <a:t>Fishing Mortality</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838199" y="1447800"/>
            <a:ext cx="7845105" cy="4724400"/>
          </a:xfrm>
          <a:prstGeom prst="rect">
            <a:avLst/>
          </a:prstGeom>
          <a:noFill/>
          <a:ln w="9525">
            <a:noFill/>
            <a:miter lim="800000"/>
            <a:headEnd/>
            <a:tailEnd/>
          </a:ln>
          <a:effectLst/>
        </p:spPr>
      </p:pic>
      <p:sp>
        <p:nvSpPr>
          <p:cNvPr id="12" name="Oval 11"/>
          <p:cNvSpPr/>
          <p:nvPr/>
        </p:nvSpPr>
        <p:spPr>
          <a:xfrm>
            <a:off x="5257800" y="1676400"/>
            <a:ext cx="1447800" cy="76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goes to 5</a:t>
            </a:r>
            <a:endParaRPr lang="en-US" b="1" dirty="0">
              <a:solidFill>
                <a:schemeClr val="tx1"/>
              </a:solidFill>
            </a:endParaRPr>
          </a:p>
        </p:txBody>
      </p:sp>
      <p:cxnSp>
        <p:nvCxnSpPr>
          <p:cNvPr id="14" name="Straight Arrow Connector 13"/>
          <p:cNvCxnSpPr>
            <a:stCxn id="12" idx="6"/>
          </p:cNvCxnSpPr>
          <p:nvPr/>
        </p:nvCxnSpPr>
        <p:spPr>
          <a:xfrm flipV="1">
            <a:off x="6705600" y="533400"/>
            <a:ext cx="68580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1219200" y="5257800"/>
            <a:ext cx="6858000"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Both together</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1066800" y="1105632"/>
            <a:ext cx="7162800" cy="5361843"/>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Landings, 2012 and 2013</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914400" y="1600200"/>
            <a:ext cx="3686175" cy="4772025"/>
          </a:xfrm>
          <a:prstGeom prst="rect">
            <a:avLst/>
          </a:prstGeom>
          <a:noFill/>
          <a:ln w="9525">
            <a:noFill/>
            <a:miter lim="800000"/>
            <a:headEnd/>
            <a:tailEnd/>
          </a:ln>
        </p:spPr>
      </p:pic>
      <p:sp>
        <p:nvSpPr>
          <p:cNvPr id="4" name="TextBox 3"/>
          <p:cNvSpPr txBox="1"/>
          <p:nvPr/>
        </p:nvSpPr>
        <p:spPr>
          <a:xfrm>
            <a:off x="1143000" y="1143000"/>
            <a:ext cx="3505200" cy="381000"/>
          </a:xfrm>
          <a:prstGeom prst="rect">
            <a:avLst/>
          </a:prstGeom>
          <a:noFill/>
        </p:spPr>
        <p:txBody>
          <a:bodyPr wrap="square" rtlCol="0">
            <a:spAutoFit/>
          </a:bodyPr>
          <a:lstStyle/>
          <a:p>
            <a:r>
              <a:rPr lang="en-US" dirty="0" smtClean="0"/>
              <a:t>2012 – Table 1 in projections</a:t>
            </a:r>
            <a:endParaRPr lang="en-US" dirty="0"/>
          </a:p>
        </p:txBody>
      </p:sp>
      <p:sp>
        <p:nvSpPr>
          <p:cNvPr id="5" name="TextBox 4"/>
          <p:cNvSpPr txBox="1"/>
          <p:nvPr/>
        </p:nvSpPr>
        <p:spPr>
          <a:xfrm>
            <a:off x="4800600" y="1295400"/>
            <a:ext cx="3962400" cy="3170099"/>
          </a:xfrm>
          <a:prstGeom prst="rect">
            <a:avLst/>
          </a:prstGeom>
          <a:noFill/>
        </p:spPr>
        <p:txBody>
          <a:bodyPr wrap="square" rtlCol="0">
            <a:spAutoFit/>
          </a:bodyPr>
          <a:lstStyle/>
          <a:p>
            <a:pPr algn="ctr"/>
            <a:r>
              <a:rPr lang="en-US" sz="2000" dirty="0" smtClean="0"/>
              <a:t>2013. Preliminary</a:t>
            </a:r>
          </a:p>
          <a:p>
            <a:endParaRPr lang="en-US" sz="2000" dirty="0"/>
          </a:p>
          <a:p>
            <a:r>
              <a:rPr lang="en-US" sz="2000" dirty="0" smtClean="0"/>
              <a:t>Commercial, ACL monitoring (SERO)</a:t>
            </a:r>
          </a:p>
          <a:p>
            <a:r>
              <a:rPr lang="en-US" sz="2000" dirty="0" smtClean="0"/>
              <a:t>Deepwater Complex = 268,921</a:t>
            </a:r>
          </a:p>
          <a:p>
            <a:r>
              <a:rPr lang="en-US" sz="2000" dirty="0" smtClean="0"/>
              <a:t> (as of today)</a:t>
            </a:r>
          </a:p>
          <a:p>
            <a:endParaRPr lang="en-US" sz="2000" dirty="0"/>
          </a:p>
          <a:p>
            <a:r>
              <a:rPr lang="en-US" sz="2000" dirty="0" smtClean="0"/>
              <a:t>Recreational (MRIP), as of Wave 4 (July/August), Type A + B1 </a:t>
            </a:r>
          </a:p>
          <a:p>
            <a:r>
              <a:rPr lang="en-US" sz="2000" dirty="0" smtClean="0"/>
              <a:t>212,548 Pounds</a:t>
            </a:r>
          </a:p>
          <a:p>
            <a:r>
              <a:rPr lang="en-US" sz="2000" dirty="0" smtClean="0"/>
              <a:t>70,532 Fish</a:t>
            </a:r>
            <a:endParaRPr lang="en-US" sz="2000" dirty="0"/>
          </a:p>
        </p:txBody>
      </p:sp>
      <p:sp>
        <p:nvSpPr>
          <p:cNvPr id="7" name="TextBox 6"/>
          <p:cNvSpPr txBox="1"/>
          <p:nvPr/>
        </p:nvSpPr>
        <p:spPr>
          <a:xfrm>
            <a:off x="4876800" y="4953000"/>
            <a:ext cx="3962400" cy="1569660"/>
          </a:xfrm>
          <a:prstGeom prst="rect">
            <a:avLst/>
          </a:prstGeom>
          <a:noFill/>
        </p:spPr>
        <p:txBody>
          <a:bodyPr wrap="square" rtlCol="0">
            <a:spAutoFit/>
          </a:bodyPr>
          <a:lstStyle/>
          <a:p>
            <a:r>
              <a:rPr lang="en-US" sz="1600" dirty="0" smtClean="0"/>
              <a:t>NOTE: landings used in assessment are typically greater than the basic MRIP query, due to adjustments for Monroe Co. and SEFSC weight estimation protocol. Years prior to 2004 differ due to MRIP:MRFSS conversion</a:t>
            </a:r>
          </a:p>
          <a:p>
            <a:r>
              <a:rPr lang="en-US" sz="1600" dirty="0" smtClean="0"/>
              <a:t>MRIP query for 2012 = 66,539 POUNDS</a:t>
            </a: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Wrong?</a:t>
            </a:r>
            <a:endParaRPr lang="en-US" dirty="0"/>
          </a:p>
        </p:txBody>
      </p:sp>
      <p:sp>
        <p:nvSpPr>
          <p:cNvPr id="3" name="Content Placeholder 2"/>
          <p:cNvSpPr>
            <a:spLocks noGrp="1"/>
          </p:cNvSpPr>
          <p:nvPr>
            <p:ph idx="1"/>
          </p:nvPr>
        </p:nvSpPr>
        <p:spPr>
          <a:xfrm>
            <a:off x="457200" y="1295400"/>
            <a:ext cx="8534400" cy="5410200"/>
          </a:xfrm>
        </p:spPr>
        <p:txBody>
          <a:bodyPr>
            <a:normAutofit fontScale="85000" lnSpcReduction="20000"/>
          </a:bodyPr>
          <a:lstStyle/>
          <a:p>
            <a:r>
              <a:rPr lang="en-US" dirty="0" smtClean="0"/>
              <a:t>Not the assessment</a:t>
            </a:r>
          </a:p>
          <a:p>
            <a:r>
              <a:rPr lang="en-US" dirty="0" smtClean="0"/>
              <a:t>Not the new projections – they reflect the current landings </a:t>
            </a:r>
          </a:p>
          <a:p>
            <a:r>
              <a:rPr lang="en-US" dirty="0" smtClean="0"/>
              <a:t>Nothing really – it is a “known unknown”</a:t>
            </a:r>
          </a:p>
          <a:p>
            <a:pPr lvl="1"/>
            <a:r>
              <a:rPr lang="en-US" dirty="0" smtClean="0"/>
              <a:t>How many fish were born annually since 2008?</a:t>
            </a:r>
          </a:p>
          <a:p>
            <a:pPr lvl="1"/>
            <a:r>
              <a:rPr lang="en-US" dirty="0" smtClean="0"/>
              <a:t>Recruitment ‘deviations’ (from MSY level) estimated through 2009 (2008 cohort)</a:t>
            </a:r>
          </a:p>
          <a:p>
            <a:pPr lvl="1"/>
            <a:r>
              <a:rPr lang="en-US" dirty="0" err="1" smtClean="0"/>
              <a:t>Rec</a:t>
            </a:r>
            <a:r>
              <a:rPr lang="en-US" dirty="0" smtClean="0"/>
              <a:t> fishery selects age 3+ (80%), </a:t>
            </a:r>
            <a:r>
              <a:rPr lang="en-US" dirty="0" err="1" smtClean="0"/>
              <a:t>Longline</a:t>
            </a:r>
            <a:r>
              <a:rPr lang="en-US" dirty="0" smtClean="0"/>
              <a:t> 6+</a:t>
            </a:r>
          </a:p>
          <a:p>
            <a:pPr lvl="1"/>
            <a:r>
              <a:rPr lang="en-US" dirty="0" smtClean="0"/>
              <a:t>No Fishery Independent Indices</a:t>
            </a:r>
          </a:p>
          <a:p>
            <a:pPr lvl="1"/>
            <a:r>
              <a:rPr lang="en-US" dirty="0" smtClean="0"/>
              <a:t>Retrospective pattern shows difficulty estimating recruitment until a cohort reaches age 4 or older</a:t>
            </a:r>
          </a:p>
          <a:p>
            <a:r>
              <a:rPr lang="en-US" dirty="0" smtClean="0"/>
              <a:t>Higher recent landings may be supported by a good year class, but we have no information at hand to evaluate that, and ‘may’ carries a lot of risk.</a:t>
            </a:r>
          </a:p>
          <a:p>
            <a:pPr lvl="1">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know</a:t>
            </a:r>
            <a:endParaRPr lang="en-US" dirty="0"/>
          </a:p>
        </p:txBody>
      </p:sp>
      <p:sp>
        <p:nvSpPr>
          <p:cNvPr id="3" name="Content Placeholder 2"/>
          <p:cNvSpPr>
            <a:spLocks noGrp="1"/>
          </p:cNvSpPr>
          <p:nvPr>
            <p:ph idx="1"/>
          </p:nvPr>
        </p:nvSpPr>
        <p:spPr>
          <a:xfrm>
            <a:off x="457200" y="1447800"/>
            <a:ext cx="8229600" cy="4525963"/>
          </a:xfrm>
        </p:spPr>
        <p:txBody>
          <a:bodyPr>
            <a:normAutofit lnSpcReduction="10000"/>
          </a:bodyPr>
          <a:lstStyle/>
          <a:p>
            <a:r>
              <a:rPr lang="en-US" dirty="0" smtClean="0"/>
              <a:t>The Current ABC/ACL is about 3x the MSY </a:t>
            </a:r>
          </a:p>
          <a:p>
            <a:r>
              <a:rPr lang="en-US" dirty="0" smtClean="0"/>
              <a:t>If removals continue at the current rate, biomass will decline, future yield is at risk.</a:t>
            </a:r>
          </a:p>
          <a:p>
            <a:r>
              <a:rPr lang="en-US" dirty="0" smtClean="0"/>
              <a:t>If there was a good year class sometime since 2008, recent landings exceeding MSY may not have caused damage to the stock</a:t>
            </a:r>
          </a:p>
          <a:p>
            <a:r>
              <a:rPr lang="en-US" dirty="0" smtClean="0"/>
              <a:t>If there was NOT a good year class, recent landings have damaged the stock and jeopardized the fishery from 2015 – recovery.</a:t>
            </a:r>
          </a:p>
          <a:p>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91600" cy="1173162"/>
          </a:xfrm>
        </p:spPr>
        <p:txBody>
          <a:bodyPr>
            <a:normAutofit fontScale="90000"/>
          </a:bodyPr>
          <a:lstStyle/>
          <a:p>
            <a:r>
              <a:rPr lang="en-US" dirty="0" smtClean="0"/>
              <a:t>What can we do </a:t>
            </a:r>
            <a:br>
              <a:rPr lang="en-US" dirty="0" smtClean="0"/>
            </a:br>
            <a:r>
              <a:rPr lang="en-US" dirty="0" smtClean="0"/>
              <a:t>(besides taking 2 years to end overfishing)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Immediately reduce ACL to the 75% FMSY level ? 	--for 2014 if possible!</a:t>
            </a:r>
          </a:p>
          <a:p>
            <a:r>
              <a:rPr lang="en-US" dirty="0" smtClean="0"/>
              <a:t>Ask the SSC to review the latest projections</a:t>
            </a:r>
          </a:p>
          <a:p>
            <a:r>
              <a:rPr lang="en-US" dirty="0" smtClean="0"/>
              <a:t>Request an update to determine if there is a good year class, and to inform an ABC with reduced uncertainty for 2015, 2016</a:t>
            </a:r>
          </a:p>
          <a:p>
            <a:r>
              <a:rPr lang="en-US" dirty="0" smtClean="0"/>
              <a:t>Request updated projections with lower 2014 ACL (if the ACL is lowered)</a:t>
            </a:r>
          </a:p>
          <a:p>
            <a:r>
              <a:rPr lang="en-US" dirty="0" smtClean="0"/>
              <a:t>Request an evaluation of the age composition of the 2012 and 2013 catch – may show evidence of a good year class.  </a:t>
            </a:r>
          </a:p>
          <a:p>
            <a:pPr lvl="1">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332</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Blueline landings, past and future</vt:lpstr>
      <vt:lpstr>Fishing Mortality</vt:lpstr>
      <vt:lpstr>Both together</vt:lpstr>
      <vt:lpstr>Landings, 2012 and 2013</vt:lpstr>
      <vt:lpstr>What’s Wrong?</vt:lpstr>
      <vt:lpstr>What we know</vt:lpstr>
      <vt:lpstr>What can we do  (besides taking 2 years to end overfishing)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Carmichael</dc:creator>
  <cp:lastModifiedBy>gregg.waugh</cp:lastModifiedBy>
  <cp:revision>14</cp:revision>
  <dcterms:created xsi:type="dcterms:W3CDTF">2013-12-03T13:40:13Z</dcterms:created>
  <dcterms:modified xsi:type="dcterms:W3CDTF">2013-12-03T22:13:14Z</dcterms:modified>
</cp:coreProperties>
</file>