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 id="265" r:id="rId10"/>
    <p:sldId id="264"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1B29E9-A019-4B29-A643-2895E15B47E8}" type="datetimeFigureOut">
              <a:rPr lang="en-US" smtClean="0"/>
              <a:pPr/>
              <a:t>6/13/2011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1205040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1B29E9-A019-4B29-A643-2895E15B47E8}" type="datetimeFigureOut">
              <a:rPr lang="en-US" smtClean="0"/>
              <a:pPr/>
              <a:t>6/13/2011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2443480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1B29E9-A019-4B29-A643-2895E15B47E8}" type="datetimeFigureOut">
              <a:rPr lang="en-US" smtClean="0"/>
              <a:pPr/>
              <a:t>6/13/2011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377032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1B29E9-A019-4B29-A643-2895E15B47E8}" type="datetimeFigureOut">
              <a:rPr lang="en-US" smtClean="0"/>
              <a:pPr/>
              <a:t>6/13/2011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2569121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B29E9-A019-4B29-A643-2895E15B47E8}" type="datetimeFigureOut">
              <a:rPr lang="en-US" smtClean="0"/>
              <a:pPr/>
              <a:t>6/13/2011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417846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1B29E9-A019-4B29-A643-2895E15B47E8}" type="datetimeFigureOut">
              <a:rPr lang="en-US" smtClean="0"/>
              <a:pPr/>
              <a:t>6/13/2011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3096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1B29E9-A019-4B29-A643-2895E15B47E8}" type="datetimeFigureOut">
              <a:rPr lang="en-US" smtClean="0"/>
              <a:pPr/>
              <a:t>6/13/2011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2867379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1B29E9-A019-4B29-A643-2895E15B47E8}" type="datetimeFigureOut">
              <a:rPr lang="en-US" smtClean="0"/>
              <a:pPr/>
              <a:t>6/13/2011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276396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B29E9-A019-4B29-A643-2895E15B47E8}" type="datetimeFigureOut">
              <a:rPr lang="en-US" smtClean="0"/>
              <a:pPr/>
              <a:t>6/13/2011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2931084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B29E9-A019-4B29-A643-2895E15B47E8}" type="datetimeFigureOut">
              <a:rPr lang="en-US" smtClean="0"/>
              <a:pPr/>
              <a:t>6/13/2011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1340224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B29E9-A019-4B29-A643-2895E15B47E8}" type="datetimeFigureOut">
              <a:rPr lang="en-US" smtClean="0"/>
              <a:pPr/>
              <a:t>6/13/2011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6AA3E-2F18-4890-9425-43A6089F10C3}" type="slidenum">
              <a:rPr lang="en-US" smtClean="0"/>
              <a:pPr/>
              <a:t>‹#›</a:t>
            </a:fld>
            <a:endParaRPr lang="en-US"/>
          </a:p>
        </p:txBody>
      </p:sp>
    </p:spTree>
    <p:extLst>
      <p:ext uri="{BB962C8B-B14F-4D97-AF65-F5344CB8AC3E}">
        <p14:creationId xmlns:p14="http://schemas.microsoft.com/office/powerpoint/2010/main" val="1111255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B29E9-A019-4B29-A643-2895E15B47E8}" type="datetimeFigureOut">
              <a:rPr lang="en-US" smtClean="0"/>
              <a:pPr/>
              <a:t>6/13/2011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6AA3E-2F18-4890-9425-43A6089F10C3}" type="slidenum">
              <a:rPr lang="en-US" smtClean="0"/>
              <a:pPr/>
              <a:t>‹#›</a:t>
            </a:fld>
            <a:endParaRPr lang="en-US"/>
          </a:p>
        </p:txBody>
      </p:sp>
    </p:spTree>
    <p:extLst>
      <p:ext uri="{BB962C8B-B14F-4D97-AF65-F5344CB8AC3E}">
        <p14:creationId xmlns:p14="http://schemas.microsoft.com/office/powerpoint/2010/main" val="595965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828800"/>
          </a:xfrm>
        </p:spPr>
        <p:txBody>
          <a:bodyPr/>
          <a:lstStyle/>
          <a:p>
            <a:r>
              <a:rPr lang="en-US" dirty="0" smtClean="0"/>
              <a:t>Black Sea Bass AM Triggers and How They Handle Paybacks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11437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Paybacks</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069990869"/>
              </p:ext>
            </p:extLst>
          </p:nvPr>
        </p:nvGraphicFramePr>
        <p:xfrm>
          <a:off x="4648200" y="914400"/>
          <a:ext cx="4343400" cy="2819400"/>
        </p:xfrm>
        <a:graphic>
          <a:graphicData uri="http://schemas.openxmlformats.org/drawingml/2006/table">
            <a:tbl>
              <a:tblPr>
                <a:tableStyleId>{5C22544A-7EE6-4342-B048-85BDC9FD1C3A}</a:tableStyleId>
              </a:tblPr>
              <a:tblGrid>
                <a:gridCol w="685800"/>
                <a:gridCol w="914400"/>
                <a:gridCol w="990600"/>
                <a:gridCol w="883920"/>
                <a:gridCol w="868680"/>
              </a:tblGrid>
              <a:tr h="352425">
                <a:tc gridSpan="5">
                  <a:txBody>
                    <a:bodyPr/>
                    <a:lstStyle/>
                    <a:p>
                      <a:pPr algn="ctr" fontAlgn="ctr"/>
                      <a:r>
                        <a:rPr lang="en-US" sz="1800" b="1" u="none" strike="noStrike" dirty="0">
                          <a:effectLst/>
                        </a:rPr>
                        <a:t>Paybacks 3 </a:t>
                      </a:r>
                      <a:r>
                        <a:rPr lang="en-US" sz="1800" b="1" u="none" strike="noStrike" dirty="0" smtClean="0">
                          <a:effectLst/>
                        </a:rPr>
                        <a:t>Year Running Average</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2425">
                <a:tc>
                  <a:txBody>
                    <a:bodyPr/>
                    <a:lstStyle/>
                    <a:p>
                      <a:pPr algn="ctr" fontAlgn="b"/>
                      <a:r>
                        <a:rPr lang="en-US" sz="1800" b="1" u="none" strike="noStrike" dirty="0">
                          <a:effectLst/>
                        </a:rPr>
                        <a:t>Year</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3 </a:t>
                      </a:r>
                      <a:r>
                        <a:rPr lang="en-US" sz="1800" b="1" u="none" strike="noStrike" dirty="0" err="1">
                          <a:effectLst/>
                        </a:rPr>
                        <a:t>Yr</a:t>
                      </a:r>
                      <a:r>
                        <a:rPr lang="en-US" sz="1800" b="1" u="none" strike="noStrike" dirty="0">
                          <a:effectLst/>
                        </a:rPr>
                        <a:t> </a:t>
                      </a:r>
                      <a:r>
                        <a:rPr lang="en-US" sz="1800" b="1" u="none" strike="noStrike" dirty="0" err="1">
                          <a:effectLst/>
                        </a:rPr>
                        <a:t>Avg</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Overage</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Base ACL</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New ACL</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2425">
                <a:tc>
                  <a:txBody>
                    <a:bodyPr/>
                    <a:lstStyle/>
                    <a:p>
                      <a:pPr algn="ctr" fontAlgn="b"/>
                      <a:r>
                        <a:rPr lang="en-US" sz="1800" u="none" strike="noStrike" dirty="0">
                          <a:effectLst/>
                        </a:rPr>
                        <a:t>2006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702,426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69,426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633,000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633,000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2425">
                <a:tc>
                  <a:txBody>
                    <a:bodyPr/>
                    <a:lstStyle/>
                    <a:p>
                      <a:pPr algn="ctr" fontAlgn="b"/>
                      <a:r>
                        <a:rPr lang="en-US" sz="1800" u="none" strike="noStrike" dirty="0">
                          <a:effectLst/>
                        </a:rPr>
                        <a:t>2007</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629,032</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138,458</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560,000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490,574</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2425">
                <a:tc>
                  <a:txBody>
                    <a:bodyPr/>
                    <a:lstStyle/>
                    <a:p>
                      <a:pPr algn="ctr" fontAlgn="b"/>
                      <a:r>
                        <a:rPr lang="en-US" sz="1800" u="none" strike="noStrike">
                          <a:effectLst/>
                        </a:rPr>
                        <a:t>2008</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566,352</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295,811</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409,000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270,542</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2425">
                <a:tc>
                  <a:txBody>
                    <a:bodyPr/>
                    <a:lstStyle/>
                    <a:p>
                      <a:pPr algn="ctr" fontAlgn="b"/>
                      <a:r>
                        <a:rPr lang="en-US" sz="1800" u="none" strike="noStrike">
                          <a:effectLst/>
                        </a:rPr>
                        <a:t>2009</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494,451</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381,262</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409,000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113,189</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2425">
                <a:tc>
                  <a:txBody>
                    <a:bodyPr/>
                    <a:lstStyle/>
                    <a:p>
                      <a:pPr algn="ctr" fontAlgn="b"/>
                      <a:r>
                        <a:rPr lang="en-US" sz="1800" u="none" strike="noStrike">
                          <a:effectLst/>
                        </a:rPr>
                        <a:t>2010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445,301</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417,563</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409,000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27,738</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2425">
                <a:tc>
                  <a:txBody>
                    <a:bodyPr/>
                    <a:lstStyle/>
                    <a:p>
                      <a:pPr algn="ctr" fontAlgn="b"/>
                      <a:r>
                        <a:rPr lang="en-US" sz="1800" u="none" strike="noStrike">
                          <a:effectLst/>
                        </a:rPr>
                        <a:t>2011</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409,000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-8,563</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3094811207"/>
              </p:ext>
            </p:extLst>
          </p:nvPr>
        </p:nvGraphicFramePr>
        <p:xfrm>
          <a:off x="533401" y="3809999"/>
          <a:ext cx="8077198" cy="2817135"/>
        </p:xfrm>
        <a:graphic>
          <a:graphicData uri="http://schemas.openxmlformats.org/drawingml/2006/table">
            <a:tbl>
              <a:tblPr>
                <a:tableStyleId>{5C22544A-7EE6-4342-B048-85BDC9FD1C3A}</a:tableStyleId>
              </a:tblPr>
              <a:tblGrid>
                <a:gridCol w="1082511"/>
                <a:gridCol w="1415592"/>
                <a:gridCol w="1332321"/>
                <a:gridCol w="1332321"/>
                <a:gridCol w="1332321"/>
                <a:gridCol w="1582132"/>
              </a:tblGrid>
              <a:tr h="403500">
                <a:tc gridSpan="6">
                  <a:txBody>
                    <a:bodyPr/>
                    <a:lstStyle/>
                    <a:p>
                      <a:pPr algn="ctr" fontAlgn="ctr"/>
                      <a:r>
                        <a:rPr lang="en-US" sz="2200" b="1" u="none" strike="noStrike" dirty="0">
                          <a:effectLst/>
                        </a:rPr>
                        <a:t>Paybacks 3 Year Running Avg. of Landings and ACLs</a:t>
                      </a:r>
                      <a:endParaRPr lang="en-US" sz="2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2883">
                <a:tc>
                  <a:txBody>
                    <a:bodyPr/>
                    <a:lstStyle/>
                    <a:p>
                      <a:pPr algn="ctr" fontAlgn="b"/>
                      <a:r>
                        <a:rPr lang="en-US" sz="2200" b="1" u="none" strike="noStrike" dirty="0">
                          <a:effectLst/>
                        </a:rPr>
                        <a:t>Year</a:t>
                      </a:r>
                      <a:endParaRPr lang="en-US" sz="22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b="1" u="none" strike="noStrike" dirty="0">
                          <a:effectLst/>
                        </a:rPr>
                        <a:t>3 </a:t>
                      </a:r>
                      <a:r>
                        <a:rPr lang="en-US" sz="2200" b="1" u="none" strike="noStrike" dirty="0" err="1">
                          <a:effectLst/>
                        </a:rPr>
                        <a:t>Yr</a:t>
                      </a:r>
                      <a:r>
                        <a:rPr lang="en-US" sz="2200" b="1" u="none" strike="noStrike" dirty="0">
                          <a:effectLst/>
                        </a:rPr>
                        <a:t> </a:t>
                      </a:r>
                      <a:r>
                        <a:rPr lang="en-US" sz="2200" b="1" u="none" strike="noStrike" dirty="0" err="1">
                          <a:effectLst/>
                        </a:rPr>
                        <a:t>Avg</a:t>
                      </a:r>
                      <a:endParaRPr lang="en-US" sz="22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b="1" u="none" strike="noStrike" dirty="0">
                          <a:effectLst/>
                        </a:rPr>
                        <a:t>Overage</a:t>
                      </a:r>
                      <a:endParaRPr lang="en-US" sz="22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b="1" u="none" strike="noStrike" dirty="0">
                          <a:effectLst/>
                        </a:rPr>
                        <a:t>Base ACL</a:t>
                      </a:r>
                      <a:endParaRPr lang="en-US" sz="22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b="1" u="none" strike="noStrike" dirty="0">
                          <a:effectLst/>
                        </a:rPr>
                        <a:t>New ACL</a:t>
                      </a:r>
                      <a:endParaRPr lang="en-US" sz="22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b="1" u="none" strike="noStrike" dirty="0">
                          <a:effectLst/>
                        </a:rPr>
                        <a:t>3 </a:t>
                      </a:r>
                      <a:r>
                        <a:rPr lang="en-US" sz="2200" b="1" u="none" strike="noStrike" dirty="0" err="1">
                          <a:effectLst/>
                        </a:rPr>
                        <a:t>Yr</a:t>
                      </a:r>
                      <a:r>
                        <a:rPr lang="en-US" sz="2200" b="1" u="none" strike="noStrike" dirty="0">
                          <a:effectLst/>
                        </a:rPr>
                        <a:t> ACL </a:t>
                      </a:r>
                      <a:r>
                        <a:rPr lang="en-US" sz="2200" b="1" u="none" strike="noStrike" dirty="0" err="1">
                          <a:effectLst/>
                        </a:rPr>
                        <a:t>Avg</a:t>
                      </a:r>
                      <a:endParaRPr lang="en-US" sz="22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883">
                <a:tc>
                  <a:txBody>
                    <a:bodyPr/>
                    <a:lstStyle/>
                    <a:p>
                      <a:pPr algn="ctr" fontAlgn="b"/>
                      <a:r>
                        <a:rPr lang="en-US" sz="2200" u="none" strike="noStrike" dirty="0">
                          <a:effectLst/>
                        </a:rPr>
                        <a:t>2006</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702,426</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69,426</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633,000</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633,000</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633,000</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883">
                <a:tc>
                  <a:txBody>
                    <a:bodyPr/>
                    <a:lstStyle/>
                    <a:p>
                      <a:pPr algn="ctr" fontAlgn="b"/>
                      <a:r>
                        <a:rPr lang="en-US" sz="2200" u="none" strike="noStrike" dirty="0">
                          <a:effectLst/>
                        </a:rPr>
                        <a:t>2007</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629,032</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67,245</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560,000</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490,574</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561,787</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883">
                <a:tc>
                  <a:txBody>
                    <a:bodyPr/>
                    <a:lstStyle/>
                    <a:p>
                      <a:pPr algn="ctr" fontAlgn="b"/>
                      <a:r>
                        <a:rPr lang="en-US" sz="2200" u="none" strike="noStrike" dirty="0">
                          <a:effectLst/>
                        </a:rPr>
                        <a:t>2008</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566,352</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77,909</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409,000</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341,755</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488,443</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883">
                <a:tc>
                  <a:txBody>
                    <a:bodyPr/>
                    <a:lstStyle/>
                    <a:p>
                      <a:pPr algn="ctr" fontAlgn="b"/>
                      <a:r>
                        <a:rPr lang="en-US" sz="2200" u="none" strike="noStrike">
                          <a:effectLst/>
                        </a:rPr>
                        <a:t>2009</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494,451</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106,645</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409,000</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331,091</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387,806</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883">
                <a:tc>
                  <a:txBody>
                    <a:bodyPr/>
                    <a:lstStyle/>
                    <a:p>
                      <a:pPr algn="ctr" fontAlgn="b"/>
                      <a:r>
                        <a:rPr lang="en-US" sz="2200" u="none" strike="noStrike">
                          <a:effectLst/>
                        </a:rPr>
                        <a:t>2010</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445,301</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120,234</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409,000</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302,355</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325,067</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883">
                <a:tc>
                  <a:txBody>
                    <a:bodyPr/>
                    <a:lstStyle/>
                    <a:p>
                      <a:pPr algn="ctr" fontAlgn="b"/>
                      <a:r>
                        <a:rPr lang="en-US" sz="2200" u="none" strike="noStrike">
                          <a:effectLst/>
                        </a:rPr>
                        <a:t>2011</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a:effectLst/>
                        </a:rPr>
                        <a:t>409,000</a:t>
                      </a:r>
                      <a:endParaRPr lang="en-US" sz="22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288,766</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200" u="none" strike="noStrike" dirty="0">
                          <a:effectLst/>
                        </a:rPr>
                        <a:t>307,404</a:t>
                      </a:r>
                      <a:endParaRPr lang="en-US" sz="2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Content Placeholder 9"/>
          <p:cNvGraphicFramePr>
            <a:graphicFrameLocks/>
          </p:cNvGraphicFramePr>
          <p:nvPr>
            <p:extLst>
              <p:ext uri="{D42A27DB-BD31-4B8C-83A1-F6EECF244321}">
                <p14:modId xmlns:p14="http://schemas.microsoft.com/office/powerpoint/2010/main" val="3797509825"/>
              </p:ext>
            </p:extLst>
          </p:nvPr>
        </p:nvGraphicFramePr>
        <p:xfrm>
          <a:off x="152400" y="914401"/>
          <a:ext cx="4343400" cy="2836733"/>
        </p:xfrm>
        <a:graphic>
          <a:graphicData uri="http://schemas.openxmlformats.org/drawingml/2006/table">
            <a:tbl>
              <a:tblPr>
                <a:tableStyleId>{5C22544A-7EE6-4342-B048-85BDC9FD1C3A}</a:tableStyleId>
              </a:tblPr>
              <a:tblGrid>
                <a:gridCol w="710738"/>
                <a:gridCol w="889462"/>
                <a:gridCol w="914400"/>
                <a:gridCol w="960120"/>
                <a:gridCol w="868680"/>
              </a:tblGrid>
              <a:tr h="345789">
                <a:tc gridSpan="5">
                  <a:txBody>
                    <a:bodyPr/>
                    <a:lstStyle/>
                    <a:p>
                      <a:pPr algn="ctr" fontAlgn="ctr"/>
                      <a:r>
                        <a:rPr lang="en-US" sz="1800" b="1" u="none" strike="noStrike" dirty="0">
                          <a:effectLst/>
                        </a:rPr>
                        <a:t>Paybacks </a:t>
                      </a:r>
                      <a:r>
                        <a:rPr lang="en-US" sz="1800" b="1" u="none" strike="noStrike" dirty="0" smtClean="0">
                          <a:effectLst/>
                        </a:rPr>
                        <a:t>Annual Landings</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16210">
                <a:tc>
                  <a:txBody>
                    <a:bodyPr/>
                    <a:lstStyle/>
                    <a:p>
                      <a:pPr algn="ctr" fontAlgn="b"/>
                      <a:r>
                        <a:rPr lang="en-US" sz="1800" b="1" u="none" strike="noStrike" dirty="0">
                          <a:effectLst/>
                        </a:rPr>
                        <a:t>Year</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Landings</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Overage</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Base ACL</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New ACL</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789">
                <a:tc>
                  <a:txBody>
                    <a:bodyPr/>
                    <a:lstStyle/>
                    <a:p>
                      <a:pPr algn="ctr" fontAlgn="b"/>
                      <a:r>
                        <a:rPr lang="en-US" sz="1800" u="none" strike="noStrike">
                          <a:effectLst/>
                        </a:rPr>
                        <a:t>2006</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702,426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69,426</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633,000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633,000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789">
                <a:tc>
                  <a:txBody>
                    <a:bodyPr/>
                    <a:lstStyle/>
                    <a:p>
                      <a:pPr algn="ctr" fontAlgn="b"/>
                      <a:r>
                        <a:rPr lang="en-US" sz="1800" u="none" strike="noStrike">
                          <a:effectLst/>
                        </a:rPr>
                        <a:t>2007</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555,638</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65,064</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560,000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490,574</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789">
                <a:tc>
                  <a:txBody>
                    <a:bodyPr/>
                    <a:lstStyle/>
                    <a:p>
                      <a:pPr algn="ctr" fontAlgn="b"/>
                      <a:r>
                        <a:rPr lang="en-US" sz="1800" u="none" strike="noStrike">
                          <a:effectLst/>
                        </a:rPr>
                        <a:t>2008</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440,992</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97,057</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409,000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343,936</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789">
                <a:tc>
                  <a:txBody>
                    <a:bodyPr/>
                    <a:lstStyle/>
                    <a:p>
                      <a:pPr algn="ctr" fontAlgn="b"/>
                      <a:r>
                        <a:rPr lang="en-US" sz="1800" u="none" strike="noStrike">
                          <a:effectLst/>
                        </a:rPr>
                        <a:t>2009</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486,722</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174,779</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409,000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311,943</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789">
                <a:tc>
                  <a:txBody>
                    <a:bodyPr/>
                    <a:lstStyle/>
                    <a:p>
                      <a:pPr algn="ctr" fontAlgn="b"/>
                      <a:r>
                        <a:rPr lang="en-US" sz="1800" u="none" strike="noStrike">
                          <a:effectLst/>
                        </a:rPr>
                        <a:t>2010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408,189</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173,968</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409,000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234,221</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789">
                <a:tc>
                  <a:txBody>
                    <a:bodyPr/>
                    <a:lstStyle/>
                    <a:p>
                      <a:pPr algn="ctr" fontAlgn="b"/>
                      <a:r>
                        <a:rPr lang="en-US" sz="1800" u="none" strike="noStrike">
                          <a:effectLst/>
                        </a:rPr>
                        <a:t>2011</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409,000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235,032</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70580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r>
              <a:rPr lang="en-US" dirty="0" smtClean="0"/>
              <a:t>The ACL running average compensated for the lag in the landings running average.</a:t>
            </a:r>
          </a:p>
          <a:p>
            <a:r>
              <a:rPr lang="en-US" dirty="0" smtClean="0"/>
              <a:t>Takes into consideration decreasing trend in ACLs.</a:t>
            </a:r>
          </a:p>
          <a:p>
            <a:r>
              <a:rPr lang="en-US" dirty="0" smtClean="0"/>
              <a:t>Overages more similar to landings overages.</a:t>
            </a:r>
            <a:endParaRPr lang="en-US" dirty="0"/>
          </a:p>
        </p:txBody>
      </p:sp>
    </p:spTree>
    <p:extLst>
      <p:ext uri="{BB962C8B-B14F-4D97-AF65-F5344CB8AC3E}">
        <p14:creationId xmlns:p14="http://schemas.microsoft.com/office/powerpoint/2010/main" val="2744119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Overages</a:t>
            </a:r>
            <a:endParaRPr lang="en-US" dirty="0"/>
          </a:p>
        </p:txBody>
      </p:sp>
      <p:sp>
        <p:nvSpPr>
          <p:cNvPr id="3" name="Content Placeholder 2"/>
          <p:cNvSpPr>
            <a:spLocks noGrp="1"/>
          </p:cNvSpPr>
          <p:nvPr>
            <p:ph idx="1"/>
          </p:nvPr>
        </p:nvSpPr>
        <p:spPr/>
        <p:txBody>
          <a:bodyPr/>
          <a:lstStyle/>
          <a:p>
            <a:r>
              <a:rPr lang="en-US" dirty="0" smtClean="0"/>
              <a:t>Only penalize sectors for total overages, not only for sector overages.</a:t>
            </a:r>
          </a:p>
          <a:p>
            <a:r>
              <a:rPr lang="en-US" dirty="0" smtClean="0"/>
              <a:t>4 scenarios</a:t>
            </a:r>
          </a:p>
          <a:p>
            <a:pPr marL="971550" lvl="1" indent="-514350">
              <a:buFont typeface="+mj-lt"/>
              <a:buAutoNum type="arabicPeriod"/>
            </a:pPr>
            <a:r>
              <a:rPr lang="en-US" dirty="0" smtClean="0"/>
              <a:t>Both sectors under, total under.</a:t>
            </a:r>
          </a:p>
          <a:p>
            <a:pPr marL="971550" lvl="1" indent="-514350">
              <a:buFont typeface="+mj-lt"/>
              <a:buAutoNum type="arabicPeriod"/>
            </a:pPr>
            <a:r>
              <a:rPr lang="en-US" dirty="0" smtClean="0"/>
              <a:t>One sector over, total under.</a:t>
            </a:r>
          </a:p>
          <a:p>
            <a:pPr marL="971550" lvl="1" indent="-514350">
              <a:buFont typeface="+mj-lt"/>
              <a:buAutoNum type="arabicPeriod"/>
            </a:pPr>
            <a:r>
              <a:rPr lang="en-US" dirty="0" smtClean="0"/>
              <a:t>One sector over, total over.</a:t>
            </a:r>
          </a:p>
          <a:p>
            <a:pPr marL="971550" lvl="1" indent="-514350">
              <a:buFont typeface="+mj-lt"/>
              <a:buAutoNum type="arabicPeriod"/>
            </a:pPr>
            <a:r>
              <a:rPr lang="en-US" dirty="0" smtClean="0"/>
              <a:t>Both sectors over, total over.</a:t>
            </a:r>
          </a:p>
        </p:txBody>
      </p:sp>
    </p:spTree>
    <p:extLst>
      <p:ext uri="{BB962C8B-B14F-4D97-AF65-F5344CB8AC3E}">
        <p14:creationId xmlns:p14="http://schemas.microsoft.com/office/powerpoint/2010/main" val="5473710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Overages</a:t>
            </a:r>
            <a:endParaRPr lang="en-US" dirty="0"/>
          </a:p>
        </p:txBody>
      </p:sp>
      <p:sp>
        <p:nvSpPr>
          <p:cNvPr id="3" name="Content Placeholder 2"/>
          <p:cNvSpPr>
            <a:spLocks noGrp="1"/>
          </p:cNvSpPr>
          <p:nvPr>
            <p:ph idx="1"/>
          </p:nvPr>
        </p:nvSpPr>
        <p:spPr/>
        <p:txBody>
          <a:bodyPr/>
          <a:lstStyle/>
          <a:p>
            <a:r>
              <a:rPr lang="en-US" dirty="0" smtClean="0"/>
              <a:t>What do we do?</a:t>
            </a:r>
          </a:p>
          <a:p>
            <a:r>
              <a:rPr lang="en-US" dirty="0" smtClean="0"/>
              <a:t>If the total is under, no matter if one sector is over or not, no action is taken.</a:t>
            </a:r>
          </a:p>
          <a:p>
            <a:r>
              <a:rPr lang="en-US" dirty="0" smtClean="0"/>
              <a:t>If both sectors are over, then each is penalized based on the sector overage.</a:t>
            </a:r>
          </a:p>
          <a:p>
            <a:r>
              <a:rPr lang="en-US" dirty="0" smtClean="0"/>
              <a:t>If one sector is over and the total is over, penalize that sector based on the total overage, not the sector overage.</a:t>
            </a:r>
          </a:p>
        </p:txBody>
      </p:sp>
    </p:spTree>
    <p:extLst>
      <p:ext uri="{BB962C8B-B14F-4D97-AF65-F5344CB8AC3E}">
        <p14:creationId xmlns:p14="http://schemas.microsoft.com/office/powerpoint/2010/main" val="1877122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Total Overages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70134704"/>
              </p:ext>
            </p:extLst>
          </p:nvPr>
        </p:nvGraphicFramePr>
        <p:xfrm>
          <a:off x="228599" y="2133600"/>
          <a:ext cx="8762999" cy="3124202"/>
        </p:xfrm>
        <a:graphic>
          <a:graphicData uri="http://schemas.openxmlformats.org/drawingml/2006/table">
            <a:tbl>
              <a:tblPr>
                <a:tableStyleId>{5C22544A-7EE6-4342-B048-85BDC9FD1C3A}</a:tableStyleId>
              </a:tblPr>
              <a:tblGrid>
                <a:gridCol w="595995"/>
                <a:gridCol w="791556"/>
                <a:gridCol w="987118"/>
                <a:gridCol w="987118"/>
                <a:gridCol w="987118"/>
                <a:gridCol w="987118"/>
                <a:gridCol w="810181"/>
                <a:gridCol w="810181"/>
                <a:gridCol w="903307"/>
                <a:gridCol w="903307"/>
              </a:tblGrid>
              <a:tr h="372036">
                <a:tc gridSpan="10">
                  <a:txBody>
                    <a:bodyPr/>
                    <a:lstStyle/>
                    <a:p>
                      <a:pPr algn="ctr" fontAlgn="ctr"/>
                      <a:r>
                        <a:rPr lang="en-US" sz="1600" b="1" u="none" strike="noStrike" dirty="0">
                          <a:effectLst/>
                        </a:rPr>
                        <a:t>Paybacks Using Annual Total Overages</a:t>
                      </a:r>
                      <a:endParaRPr lang="en-US" sz="1600" b="1" i="0" u="none" strike="noStrike" dirty="0">
                        <a:solidFill>
                          <a:srgbClr val="000000"/>
                        </a:solidFill>
                        <a:effectLst/>
                        <a:latin typeface="Calibri"/>
                      </a:endParaRPr>
                    </a:p>
                  </a:txBody>
                  <a:tcPr marL="8718" marR="8718" marT="87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9950">
                <a:tc>
                  <a:txBody>
                    <a:bodyPr/>
                    <a:lstStyle/>
                    <a:p>
                      <a:pPr algn="ctr" fontAlgn="b"/>
                      <a:r>
                        <a:rPr lang="en-US" sz="1600" b="1" u="none" strike="noStrike" dirty="0">
                          <a:effectLst/>
                        </a:rPr>
                        <a:t>Year</a:t>
                      </a:r>
                      <a:endParaRPr lang="en-US" sz="1600" b="1"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u="none" strike="noStrike" dirty="0">
                          <a:effectLst/>
                        </a:rPr>
                        <a:t>Com Over</a:t>
                      </a:r>
                      <a:endParaRPr lang="en-US" sz="1600" b="1"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u="none" strike="noStrike" dirty="0">
                          <a:effectLst/>
                        </a:rPr>
                        <a:t>Base Com ACL</a:t>
                      </a:r>
                      <a:endParaRPr lang="en-US" sz="1600" b="1"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u="none" strike="noStrike" dirty="0">
                          <a:effectLst/>
                        </a:rPr>
                        <a:t>New Com ACL</a:t>
                      </a:r>
                      <a:endParaRPr lang="en-US" sz="1600" b="1"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u="none" strike="noStrike" dirty="0">
                          <a:effectLst/>
                        </a:rPr>
                        <a:t>Rec Over</a:t>
                      </a:r>
                      <a:endParaRPr lang="en-US" sz="1600" b="1"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u="none" strike="noStrike" dirty="0">
                          <a:effectLst/>
                        </a:rPr>
                        <a:t>Base Rec ACL</a:t>
                      </a:r>
                      <a:endParaRPr lang="en-US" sz="1600" b="1"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u="none" strike="noStrike" dirty="0">
                          <a:effectLst/>
                        </a:rPr>
                        <a:t>New Rec ACL</a:t>
                      </a:r>
                      <a:endParaRPr lang="en-US" sz="1600" b="1"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u="none" strike="noStrike" dirty="0">
                          <a:effectLst/>
                        </a:rPr>
                        <a:t>Total Over</a:t>
                      </a:r>
                      <a:endParaRPr lang="en-US" sz="1600" b="1"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u="none" strike="noStrike" dirty="0">
                          <a:effectLst/>
                        </a:rPr>
                        <a:t>Base Total ACL</a:t>
                      </a:r>
                      <a:endParaRPr lang="en-US" sz="1600" b="1"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u="none" strike="noStrike" dirty="0">
                          <a:effectLst/>
                        </a:rPr>
                        <a:t>New Total ACL</a:t>
                      </a:r>
                      <a:endParaRPr lang="en-US" sz="1600" b="1"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36">
                <a:tc>
                  <a:txBody>
                    <a:bodyPr/>
                    <a:lstStyle/>
                    <a:p>
                      <a:pPr algn="ctr" fontAlgn="b"/>
                      <a:r>
                        <a:rPr lang="en-US" sz="1600" u="none" strike="noStrike">
                          <a:effectLst/>
                        </a:rPr>
                        <a:t>2006</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-33,998</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477,000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477,000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69,426</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633,000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633,000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35,428</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1,110,000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1,110,000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36">
                <a:tc>
                  <a:txBody>
                    <a:bodyPr/>
                    <a:lstStyle/>
                    <a:p>
                      <a:pPr algn="ctr" fontAlgn="b"/>
                      <a:r>
                        <a:rPr lang="en-US" sz="1600" u="none" strike="noStrike">
                          <a:effectLst/>
                        </a:rPr>
                        <a:t>2007</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-189,598</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423,000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423,000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31,066</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560,000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524,572</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-158,532</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983,000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947,572</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36">
                <a:tc>
                  <a:txBody>
                    <a:bodyPr/>
                    <a:lstStyle/>
                    <a:p>
                      <a:pPr algn="ctr" fontAlgn="b"/>
                      <a:r>
                        <a:rPr lang="en-US" sz="1600" u="none" strike="noStrike">
                          <a:effectLst/>
                        </a:rPr>
                        <a:t>2008</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-1,172</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309,000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309,000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31,992</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409,000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409,000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30,820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718,000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718,000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36">
                <a:tc>
                  <a:txBody>
                    <a:bodyPr/>
                    <a:lstStyle/>
                    <a:p>
                      <a:pPr algn="ctr" fontAlgn="b"/>
                      <a:r>
                        <a:rPr lang="en-US" sz="1600" u="none" strike="noStrike">
                          <a:effectLst/>
                        </a:rPr>
                        <a:t>2009</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-10,714</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309,000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309,000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108,542</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409,000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378,180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97,828</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718,000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687,180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36">
                <a:tc>
                  <a:txBody>
                    <a:bodyPr/>
                    <a:lstStyle/>
                    <a:p>
                      <a:pPr algn="ctr" fontAlgn="b"/>
                      <a:r>
                        <a:rPr lang="en-US" sz="1600" u="none" strike="noStrike">
                          <a:effectLst/>
                        </a:rPr>
                        <a:t>2010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14,181</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309,000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309,000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97,017</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409,000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311,172</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111,198</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718,000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620,172</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36">
                <a:tc>
                  <a:txBody>
                    <a:bodyPr/>
                    <a:lstStyle/>
                    <a:p>
                      <a:pPr algn="ctr" fontAlgn="b"/>
                      <a:r>
                        <a:rPr lang="en-US" sz="1600" u="none" strike="noStrike">
                          <a:effectLst/>
                        </a:rPr>
                        <a:t>2011</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309,000</a:t>
                      </a:r>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294,819</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409,000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311,983</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718,000</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606,802</a:t>
                      </a:r>
                      <a:endParaRPr lang="en-US" sz="1600" b="0" i="0" u="none" strike="noStrike" dirty="0">
                        <a:solidFill>
                          <a:srgbClr val="000000"/>
                        </a:solidFill>
                        <a:effectLst/>
                        <a:latin typeface="Calibri"/>
                      </a:endParaRPr>
                    </a:p>
                  </a:txBody>
                  <a:tcPr marL="8718" marR="8718" marT="871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3550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799" y="609600"/>
            <a:ext cx="8610601" cy="55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70117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r>
              <a:rPr lang="en-US" dirty="0" smtClean="0"/>
              <a:t>When only one sector is over and the total is over, the payback for the sector that is over is reduced by the other sector’s underage.</a:t>
            </a:r>
          </a:p>
          <a:p>
            <a:r>
              <a:rPr lang="en-US" dirty="0" smtClean="0"/>
              <a:t>If only one sector is over and the total is under, then no paybacks are required.</a:t>
            </a:r>
          </a:p>
          <a:p>
            <a:r>
              <a:rPr lang="en-US" dirty="0" smtClean="0"/>
              <a:t>Win-win for everyone.</a:t>
            </a:r>
            <a:endParaRPr lang="en-US" dirty="0"/>
          </a:p>
        </p:txBody>
      </p:sp>
    </p:spTree>
    <p:extLst>
      <p:ext uri="{BB962C8B-B14F-4D97-AF65-F5344CB8AC3E}">
        <p14:creationId xmlns:p14="http://schemas.microsoft.com/office/powerpoint/2010/main" val="3272252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best?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3 </a:t>
            </a:r>
            <a:r>
              <a:rPr lang="en-US" dirty="0" err="1" smtClean="0"/>
              <a:t>yr</a:t>
            </a:r>
            <a:r>
              <a:rPr lang="en-US" dirty="0" smtClean="0"/>
              <a:t> </a:t>
            </a:r>
            <a:r>
              <a:rPr lang="en-US" dirty="0" err="1" smtClean="0"/>
              <a:t>avg</a:t>
            </a:r>
            <a:r>
              <a:rPr lang="en-US" dirty="0" smtClean="0"/>
              <a:t> can fall apart in situations like those shown here.</a:t>
            </a:r>
          </a:p>
          <a:p>
            <a:r>
              <a:rPr lang="en-US" dirty="0" smtClean="0"/>
              <a:t>3 </a:t>
            </a:r>
            <a:r>
              <a:rPr lang="en-US" dirty="0" err="1" smtClean="0"/>
              <a:t>yr</a:t>
            </a:r>
            <a:r>
              <a:rPr lang="en-US" dirty="0" smtClean="0"/>
              <a:t> </a:t>
            </a:r>
            <a:r>
              <a:rPr lang="en-US" dirty="0" err="1" smtClean="0"/>
              <a:t>avg</a:t>
            </a:r>
            <a:r>
              <a:rPr lang="en-US" dirty="0" smtClean="0"/>
              <a:t> of ACLs worked well here, but we must be wary.</a:t>
            </a:r>
          </a:p>
          <a:p>
            <a:pPr lvl="1"/>
            <a:r>
              <a:rPr lang="en-US" dirty="0" smtClean="0"/>
              <a:t>With so many averages, not sure the correct poundage is being paid back to stay on track with rebuilding plan.</a:t>
            </a:r>
            <a:endParaRPr lang="en-US" dirty="0"/>
          </a:p>
          <a:p>
            <a:r>
              <a:rPr lang="en-US" dirty="0" smtClean="0"/>
              <a:t>Total overages works well and offers some buffer for each sector as long as one stays under.</a:t>
            </a:r>
          </a:p>
          <a:p>
            <a:pPr lvl="1"/>
            <a:r>
              <a:rPr lang="en-US" dirty="0" smtClean="0"/>
              <a:t>However, don’t get extra penalty if both go over.</a:t>
            </a:r>
            <a:endParaRPr lang="en-US" dirty="0"/>
          </a:p>
        </p:txBody>
      </p:sp>
    </p:spTree>
    <p:extLst>
      <p:ext uri="{BB962C8B-B14F-4D97-AF65-F5344CB8AC3E}">
        <p14:creationId xmlns:p14="http://schemas.microsoft.com/office/powerpoint/2010/main" val="1423827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69999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Caveats</a:t>
            </a:r>
            <a:endParaRPr lang="en-US" dirty="0"/>
          </a:p>
        </p:txBody>
      </p:sp>
      <p:sp>
        <p:nvSpPr>
          <p:cNvPr id="3" name="Content Placeholder 2"/>
          <p:cNvSpPr>
            <a:spLocks noGrp="1"/>
          </p:cNvSpPr>
          <p:nvPr>
            <p:ph idx="1"/>
          </p:nvPr>
        </p:nvSpPr>
        <p:spPr/>
        <p:txBody>
          <a:bodyPr>
            <a:normAutofit fontScale="92500"/>
          </a:bodyPr>
          <a:lstStyle/>
          <a:p>
            <a:r>
              <a:rPr lang="en-US" dirty="0" smtClean="0"/>
              <a:t>Landings obtained from NMFS SEFSC and </a:t>
            </a:r>
            <a:r>
              <a:rPr lang="en-US" dirty="0" smtClean="0"/>
              <a:t>SERO.</a:t>
            </a:r>
            <a:endParaRPr lang="en-US" dirty="0" smtClean="0"/>
          </a:p>
          <a:p>
            <a:r>
              <a:rPr lang="en-US" dirty="0" smtClean="0"/>
              <a:t>2010 landings are only from June 2010-Dec 2010.</a:t>
            </a:r>
          </a:p>
          <a:p>
            <a:r>
              <a:rPr lang="en-US" dirty="0" smtClean="0"/>
              <a:t>2009 refers to the fishing year that goes from June 2009-May 2010.</a:t>
            </a:r>
          </a:p>
          <a:p>
            <a:r>
              <a:rPr lang="en-US" dirty="0" smtClean="0"/>
              <a:t>Paybacks are calculated and imposed as an example.  Remember these landings occurred under a certain quota, not a payback scenario so landings in real life may react differently.</a:t>
            </a:r>
            <a:endParaRPr lang="en-US" dirty="0"/>
          </a:p>
        </p:txBody>
      </p:sp>
    </p:spTree>
    <p:extLst>
      <p:ext uri="{BB962C8B-B14F-4D97-AF65-F5344CB8AC3E}">
        <p14:creationId xmlns:p14="http://schemas.microsoft.com/office/powerpoint/2010/main" val="1183667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Averages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3 year running average</a:t>
            </a:r>
          </a:p>
          <a:p>
            <a:pPr lvl="1"/>
            <a:r>
              <a:rPr lang="en-US" dirty="0" smtClean="0"/>
              <a:t>Take the average of the current year’s landings and the previous 2 years’ landings.</a:t>
            </a:r>
          </a:p>
          <a:p>
            <a:r>
              <a:rPr lang="en-US" dirty="0" smtClean="0"/>
              <a:t>3 year running average of ACLs</a:t>
            </a:r>
          </a:p>
          <a:p>
            <a:pPr lvl="1"/>
            <a:r>
              <a:rPr lang="en-US" dirty="0" smtClean="0"/>
              <a:t>Same as above, but use ACLs instead of landings.</a:t>
            </a:r>
          </a:p>
          <a:p>
            <a:r>
              <a:rPr lang="en-US" dirty="0" smtClean="0"/>
              <a:t>3 year running average</a:t>
            </a:r>
            <a:r>
              <a:rPr lang="en-US" dirty="0"/>
              <a:t> </a:t>
            </a:r>
            <a:r>
              <a:rPr lang="en-US" dirty="0" smtClean="0"/>
              <a:t>reset the clock</a:t>
            </a:r>
          </a:p>
          <a:p>
            <a:pPr lvl="1"/>
            <a:r>
              <a:rPr lang="en-US" dirty="0" smtClean="0"/>
              <a:t>When running averages first start, we use the current year’s landings.  Next year we use the average of the first and second years.  Third year on is the same as above.</a:t>
            </a:r>
          </a:p>
          <a:p>
            <a:pPr lvl="1"/>
            <a:r>
              <a:rPr lang="en-US" dirty="0" smtClean="0"/>
              <a:t>If the ACL changes in this scenario, the clock as described previously is reset to the first year.</a:t>
            </a:r>
          </a:p>
        </p:txBody>
      </p:sp>
    </p:spTree>
    <p:extLst>
      <p:ext uri="{BB962C8B-B14F-4D97-AF65-F5344CB8AC3E}">
        <p14:creationId xmlns:p14="http://schemas.microsoft.com/office/powerpoint/2010/main" val="3909268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Overages</a:t>
            </a:r>
            <a:endParaRPr lang="en-US" dirty="0"/>
          </a:p>
        </p:txBody>
      </p:sp>
      <p:sp>
        <p:nvSpPr>
          <p:cNvPr id="3" name="Content Placeholder 2"/>
          <p:cNvSpPr>
            <a:spLocks noGrp="1"/>
          </p:cNvSpPr>
          <p:nvPr>
            <p:ph idx="1"/>
          </p:nvPr>
        </p:nvSpPr>
        <p:spPr/>
        <p:txBody>
          <a:bodyPr>
            <a:normAutofit lnSpcReduction="10000"/>
          </a:bodyPr>
          <a:lstStyle/>
          <a:p>
            <a:r>
              <a:rPr lang="en-US" dirty="0" smtClean="0"/>
              <a:t>All overages are calculated by comparing the current year’s metric (landings, 3 year average) to the current year’s ACL with one exception.</a:t>
            </a:r>
          </a:p>
          <a:p>
            <a:pPr lvl="1"/>
            <a:r>
              <a:rPr lang="en-US" dirty="0" smtClean="0"/>
              <a:t>The current ACL is the baseline ACL minus any overages from the previous year.  If there are no overages, the baseline ACL is used.</a:t>
            </a:r>
          </a:p>
          <a:p>
            <a:r>
              <a:rPr lang="en-US" dirty="0" smtClean="0"/>
              <a:t>Exception:  When the 3 year average of ACLs is used, the 3 year average of landings is compared to this, not the current ACL.</a:t>
            </a:r>
            <a:endParaRPr lang="en-US" dirty="0"/>
          </a:p>
        </p:txBody>
      </p:sp>
    </p:spTree>
    <p:extLst>
      <p:ext uri="{BB962C8B-B14F-4D97-AF65-F5344CB8AC3E}">
        <p14:creationId xmlns:p14="http://schemas.microsoft.com/office/powerpoint/2010/main" val="2115690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ACLs</a:t>
            </a:r>
            <a:endParaRPr lang="en-US" dirty="0"/>
          </a:p>
        </p:txBody>
      </p:sp>
      <p:sp>
        <p:nvSpPr>
          <p:cNvPr id="3" name="Content Placeholder 2"/>
          <p:cNvSpPr>
            <a:spLocks noGrp="1"/>
          </p:cNvSpPr>
          <p:nvPr>
            <p:ph idx="1"/>
          </p:nvPr>
        </p:nvSpPr>
        <p:spPr/>
        <p:txBody>
          <a:bodyPr/>
          <a:lstStyle/>
          <a:p>
            <a:r>
              <a:rPr lang="en-US" dirty="0" smtClean="0"/>
              <a:t>Paybacks are calculated by subtracting last year’s overage from this year’s baseline ACL.</a:t>
            </a:r>
          </a:p>
          <a:p>
            <a:endParaRPr lang="en-US" dirty="0" smtClean="0"/>
          </a:p>
          <a:p>
            <a:r>
              <a:rPr lang="en-US" dirty="0" smtClean="0"/>
              <a:t>The resulting number becomes this year’s ACL.</a:t>
            </a:r>
            <a:endParaRPr lang="en-US" dirty="0"/>
          </a:p>
        </p:txBody>
      </p:sp>
    </p:spTree>
    <p:extLst>
      <p:ext uri="{BB962C8B-B14F-4D97-AF65-F5344CB8AC3E}">
        <p14:creationId xmlns:p14="http://schemas.microsoft.com/office/powerpoint/2010/main" val="828229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85800"/>
            <a:ext cx="86106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9104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Year Running Average</a:t>
            </a:r>
            <a:endParaRPr lang="en-US" dirty="0"/>
          </a:p>
        </p:txBody>
      </p:sp>
      <p:sp>
        <p:nvSpPr>
          <p:cNvPr id="3" name="Content Placeholder 2"/>
          <p:cNvSpPr>
            <a:spLocks noGrp="1"/>
          </p:cNvSpPr>
          <p:nvPr>
            <p:ph idx="1"/>
          </p:nvPr>
        </p:nvSpPr>
        <p:spPr/>
        <p:txBody>
          <a:bodyPr/>
          <a:lstStyle/>
          <a:p>
            <a:r>
              <a:rPr lang="en-US" dirty="0" smtClean="0"/>
              <a:t>3 </a:t>
            </a:r>
            <a:r>
              <a:rPr lang="en-US" dirty="0" err="1" smtClean="0"/>
              <a:t>yr</a:t>
            </a:r>
            <a:r>
              <a:rPr lang="en-US" dirty="0" smtClean="0"/>
              <a:t> </a:t>
            </a:r>
            <a:r>
              <a:rPr lang="en-US" dirty="0" err="1" smtClean="0"/>
              <a:t>avg</a:t>
            </a:r>
            <a:r>
              <a:rPr lang="en-US" dirty="0" smtClean="0"/>
              <a:t> is much higher than the actual landings estimates due to decreasing trend.</a:t>
            </a:r>
          </a:p>
          <a:p>
            <a:r>
              <a:rPr lang="en-US" dirty="0" smtClean="0"/>
              <a:t>3 </a:t>
            </a:r>
            <a:r>
              <a:rPr lang="en-US" dirty="0" err="1" smtClean="0"/>
              <a:t>yr</a:t>
            </a:r>
            <a:r>
              <a:rPr lang="en-US" dirty="0" smtClean="0"/>
              <a:t> </a:t>
            </a:r>
            <a:r>
              <a:rPr lang="en-US" dirty="0" err="1" smtClean="0"/>
              <a:t>avg</a:t>
            </a:r>
            <a:r>
              <a:rPr lang="en-US" dirty="0" smtClean="0"/>
              <a:t> of ACLs helps to compensate for this difference in the landings and the 3 </a:t>
            </a:r>
            <a:r>
              <a:rPr lang="en-US" dirty="0" err="1" smtClean="0"/>
              <a:t>yr</a:t>
            </a:r>
            <a:r>
              <a:rPr lang="en-US" dirty="0" smtClean="0"/>
              <a:t> </a:t>
            </a:r>
            <a:r>
              <a:rPr lang="en-US" dirty="0" err="1" smtClean="0"/>
              <a:t>avg</a:t>
            </a:r>
            <a:r>
              <a:rPr lang="en-US" dirty="0" smtClean="0"/>
              <a:t> of landings</a:t>
            </a:r>
            <a:r>
              <a:rPr lang="en-US" dirty="0" smtClean="0"/>
              <a:t>.</a:t>
            </a:r>
          </a:p>
          <a:p>
            <a:pPr lvl="1"/>
            <a:r>
              <a:rPr lang="en-US" dirty="0" smtClean="0"/>
              <a:t>This happens because the ACLs are also decreasing during this time period.</a:t>
            </a:r>
            <a:endParaRPr lang="en-US" dirty="0"/>
          </a:p>
        </p:txBody>
      </p:sp>
    </p:spTree>
    <p:extLst>
      <p:ext uri="{BB962C8B-B14F-4D97-AF65-F5344CB8AC3E}">
        <p14:creationId xmlns:p14="http://schemas.microsoft.com/office/powerpoint/2010/main" val="2411341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Paybacks</a:t>
            </a:r>
            <a:endParaRPr lang="en-US" dirty="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1744344449"/>
              </p:ext>
            </p:extLst>
          </p:nvPr>
        </p:nvGraphicFramePr>
        <p:xfrm>
          <a:off x="4648200" y="1752599"/>
          <a:ext cx="4267200" cy="4042892"/>
        </p:xfrm>
        <a:graphic>
          <a:graphicData uri="http://schemas.openxmlformats.org/drawingml/2006/table">
            <a:tbl>
              <a:tblPr>
                <a:tableStyleId>{5C22544A-7EE6-4342-B048-85BDC9FD1C3A}</a:tableStyleId>
              </a:tblPr>
              <a:tblGrid>
                <a:gridCol w="853440"/>
                <a:gridCol w="853440"/>
                <a:gridCol w="853440"/>
                <a:gridCol w="853440"/>
                <a:gridCol w="853440"/>
              </a:tblGrid>
              <a:tr h="496120">
                <a:tc gridSpan="5">
                  <a:txBody>
                    <a:bodyPr/>
                    <a:lstStyle/>
                    <a:p>
                      <a:pPr algn="ctr" fontAlgn="ctr"/>
                      <a:r>
                        <a:rPr lang="en-US" sz="1800" b="1" u="none" strike="noStrike" dirty="0">
                          <a:effectLst/>
                        </a:rPr>
                        <a:t>Paybacks 3 Year Average</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70052">
                <a:tc>
                  <a:txBody>
                    <a:bodyPr/>
                    <a:lstStyle/>
                    <a:p>
                      <a:pPr algn="ctr" fontAlgn="b"/>
                      <a:r>
                        <a:rPr lang="en-US" sz="1800" b="1" u="none" strike="noStrike" dirty="0">
                          <a:effectLst/>
                        </a:rPr>
                        <a:t>Year</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3 </a:t>
                      </a:r>
                      <a:r>
                        <a:rPr lang="en-US" sz="1800" b="1" u="none" strike="noStrike" dirty="0" err="1">
                          <a:effectLst/>
                        </a:rPr>
                        <a:t>Yr</a:t>
                      </a:r>
                      <a:r>
                        <a:rPr lang="en-US" sz="1800" b="1" u="none" strike="noStrike" dirty="0">
                          <a:effectLst/>
                        </a:rPr>
                        <a:t> </a:t>
                      </a:r>
                      <a:r>
                        <a:rPr lang="en-US" sz="1800" b="1" u="none" strike="noStrike" dirty="0" err="1">
                          <a:effectLst/>
                        </a:rPr>
                        <a:t>Avg</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Overage</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Base ACL</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New ACL</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6120">
                <a:tc>
                  <a:txBody>
                    <a:bodyPr/>
                    <a:lstStyle/>
                    <a:p>
                      <a:pPr algn="ctr" fontAlgn="b"/>
                      <a:r>
                        <a:rPr lang="en-US" sz="1800" u="none" strike="noStrike">
                          <a:effectLst/>
                        </a:rPr>
                        <a:t>2006</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702,426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69,426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633,000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633,000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6120">
                <a:tc>
                  <a:txBody>
                    <a:bodyPr/>
                    <a:lstStyle/>
                    <a:p>
                      <a:pPr algn="ctr" fontAlgn="b"/>
                      <a:r>
                        <a:rPr lang="en-US" sz="1800" u="none" strike="noStrike">
                          <a:effectLst/>
                        </a:rPr>
                        <a:t>2007</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629,032</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138,458</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560,000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490,574</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6120">
                <a:tc>
                  <a:txBody>
                    <a:bodyPr/>
                    <a:lstStyle/>
                    <a:p>
                      <a:pPr algn="ctr" fontAlgn="b"/>
                      <a:r>
                        <a:rPr lang="en-US" sz="1800" u="none" strike="noStrike">
                          <a:effectLst/>
                        </a:rPr>
                        <a:t>2008</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566,352</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295,811</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409,000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270,542</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6120">
                <a:tc>
                  <a:txBody>
                    <a:bodyPr/>
                    <a:lstStyle/>
                    <a:p>
                      <a:pPr algn="ctr" fontAlgn="b"/>
                      <a:r>
                        <a:rPr lang="en-US" sz="1800" u="none" strike="noStrike">
                          <a:effectLst/>
                        </a:rPr>
                        <a:t>2009</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494,451</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381,262</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409,000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113,189</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6120">
                <a:tc>
                  <a:txBody>
                    <a:bodyPr/>
                    <a:lstStyle/>
                    <a:p>
                      <a:pPr algn="ctr" fontAlgn="b"/>
                      <a:r>
                        <a:rPr lang="en-US" sz="1800" u="none" strike="noStrike">
                          <a:effectLst/>
                        </a:rPr>
                        <a:t>2010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445,301</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417,563</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409,000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27,738</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6120">
                <a:tc>
                  <a:txBody>
                    <a:bodyPr/>
                    <a:lstStyle/>
                    <a:p>
                      <a:pPr algn="ctr" fontAlgn="b"/>
                      <a:r>
                        <a:rPr lang="en-US" sz="1800" u="none" strike="noStrike">
                          <a:effectLst/>
                        </a:rPr>
                        <a:t>2011</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409,000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-8,563</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Content Placeholder 9"/>
          <p:cNvGraphicFramePr>
            <a:graphicFrameLocks noGrp="1"/>
          </p:cNvGraphicFramePr>
          <p:nvPr>
            <p:ph sz="half" idx="1"/>
            <p:extLst>
              <p:ext uri="{D42A27DB-BD31-4B8C-83A1-F6EECF244321}">
                <p14:modId xmlns:p14="http://schemas.microsoft.com/office/powerpoint/2010/main" val="270181442"/>
              </p:ext>
            </p:extLst>
          </p:nvPr>
        </p:nvGraphicFramePr>
        <p:xfrm>
          <a:off x="228600" y="1765935"/>
          <a:ext cx="4191000" cy="4025265"/>
        </p:xfrm>
        <a:graphic>
          <a:graphicData uri="http://schemas.openxmlformats.org/drawingml/2006/table">
            <a:tbl>
              <a:tblPr>
                <a:tableStyleId>{5C22544A-7EE6-4342-B048-85BDC9FD1C3A}</a:tableStyleId>
              </a:tblPr>
              <a:tblGrid>
                <a:gridCol w="685800"/>
                <a:gridCol w="990600"/>
                <a:gridCol w="838200"/>
                <a:gridCol w="838200"/>
                <a:gridCol w="838200"/>
              </a:tblGrid>
              <a:tr h="495300">
                <a:tc gridSpan="5">
                  <a:txBody>
                    <a:bodyPr/>
                    <a:lstStyle/>
                    <a:p>
                      <a:pPr algn="ctr" fontAlgn="ctr"/>
                      <a:r>
                        <a:rPr lang="en-US" sz="1800" b="1" u="none" strike="noStrike" dirty="0">
                          <a:effectLst/>
                        </a:rPr>
                        <a:t>Paybacks </a:t>
                      </a:r>
                      <a:r>
                        <a:rPr lang="en-US" sz="1800" b="1" u="none" strike="noStrike" dirty="0" smtClean="0">
                          <a:effectLst/>
                        </a:rPr>
                        <a:t>Annual Landings</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5300">
                <a:tc>
                  <a:txBody>
                    <a:bodyPr/>
                    <a:lstStyle/>
                    <a:p>
                      <a:pPr algn="ctr" fontAlgn="b"/>
                      <a:r>
                        <a:rPr lang="en-US" sz="1800" b="1" u="none" strike="noStrike" dirty="0">
                          <a:effectLst/>
                        </a:rPr>
                        <a:t>Year</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Landings</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Overage</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Base ACL</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a:effectLst/>
                        </a:rPr>
                        <a:t>New ACL</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5300">
                <a:tc>
                  <a:txBody>
                    <a:bodyPr/>
                    <a:lstStyle/>
                    <a:p>
                      <a:pPr algn="ctr" fontAlgn="b"/>
                      <a:r>
                        <a:rPr lang="en-US" sz="1800" u="none" strike="noStrike">
                          <a:effectLst/>
                        </a:rPr>
                        <a:t>2006</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702,426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69,426</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633,000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633,000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5300">
                <a:tc>
                  <a:txBody>
                    <a:bodyPr/>
                    <a:lstStyle/>
                    <a:p>
                      <a:pPr algn="ctr" fontAlgn="b"/>
                      <a:r>
                        <a:rPr lang="en-US" sz="1800" u="none" strike="noStrike">
                          <a:effectLst/>
                        </a:rPr>
                        <a:t>2007</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555,638</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65,064</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560,000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490,574</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5300">
                <a:tc>
                  <a:txBody>
                    <a:bodyPr/>
                    <a:lstStyle/>
                    <a:p>
                      <a:pPr algn="ctr" fontAlgn="b"/>
                      <a:r>
                        <a:rPr lang="en-US" sz="1800" u="none" strike="noStrike">
                          <a:effectLst/>
                        </a:rPr>
                        <a:t>2008</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440,992</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97,057</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409,000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343,936</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5300">
                <a:tc>
                  <a:txBody>
                    <a:bodyPr/>
                    <a:lstStyle/>
                    <a:p>
                      <a:pPr algn="ctr" fontAlgn="b"/>
                      <a:r>
                        <a:rPr lang="en-US" sz="1800" u="none" strike="noStrike">
                          <a:effectLst/>
                        </a:rPr>
                        <a:t>2009</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486,722</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174,779</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409,000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311,943</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5300">
                <a:tc>
                  <a:txBody>
                    <a:bodyPr/>
                    <a:lstStyle/>
                    <a:p>
                      <a:pPr algn="ctr" fontAlgn="b"/>
                      <a:r>
                        <a:rPr lang="en-US" sz="1800" u="none" strike="noStrike">
                          <a:effectLst/>
                        </a:rPr>
                        <a:t>2010</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408,189</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173,968</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409,000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a:effectLst/>
                        </a:rPr>
                        <a:t>234,221</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5300">
                <a:tc>
                  <a:txBody>
                    <a:bodyPr/>
                    <a:lstStyle/>
                    <a:p>
                      <a:pPr algn="ctr" fontAlgn="b"/>
                      <a:r>
                        <a:rPr lang="en-US" sz="1800" u="none" strike="noStrike">
                          <a:effectLst/>
                        </a:rPr>
                        <a:t>2011</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409,000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235,032</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42055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r>
              <a:rPr lang="en-US" dirty="0" smtClean="0"/>
              <a:t>Comparing the overages, the 3 </a:t>
            </a:r>
            <a:r>
              <a:rPr lang="en-US" dirty="0" err="1" smtClean="0"/>
              <a:t>yr</a:t>
            </a:r>
            <a:r>
              <a:rPr lang="en-US" dirty="0" smtClean="0"/>
              <a:t> </a:t>
            </a:r>
            <a:r>
              <a:rPr lang="en-US" dirty="0" err="1" smtClean="0"/>
              <a:t>avg</a:t>
            </a:r>
            <a:r>
              <a:rPr lang="en-US" dirty="0" smtClean="0"/>
              <a:t> gives much higher overages than the landings estimates.</a:t>
            </a:r>
          </a:p>
          <a:p>
            <a:r>
              <a:rPr lang="en-US" dirty="0" smtClean="0"/>
              <a:t>By 2011, the fishery would have closed down in this scenario.</a:t>
            </a:r>
            <a:endParaRPr lang="en-US" dirty="0"/>
          </a:p>
        </p:txBody>
      </p:sp>
    </p:spTree>
    <p:extLst>
      <p:ext uri="{BB962C8B-B14F-4D97-AF65-F5344CB8AC3E}">
        <p14:creationId xmlns:p14="http://schemas.microsoft.com/office/powerpoint/2010/main" val="2320921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1411</TotalTime>
  <Words>960</Words>
  <Application>Microsoft Office PowerPoint</Application>
  <PresentationFormat>On-screen Show (4:3)</PresentationFormat>
  <Paragraphs>304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Black Sea Bass AM Triggers and How They Handle Paybacks</vt:lpstr>
      <vt:lpstr>Data and Caveats</vt:lpstr>
      <vt:lpstr>Running Averages</vt:lpstr>
      <vt:lpstr>Overages</vt:lpstr>
      <vt:lpstr>New ACLs</vt:lpstr>
      <vt:lpstr>PowerPoint Presentation</vt:lpstr>
      <vt:lpstr>3 Year Running Average</vt:lpstr>
      <vt:lpstr>Paybacks</vt:lpstr>
      <vt:lpstr>Results</vt:lpstr>
      <vt:lpstr>Paybacks</vt:lpstr>
      <vt:lpstr>Results</vt:lpstr>
      <vt:lpstr>Total Overages</vt:lpstr>
      <vt:lpstr>Total Overages</vt:lpstr>
      <vt:lpstr>Total Overages</vt:lpstr>
      <vt:lpstr>PowerPoint Presentation</vt:lpstr>
      <vt:lpstr>Results</vt:lpstr>
      <vt:lpstr>What’s best?</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Sea Bass AM Triggers and How They Handle Paybacks</dc:title>
  <dc:creator>Mike Errigo</dc:creator>
  <cp:lastModifiedBy>Mike Errigo</cp:lastModifiedBy>
  <cp:revision>19</cp:revision>
  <dcterms:created xsi:type="dcterms:W3CDTF">2011-06-09T21:07:42Z</dcterms:created>
  <dcterms:modified xsi:type="dcterms:W3CDTF">2011-06-13T14:26:35Z</dcterms:modified>
</cp:coreProperties>
</file>