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59" r:id="rId6"/>
    <p:sldId id="260" r:id="rId7"/>
    <p:sldId id="261" r:id="rId8"/>
    <p:sldId id="262" r:id="rId9"/>
    <p:sldId id="265" r:id="rId10"/>
    <p:sldId id="264"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1B29E9-A019-4B29-A643-2895E15B47E8}" type="datetimeFigureOut">
              <a:rPr lang="en-US" smtClean="0"/>
              <a:pPr/>
              <a:t>6/13/2011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1205040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B29E9-A019-4B29-A643-2895E15B47E8}" type="datetimeFigureOut">
              <a:rPr lang="en-US" smtClean="0"/>
              <a:pPr/>
              <a:t>6/13/2011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2443480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B29E9-A019-4B29-A643-2895E15B47E8}" type="datetimeFigureOut">
              <a:rPr lang="en-US" smtClean="0"/>
              <a:pPr/>
              <a:t>6/13/2011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377032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B29E9-A019-4B29-A643-2895E15B47E8}" type="datetimeFigureOut">
              <a:rPr lang="en-US" smtClean="0"/>
              <a:pPr/>
              <a:t>6/13/2011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2569121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B29E9-A019-4B29-A643-2895E15B47E8}" type="datetimeFigureOut">
              <a:rPr lang="en-US" smtClean="0"/>
              <a:pPr/>
              <a:t>6/13/2011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417846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1B29E9-A019-4B29-A643-2895E15B47E8}" type="datetimeFigureOut">
              <a:rPr lang="en-US" smtClean="0"/>
              <a:pPr/>
              <a:t>6/13/2011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3096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1B29E9-A019-4B29-A643-2895E15B47E8}" type="datetimeFigureOut">
              <a:rPr lang="en-US" smtClean="0"/>
              <a:pPr/>
              <a:t>6/13/2011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286737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1B29E9-A019-4B29-A643-2895E15B47E8}" type="datetimeFigureOut">
              <a:rPr lang="en-US" smtClean="0"/>
              <a:pPr/>
              <a:t>6/13/2011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276396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B29E9-A019-4B29-A643-2895E15B47E8}" type="datetimeFigureOut">
              <a:rPr lang="en-US" smtClean="0"/>
              <a:pPr/>
              <a:t>6/13/2011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293108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B29E9-A019-4B29-A643-2895E15B47E8}" type="datetimeFigureOut">
              <a:rPr lang="en-US" smtClean="0"/>
              <a:pPr/>
              <a:t>6/13/2011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1340224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B29E9-A019-4B29-A643-2895E15B47E8}" type="datetimeFigureOut">
              <a:rPr lang="en-US" smtClean="0"/>
              <a:pPr/>
              <a:t>6/13/2011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6AA3E-2F18-4890-9425-43A6089F10C3}" type="slidenum">
              <a:rPr lang="en-US" smtClean="0"/>
              <a:pPr/>
              <a:t>‹#›</a:t>
            </a:fld>
            <a:endParaRPr lang="en-US"/>
          </a:p>
        </p:txBody>
      </p:sp>
    </p:spTree>
    <p:extLst>
      <p:ext uri="{BB962C8B-B14F-4D97-AF65-F5344CB8AC3E}">
        <p14:creationId xmlns:p14="http://schemas.microsoft.com/office/powerpoint/2010/main" val="1111255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B29E9-A019-4B29-A643-2895E15B47E8}" type="datetimeFigureOut">
              <a:rPr lang="en-US" smtClean="0"/>
              <a:pPr/>
              <a:t>6/13/2011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6AA3E-2F18-4890-9425-43A6089F10C3}" type="slidenum">
              <a:rPr lang="en-US" smtClean="0"/>
              <a:pPr/>
              <a:t>‹#›</a:t>
            </a:fld>
            <a:endParaRPr lang="en-US"/>
          </a:p>
        </p:txBody>
      </p:sp>
    </p:spTree>
    <p:extLst>
      <p:ext uri="{BB962C8B-B14F-4D97-AF65-F5344CB8AC3E}">
        <p14:creationId xmlns:p14="http://schemas.microsoft.com/office/powerpoint/2010/main" val="5959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828800"/>
          </a:xfrm>
        </p:spPr>
        <p:txBody>
          <a:bodyPr/>
          <a:lstStyle/>
          <a:p>
            <a:r>
              <a:rPr lang="en-US" dirty="0" smtClean="0"/>
              <a:t>Black Sea Bass AM Triggers and How They Handle Paybacks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11437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Paybacks</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069990869"/>
              </p:ext>
            </p:extLst>
          </p:nvPr>
        </p:nvGraphicFramePr>
        <p:xfrm>
          <a:off x="4648200" y="914400"/>
          <a:ext cx="4343400" cy="2819400"/>
        </p:xfrm>
        <a:graphic>
          <a:graphicData uri="http://schemas.openxmlformats.org/drawingml/2006/table">
            <a:tbl>
              <a:tblPr>
                <a:tableStyleId>{5C22544A-7EE6-4342-B048-85BDC9FD1C3A}</a:tableStyleId>
              </a:tblPr>
              <a:tblGrid>
                <a:gridCol w="685800"/>
                <a:gridCol w="914400"/>
                <a:gridCol w="990600"/>
                <a:gridCol w="883920"/>
                <a:gridCol w="868680"/>
              </a:tblGrid>
              <a:tr h="352425">
                <a:tc gridSpan="5">
                  <a:txBody>
                    <a:bodyPr/>
                    <a:lstStyle/>
                    <a:p>
                      <a:pPr algn="ctr" fontAlgn="ctr"/>
                      <a:r>
                        <a:rPr lang="en-US" sz="1800" b="1" u="none" strike="noStrike" dirty="0">
                          <a:effectLst/>
                        </a:rPr>
                        <a:t>Paybacks 3 </a:t>
                      </a:r>
                      <a:r>
                        <a:rPr lang="en-US" sz="1800" b="1" u="none" strike="noStrike" dirty="0" smtClean="0">
                          <a:effectLst/>
                        </a:rPr>
                        <a:t>Year Running Average</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2425">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3 </a:t>
                      </a:r>
                      <a:r>
                        <a:rPr lang="en-US" sz="1800" b="1" u="none" strike="noStrike" dirty="0" err="1">
                          <a:effectLst/>
                        </a:rPr>
                        <a:t>Yr</a:t>
                      </a:r>
                      <a:r>
                        <a:rPr lang="en-US" sz="1800" b="1" u="none" strike="noStrike" dirty="0">
                          <a:effectLst/>
                        </a:rPr>
                        <a:t> </a:t>
                      </a:r>
                      <a:r>
                        <a:rPr lang="en-US" sz="1800" b="1" u="none" strike="noStrike" dirty="0" err="1">
                          <a:effectLst/>
                        </a:rPr>
                        <a:t>Avg</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Overage</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Base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New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dirty="0">
                          <a:effectLst/>
                        </a:rPr>
                        <a:t>2006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702,426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69,426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633,000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dirty="0">
                          <a:effectLst/>
                        </a:rPr>
                        <a:t>2007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629,032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138,458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560,000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490,574</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a:effectLst/>
                        </a:rPr>
                        <a:t>2008</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566,352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295,811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270,542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a:effectLst/>
                        </a:rPr>
                        <a:t>2009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494,451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381,262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113,189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a:effectLst/>
                        </a:rPr>
                        <a:t>2010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445,301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417,563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27,738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425">
                <a:tc>
                  <a:txBody>
                    <a:bodyPr/>
                    <a:lstStyle/>
                    <a:p>
                      <a:pPr algn="ctr" fontAlgn="b"/>
                      <a:r>
                        <a:rPr lang="en-US" sz="1800" u="none" strike="noStrike">
                          <a:effectLst/>
                        </a:rPr>
                        <a:t>2011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-8,563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3094811207"/>
              </p:ext>
            </p:extLst>
          </p:nvPr>
        </p:nvGraphicFramePr>
        <p:xfrm>
          <a:off x="533401" y="3809999"/>
          <a:ext cx="8077198" cy="2817135"/>
        </p:xfrm>
        <a:graphic>
          <a:graphicData uri="http://schemas.openxmlformats.org/drawingml/2006/table">
            <a:tbl>
              <a:tblPr>
                <a:tableStyleId>{5C22544A-7EE6-4342-B048-85BDC9FD1C3A}</a:tableStyleId>
              </a:tblPr>
              <a:tblGrid>
                <a:gridCol w="1082511"/>
                <a:gridCol w="1415592"/>
                <a:gridCol w="1332321"/>
                <a:gridCol w="1332321"/>
                <a:gridCol w="1332321"/>
                <a:gridCol w="1582132"/>
              </a:tblGrid>
              <a:tr h="403500">
                <a:tc gridSpan="6">
                  <a:txBody>
                    <a:bodyPr/>
                    <a:lstStyle/>
                    <a:p>
                      <a:pPr algn="ctr" fontAlgn="ctr"/>
                      <a:r>
                        <a:rPr lang="en-US" sz="2200" b="1" u="none" strike="noStrike" dirty="0">
                          <a:effectLst/>
                        </a:rPr>
                        <a:t>Paybacks 3 Year Running Avg. of Landings and ACLs</a:t>
                      </a:r>
                      <a:endParaRPr lang="en-US" sz="22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2883">
                <a:tc>
                  <a:txBody>
                    <a:bodyPr/>
                    <a:lstStyle/>
                    <a:p>
                      <a:pPr algn="ctr" fontAlgn="b"/>
                      <a:r>
                        <a:rPr lang="en-US" sz="2200" b="1" u="none" strike="noStrike" dirty="0">
                          <a:effectLst/>
                        </a:rPr>
                        <a:t>Year</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b="1" u="none" strike="noStrike" dirty="0">
                          <a:effectLst/>
                        </a:rPr>
                        <a:t>3 </a:t>
                      </a:r>
                      <a:r>
                        <a:rPr lang="en-US" sz="2200" b="1" u="none" strike="noStrike" dirty="0" err="1">
                          <a:effectLst/>
                        </a:rPr>
                        <a:t>Yr</a:t>
                      </a:r>
                      <a:r>
                        <a:rPr lang="en-US" sz="2200" b="1" u="none" strike="noStrike" dirty="0">
                          <a:effectLst/>
                        </a:rPr>
                        <a:t> </a:t>
                      </a:r>
                      <a:r>
                        <a:rPr lang="en-US" sz="2200" b="1" u="none" strike="noStrike" dirty="0" err="1">
                          <a:effectLst/>
                        </a:rPr>
                        <a:t>Avg</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b="1" u="none" strike="noStrike" dirty="0">
                          <a:effectLst/>
                        </a:rPr>
                        <a:t>Overage</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b="1" u="none" strike="noStrike" dirty="0">
                          <a:effectLst/>
                        </a:rPr>
                        <a:t>Base ACL</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b="1" u="none" strike="noStrike" dirty="0">
                          <a:effectLst/>
                        </a:rPr>
                        <a:t>New ACL</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b="1" u="none" strike="noStrike" dirty="0">
                          <a:effectLst/>
                        </a:rPr>
                        <a:t>3 </a:t>
                      </a:r>
                      <a:r>
                        <a:rPr lang="en-US" sz="2200" b="1" u="none" strike="noStrike" dirty="0" err="1">
                          <a:effectLst/>
                        </a:rPr>
                        <a:t>Yr</a:t>
                      </a:r>
                      <a:r>
                        <a:rPr lang="en-US" sz="2200" b="1" u="none" strike="noStrike" dirty="0">
                          <a:effectLst/>
                        </a:rPr>
                        <a:t> ACL </a:t>
                      </a:r>
                      <a:r>
                        <a:rPr lang="en-US" sz="2200" b="1" u="none" strike="noStrike" dirty="0" err="1">
                          <a:effectLst/>
                        </a:rPr>
                        <a:t>Avg</a:t>
                      </a:r>
                      <a:endParaRPr lang="en-US" sz="2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dirty="0">
                          <a:effectLst/>
                        </a:rPr>
                        <a:t>2006</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702,426</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69,426</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633,000</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633,000</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633,000</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dirty="0">
                          <a:effectLst/>
                        </a:rPr>
                        <a:t>2007</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629,032</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67,245</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560,000</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490,574</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561,787</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dirty="0">
                          <a:effectLst/>
                        </a:rPr>
                        <a:t>2008</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566,352</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77,909</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409,000</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341,755</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488,443</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a:effectLst/>
                        </a:rPr>
                        <a:t>2009</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494,451</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106,645</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409,000</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331,091</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387,806</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a:effectLst/>
                        </a:rPr>
                        <a:t>2010</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445,301</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120,234</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409,000</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302,355</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325,067</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2883">
                <a:tc>
                  <a:txBody>
                    <a:bodyPr/>
                    <a:lstStyle/>
                    <a:p>
                      <a:pPr algn="ctr" fontAlgn="b"/>
                      <a:r>
                        <a:rPr lang="en-US" sz="2200" u="none" strike="noStrike">
                          <a:effectLst/>
                        </a:rPr>
                        <a:t>2011</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a:effectLst/>
                        </a:rPr>
                        <a:t>409,000</a:t>
                      </a:r>
                      <a:endParaRPr lang="en-US" sz="22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288,766</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200" u="none" strike="noStrike" dirty="0">
                          <a:effectLst/>
                        </a:rPr>
                        <a:t>307,404</a:t>
                      </a:r>
                      <a:endParaRPr lang="en-US" sz="2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Content Placeholder 9"/>
          <p:cNvGraphicFramePr>
            <a:graphicFrameLocks/>
          </p:cNvGraphicFramePr>
          <p:nvPr>
            <p:extLst>
              <p:ext uri="{D42A27DB-BD31-4B8C-83A1-F6EECF244321}">
                <p14:modId xmlns:p14="http://schemas.microsoft.com/office/powerpoint/2010/main" val="3797509825"/>
              </p:ext>
            </p:extLst>
          </p:nvPr>
        </p:nvGraphicFramePr>
        <p:xfrm>
          <a:off x="152400" y="914401"/>
          <a:ext cx="4343400" cy="2836733"/>
        </p:xfrm>
        <a:graphic>
          <a:graphicData uri="http://schemas.openxmlformats.org/drawingml/2006/table">
            <a:tbl>
              <a:tblPr>
                <a:tableStyleId>{5C22544A-7EE6-4342-B048-85BDC9FD1C3A}</a:tableStyleId>
              </a:tblPr>
              <a:tblGrid>
                <a:gridCol w="710738"/>
                <a:gridCol w="889462"/>
                <a:gridCol w="914400"/>
                <a:gridCol w="960120"/>
                <a:gridCol w="868680"/>
              </a:tblGrid>
              <a:tr h="345789">
                <a:tc gridSpan="5">
                  <a:txBody>
                    <a:bodyPr/>
                    <a:lstStyle/>
                    <a:p>
                      <a:pPr algn="ctr" fontAlgn="ctr"/>
                      <a:r>
                        <a:rPr lang="en-US" sz="1800" b="1" u="none" strike="noStrike" dirty="0">
                          <a:effectLst/>
                        </a:rPr>
                        <a:t>Paybacks </a:t>
                      </a:r>
                      <a:r>
                        <a:rPr lang="en-US" sz="1800" b="1" u="none" strike="noStrike" dirty="0" smtClean="0">
                          <a:effectLst/>
                        </a:rPr>
                        <a:t>Annual Landings</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16210">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Landings</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Overage</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Base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New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2006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702,426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69,426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2007</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555,638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65,064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560,000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490,574</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2008</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440,992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97,057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343,936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2009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486,722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174,779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311,943</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2010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408,189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173,968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234,221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5789">
                <a:tc>
                  <a:txBody>
                    <a:bodyPr/>
                    <a:lstStyle/>
                    <a:p>
                      <a:pPr algn="ctr" fontAlgn="b"/>
                      <a:r>
                        <a:rPr lang="en-US" sz="1800" u="none" strike="noStrike">
                          <a:effectLst/>
                        </a:rPr>
                        <a:t>2011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235,032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70580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The ACL running average compensated for the lag in the landings running average.</a:t>
            </a:r>
          </a:p>
          <a:p>
            <a:r>
              <a:rPr lang="en-US" dirty="0" smtClean="0"/>
              <a:t>Takes into consideration decreasing trend in ACLs.</a:t>
            </a:r>
          </a:p>
          <a:p>
            <a:r>
              <a:rPr lang="en-US" dirty="0" smtClean="0"/>
              <a:t>Overages more similar to landings overages.</a:t>
            </a:r>
            <a:endParaRPr lang="en-US" dirty="0"/>
          </a:p>
        </p:txBody>
      </p:sp>
    </p:spTree>
    <p:extLst>
      <p:ext uri="{BB962C8B-B14F-4D97-AF65-F5344CB8AC3E}">
        <p14:creationId xmlns:p14="http://schemas.microsoft.com/office/powerpoint/2010/main" val="27441197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Overages</a:t>
            </a:r>
            <a:endParaRPr lang="en-US" dirty="0"/>
          </a:p>
        </p:txBody>
      </p:sp>
      <p:sp>
        <p:nvSpPr>
          <p:cNvPr id="3" name="Content Placeholder 2"/>
          <p:cNvSpPr>
            <a:spLocks noGrp="1"/>
          </p:cNvSpPr>
          <p:nvPr>
            <p:ph idx="1"/>
          </p:nvPr>
        </p:nvSpPr>
        <p:spPr/>
        <p:txBody>
          <a:bodyPr/>
          <a:lstStyle/>
          <a:p>
            <a:r>
              <a:rPr lang="en-US" dirty="0" smtClean="0"/>
              <a:t>Only penalize sectors for total overages, not only for sector overages.</a:t>
            </a:r>
          </a:p>
          <a:p>
            <a:r>
              <a:rPr lang="en-US" dirty="0" smtClean="0"/>
              <a:t>4 scenarios</a:t>
            </a:r>
          </a:p>
          <a:p>
            <a:pPr marL="971550" lvl="1" indent="-514350">
              <a:buFont typeface="+mj-lt"/>
              <a:buAutoNum type="arabicPeriod"/>
            </a:pPr>
            <a:r>
              <a:rPr lang="en-US" dirty="0" smtClean="0"/>
              <a:t>Both sectors under, total under.</a:t>
            </a:r>
          </a:p>
          <a:p>
            <a:pPr marL="971550" lvl="1" indent="-514350">
              <a:buFont typeface="+mj-lt"/>
              <a:buAutoNum type="arabicPeriod"/>
            </a:pPr>
            <a:r>
              <a:rPr lang="en-US" dirty="0" smtClean="0"/>
              <a:t>One sector over, total under.</a:t>
            </a:r>
          </a:p>
          <a:p>
            <a:pPr marL="971550" lvl="1" indent="-514350">
              <a:buFont typeface="+mj-lt"/>
              <a:buAutoNum type="arabicPeriod"/>
            </a:pPr>
            <a:r>
              <a:rPr lang="en-US" dirty="0" smtClean="0"/>
              <a:t>One sector over, total over.</a:t>
            </a:r>
          </a:p>
          <a:p>
            <a:pPr marL="971550" lvl="1" indent="-514350">
              <a:buFont typeface="+mj-lt"/>
              <a:buAutoNum type="arabicPeriod"/>
            </a:pPr>
            <a:r>
              <a:rPr lang="en-US" dirty="0" smtClean="0"/>
              <a:t>Both sectors over, total over.</a:t>
            </a:r>
          </a:p>
        </p:txBody>
      </p:sp>
    </p:spTree>
    <p:extLst>
      <p:ext uri="{BB962C8B-B14F-4D97-AF65-F5344CB8AC3E}">
        <p14:creationId xmlns:p14="http://schemas.microsoft.com/office/powerpoint/2010/main" val="547371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Overages</a:t>
            </a:r>
            <a:endParaRPr lang="en-US" dirty="0"/>
          </a:p>
        </p:txBody>
      </p:sp>
      <p:sp>
        <p:nvSpPr>
          <p:cNvPr id="3" name="Content Placeholder 2"/>
          <p:cNvSpPr>
            <a:spLocks noGrp="1"/>
          </p:cNvSpPr>
          <p:nvPr>
            <p:ph idx="1"/>
          </p:nvPr>
        </p:nvSpPr>
        <p:spPr/>
        <p:txBody>
          <a:bodyPr/>
          <a:lstStyle/>
          <a:p>
            <a:r>
              <a:rPr lang="en-US" dirty="0" smtClean="0"/>
              <a:t>What do we do?</a:t>
            </a:r>
          </a:p>
          <a:p>
            <a:r>
              <a:rPr lang="en-US" dirty="0" smtClean="0"/>
              <a:t>If the total is under, no matter if one sector is over or not, no action is taken.</a:t>
            </a:r>
          </a:p>
          <a:p>
            <a:r>
              <a:rPr lang="en-US" dirty="0" smtClean="0"/>
              <a:t>If both sectors are over, then each is penalized based on the sector overage.</a:t>
            </a:r>
          </a:p>
          <a:p>
            <a:r>
              <a:rPr lang="en-US" dirty="0" smtClean="0"/>
              <a:t>If one sector is over and the total is over, penalize that sector based on the total overage, not the sector overage.</a:t>
            </a:r>
          </a:p>
        </p:txBody>
      </p:sp>
    </p:spTree>
    <p:extLst>
      <p:ext uri="{BB962C8B-B14F-4D97-AF65-F5344CB8AC3E}">
        <p14:creationId xmlns:p14="http://schemas.microsoft.com/office/powerpoint/2010/main" val="1877122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Total Overages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70134704"/>
              </p:ext>
            </p:extLst>
          </p:nvPr>
        </p:nvGraphicFramePr>
        <p:xfrm>
          <a:off x="228599" y="2133600"/>
          <a:ext cx="8762999" cy="3124202"/>
        </p:xfrm>
        <a:graphic>
          <a:graphicData uri="http://schemas.openxmlformats.org/drawingml/2006/table">
            <a:tbl>
              <a:tblPr>
                <a:tableStyleId>{5C22544A-7EE6-4342-B048-85BDC9FD1C3A}</a:tableStyleId>
              </a:tblPr>
              <a:tblGrid>
                <a:gridCol w="595995"/>
                <a:gridCol w="791556"/>
                <a:gridCol w="987118"/>
                <a:gridCol w="987118"/>
                <a:gridCol w="987118"/>
                <a:gridCol w="987118"/>
                <a:gridCol w="810181"/>
                <a:gridCol w="810181"/>
                <a:gridCol w="903307"/>
                <a:gridCol w="903307"/>
              </a:tblGrid>
              <a:tr h="372036">
                <a:tc gridSpan="10">
                  <a:txBody>
                    <a:bodyPr/>
                    <a:lstStyle/>
                    <a:p>
                      <a:pPr algn="ctr" fontAlgn="ctr"/>
                      <a:r>
                        <a:rPr lang="en-US" sz="1600" b="1" u="none" strike="noStrike" dirty="0">
                          <a:effectLst/>
                        </a:rPr>
                        <a:t>Paybacks Using Annual Total Overages</a:t>
                      </a:r>
                      <a:endParaRPr lang="en-US" sz="1600" b="1" i="0" u="none" strike="noStrike" dirty="0">
                        <a:solidFill>
                          <a:srgbClr val="000000"/>
                        </a:solidFill>
                        <a:effectLst/>
                        <a:latin typeface="Calibri"/>
                      </a:endParaRPr>
                    </a:p>
                  </a:txBody>
                  <a:tcPr marL="8718" marR="8718" marT="87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9950">
                <a:tc>
                  <a:txBody>
                    <a:bodyPr/>
                    <a:lstStyle/>
                    <a:p>
                      <a:pPr algn="ctr" fontAlgn="b"/>
                      <a:r>
                        <a:rPr lang="en-US" sz="1600" b="1" u="none" strike="noStrike" dirty="0">
                          <a:effectLst/>
                        </a:rPr>
                        <a:t>Year</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Com Over</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Base Com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New Com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Rec Over</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Base Rec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New Rec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Total Over</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Base Total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u="none" strike="noStrike" dirty="0">
                          <a:effectLst/>
                        </a:rPr>
                        <a:t>New Total ACL</a:t>
                      </a:r>
                      <a:endParaRPr lang="en-US" sz="1600" b="1"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2006</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-33,998</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477,000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477,000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69,426</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633,000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633,000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35,428</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1,110,000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1,110,000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2007</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-189,598</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423,000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423,000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31,066</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560,000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524,572</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-158,532</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983,000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947,572</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2008</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-1,172</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31,992</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30,820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718,000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718,000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2009</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-10,714</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309,000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108,542</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378,180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97,828</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718,000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687,180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2010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14,181</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309,000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97,017</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311,172</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111,198</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718,000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620,172</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2036">
                <a:tc>
                  <a:txBody>
                    <a:bodyPr/>
                    <a:lstStyle/>
                    <a:p>
                      <a:pPr algn="ctr" fontAlgn="b"/>
                      <a:r>
                        <a:rPr lang="en-US" sz="1600" u="none" strike="noStrike">
                          <a:effectLst/>
                        </a:rPr>
                        <a:t>2011</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a:effectLst/>
                        </a:rPr>
                        <a:t>309,000</a:t>
                      </a:r>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294,819</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600" b="0" i="0" u="none" strike="noStrike">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409,000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311,983</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718,000</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606,802</a:t>
                      </a:r>
                      <a:endParaRPr lang="en-US" sz="1600" b="0" i="0" u="none" strike="noStrike" dirty="0">
                        <a:solidFill>
                          <a:srgbClr val="000000"/>
                        </a:solidFill>
                        <a:effectLst/>
                        <a:latin typeface="Calibri"/>
                      </a:endParaRPr>
                    </a:p>
                  </a:txBody>
                  <a:tcPr marL="8718" marR="8718" marT="87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3550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609600"/>
            <a:ext cx="8610601" cy="5562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70117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When only one sector is over and the total is over, the payback for the sector that is over is reduced by the other sector’s underage.</a:t>
            </a:r>
          </a:p>
          <a:p>
            <a:r>
              <a:rPr lang="en-US" dirty="0" smtClean="0"/>
              <a:t>If only one sector is over and the total is under, then no paybacks are required.</a:t>
            </a:r>
          </a:p>
          <a:p>
            <a:r>
              <a:rPr lang="en-US" dirty="0" smtClean="0"/>
              <a:t>Win-win for everyone.</a:t>
            </a:r>
            <a:endParaRPr lang="en-US" dirty="0"/>
          </a:p>
        </p:txBody>
      </p:sp>
    </p:spTree>
    <p:extLst>
      <p:ext uri="{BB962C8B-B14F-4D97-AF65-F5344CB8AC3E}">
        <p14:creationId xmlns:p14="http://schemas.microsoft.com/office/powerpoint/2010/main" val="32722525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best?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3 </a:t>
            </a:r>
            <a:r>
              <a:rPr lang="en-US" dirty="0" err="1" smtClean="0"/>
              <a:t>yr</a:t>
            </a:r>
            <a:r>
              <a:rPr lang="en-US" dirty="0" smtClean="0"/>
              <a:t> </a:t>
            </a:r>
            <a:r>
              <a:rPr lang="en-US" dirty="0" err="1" smtClean="0"/>
              <a:t>avg</a:t>
            </a:r>
            <a:r>
              <a:rPr lang="en-US" dirty="0" smtClean="0"/>
              <a:t> can fall apart in situations like those shown here.</a:t>
            </a:r>
          </a:p>
          <a:p>
            <a:r>
              <a:rPr lang="en-US" dirty="0" smtClean="0"/>
              <a:t>3 </a:t>
            </a:r>
            <a:r>
              <a:rPr lang="en-US" dirty="0" err="1" smtClean="0"/>
              <a:t>yr</a:t>
            </a:r>
            <a:r>
              <a:rPr lang="en-US" dirty="0" smtClean="0"/>
              <a:t> </a:t>
            </a:r>
            <a:r>
              <a:rPr lang="en-US" dirty="0" err="1" smtClean="0"/>
              <a:t>avg</a:t>
            </a:r>
            <a:r>
              <a:rPr lang="en-US" dirty="0" smtClean="0"/>
              <a:t> of ACLs worked well here, but we must be wary.</a:t>
            </a:r>
          </a:p>
          <a:p>
            <a:pPr lvl="1"/>
            <a:r>
              <a:rPr lang="en-US" dirty="0" smtClean="0"/>
              <a:t>With so many averages, not sure the correct poundage is being paid back to stay on track with rebuilding plan.</a:t>
            </a:r>
            <a:endParaRPr lang="en-US" dirty="0"/>
          </a:p>
          <a:p>
            <a:r>
              <a:rPr lang="en-US" dirty="0" smtClean="0"/>
              <a:t>Total overages works well and offers some buffer for each sector as long as one stays under.</a:t>
            </a:r>
          </a:p>
          <a:p>
            <a:pPr lvl="1"/>
            <a:r>
              <a:rPr lang="en-US" dirty="0" smtClean="0"/>
              <a:t>However, don’t get extra penalty if both go over.</a:t>
            </a:r>
            <a:endParaRPr lang="en-US" dirty="0"/>
          </a:p>
        </p:txBody>
      </p:sp>
    </p:spTree>
    <p:extLst>
      <p:ext uri="{BB962C8B-B14F-4D97-AF65-F5344CB8AC3E}">
        <p14:creationId xmlns:p14="http://schemas.microsoft.com/office/powerpoint/2010/main" val="14238277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69999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Caveats</a:t>
            </a:r>
            <a:endParaRPr lang="en-US" dirty="0"/>
          </a:p>
        </p:txBody>
      </p:sp>
      <p:sp>
        <p:nvSpPr>
          <p:cNvPr id="3" name="Content Placeholder 2"/>
          <p:cNvSpPr>
            <a:spLocks noGrp="1"/>
          </p:cNvSpPr>
          <p:nvPr>
            <p:ph idx="1"/>
          </p:nvPr>
        </p:nvSpPr>
        <p:spPr/>
        <p:txBody>
          <a:bodyPr>
            <a:normAutofit fontScale="92500"/>
          </a:bodyPr>
          <a:lstStyle/>
          <a:p>
            <a:r>
              <a:rPr lang="en-US" dirty="0" smtClean="0"/>
              <a:t>Landings obtained from NMFS SEFSC and </a:t>
            </a:r>
            <a:r>
              <a:rPr lang="en-US" dirty="0" smtClean="0"/>
              <a:t>SERO.</a:t>
            </a:r>
            <a:endParaRPr lang="en-US" dirty="0" smtClean="0"/>
          </a:p>
          <a:p>
            <a:r>
              <a:rPr lang="en-US" dirty="0" smtClean="0"/>
              <a:t>2010 landings are only from June 2010-Dec 2010.</a:t>
            </a:r>
          </a:p>
          <a:p>
            <a:r>
              <a:rPr lang="en-US" dirty="0" smtClean="0"/>
              <a:t>2009 refers to the fishing year that goes from June 2009-May 2010.</a:t>
            </a:r>
          </a:p>
          <a:p>
            <a:r>
              <a:rPr lang="en-US" dirty="0" smtClean="0"/>
              <a:t>Paybacks are calculated and imposed as an example.  Remember these landings occurred under a certain quota, not a payback scenario so landings in real life may react differently.</a:t>
            </a:r>
            <a:endParaRPr lang="en-US" dirty="0"/>
          </a:p>
        </p:txBody>
      </p:sp>
    </p:spTree>
    <p:extLst>
      <p:ext uri="{BB962C8B-B14F-4D97-AF65-F5344CB8AC3E}">
        <p14:creationId xmlns:p14="http://schemas.microsoft.com/office/powerpoint/2010/main" val="1183667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Averages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3 year running average</a:t>
            </a:r>
          </a:p>
          <a:p>
            <a:pPr lvl="1"/>
            <a:r>
              <a:rPr lang="en-US" dirty="0" smtClean="0"/>
              <a:t>Take the average of the current year’s landings and the previous 2 years’ landings.</a:t>
            </a:r>
          </a:p>
          <a:p>
            <a:r>
              <a:rPr lang="en-US" dirty="0" smtClean="0"/>
              <a:t>3 year running average of ACLs</a:t>
            </a:r>
          </a:p>
          <a:p>
            <a:pPr lvl="1"/>
            <a:r>
              <a:rPr lang="en-US" dirty="0" smtClean="0"/>
              <a:t>Same as above, but use ACLs instead of landings.</a:t>
            </a:r>
          </a:p>
          <a:p>
            <a:r>
              <a:rPr lang="en-US" dirty="0" smtClean="0"/>
              <a:t>3 year running average</a:t>
            </a:r>
            <a:r>
              <a:rPr lang="en-US" dirty="0"/>
              <a:t> </a:t>
            </a:r>
            <a:r>
              <a:rPr lang="en-US" dirty="0" smtClean="0"/>
              <a:t>reset the clock</a:t>
            </a:r>
          </a:p>
          <a:p>
            <a:pPr lvl="1"/>
            <a:r>
              <a:rPr lang="en-US" dirty="0" smtClean="0"/>
              <a:t>When running averages first start, we use the current year’s landings.  Next year we use the average of the first and second years.  Third year on is the same as above.</a:t>
            </a:r>
          </a:p>
          <a:p>
            <a:pPr lvl="1"/>
            <a:r>
              <a:rPr lang="en-US" dirty="0" smtClean="0"/>
              <a:t>If the ACL changes in this scenario, the clock as described previously is reset to the first year.</a:t>
            </a:r>
          </a:p>
        </p:txBody>
      </p:sp>
    </p:spTree>
    <p:extLst>
      <p:ext uri="{BB962C8B-B14F-4D97-AF65-F5344CB8AC3E}">
        <p14:creationId xmlns:p14="http://schemas.microsoft.com/office/powerpoint/2010/main" val="3909268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Overages</a:t>
            </a:r>
            <a:endParaRPr lang="en-US" dirty="0"/>
          </a:p>
        </p:txBody>
      </p:sp>
      <p:sp>
        <p:nvSpPr>
          <p:cNvPr id="3" name="Content Placeholder 2"/>
          <p:cNvSpPr>
            <a:spLocks noGrp="1"/>
          </p:cNvSpPr>
          <p:nvPr>
            <p:ph idx="1"/>
          </p:nvPr>
        </p:nvSpPr>
        <p:spPr/>
        <p:txBody>
          <a:bodyPr>
            <a:normAutofit lnSpcReduction="10000"/>
          </a:bodyPr>
          <a:lstStyle/>
          <a:p>
            <a:r>
              <a:rPr lang="en-US" dirty="0" smtClean="0"/>
              <a:t>All overages are calculated by comparing the current year’s metric (landings, 3 year average) to the current year’s ACL with one exception.</a:t>
            </a:r>
          </a:p>
          <a:p>
            <a:pPr lvl="1"/>
            <a:r>
              <a:rPr lang="en-US" dirty="0" smtClean="0"/>
              <a:t>The current ACL is the baseline ACL minus any overages from the previous year.  If there are no overages, the baseline ACL is used.</a:t>
            </a:r>
          </a:p>
          <a:p>
            <a:r>
              <a:rPr lang="en-US" dirty="0" smtClean="0"/>
              <a:t>Exception:  When the 3 year average of ACLs is used, the 3 year average of landings is compared to this, not the current ACL.</a:t>
            </a:r>
            <a:endParaRPr lang="en-US" dirty="0"/>
          </a:p>
        </p:txBody>
      </p:sp>
    </p:spTree>
    <p:extLst>
      <p:ext uri="{BB962C8B-B14F-4D97-AF65-F5344CB8AC3E}">
        <p14:creationId xmlns:p14="http://schemas.microsoft.com/office/powerpoint/2010/main" val="21156900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ACLs</a:t>
            </a:r>
            <a:endParaRPr lang="en-US" dirty="0"/>
          </a:p>
        </p:txBody>
      </p:sp>
      <p:sp>
        <p:nvSpPr>
          <p:cNvPr id="3" name="Content Placeholder 2"/>
          <p:cNvSpPr>
            <a:spLocks noGrp="1"/>
          </p:cNvSpPr>
          <p:nvPr>
            <p:ph idx="1"/>
          </p:nvPr>
        </p:nvSpPr>
        <p:spPr/>
        <p:txBody>
          <a:bodyPr/>
          <a:lstStyle/>
          <a:p>
            <a:r>
              <a:rPr lang="en-US" dirty="0" smtClean="0"/>
              <a:t>Paybacks are calculated by subtracting last year’s overage from this year’s baseline ACL.</a:t>
            </a:r>
          </a:p>
          <a:p>
            <a:endParaRPr lang="en-US" dirty="0" smtClean="0"/>
          </a:p>
          <a:p>
            <a:r>
              <a:rPr lang="en-US" dirty="0" smtClean="0"/>
              <a:t>The resulting number becomes this year’s ACL.</a:t>
            </a:r>
            <a:endParaRPr lang="en-US" dirty="0"/>
          </a:p>
        </p:txBody>
      </p:sp>
    </p:spTree>
    <p:extLst>
      <p:ext uri="{BB962C8B-B14F-4D97-AF65-F5344CB8AC3E}">
        <p14:creationId xmlns:p14="http://schemas.microsoft.com/office/powerpoint/2010/main" val="828229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85800"/>
            <a:ext cx="8610600" cy="579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9104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Year Running Average</a:t>
            </a:r>
            <a:endParaRPr lang="en-US" dirty="0"/>
          </a:p>
        </p:txBody>
      </p:sp>
      <p:sp>
        <p:nvSpPr>
          <p:cNvPr id="3" name="Content Placeholder 2"/>
          <p:cNvSpPr>
            <a:spLocks noGrp="1"/>
          </p:cNvSpPr>
          <p:nvPr>
            <p:ph idx="1"/>
          </p:nvPr>
        </p:nvSpPr>
        <p:spPr/>
        <p:txBody>
          <a:bodyPr/>
          <a:lstStyle/>
          <a:p>
            <a:r>
              <a:rPr lang="en-US" dirty="0" smtClean="0"/>
              <a:t>3 </a:t>
            </a:r>
            <a:r>
              <a:rPr lang="en-US" dirty="0" err="1" smtClean="0"/>
              <a:t>yr</a:t>
            </a:r>
            <a:r>
              <a:rPr lang="en-US" dirty="0" smtClean="0"/>
              <a:t> </a:t>
            </a:r>
            <a:r>
              <a:rPr lang="en-US" dirty="0" err="1" smtClean="0"/>
              <a:t>avg</a:t>
            </a:r>
            <a:r>
              <a:rPr lang="en-US" dirty="0" smtClean="0"/>
              <a:t> is much higher than the actual landings estimates due to decreasing trend.</a:t>
            </a:r>
          </a:p>
          <a:p>
            <a:r>
              <a:rPr lang="en-US" dirty="0" smtClean="0"/>
              <a:t>3 </a:t>
            </a:r>
            <a:r>
              <a:rPr lang="en-US" dirty="0" err="1" smtClean="0"/>
              <a:t>yr</a:t>
            </a:r>
            <a:r>
              <a:rPr lang="en-US" dirty="0" smtClean="0"/>
              <a:t> </a:t>
            </a:r>
            <a:r>
              <a:rPr lang="en-US" dirty="0" err="1" smtClean="0"/>
              <a:t>avg</a:t>
            </a:r>
            <a:r>
              <a:rPr lang="en-US" dirty="0" smtClean="0"/>
              <a:t> of ACLs helps to compensate for this difference in the landings and the 3 </a:t>
            </a:r>
            <a:r>
              <a:rPr lang="en-US" dirty="0" err="1" smtClean="0"/>
              <a:t>yr</a:t>
            </a:r>
            <a:r>
              <a:rPr lang="en-US" dirty="0" smtClean="0"/>
              <a:t> </a:t>
            </a:r>
            <a:r>
              <a:rPr lang="en-US" dirty="0" err="1" smtClean="0"/>
              <a:t>avg</a:t>
            </a:r>
            <a:r>
              <a:rPr lang="en-US" dirty="0" smtClean="0"/>
              <a:t> of landings</a:t>
            </a:r>
            <a:r>
              <a:rPr lang="en-US" dirty="0" smtClean="0"/>
              <a:t>.</a:t>
            </a:r>
          </a:p>
          <a:p>
            <a:pPr lvl="1"/>
            <a:r>
              <a:rPr lang="en-US" dirty="0" smtClean="0"/>
              <a:t>This happens because the ACLs are also decreasing during this time period.</a:t>
            </a:r>
            <a:endParaRPr lang="en-US" dirty="0"/>
          </a:p>
        </p:txBody>
      </p:sp>
    </p:spTree>
    <p:extLst>
      <p:ext uri="{BB962C8B-B14F-4D97-AF65-F5344CB8AC3E}">
        <p14:creationId xmlns:p14="http://schemas.microsoft.com/office/powerpoint/2010/main" val="2411341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Paybacks</a:t>
            </a:r>
            <a:endParaRPr lang="en-US"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1744344449"/>
              </p:ext>
            </p:extLst>
          </p:nvPr>
        </p:nvGraphicFramePr>
        <p:xfrm>
          <a:off x="4648200" y="1752599"/>
          <a:ext cx="4267200" cy="4042892"/>
        </p:xfrm>
        <a:graphic>
          <a:graphicData uri="http://schemas.openxmlformats.org/drawingml/2006/table">
            <a:tbl>
              <a:tblPr>
                <a:tableStyleId>{5C22544A-7EE6-4342-B048-85BDC9FD1C3A}</a:tableStyleId>
              </a:tblPr>
              <a:tblGrid>
                <a:gridCol w="853440"/>
                <a:gridCol w="853440"/>
                <a:gridCol w="853440"/>
                <a:gridCol w="853440"/>
                <a:gridCol w="853440"/>
              </a:tblGrid>
              <a:tr h="496120">
                <a:tc gridSpan="5">
                  <a:txBody>
                    <a:bodyPr/>
                    <a:lstStyle/>
                    <a:p>
                      <a:pPr algn="ctr" fontAlgn="ctr"/>
                      <a:r>
                        <a:rPr lang="en-US" sz="1800" b="1" u="none" strike="noStrike" dirty="0">
                          <a:effectLst/>
                        </a:rPr>
                        <a:t>Paybacks 3 Year Average</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0052">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3 </a:t>
                      </a:r>
                      <a:r>
                        <a:rPr lang="en-US" sz="1800" b="1" u="none" strike="noStrike" dirty="0" err="1">
                          <a:effectLst/>
                        </a:rPr>
                        <a:t>Yr</a:t>
                      </a:r>
                      <a:r>
                        <a:rPr lang="en-US" sz="1800" b="1" u="none" strike="noStrike" dirty="0">
                          <a:effectLst/>
                        </a:rPr>
                        <a:t> </a:t>
                      </a:r>
                      <a:r>
                        <a:rPr lang="en-US" sz="1800" b="1" u="none" strike="noStrike" dirty="0" err="1">
                          <a:effectLst/>
                        </a:rPr>
                        <a:t>Avg</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Overage</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Base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New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2006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702,426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69,426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2007</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629,032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138,458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560,000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490,574</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2008</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566,352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295,811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270,542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2009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494,451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381,262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113,189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2010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445,301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417,563</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27,738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6120">
                <a:tc>
                  <a:txBody>
                    <a:bodyPr/>
                    <a:lstStyle/>
                    <a:p>
                      <a:pPr algn="ctr" fontAlgn="b"/>
                      <a:r>
                        <a:rPr lang="en-US" sz="1800" u="none" strike="noStrike">
                          <a:effectLst/>
                        </a:rPr>
                        <a:t>2011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-8,563</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Content Placeholder 9"/>
          <p:cNvGraphicFramePr>
            <a:graphicFrameLocks noGrp="1"/>
          </p:cNvGraphicFramePr>
          <p:nvPr>
            <p:ph sz="half" idx="1"/>
            <p:extLst>
              <p:ext uri="{D42A27DB-BD31-4B8C-83A1-F6EECF244321}">
                <p14:modId xmlns:p14="http://schemas.microsoft.com/office/powerpoint/2010/main" val="270181442"/>
              </p:ext>
            </p:extLst>
          </p:nvPr>
        </p:nvGraphicFramePr>
        <p:xfrm>
          <a:off x="228600" y="1765935"/>
          <a:ext cx="4191000" cy="4025265"/>
        </p:xfrm>
        <a:graphic>
          <a:graphicData uri="http://schemas.openxmlformats.org/drawingml/2006/table">
            <a:tbl>
              <a:tblPr>
                <a:tableStyleId>{5C22544A-7EE6-4342-B048-85BDC9FD1C3A}</a:tableStyleId>
              </a:tblPr>
              <a:tblGrid>
                <a:gridCol w="685800"/>
                <a:gridCol w="990600"/>
                <a:gridCol w="838200"/>
                <a:gridCol w="838200"/>
                <a:gridCol w="838200"/>
              </a:tblGrid>
              <a:tr h="495300">
                <a:tc gridSpan="5">
                  <a:txBody>
                    <a:bodyPr/>
                    <a:lstStyle/>
                    <a:p>
                      <a:pPr algn="ctr" fontAlgn="ctr"/>
                      <a:r>
                        <a:rPr lang="en-US" sz="1800" b="1" u="none" strike="noStrike" dirty="0">
                          <a:effectLst/>
                        </a:rPr>
                        <a:t>Paybacks </a:t>
                      </a:r>
                      <a:r>
                        <a:rPr lang="en-US" sz="1800" b="1" u="none" strike="noStrike" dirty="0" smtClean="0">
                          <a:effectLst/>
                        </a:rPr>
                        <a:t>Annual Landings</a:t>
                      </a:r>
                      <a:endParaRPr lang="en-US" sz="180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5300">
                <a:tc>
                  <a:txBody>
                    <a:bodyPr/>
                    <a:lstStyle/>
                    <a:p>
                      <a:pPr algn="ctr" fontAlgn="b"/>
                      <a:r>
                        <a:rPr lang="en-US" sz="1800" b="1" u="none" strike="noStrike" dirty="0">
                          <a:effectLst/>
                        </a:rPr>
                        <a:t>Year</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Landings</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Overage</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Base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u="none" strike="noStrike" dirty="0">
                          <a:effectLst/>
                        </a:rPr>
                        <a:t>New ACL</a:t>
                      </a:r>
                      <a:endParaRPr lang="en-US" sz="18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2006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702,426</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69,426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633,000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2007</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555,638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65,064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560,000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490,574</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2008</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440,992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97,057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343,936</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2009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486,722</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174,779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409,000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311,943</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2010</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408,189</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173,968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a:effectLst/>
                        </a:rPr>
                        <a:t>234,221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5300">
                <a:tc>
                  <a:txBody>
                    <a:bodyPr/>
                    <a:lstStyle/>
                    <a:p>
                      <a:pPr algn="ctr" fontAlgn="b"/>
                      <a:r>
                        <a:rPr lang="en-US" sz="1800" u="none" strike="noStrike">
                          <a:effectLst/>
                        </a:rPr>
                        <a:t>2011</a:t>
                      </a:r>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800" b="0" i="0" u="none" strike="noStrike">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409,000</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u="none" strike="noStrike" dirty="0">
                          <a:effectLst/>
                        </a:rPr>
                        <a:t>235,032</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420554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Comparing the overages, the 3 </a:t>
            </a:r>
            <a:r>
              <a:rPr lang="en-US" dirty="0" err="1" smtClean="0"/>
              <a:t>yr</a:t>
            </a:r>
            <a:r>
              <a:rPr lang="en-US" dirty="0" smtClean="0"/>
              <a:t> </a:t>
            </a:r>
            <a:r>
              <a:rPr lang="en-US" dirty="0" err="1" smtClean="0"/>
              <a:t>avg</a:t>
            </a:r>
            <a:r>
              <a:rPr lang="en-US" dirty="0" smtClean="0"/>
              <a:t> gives much higher overages than the landings estimates.</a:t>
            </a:r>
          </a:p>
          <a:p>
            <a:r>
              <a:rPr lang="en-US" dirty="0" smtClean="0"/>
              <a:t>By 2011, the fishery would have closed down in this scenario.</a:t>
            </a:r>
            <a:endParaRPr lang="en-US" dirty="0"/>
          </a:p>
        </p:txBody>
      </p:sp>
    </p:spTree>
    <p:extLst>
      <p:ext uri="{BB962C8B-B14F-4D97-AF65-F5344CB8AC3E}">
        <p14:creationId xmlns:p14="http://schemas.microsoft.com/office/powerpoint/2010/main" val="23209219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1411</TotalTime>
  <Words>960</Words>
  <Application>Microsoft Office PowerPoint</Application>
  <PresentationFormat>On-screen Show (4:3)</PresentationFormat>
  <Paragraphs>304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Black Sea Bass AM Triggers and How They Handle Paybacks</vt:lpstr>
      <vt:lpstr>Data and Caveats</vt:lpstr>
      <vt:lpstr>Running Averages</vt:lpstr>
      <vt:lpstr>Overages</vt:lpstr>
      <vt:lpstr>New ACLs</vt:lpstr>
      <vt:lpstr>PowerPoint Presentation</vt:lpstr>
      <vt:lpstr>3 Year Running Average</vt:lpstr>
      <vt:lpstr>Paybacks</vt:lpstr>
      <vt:lpstr>Results</vt:lpstr>
      <vt:lpstr>Paybacks</vt:lpstr>
      <vt:lpstr>Results</vt:lpstr>
      <vt:lpstr>Total Overages</vt:lpstr>
      <vt:lpstr>Total Overages</vt:lpstr>
      <vt:lpstr>Total Overages</vt:lpstr>
      <vt:lpstr>PowerPoint Presentation</vt:lpstr>
      <vt:lpstr>Results</vt:lpstr>
      <vt:lpstr>What’s best?</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Sea Bass AM Triggers and How They Handle Paybacks</dc:title>
  <dc:creator>Mike Errigo</dc:creator>
  <cp:lastModifiedBy>Mike Errigo</cp:lastModifiedBy>
  <cp:revision>19</cp:revision>
  <dcterms:created xsi:type="dcterms:W3CDTF">2011-06-09T21:07:42Z</dcterms:created>
  <dcterms:modified xsi:type="dcterms:W3CDTF">2011-06-13T14:26:35Z</dcterms:modified>
</cp:coreProperties>
</file>