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1" r:id="rId4"/>
    <p:sldId id="257" r:id="rId5"/>
    <p:sldId id="259" r:id="rId6"/>
    <p:sldId id="260" r:id="rId7"/>
    <p:sldId id="258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5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18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8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7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9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3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8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1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7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B9FA5-72EB-42D7-A84A-42E497CD0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2B182-EF74-47C5-BE59-E5FC1372E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7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355080"/>
            <a:ext cx="12192000" cy="50292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6760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729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0" y="6355081"/>
            <a:ext cx="8534401" cy="50291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en-US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914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8" name="Picture 7" descr="NOAA-Fisheries-horizonta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72" y="6419089"/>
            <a:ext cx="2191920" cy="38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+mj-lt"/>
          <a:ea typeface="+mj-ea"/>
          <a:cs typeface="Arial Narrow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Catch estimates for rare event recreational species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1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Council direction to explore ways of improving MRIP precision for rarely encountered species</a:t>
            </a:r>
          </a:p>
          <a:p>
            <a:r>
              <a:rPr lang="en-US" dirty="0" smtClean="0"/>
              <a:t>SAFMC-SERO-MRIP staff discussed options, approaches presented at June SAFMC meeting</a:t>
            </a:r>
          </a:p>
          <a:p>
            <a:r>
              <a:rPr lang="en-US" dirty="0" smtClean="0"/>
              <a:t>MRIP staff explored options, presented results at the October 2015 SSC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2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Comparisons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683657" y="1116375"/>
          <a:ext cx="8824688" cy="5211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228"/>
                <a:gridCol w="1119858"/>
                <a:gridCol w="1088571"/>
                <a:gridCol w="1291772"/>
                <a:gridCol w="1306285"/>
                <a:gridCol w="2510974"/>
              </a:tblGrid>
              <a:tr h="72414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Approach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Precision Gain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Cost ($)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 to Implement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Species Specificity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Limitations</a:t>
                      </a:r>
                      <a:endParaRPr lang="en-US" sz="2000" dirty="0"/>
                    </a:p>
                  </a:txBody>
                  <a:tcPr anchor="ctr"/>
                </a:tc>
              </a:tr>
              <a:tr h="757541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/>
                        <a:t>Increase sample sizes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Associated with</a:t>
                      </a:r>
                      <a:r>
                        <a:rPr lang="en-US" sz="1800" baseline="0" dirty="0" smtClean="0"/>
                        <a:t> cost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Variable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Short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Low-Moderate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Source(s) of additional funds</a:t>
                      </a:r>
                      <a:endParaRPr lang="en-US" sz="1800" dirty="0"/>
                    </a:p>
                  </a:txBody>
                  <a:tcPr/>
                </a:tc>
              </a:tr>
              <a:tr h="986972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/>
                        <a:t>Optimize</a:t>
                      </a:r>
                      <a:r>
                        <a:rPr lang="en-US" sz="1800" b="0" baseline="0" dirty="0" smtClean="0"/>
                        <a:t> existing sample allocation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Variable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None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Moderate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Variable-Moderate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Precision trade-offs among</a:t>
                      </a:r>
                      <a:r>
                        <a:rPr lang="en-US" sz="1800" baseline="0" dirty="0" smtClean="0"/>
                        <a:t> species</a:t>
                      </a:r>
                      <a:endParaRPr lang="en-US" sz="1800" dirty="0"/>
                    </a:p>
                  </a:txBody>
                  <a:tcPr/>
                </a:tc>
              </a:tr>
              <a:tr h="740229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/>
                        <a:t>Modify</a:t>
                      </a:r>
                      <a:r>
                        <a:rPr lang="en-US" sz="1800" b="0" baseline="0" dirty="0" smtClean="0"/>
                        <a:t> existing s</a:t>
                      </a:r>
                      <a:r>
                        <a:rPr lang="en-US" sz="1800" b="0" dirty="0" smtClean="0"/>
                        <a:t>urvey designs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Variable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None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Moderate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Variable-Moderate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Precision trade-offs among</a:t>
                      </a:r>
                      <a:r>
                        <a:rPr lang="en-US" sz="1800" baseline="0" dirty="0" smtClean="0"/>
                        <a:t> species</a:t>
                      </a:r>
                      <a:endParaRPr lang="en-US" sz="1800" dirty="0" smtClean="0"/>
                    </a:p>
                  </a:txBody>
                  <a:tcPr/>
                </a:tc>
              </a:tr>
              <a:tr h="1016000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/>
                        <a:t>Design specialized program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High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Moderate-High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Long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High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Increased</a:t>
                      </a:r>
                      <a:r>
                        <a:rPr lang="en-US" sz="1800" baseline="0" dirty="0" smtClean="0"/>
                        <a:t> cost and reporting burden</a:t>
                      </a:r>
                      <a:endParaRPr lang="en-US" sz="1800" dirty="0"/>
                    </a:p>
                  </a:txBody>
                  <a:tcPr/>
                </a:tc>
              </a:tr>
              <a:tr h="986971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/>
                        <a:t>Custom Estimation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Variable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None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Short-Long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High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Estimation</a:t>
                      </a:r>
                      <a:r>
                        <a:rPr lang="en-US" sz="1600" baseline="0" dirty="0" smtClean="0"/>
                        <a:t> domain changes, model use, method selection/justification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34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0"/>
            <a:ext cx="82296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61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075" y="0"/>
            <a:ext cx="82296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09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025525"/>
            <a:ext cx="10515600" cy="4351338"/>
          </a:xfrm>
        </p:spPr>
        <p:txBody>
          <a:bodyPr/>
          <a:lstStyle/>
          <a:p>
            <a:r>
              <a:rPr lang="en-US" dirty="0" smtClean="0"/>
              <a:t>Modifying survey design or increasing samples involves costs and tradeoffs, with some beyond SAFMC control</a:t>
            </a:r>
          </a:p>
          <a:p>
            <a:r>
              <a:rPr lang="en-US" dirty="0" smtClean="0"/>
              <a:t>“Custom” approaches analyze existing data differently</a:t>
            </a:r>
          </a:p>
          <a:p>
            <a:r>
              <a:rPr lang="en-US" dirty="0" smtClean="0"/>
              <a:t>Other councils, regions potentially interested – MAFMC received similar information for </a:t>
            </a:r>
            <a:r>
              <a:rPr lang="en-US" dirty="0" err="1" smtClean="0"/>
              <a:t>blueline</a:t>
            </a:r>
            <a:r>
              <a:rPr lang="en-US" dirty="0" smtClean="0"/>
              <a:t> tilefish</a:t>
            </a:r>
          </a:p>
          <a:p>
            <a:r>
              <a:rPr lang="en-US" dirty="0" smtClean="0"/>
              <a:t>Questions</a:t>
            </a:r>
          </a:p>
          <a:p>
            <a:pPr lvl="1"/>
            <a:r>
              <a:rPr lang="en-US" dirty="0" smtClean="0"/>
              <a:t>Who is responsible for generating estimates? (MRIP, SEFSC)</a:t>
            </a:r>
          </a:p>
          <a:p>
            <a:pPr lvl="1"/>
            <a:r>
              <a:rPr lang="en-US" dirty="0" smtClean="0"/>
              <a:t>Will methods vary across species? </a:t>
            </a:r>
          </a:p>
          <a:p>
            <a:pPr lvl="1"/>
            <a:r>
              <a:rPr lang="en-US" dirty="0" smtClean="0"/>
              <a:t>Who should choose which approach to use?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3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Develop and evaluate alternative approaches through a collaborative process involving assessment scientists, managers, survey statisticians, at state and federal agencies and potentially coast-wide.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21959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OAA Fisheries Content Slides">
  <a:themeElements>
    <a:clrScheme name="Custom 11">
      <a:dk1>
        <a:sysClr val="windowText" lastClr="000000"/>
      </a:dk1>
      <a:lt1>
        <a:sysClr val="window" lastClr="FFFFFF"/>
      </a:lt1>
      <a:dk2>
        <a:srgbClr val="00467F"/>
      </a:dk2>
      <a:lt2>
        <a:srgbClr val="CCE7EA"/>
      </a:lt2>
      <a:accent1>
        <a:srgbClr val="008998"/>
      </a:accent1>
      <a:accent2>
        <a:srgbClr val="CC9C4A"/>
      </a:accent2>
      <a:accent3>
        <a:srgbClr val="EA7125"/>
      </a:accent3>
      <a:accent4>
        <a:srgbClr val="738539"/>
      </a:accent4>
      <a:accent5>
        <a:srgbClr val="9C552D"/>
      </a:accent5>
      <a:accent6>
        <a:srgbClr val="C0311A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233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Arial Narrow Bold</vt:lpstr>
      <vt:lpstr>Calibri</vt:lpstr>
      <vt:lpstr>Calibri Light</vt:lpstr>
      <vt:lpstr>Office Theme</vt:lpstr>
      <vt:lpstr>NOAA Fisheries Content Slides</vt:lpstr>
      <vt:lpstr>Catch estimates for rare event recreational species</vt:lpstr>
      <vt:lpstr>Activities</vt:lpstr>
      <vt:lpstr>Method Comparisons</vt:lpstr>
      <vt:lpstr>PowerPoint Presentation</vt:lpstr>
      <vt:lpstr>PowerPoint Presentation</vt:lpstr>
      <vt:lpstr>Next Steps</vt:lpstr>
      <vt:lpstr>Suggestion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Carmichael</dc:creator>
  <cp:lastModifiedBy>John Carmichael</cp:lastModifiedBy>
  <cp:revision>4</cp:revision>
  <dcterms:created xsi:type="dcterms:W3CDTF">2015-12-08T19:51:56Z</dcterms:created>
  <dcterms:modified xsi:type="dcterms:W3CDTF">2015-12-08T20:05:59Z</dcterms:modified>
</cp:coreProperties>
</file>