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17"/>
  </p:notesMasterIdLst>
  <p:sldIdLst>
    <p:sldId id="256" r:id="rId2"/>
    <p:sldId id="257" r:id="rId3"/>
    <p:sldId id="268" r:id="rId4"/>
    <p:sldId id="258" r:id="rId5"/>
    <p:sldId id="303" r:id="rId6"/>
    <p:sldId id="307" r:id="rId7"/>
    <p:sldId id="306" r:id="rId8"/>
    <p:sldId id="308" r:id="rId9"/>
    <p:sldId id="271" r:id="rId10"/>
    <p:sldId id="309" r:id="rId11"/>
    <p:sldId id="302" r:id="rId12"/>
    <p:sldId id="304" r:id="rId13"/>
    <p:sldId id="305" r:id="rId14"/>
    <p:sldId id="270" r:id="rId15"/>
    <p:sldId id="30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egg.Waugh" initials="" lastIdx="1" clrIdx="0"/>
  <p:cmAuthor id="1" name="Myra Brouwer" initials="MB"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38" autoAdjust="0"/>
    <p:restoredTop sz="85590" autoAdjust="0"/>
  </p:normalViewPr>
  <p:slideViewPr>
    <p:cSldViewPr snapToGrid="0" snapToObjects="1">
      <p:cViewPr varScale="1">
        <p:scale>
          <a:sx n="67" d="100"/>
          <a:sy n="67" d="100"/>
        </p:scale>
        <p:origin x="815" y="4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3FD972-6D38-AD47-B39F-B7F614534EC5}" type="datetimeFigureOut">
              <a:rPr lang="en-US" smtClean="0"/>
              <a:t>9/26/2017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54A31-F50F-4842-867E-49E18267231D}" type="slidenum">
              <a:rPr lang="en-US" smtClean="0"/>
              <a:t>‹#›</a:t>
            </a:fld>
            <a:endParaRPr lang="en-US"/>
          </a:p>
        </p:txBody>
      </p:sp>
    </p:spTree>
    <p:extLst>
      <p:ext uri="{BB962C8B-B14F-4D97-AF65-F5344CB8AC3E}">
        <p14:creationId xmlns:p14="http://schemas.microsoft.com/office/powerpoint/2010/main" val="531010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most part, these staff overviews will not be provided to the Council.  The information is usually</a:t>
            </a:r>
            <a:r>
              <a:rPr lang="en-US" baseline="0" dirty="0" smtClean="0"/>
              <a:t> included in the Decision Document.  This allows staff the opportunity to brief the committee at the beginning of the committee meeting.  In some instances, when new material is included, copies will be provided to the committee and posted to the Council’s website.</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a:t>
            </a:fld>
            <a:endParaRPr lang="en-US"/>
          </a:p>
        </p:txBody>
      </p:sp>
    </p:spTree>
    <p:extLst>
      <p:ext uri="{BB962C8B-B14F-4D97-AF65-F5344CB8AC3E}">
        <p14:creationId xmlns:p14="http://schemas.microsoft.com/office/powerpoint/2010/main" val="3472454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Hard to see a Vision.</a:t>
            </a:r>
            <a:r>
              <a:rPr lang="en-US" baseline="0" dirty="0" smtClean="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10</a:t>
            </a:fld>
            <a:endParaRPr lang="en-US"/>
          </a:p>
        </p:txBody>
      </p:sp>
    </p:spTree>
    <p:extLst>
      <p:ext uri="{BB962C8B-B14F-4D97-AF65-F5344CB8AC3E}">
        <p14:creationId xmlns:p14="http://schemas.microsoft.com/office/powerpoint/2010/main" val="3754843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Hard to see a Vision.</a:t>
            </a:r>
            <a:r>
              <a:rPr lang="en-US" baseline="0" dirty="0" smtClean="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11</a:t>
            </a:fld>
            <a:endParaRPr lang="en-US"/>
          </a:p>
        </p:txBody>
      </p:sp>
    </p:spTree>
    <p:extLst>
      <p:ext uri="{BB962C8B-B14F-4D97-AF65-F5344CB8AC3E}">
        <p14:creationId xmlns:p14="http://schemas.microsoft.com/office/powerpoint/2010/main" val="3088022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Hard to see a Vision.</a:t>
            </a:r>
            <a:r>
              <a:rPr lang="en-US" baseline="0" dirty="0" smtClean="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12</a:t>
            </a:fld>
            <a:endParaRPr lang="en-US"/>
          </a:p>
        </p:txBody>
      </p:sp>
    </p:spTree>
    <p:extLst>
      <p:ext uri="{BB962C8B-B14F-4D97-AF65-F5344CB8AC3E}">
        <p14:creationId xmlns:p14="http://schemas.microsoft.com/office/powerpoint/2010/main" val="3890569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Hard to see a Vision.</a:t>
            </a:r>
            <a:r>
              <a:rPr lang="en-US" baseline="0" dirty="0" smtClean="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13</a:t>
            </a:fld>
            <a:endParaRPr lang="en-US"/>
          </a:p>
        </p:txBody>
      </p:sp>
    </p:spTree>
    <p:extLst>
      <p:ext uri="{BB962C8B-B14F-4D97-AF65-F5344CB8AC3E}">
        <p14:creationId xmlns:p14="http://schemas.microsoft.com/office/powerpoint/2010/main" val="42822362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Alternative Approach would add</a:t>
            </a:r>
            <a:r>
              <a:rPr lang="en-US" baseline="0" dirty="0" smtClean="0"/>
              <a:t> one Council meeting to the process.  Committee/Council to decide whether the additional clarity is worth the additional time and provide guidance on which approach to discuss today.</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14</a:t>
            </a:fld>
            <a:endParaRPr lang="en-US"/>
          </a:p>
        </p:txBody>
      </p:sp>
    </p:spTree>
    <p:extLst>
      <p:ext uri="{BB962C8B-B14F-4D97-AF65-F5344CB8AC3E}">
        <p14:creationId xmlns:p14="http://schemas.microsoft.com/office/powerpoint/2010/main" val="20585671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Alternative Approach would add</a:t>
            </a:r>
            <a:r>
              <a:rPr lang="en-US" baseline="0" dirty="0" smtClean="0"/>
              <a:t> one Council meeting to the process.  Committee/Council to decide whether the additional clarity is worth the additional time and provide guidance on which approach to discuss today.</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15</a:t>
            </a:fld>
            <a:endParaRPr lang="en-US"/>
          </a:p>
        </p:txBody>
      </p:sp>
    </p:spTree>
    <p:extLst>
      <p:ext uri="{BB962C8B-B14F-4D97-AF65-F5344CB8AC3E}">
        <p14:creationId xmlns:p14="http://schemas.microsoft.com/office/powerpoint/2010/main" val="2010558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 what was done at the last meeting.  Just to remind</a:t>
            </a:r>
            <a:r>
              <a:rPr lang="en-US" baseline="0" dirty="0" smtClean="0"/>
              <a:t> everyone of what was done.</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2</a:t>
            </a:fld>
            <a:endParaRPr lang="en-US"/>
          </a:p>
        </p:txBody>
      </p:sp>
    </p:spTree>
    <p:extLst>
      <p:ext uri="{BB962C8B-B14F-4D97-AF65-F5344CB8AC3E}">
        <p14:creationId xmlns:p14="http://schemas.microsoft.com/office/powerpoint/2010/main" val="124347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the timing you approved at the last meeting.</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3</a:t>
            </a:fld>
            <a:endParaRPr lang="en-US"/>
          </a:p>
        </p:txBody>
      </p:sp>
    </p:spTree>
    <p:extLst>
      <p:ext uri="{BB962C8B-B14F-4D97-AF65-F5344CB8AC3E}">
        <p14:creationId xmlns:p14="http://schemas.microsoft.com/office/powerpoint/2010/main" val="381560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 needs to be done at this meeting to stay on schedule.  If</a:t>
            </a:r>
            <a:r>
              <a:rPr lang="en-US" baseline="0" dirty="0" smtClean="0"/>
              <a:t> these items are not finalized, then the schedule will be delayed, which would impact other amendments.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4</a:t>
            </a:fld>
            <a:endParaRPr lang="en-US"/>
          </a:p>
        </p:txBody>
      </p:sp>
    </p:spTree>
    <p:extLst>
      <p:ext uri="{BB962C8B-B14F-4D97-AF65-F5344CB8AC3E}">
        <p14:creationId xmlns:p14="http://schemas.microsoft.com/office/powerpoint/2010/main" val="3538951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 needs to be done at this meeting to stay on schedule.  If</a:t>
            </a:r>
            <a:r>
              <a:rPr lang="en-US" baseline="0" dirty="0" smtClean="0"/>
              <a:t> these items are not finalized, then the schedule will be delayed, which would impact other amendments.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5</a:t>
            </a:fld>
            <a:endParaRPr lang="en-US"/>
          </a:p>
        </p:txBody>
      </p:sp>
    </p:spTree>
    <p:extLst>
      <p:ext uri="{BB962C8B-B14F-4D97-AF65-F5344CB8AC3E}">
        <p14:creationId xmlns:p14="http://schemas.microsoft.com/office/powerpoint/2010/main" val="3118947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 needs to be done at this meeting to stay on schedule.  If</a:t>
            </a:r>
            <a:r>
              <a:rPr lang="en-US" baseline="0" dirty="0" smtClean="0"/>
              <a:t> these items are not finalized, then the schedule will be delayed, which would impact other amendments.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6</a:t>
            </a:fld>
            <a:endParaRPr lang="en-US"/>
          </a:p>
        </p:txBody>
      </p:sp>
    </p:spTree>
    <p:extLst>
      <p:ext uri="{BB962C8B-B14F-4D97-AF65-F5344CB8AC3E}">
        <p14:creationId xmlns:p14="http://schemas.microsoft.com/office/powerpoint/2010/main" val="3578312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 needs to be done at this meeting to stay on schedule.  If</a:t>
            </a:r>
            <a:r>
              <a:rPr lang="en-US" baseline="0" dirty="0" smtClean="0"/>
              <a:t> these items are not finalized, then the schedule will be delayed, which would impact other amendments.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7</a:t>
            </a:fld>
            <a:endParaRPr lang="en-US"/>
          </a:p>
        </p:txBody>
      </p:sp>
    </p:spTree>
    <p:extLst>
      <p:ext uri="{BB962C8B-B14F-4D97-AF65-F5344CB8AC3E}">
        <p14:creationId xmlns:p14="http://schemas.microsoft.com/office/powerpoint/2010/main" val="1588089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what needs to be done at this meeting to stay on schedule.  If</a:t>
            </a:r>
            <a:r>
              <a:rPr lang="en-US" baseline="0" dirty="0" smtClean="0"/>
              <a:t> these items are not finalized, then the schedule will be delayed, which would impact other amendments.</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8</a:t>
            </a:fld>
            <a:endParaRPr lang="en-US"/>
          </a:p>
        </p:txBody>
      </p:sp>
    </p:spTree>
    <p:extLst>
      <p:ext uri="{BB962C8B-B14F-4D97-AF65-F5344CB8AC3E}">
        <p14:creationId xmlns:p14="http://schemas.microsoft.com/office/powerpoint/2010/main" val="2715822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Hard to see a Vision.</a:t>
            </a:r>
            <a:r>
              <a:rPr lang="en-US" baseline="0" dirty="0" smtClean="0"/>
              <a:t>  Confusing and difficult to grasp overall picture of what is being proposed.  Council staff developed a potential alternative approach for the Committee to consider.</a:t>
            </a:r>
            <a:endParaRPr lang="en-US" dirty="0"/>
          </a:p>
        </p:txBody>
      </p:sp>
      <p:sp>
        <p:nvSpPr>
          <p:cNvPr id="4" name="Slide Number Placeholder 3"/>
          <p:cNvSpPr>
            <a:spLocks noGrp="1"/>
          </p:cNvSpPr>
          <p:nvPr>
            <p:ph type="sldNum" sz="quarter" idx="10"/>
          </p:nvPr>
        </p:nvSpPr>
        <p:spPr/>
        <p:txBody>
          <a:bodyPr/>
          <a:lstStyle/>
          <a:p>
            <a:fld id="{BA054A31-F50F-4842-867E-49E18267231D}" type="slidenum">
              <a:rPr lang="en-US" smtClean="0"/>
              <a:t>9</a:t>
            </a:fld>
            <a:endParaRPr lang="en-US"/>
          </a:p>
        </p:txBody>
      </p:sp>
    </p:spTree>
    <p:extLst>
      <p:ext uri="{BB962C8B-B14F-4D97-AF65-F5344CB8AC3E}">
        <p14:creationId xmlns:p14="http://schemas.microsoft.com/office/powerpoint/2010/main" val="3949892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39876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351593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504458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A08AC9-4C14-9A4E-86D6-9391AC58E6F0}"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86451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A08AC9-4C14-9A4E-86D6-9391AC58E6F0}" type="datetimeFigureOut">
              <a:rPr lang="en-US" smtClean="0"/>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743588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A08AC9-4C14-9A4E-86D6-9391AC58E6F0}"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276560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A08AC9-4C14-9A4E-86D6-9391AC58E6F0}" type="datetimeFigureOut">
              <a:rPr lang="en-US" smtClean="0"/>
              <a:t>9/26/2017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79351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A08AC9-4C14-9A4E-86D6-9391AC58E6F0}" type="datetimeFigureOut">
              <a:rPr lang="en-US" smtClean="0"/>
              <a:t>9/26/2017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501698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A08AC9-4C14-9A4E-86D6-9391AC58E6F0}" type="datetimeFigureOut">
              <a:rPr lang="en-US" smtClean="0"/>
              <a:t>9/26/2017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816012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A08AC9-4C14-9A4E-86D6-9391AC58E6F0}"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688966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A08AC9-4C14-9A4E-86D6-9391AC58E6F0}" type="datetimeFigureOut">
              <a:rPr lang="en-US" smtClean="0"/>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AA7C2-65C2-BA46-B671-5333584A0F77}" type="slidenum">
              <a:rPr lang="en-US" smtClean="0"/>
              <a:t>‹#›</a:t>
            </a:fld>
            <a:endParaRPr lang="en-US"/>
          </a:p>
        </p:txBody>
      </p:sp>
    </p:spTree>
    <p:extLst>
      <p:ext uri="{BB962C8B-B14F-4D97-AF65-F5344CB8AC3E}">
        <p14:creationId xmlns:p14="http://schemas.microsoft.com/office/powerpoint/2010/main" val="1029489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A08AC9-4C14-9A4E-86D6-9391AC58E6F0}" type="datetimeFigureOut">
              <a:rPr lang="en-US" smtClean="0"/>
              <a:t>9/26/2017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AA7C2-65C2-BA46-B671-5333584A0F77}" type="slidenum">
              <a:rPr lang="en-US" smtClean="0"/>
              <a:t>‹#›</a:t>
            </a:fld>
            <a:endParaRPr lang="en-US"/>
          </a:p>
        </p:txBody>
      </p:sp>
    </p:spTree>
    <p:extLst>
      <p:ext uri="{BB962C8B-B14F-4D97-AF65-F5344CB8AC3E}">
        <p14:creationId xmlns:p14="http://schemas.microsoft.com/office/powerpoint/2010/main" val="1129027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CMP Amendment 31</a:t>
            </a:r>
            <a:br>
              <a:rPr lang="en-US" b="1" dirty="0" smtClean="0"/>
            </a:br>
            <a:r>
              <a:rPr lang="en-US" b="1" dirty="0" smtClean="0"/>
              <a:t>Management of Atlantic Cobia</a:t>
            </a:r>
            <a:endParaRPr lang="en-US" b="1" dirty="0"/>
          </a:p>
        </p:txBody>
      </p:sp>
      <p:sp>
        <p:nvSpPr>
          <p:cNvPr id="3" name="Subtitle 2"/>
          <p:cNvSpPr>
            <a:spLocks noGrp="1"/>
          </p:cNvSpPr>
          <p:nvPr>
            <p:ph type="subTitle" idx="1"/>
          </p:nvPr>
        </p:nvSpPr>
        <p:spPr/>
        <p:txBody>
          <a:bodyPr/>
          <a:lstStyle/>
          <a:p>
            <a:endParaRPr lang="en-US" dirty="0" smtClean="0"/>
          </a:p>
          <a:p>
            <a:r>
              <a:rPr lang="en-US" dirty="0" smtClean="0"/>
              <a:t>Staff Overview – not in briefing book; tracks material in the Decision Document</a:t>
            </a:r>
            <a:endParaRPr lang="en-US" dirty="0"/>
          </a:p>
        </p:txBody>
      </p:sp>
    </p:spTree>
    <p:extLst>
      <p:ext uri="{BB962C8B-B14F-4D97-AF65-F5344CB8AC3E}">
        <p14:creationId xmlns:p14="http://schemas.microsoft.com/office/powerpoint/2010/main" val="9600370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500"/>
            <a:ext cx="10515600" cy="1325563"/>
          </a:xfrm>
        </p:spPr>
        <p:txBody>
          <a:bodyPr/>
          <a:lstStyle/>
          <a:p>
            <a:pPr algn="ctr"/>
            <a:r>
              <a:rPr lang="en-US" b="1" dirty="0" smtClean="0"/>
              <a:t>Draft Purpose and Need</a:t>
            </a:r>
            <a:endParaRPr lang="en-US" b="1" dirty="0"/>
          </a:p>
        </p:txBody>
      </p:sp>
      <p:sp>
        <p:nvSpPr>
          <p:cNvPr id="3" name="Content Placeholder 2"/>
          <p:cNvSpPr>
            <a:spLocks noGrp="1"/>
          </p:cNvSpPr>
          <p:nvPr>
            <p:ph idx="1"/>
          </p:nvPr>
        </p:nvSpPr>
        <p:spPr>
          <a:xfrm>
            <a:off x="284921" y="1655943"/>
            <a:ext cx="11622157" cy="4993998"/>
          </a:xfrm>
        </p:spPr>
        <p:txBody>
          <a:bodyPr>
            <a:noAutofit/>
          </a:bodyPr>
          <a:lstStyle/>
          <a:p>
            <a:pPr marL="0" indent="0">
              <a:buNone/>
            </a:pPr>
            <a:r>
              <a:rPr lang="en-US" sz="3200" b="1" dirty="0" smtClean="0"/>
              <a:t>Purpose </a:t>
            </a:r>
            <a:r>
              <a:rPr lang="en-US" sz="3200" b="1" dirty="0"/>
              <a:t>for Actions</a:t>
            </a:r>
            <a:endParaRPr lang="en-US" sz="3200" dirty="0"/>
          </a:p>
          <a:p>
            <a:pPr marL="0" indent="0">
              <a:buNone/>
            </a:pPr>
            <a:r>
              <a:rPr lang="en-US" sz="3200" dirty="0" smtClean="0"/>
              <a:t>The </a:t>
            </a:r>
            <a:r>
              <a:rPr lang="en-US" sz="3200" dirty="0"/>
              <a:t>purpose is to reduce complexity of management and facilitate improved coordination of state and federal management of Atlantic cobia. </a:t>
            </a:r>
          </a:p>
          <a:p>
            <a:pPr marL="0" indent="0">
              <a:buNone/>
            </a:pPr>
            <a:endParaRPr lang="en-US" sz="3200" dirty="0"/>
          </a:p>
          <a:p>
            <a:pPr marL="0" indent="0">
              <a:buNone/>
            </a:pPr>
            <a:r>
              <a:rPr lang="en-US" sz="3200" b="1" dirty="0"/>
              <a:t>Need for Actions</a:t>
            </a:r>
            <a:endParaRPr lang="en-US" sz="3200" dirty="0"/>
          </a:p>
          <a:p>
            <a:pPr marL="0" indent="0">
              <a:buNone/>
            </a:pPr>
            <a:r>
              <a:rPr lang="en-US" sz="3200" dirty="0" smtClean="0"/>
              <a:t>The </a:t>
            </a:r>
            <a:r>
              <a:rPr lang="en-US" sz="3200" dirty="0"/>
              <a:t>need is to provide for effective management of Atlantic Cobia without reducing protection to the stock.</a:t>
            </a:r>
          </a:p>
        </p:txBody>
      </p:sp>
    </p:spTree>
    <p:extLst>
      <p:ext uri="{BB962C8B-B14F-4D97-AF65-F5344CB8AC3E}">
        <p14:creationId xmlns:p14="http://schemas.microsoft.com/office/powerpoint/2010/main" val="20957234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500"/>
            <a:ext cx="10515600" cy="1325563"/>
          </a:xfrm>
        </p:spPr>
        <p:txBody>
          <a:bodyPr/>
          <a:lstStyle/>
          <a:p>
            <a:pPr algn="ctr"/>
            <a:r>
              <a:rPr lang="en-US" b="1" dirty="0" smtClean="0"/>
              <a:t>Action: Revise the Management System for Atlantic Cobia</a:t>
            </a:r>
            <a:endParaRPr lang="en-US" b="1" dirty="0"/>
          </a:p>
        </p:txBody>
      </p:sp>
      <p:sp>
        <p:nvSpPr>
          <p:cNvPr id="3" name="Content Placeholder 2"/>
          <p:cNvSpPr>
            <a:spLocks noGrp="1"/>
          </p:cNvSpPr>
          <p:nvPr>
            <p:ph idx="1"/>
          </p:nvPr>
        </p:nvSpPr>
        <p:spPr>
          <a:xfrm>
            <a:off x="284921" y="1655943"/>
            <a:ext cx="11622157" cy="4993998"/>
          </a:xfrm>
        </p:spPr>
        <p:txBody>
          <a:bodyPr>
            <a:noAutofit/>
          </a:bodyPr>
          <a:lstStyle/>
          <a:p>
            <a:pPr marL="0" indent="0">
              <a:buNone/>
            </a:pPr>
            <a:r>
              <a:rPr lang="en-US" sz="3200" b="1" dirty="0"/>
              <a:t>Alternative 1 (No Action)</a:t>
            </a:r>
            <a:r>
              <a:rPr lang="en-US" sz="3200" dirty="0"/>
              <a:t>. Retain Atlantic cobia in the Fishery Management Plan for Coastal Migratory Pelagic Resources of the Gulf of Mexico and Atlantic regions (CMP FMP). </a:t>
            </a:r>
          </a:p>
          <a:p>
            <a:endParaRPr lang="en-US" sz="3200" dirty="0"/>
          </a:p>
          <a:p>
            <a:pPr marL="0" indent="0">
              <a:buNone/>
            </a:pPr>
            <a:r>
              <a:rPr lang="en-US" sz="3200" b="1" dirty="0"/>
              <a:t>Alternative 2</a:t>
            </a:r>
            <a:r>
              <a:rPr lang="en-US" sz="3200" dirty="0"/>
              <a:t>. Remove Atlantic cobia from the CMP FMP. The Atlantic States Marine Fisheries Commission (ASMFC) would manage cobia through the interstate management plan. Essential fish habitat for cobia would no longer be identified and described (MSFCMA §303(a)(7)).</a:t>
            </a:r>
          </a:p>
        </p:txBody>
      </p:sp>
    </p:spTree>
    <p:extLst>
      <p:ext uri="{BB962C8B-B14F-4D97-AF65-F5344CB8AC3E}">
        <p14:creationId xmlns:p14="http://schemas.microsoft.com/office/powerpoint/2010/main" val="39946013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500"/>
            <a:ext cx="10515600" cy="1325563"/>
          </a:xfrm>
        </p:spPr>
        <p:txBody>
          <a:bodyPr/>
          <a:lstStyle/>
          <a:p>
            <a:pPr algn="ctr"/>
            <a:r>
              <a:rPr lang="en-US" b="1" dirty="0" smtClean="0"/>
              <a:t>Action: Revise the Management System for Atlantic Cobia</a:t>
            </a:r>
            <a:endParaRPr lang="en-US" b="1" dirty="0"/>
          </a:p>
        </p:txBody>
      </p:sp>
      <p:sp>
        <p:nvSpPr>
          <p:cNvPr id="3" name="Content Placeholder 2"/>
          <p:cNvSpPr>
            <a:spLocks noGrp="1"/>
          </p:cNvSpPr>
          <p:nvPr>
            <p:ph idx="1"/>
          </p:nvPr>
        </p:nvSpPr>
        <p:spPr>
          <a:xfrm>
            <a:off x="284921" y="1655943"/>
            <a:ext cx="11622157" cy="4993998"/>
          </a:xfrm>
        </p:spPr>
        <p:txBody>
          <a:bodyPr>
            <a:noAutofit/>
          </a:bodyPr>
          <a:lstStyle/>
          <a:p>
            <a:pPr marL="0" indent="0">
              <a:buNone/>
            </a:pPr>
            <a:r>
              <a:rPr lang="en-US" sz="2400" b="1" dirty="0"/>
              <a:t>Alternative 3</a:t>
            </a:r>
            <a:r>
              <a:rPr lang="en-US" sz="2400" dirty="0"/>
              <a:t>. </a:t>
            </a:r>
            <a:r>
              <a:rPr lang="en-US" dirty="0"/>
              <a:t>Establish process for complementary management of Atlantic cobia with the ASMFC.</a:t>
            </a:r>
          </a:p>
          <a:p>
            <a:pPr marL="0" indent="0">
              <a:buNone/>
            </a:pPr>
            <a:r>
              <a:rPr lang="en-US" sz="2400" dirty="0"/>
              <a:t> </a:t>
            </a:r>
            <a:r>
              <a:rPr lang="en-US" sz="2400" u="sng" dirty="0" smtClean="0"/>
              <a:t>Option 1 – Council action required</a:t>
            </a:r>
            <a:endParaRPr lang="en-US" sz="2400" u="sng" dirty="0"/>
          </a:p>
          <a:p>
            <a:pPr marL="0" indent="0">
              <a:buNone/>
            </a:pPr>
            <a:r>
              <a:rPr lang="en-US" sz="2400" dirty="0"/>
              <a:t> </a:t>
            </a:r>
            <a:r>
              <a:rPr lang="en-US" sz="2400" dirty="0" smtClean="0"/>
              <a:t>NMFS </a:t>
            </a:r>
            <a:r>
              <a:rPr lang="en-US" sz="2400" dirty="0"/>
              <a:t>would continue to apply the mandated annual catch limit (ACL) for Atlantic cobia and implement accountability measures, as necessary. The South Atlantic Council would establish the ACLs and AMs through the CMP FMP. </a:t>
            </a:r>
          </a:p>
          <a:p>
            <a:pPr marL="0" indent="0">
              <a:buNone/>
            </a:pPr>
            <a:r>
              <a:rPr lang="en-US" sz="2400" dirty="0"/>
              <a:t> </a:t>
            </a:r>
          </a:p>
          <a:p>
            <a:pPr marL="0" lvl="0" indent="0">
              <a:buNone/>
            </a:pPr>
            <a:r>
              <a:rPr lang="en-US" sz="2400" dirty="0"/>
              <a:t>ASMFC would establish management measures for cobia harvest in state waters. Harvest would be subject to the Atlantic cobia ACL. </a:t>
            </a:r>
          </a:p>
          <a:p>
            <a:pPr marL="0" indent="0">
              <a:buNone/>
            </a:pPr>
            <a:r>
              <a:rPr lang="en-US" sz="2400" dirty="0"/>
              <a:t> </a:t>
            </a:r>
          </a:p>
          <a:p>
            <a:pPr marL="0" lvl="0" indent="0">
              <a:buNone/>
            </a:pPr>
            <a:r>
              <a:rPr lang="en-US" sz="2400" dirty="0"/>
              <a:t>South Atlantic Council would update the CMP FMP to provide consistent regulations for cobia harvest in federal waters through the amendment process, with Gulf Council approval of actions not suitable for a framework amendment.</a:t>
            </a:r>
          </a:p>
        </p:txBody>
      </p:sp>
    </p:spTree>
    <p:extLst>
      <p:ext uri="{BB962C8B-B14F-4D97-AF65-F5344CB8AC3E}">
        <p14:creationId xmlns:p14="http://schemas.microsoft.com/office/powerpoint/2010/main" val="366947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500"/>
            <a:ext cx="10515600" cy="1325563"/>
          </a:xfrm>
        </p:spPr>
        <p:txBody>
          <a:bodyPr/>
          <a:lstStyle/>
          <a:p>
            <a:pPr algn="ctr"/>
            <a:r>
              <a:rPr lang="en-US" b="1" dirty="0" smtClean="0"/>
              <a:t>Action: Revise the Management System for Atlantic Cobia</a:t>
            </a:r>
            <a:endParaRPr lang="en-US" b="1" dirty="0"/>
          </a:p>
        </p:txBody>
      </p:sp>
      <p:sp>
        <p:nvSpPr>
          <p:cNvPr id="3" name="Content Placeholder 2"/>
          <p:cNvSpPr>
            <a:spLocks noGrp="1"/>
          </p:cNvSpPr>
          <p:nvPr>
            <p:ph idx="1"/>
          </p:nvPr>
        </p:nvSpPr>
        <p:spPr>
          <a:xfrm>
            <a:off x="284921" y="1655943"/>
            <a:ext cx="11622157" cy="4993998"/>
          </a:xfrm>
        </p:spPr>
        <p:txBody>
          <a:bodyPr>
            <a:noAutofit/>
          </a:bodyPr>
          <a:lstStyle/>
          <a:p>
            <a:pPr marL="0" indent="0">
              <a:buNone/>
            </a:pPr>
            <a:r>
              <a:rPr lang="en-US" b="1" dirty="0"/>
              <a:t>Alternative 3</a:t>
            </a:r>
            <a:r>
              <a:rPr lang="en-US" dirty="0"/>
              <a:t>. Establish process for complementary management of Atlantic cobia with the ASMFC.</a:t>
            </a:r>
          </a:p>
          <a:p>
            <a:pPr marL="0" indent="0">
              <a:buNone/>
            </a:pPr>
            <a:r>
              <a:rPr lang="en-US" sz="2400" dirty="0"/>
              <a:t> </a:t>
            </a:r>
            <a:r>
              <a:rPr lang="en-US" sz="2400" u="sng" dirty="0" smtClean="0"/>
              <a:t>Option 2 – No direct Council action required</a:t>
            </a:r>
            <a:endParaRPr lang="en-US" sz="2400" u="sng" dirty="0"/>
          </a:p>
          <a:p>
            <a:pPr marL="0" lvl="0" indent="0">
              <a:buNone/>
            </a:pPr>
            <a:r>
              <a:rPr lang="en-US" sz="2400" dirty="0"/>
              <a:t>South Atlantic Council would establish a process in which NMFS would update the federal regulations to be consistent with the ASMFC plan, without action by the Council(s). </a:t>
            </a:r>
          </a:p>
          <a:p>
            <a:pPr marL="0" indent="0">
              <a:buNone/>
            </a:pPr>
            <a:endParaRPr lang="en-US" sz="2400" dirty="0" smtClean="0"/>
          </a:p>
          <a:p>
            <a:pPr marL="0" indent="0">
              <a:buNone/>
            </a:pPr>
            <a:r>
              <a:rPr lang="en-US" sz="2400" dirty="0" smtClean="0"/>
              <a:t>Example- </a:t>
            </a:r>
            <a:r>
              <a:rPr lang="en-US" sz="2400" dirty="0"/>
              <a:t>Appendix A: Spiny Lobster (amendment in development to update the associated procedure; the below protocol was most recently implemented through Spiny Lobster Amendment 10). Note that all NEPA, MSA and other federal mandates would be applicable for any regulatory changes by NMFS. </a:t>
            </a:r>
          </a:p>
        </p:txBody>
      </p:sp>
    </p:spTree>
    <p:extLst>
      <p:ext uri="{BB962C8B-B14F-4D97-AF65-F5344CB8AC3E}">
        <p14:creationId xmlns:p14="http://schemas.microsoft.com/office/powerpoint/2010/main" val="412632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Committee Actions </a:t>
            </a:r>
            <a:endParaRPr lang="en-US" sz="3600" b="1" dirty="0"/>
          </a:p>
        </p:txBody>
      </p:sp>
      <p:sp>
        <p:nvSpPr>
          <p:cNvPr id="3" name="Content Placeholder 2"/>
          <p:cNvSpPr>
            <a:spLocks noGrp="1"/>
          </p:cNvSpPr>
          <p:nvPr>
            <p:ph idx="1"/>
          </p:nvPr>
        </p:nvSpPr>
        <p:spPr>
          <a:xfrm>
            <a:off x="838200" y="1825625"/>
            <a:ext cx="10723880" cy="4351338"/>
          </a:xfrm>
        </p:spPr>
        <p:txBody>
          <a:bodyPr>
            <a:normAutofit/>
          </a:bodyPr>
          <a:lstStyle/>
          <a:p>
            <a:r>
              <a:rPr lang="en-US" b="1" dirty="0"/>
              <a:t>1) Which sub-alternative do you want to include under Alternative 3? </a:t>
            </a:r>
            <a:endParaRPr lang="en-US" dirty="0"/>
          </a:p>
          <a:p>
            <a:pPr>
              <a:buFontTx/>
              <a:buChar char="-"/>
            </a:pPr>
            <a:r>
              <a:rPr lang="en-US" dirty="0" smtClean="0"/>
              <a:t>Complementary management for the EEZ through the amendment process (Option 1) or without Council action (Option 2)? </a:t>
            </a:r>
            <a:endParaRPr lang="en-US" dirty="0"/>
          </a:p>
          <a:p>
            <a:endParaRPr lang="en-US" dirty="0"/>
          </a:p>
          <a:p>
            <a:r>
              <a:rPr lang="en-US" b="1" dirty="0" smtClean="0"/>
              <a:t>2</a:t>
            </a:r>
            <a:r>
              <a:rPr lang="en-US" b="1" dirty="0"/>
              <a:t>) Modify the alternatives and add alternatives/sub-alternatives, if necessary. </a:t>
            </a:r>
            <a:endParaRPr lang="en-US" dirty="0"/>
          </a:p>
          <a:p>
            <a:pPr marL="0" indent="0">
              <a:buNone/>
            </a:pPr>
            <a:endParaRPr lang="en-US" dirty="0"/>
          </a:p>
          <a:p>
            <a:r>
              <a:rPr lang="en-US" b="1" dirty="0"/>
              <a:t>3) ACCEPT ALTERNATIVES 1 THROUGH X</a:t>
            </a:r>
            <a:endParaRPr lang="en-US" dirty="0"/>
          </a:p>
        </p:txBody>
      </p:sp>
    </p:spTree>
    <p:extLst>
      <p:ext uri="{BB962C8B-B14F-4D97-AF65-F5344CB8AC3E}">
        <p14:creationId xmlns:p14="http://schemas.microsoft.com/office/powerpoint/2010/main" val="1768813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Any Adjustment to Timing?</a:t>
            </a:r>
            <a:endParaRPr lang="en-US" sz="3600" b="1"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September 2017 – </a:t>
            </a:r>
            <a:r>
              <a:rPr lang="en-US" dirty="0" smtClean="0"/>
              <a:t>Approve action(s) and alternatives </a:t>
            </a:r>
            <a:r>
              <a:rPr lang="en-US" dirty="0"/>
              <a:t>to be included for analysis. </a:t>
            </a:r>
          </a:p>
          <a:p>
            <a:pPr marL="0" indent="0">
              <a:buNone/>
            </a:pPr>
            <a:r>
              <a:rPr lang="en-US" u="sng" dirty="0" smtClean="0"/>
              <a:t>Was this accomplished? If not revise timing</a:t>
            </a:r>
            <a:r>
              <a:rPr lang="en-US" dirty="0"/>
              <a:t>.</a:t>
            </a:r>
          </a:p>
          <a:p>
            <a:endParaRPr lang="en-US" dirty="0"/>
          </a:p>
          <a:p>
            <a:r>
              <a:rPr lang="en-US" dirty="0"/>
              <a:t>December 2017 - Review/Finalize actions/alternatives and Purpose and </a:t>
            </a:r>
            <a:r>
              <a:rPr lang="en-US" dirty="0" smtClean="0"/>
              <a:t>Need; approve for public hearings</a:t>
            </a:r>
          </a:p>
          <a:p>
            <a:endParaRPr lang="en-US" dirty="0"/>
          </a:p>
          <a:p>
            <a:r>
              <a:rPr lang="en-US" dirty="0" smtClean="0"/>
              <a:t>January/February </a:t>
            </a:r>
            <a:r>
              <a:rPr lang="en-US" dirty="0"/>
              <a:t>2018 </a:t>
            </a:r>
            <a:r>
              <a:rPr lang="en-US" dirty="0" smtClean="0"/>
              <a:t>– Public hearings</a:t>
            </a:r>
          </a:p>
          <a:p>
            <a:endParaRPr lang="en-US" dirty="0"/>
          </a:p>
          <a:p>
            <a:r>
              <a:rPr lang="en-US" dirty="0" smtClean="0"/>
              <a:t>March 2018 </a:t>
            </a:r>
            <a:r>
              <a:rPr lang="mr-IN" dirty="0" smtClean="0"/>
              <a:t>–</a:t>
            </a:r>
            <a:r>
              <a:rPr lang="en-US" dirty="0" smtClean="0"/>
              <a:t> review public </a:t>
            </a:r>
            <a:r>
              <a:rPr lang="en-US" dirty="0"/>
              <a:t>comment, modify </a:t>
            </a:r>
            <a:r>
              <a:rPr lang="en-US" dirty="0" smtClean="0"/>
              <a:t>document, </a:t>
            </a:r>
            <a:r>
              <a:rPr lang="en-US" dirty="0"/>
              <a:t>and approve </a:t>
            </a:r>
            <a:r>
              <a:rPr lang="en-US" dirty="0" err="1" smtClean="0"/>
              <a:t>approve</a:t>
            </a:r>
            <a:r>
              <a:rPr lang="en-US" dirty="0" smtClean="0"/>
              <a:t> </a:t>
            </a:r>
            <a:r>
              <a:rPr lang="en-US" dirty="0"/>
              <a:t>for formal review</a:t>
            </a:r>
            <a:r>
              <a:rPr lang="en-US" dirty="0" smtClean="0"/>
              <a:t>.</a:t>
            </a:r>
          </a:p>
          <a:p>
            <a:pPr marL="0" indent="0">
              <a:buNone/>
            </a:pPr>
            <a:endParaRPr lang="en-US" dirty="0" smtClean="0"/>
          </a:p>
          <a:p>
            <a:r>
              <a:rPr lang="en-US" dirty="0" smtClean="0"/>
              <a:t>April 2018 – Gulf Council approve for formal review</a:t>
            </a:r>
            <a:endParaRPr lang="en-US" dirty="0"/>
          </a:p>
        </p:txBody>
      </p:sp>
    </p:spTree>
    <p:extLst>
      <p:ext uri="{BB962C8B-B14F-4D97-AF65-F5344CB8AC3E}">
        <p14:creationId xmlns:p14="http://schemas.microsoft.com/office/powerpoint/2010/main" val="1310975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the Council did in June</a:t>
            </a:r>
            <a:endParaRPr lang="en-US" b="1" dirty="0"/>
          </a:p>
        </p:txBody>
      </p:sp>
      <p:sp>
        <p:nvSpPr>
          <p:cNvPr id="3" name="Content Placeholder 2"/>
          <p:cNvSpPr>
            <a:spLocks noGrp="1"/>
          </p:cNvSpPr>
          <p:nvPr>
            <p:ph idx="1"/>
          </p:nvPr>
        </p:nvSpPr>
        <p:spPr/>
        <p:txBody>
          <a:bodyPr>
            <a:normAutofit/>
          </a:bodyPr>
          <a:lstStyle/>
          <a:p>
            <a:r>
              <a:rPr lang="en-US" sz="3600" dirty="0" smtClean="0"/>
              <a:t>Directed staff to start work on an amendment with alternatives to remove Atlantic cobia from the FMP and complementary management of Atlantic cobia</a:t>
            </a:r>
            <a:endParaRPr lang="en-US" sz="3600" dirty="0"/>
          </a:p>
        </p:txBody>
      </p:sp>
    </p:spTree>
    <p:extLst>
      <p:ext uri="{BB962C8B-B14F-4D97-AF65-F5344CB8AC3E}">
        <p14:creationId xmlns:p14="http://schemas.microsoft.com/office/powerpoint/2010/main" val="1298765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735" y="0"/>
            <a:ext cx="10515600" cy="1325563"/>
          </a:xfrm>
        </p:spPr>
        <p:txBody>
          <a:bodyPr/>
          <a:lstStyle/>
          <a:p>
            <a:r>
              <a:rPr lang="en-US" b="1" dirty="0" smtClean="0"/>
              <a:t>Potential Timing</a:t>
            </a:r>
            <a:endParaRPr lang="en-US" b="1" dirty="0"/>
          </a:p>
        </p:txBody>
      </p:sp>
      <p:sp>
        <p:nvSpPr>
          <p:cNvPr id="4" name="Content Placeholder 3"/>
          <p:cNvSpPr>
            <a:spLocks noGrp="1"/>
          </p:cNvSpPr>
          <p:nvPr>
            <p:ph idx="1"/>
          </p:nvPr>
        </p:nvSpPr>
        <p:spPr>
          <a:xfrm>
            <a:off x="478734" y="1218231"/>
            <a:ext cx="11713265" cy="5507689"/>
          </a:xfrm>
        </p:spPr>
        <p:txBody>
          <a:bodyPr>
            <a:normAutofit fontScale="40000" lnSpcReduction="20000"/>
          </a:bodyPr>
          <a:lstStyle/>
          <a:p>
            <a:pPr marL="0" indent="0">
              <a:buNone/>
            </a:pPr>
            <a:r>
              <a:rPr lang="en-US" sz="5100" dirty="0" smtClean="0"/>
              <a:t>September </a:t>
            </a:r>
            <a:r>
              <a:rPr lang="en-US" sz="5100" dirty="0"/>
              <a:t>2017	</a:t>
            </a:r>
            <a:r>
              <a:rPr lang="en-US" sz="5100" dirty="0" smtClean="0"/>
              <a:t>	Council </a:t>
            </a:r>
            <a:r>
              <a:rPr lang="en-US" sz="5100" dirty="0"/>
              <a:t>reviews </a:t>
            </a:r>
            <a:r>
              <a:rPr lang="en-US" sz="5100" dirty="0" smtClean="0"/>
              <a:t>scoping comments and approves action(s) and 					alternatives to be analyzed</a:t>
            </a:r>
            <a:endParaRPr lang="en-US" sz="5100" dirty="0"/>
          </a:p>
          <a:p>
            <a:pPr marL="0" indent="0">
              <a:buNone/>
            </a:pPr>
            <a:r>
              <a:rPr lang="en-US" sz="5100" dirty="0"/>
              <a:t> </a:t>
            </a:r>
          </a:p>
          <a:p>
            <a:pPr marL="0" indent="0">
              <a:buNone/>
            </a:pPr>
            <a:r>
              <a:rPr lang="en-US" sz="5100" dirty="0"/>
              <a:t>December 2017	</a:t>
            </a:r>
            <a:r>
              <a:rPr lang="en-US" sz="5100" dirty="0" smtClean="0"/>
              <a:t>	Council </a:t>
            </a:r>
            <a:r>
              <a:rPr lang="en-US" sz="5100" dirty="0"/>
              <a:t>reviews the draft amendment, selects preferred </a:t>
            </a:r>
            <a:r>
              <a:rPr lang="en-US" sz="5100" dirty="0" smtClean="0"/>
              <a:t>						alternative(s</a:t>
            </a:r>
            <a:r>
              <a:rPr lang="en-US" sz="5100" dirty="0"/>
              <a:t>), modifies the document as necessary, and approves </a:t>
            </a:r>
            <a:r>
              <a:rPr lang="en-US" sz="5100" dirty="0" smtClean="0"/>
              <a:t>					for </a:t>
            </a:r>
            <a:r>
              <a:rPr lang="en-US" sz="5100" dirty="0"/>
              <a:t>public hearings </a:t>
            </a:r>
          </a:p>
          <a:p>
            <a:pPr marL="0" indent="0">
              <a:buNone/>
            </a:pPr>
            <a:r>
              <a:rPr lang="en-US" sz="5100" dirty="0"/>
              <a:t> </a:t>
            </a:r>
          </a:p>
          <a:p>
            <a:pPr marL="0" indent="0">
              <a:buNone/>
            </a:pPr>
            <a:r>
              <a:rPr lang="en-US" sz="5100" dirty="0"/>
              <a:t>January 2018	</a:t>
            </a:r>
            <a:r>
              <a:rPr lang="en-US" sz="5100" dirty="0" smtClean="0"/>
              <a:t>	Public </a:t>
            </a:r>
            <a:r>
              <a:rPr lang="en-US" sz="5100" dirty="0"/>
              <a:t>hearings</a:t>
            </a:r>
          </a:p>
          <a:p>
            <a:pPr marL="0" indent="0">
              <a:buNone/>
            </a:pPr>
            <a:r>
              <a:rPr lang="en-US" sz="5100" dirty="0"/>
              <a:t> </a:t>
            </a:r>
          </a:p>
          <a:p>
            <a:pPr marL="0" indent="0">
              <a:buNone/>
            </a:pPr>
            <a:r>
              <a:rPr lang="en-US" sz="5100" dirty="0"/>
              <a:t>March 2018	</a:t>
            </a:r>
            <a:r>
              <a:rPr lang="en-US" sz="5100" dirty="0" smtClean="0"/>
              <a:t>	Council </a:t>
            </a:r>
            <a:r>
              <a:rPr lang="en-US" sz="5100" dirty="0"/>
              <a:t>takes final action on </a:t>
            </a:r>
            <a:r>
              <a:rPr lang="en-US" sz="5100" dirty="0" smtClean="0"/>
              <a:t>amendment</a:t>
            </a:r>
          </a:p>
          <a:p>
            <a:pPr marL="0" indent="0">
              <a:buNone/>
            </a:pPr>
            <a:endParaRPr lang="en-US" sz="5100" dirty="0"/>
          </a:p>
          <a:p>
            <a:pPr marL="0" indent="0">
              <a:buNone/>
            </a:pPr>
            <a:r>
              <a:rPr lang="en-US" sz="5100" dirty="0" smtClean="0"/>
              <a:t>April 2018		Gulf Council takes final action on amendment</a:t>
            </a:r>
            <a:endParaRPr lang="en-US" sz="5100" dirty="0"/>
          </a:p>
          <a:p>
            <a:pPr marL="0" indent="0">
              <a:buNone/>
            </a:pPr>
            <a:r>
              <a:rPr lang="en-US" sz="5100" dirty="0"/>
              <a:t> </a:t>
            </a:r>
          </a:p>
          <a:p>
            <a:pPr marL="0" indent="0">
              <a:buNone/>
            </a:pPr>
            <a:r>
              <a:rPr lang="en-US" sz="5100" dirty="0"/>
              <a:t>April 2018	</a:t>
            </a:r>
            <a:r>
              <a:rPr lang="en-US" sz="5100" dirty="0" smtClean="0"/>
              <a:t>	Amendment </a:t>
            </a:r>
            <a:r>
              <a:rPr lang="en-US" sz="5100" dirty="0"/>
              <a:t>transmitted for Secretarial Review</a:t>
            </a:r>
          </a:p>
          <a:p>
            <a:pPr marL="0" indent="0">
              <a:buNone/>
            </a:pPr>
            <a:r>
              <a:rPr lang="en-US" sz="5100" dirty="0"/>
              <a:t> </a:t>
            </a:r>
          </a:p>
          <a:p>
            <a:pPr marL="0" indent="0">
              <a:buNone/>
            </a:pPr>
            <a:r>
              <a:rPr lang="en-US" sz="5100" dirty="0"/>
              <a:t>Late 2018	</a:t>
            </a:r>
            <a:r>
              <a:rPr lang="en-US" sz="5100" dirty="0" smtClean="0"/>
              <a:t>	Implementation</a:t>
            </a:r>
            <a:endParaRPr lang="en-US" sz="5100" dirty="0"/>
          </a:p>
        </p:txBody>
      </p:sp>
    </p:spTree>
    <p:extLst>
      <p:ext uri="{BB962C8B-B14F-4D97-AF65-F5344CB8AC3E}">
        <p14:creationId xmlns:p14="http://schemas.microsoft.com/office/powerpoint/2010/main" val="2068650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needs to be done at this meeting to meet the potential timing:</a:t>
            </a:r>
            <a:endParaRPr lang="en-US" b="1" dirty="0"/>
          </a:p>
        </p:txBody>
      </p:sp>
      <p:sp>
        <p:nvSpPr>
          <p:cNvPr id="3" name="Content Placeholder 2"/>
          <p:cNvSpPr>
            <a:spLocks noGrp="1"/>
          </p:cNvSpPr>
          <p:nvPr>
            <p:ph idx="1"/>
          </p:nvPr>
        </p:nvSpPr>
        <p:spPr>
          <a:xfrm>
            <a:off x="838200" y="2160905"/>
            <a:ext cx="10515600" cy="4351338"/>
          </a:xfrm>
        </p:spPr>
        <p:txBody>
          <a:bodyPr>
            <a:normAutofit/>
          </a:bodyPr>
          <a:lstStyle/>
          <a:p>
            <a:pPr lvl="0"/>
            <a:r>
              <a:rPr lang="en-US" sz="3200" dirty="0"/>
              <a:t>Review public input</a:t>
            </a:r>
          </a:p>
          <a:p>
            <a:pPr lvl="0"/>
            <a:r>
              <a:rPr lang="en-US" sz="3200" dirty="0"/>
              <a:t>Consider MSA requirements for including a species in a federal management plan</a:t>
            </a:r>
          </a:p>
          <a:p>
            <a:pPr lvl="0"/>
            <a:r>
              <a:rPr lang="en-US" sz="3200" dirty="0"/>
              <a:t>Review and approve the Purpose and Need</a:t>
            </a:r>
          </a:p>
          <a:p>
            <a:pPr lvl="0"/>
            <a:r>
              <a:rPr lang="en-US" sz="3200" dirty="0"/>
              <a:t>Review and approve the action(s) and alternatives to be analyzed</a:t>
            </a:r>
          </a:p>
        </p:txBody>
      </p:sp>
    </p:spTree>
    <p:extLst>
      <p:ext uri="{BB962C8B-B14F-4D97-AF65-F5344CB8AC3E}">
        <p14:creationId xmlns:p14="http://schemas.microsoft.com/office/powerpoint/2010/main" val="1036739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320" y="-10795"/>
            <a:ext cx="10515600" cy="1325563"/>
          </a:xfrm>
        </p:spPr>
        <p:txBody>
          <a:bodyPr/>
          <a:lstStyle/>
          <a:p>
            <a:r>
              <a:rPr lang="en-US" b="1" dirty="0" smtClean="0"/>
              <a:t>MSA Considerations</a:t>
            </a:r>
            <a:endParaRPr lang="en-US" b="1" dirty="0"/>
          </a:p>
        </p:txBody>
      </p:sp>
      <p:sp>
        <p:nvSpPr>
          <p:cNvPr id="3" name="Content Placeholder 2"/>
          <p:cNvSpPr>
            <a:spLocks noGrp="1"/>
          </p:cNvSpPr>
          <p:nvPr>
            <p:ph idx="1"/>
          </p:nvPr>
        </p:nvSpPr>
        <p:spPr>
          <a:xfrm>
            <a:off x="401320" y="1073785"/>
            <a:ext cx="10515600" cy="4351338"/>
          </a:xfrm>
        </p:spPr>
        <p:txBody>
          <a:bodyPr>
            <a:noAutofit/>
          </a:bodyPr>
          <a:lstStyle/>
          <a:p>
            <a:pPr marL="0" indent="0">
              <a:buNone/>
            </a:pPr>
            <a:r>
              <a:rPr lang="en-US" sz="2400" dirty="0"/>
              <a:t>NMFS guidelines for determining whether to include species in an </a:t>
            </a:r>
            <a:r>
              <a:rPr lang="en-US" sz="2400" dirty="0" smtClean="0"/>
              <a:t>FMU direct </a:t>
            </a:r>
            <a:r>
              <a:rPr lang="en-US" sz="2400" dirty="0"/>
              <a:t>the Councils to consider the following seven </a:t>
            </a:r>
            <a:r>
              <a:rPr lang="en-US" sz="2400" dirty="0" smtClean="0"/>
              <a:t>factors:</a:t>
            </a:r>
          </a:p>
          <a:p>
            <a:pPr marL="233363" indent="0">
              <a:buNone/>
            </a:pPr>
            <a:r>
              <a:rPr lang="en-US" sz="2200" dirty="0" smtClean="0"/>
              <a:t>(</a:t>
            </a:r>
            <a:r>
              <a:rPr lang="en-US" sz="2200" dirty="0" err="1"/>
              <a:t>i</a:t>
            </a:r>
            <a:r>
              <a:rPr lang="en-US" sz="2200" dirty="0"/>
              <a:t>) The </a:t>
            </a:r>
            <a:r>
              <a:rPr lang="en-US" sz="2200" u="sng" dirty="0"/>
              <a:t>importance of the fishery </a:t>
            </a:r>
            <a:r>
              <a:rPr lang="en-US" sz="2200" dirty="0"/>
              <a:t>to the Nation and to the regional economy.</a:t>
            </a:r>
          </a:p>
          <a:p>
            <a:pPr marL="233363" indent="0">
              <a:buNone/>
            </a:pPr>
            <a:r>
              <a:rPr lang="en-US" sz="2200" dirty="0" smtClean="0"/>
              <a:t>(ii</a:t>
            </a:r>
            <a:r>
              <a:rPr lang="en-US" sz="2200" dirty="0"/>
              <a:t>) The </a:t>
            </a:r>
            <a:r>
              <a:rPr lang="en-US" sz="2200" u="sng" dirty="0"/>
              <a:t>condition of the stock </a:t>
            </a:r>
            <a:r>
              <a:rPr lang="en-US" sz="2200" dirty="0"/>
              <a:t>or stocks of fish and whether an FMP can improve or maintain that condition.</a:t>
            </a:r>
          </a:p>
          <a:p>
            <a:pPr marL="233363" indent="0">
              <a:buNone/>
            </a:pPr>
            <a:r>
              <a:rPr lang="en-US" sz="2200" dirty="0"/>
              <a:t>(iii) The extent to which the fishery could be or is already adequately </a:t>
            </a:r>
            <a:r>
              <a:rPr lang="en-US" sz="2200" u="sng" dirty="0"/>
              <a:t>managed by states</a:t>
            </a:r>
            <a:r>
              <a:rPr lang="en-US" sz="2200" dirty="0"/>
              <a:t>, by state/Federal programs, by Federal regulations pursuant to FMPs or international commissions, or by industry self-regulation, consistent with the policies and standards of the Magnuson-Stevens Act.</a:t>
            </a:r>
          </a:p>
          <a:p>
            <a:pPr marL="233363" indent="0">
              <a:buNone/>
            </a:pPr>
            <a:r>
              <a:rPr lang="en-US" sz="2200" dirty="0"/>
              <a:t>(iv) The </a:t>
            </a:r>
            <a:r>
              <a:rPr lang="en-US" sz="2200" u="sng" dirty="0"/>
              <a:t>need to resolve competing interests </a:t>
            </a:r>
            <a:r>
              <a:rPr lang="en-US" sz="2200" dirty="0"/>
              <a:t>and conflicts among user groups and whether an FMP can further that resolution.</a:t>
            </a:r>
          </a:p>
          <a:p>
            <a:pPr marL="233363" indent="0">
              <a:buNone/>
            </a:pPr>
            <a:r>
              <a:rPr lang="en-US" sz="2200" dirty="0"/>
              <a:t>(v) The </a:t>
            </a:r>
            <a:r>
              <a:rPr lang="en-US" sz="2200" u="sng" dirty="0"/>
              <a:t>economic condition of a fishery </a:t>
            </a:r>
            <a:r>
              <a:rPr lang="en-US" sz="2200" dirty="0"/>
              <a:t>and whether an FMP can produce more efficient utilization.</a:t>
            </a:r>
          </a:p>
          <a:p>
            <a:pPr marL="233363" indent="0">
              <a:buNone/>
            </a:pPr>
            <a:r>
              <a:rPr lang="en-US" sz="2200" dirty="0"/>
              <a:t>(vi) The needs of a developing fishery, and whether an FMP can foster </a:t>
            </a:r>
            <a:r>
              <a:rPr lang="en-US" sz="2200" u="sng" dirty="0"/>
              <a:t>orderly growth</a:t>
            </a:r>
            <a:r>
              <a:rPr lang="en-US" sz="2200" dirty="0"/>
              <a:t>.</a:t>
            </a:r>
          </a:p>
          <a:p>
            <a:pPr marL="233363" indent="0">
              <a:buNone/>
            </a:pPr>
            <a:r>
              <a:rPr lang="en-US" sz="2200" dirty="0"/>
              <a:t>(vii) The </a:t>
            </a:r>
            <a:r>
              <a:rPr lang="en-US" sz="2200" u="sng" dirty="0"/>
              <a:t>costs </a:t>
            </a:r>
            <a:r>
              <a:rPr lang="en-US" sz="2200" dirty="0"/>
              <a:t>associated with an FMP, balanced against the </a:t>
            </a:r>
            <a:r>
              <a:rPr lang="en-US" sz="2200" u="sng" dirty="0"/>
              <a:t>benefits</a:t>
            </a:r>
            <a:r>
              <a:rPr lang="en-US" sz="2200" dirty="0"/>
              <a:t>.</a:t>
            </a:r>
          </a:p>
        </p:txBody>
      </p:sp>
    </p:spTree>
    <p:extLst>
      <p:ext uri="{BB962C8B-B14F-4D97-AF65-F5344CB8AC3E}">
        <p14:creationId xmlns:p14="http://schemas.microsoft.com/office/powerpoint/2010/main" val="6049908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320" y="-10795"/>
            <a:ext cx="10515600" cy="1325563"/>
          </a:xfrm>
        </p:spPr>
        <p:txBody>
          <a:bodyPr>
            <a:normAutofit/>
          </a:bodyPr>
          <a:lstStyle/>
          <a:p>
            <a:r>
              <a:rPr lang="x-none" sz="3600" b="1" u="sng" dirty="0"/>
              <a:t>Atlantic Coastal Fisheries Cooperative Management Act (ACFCMA)</a:t>
            </a:r>
            <a:endParaRPr lang="en-US" sz="3600" b="1" u="sng" dirty="0"/>
          </a:p>
        </p:txBody>
      </p:sp>
      <p:sp>
        <p:nvSpPr>
          <p:cNvPr id="3" name="Content Placeholder 2"/>
          <p:cNvSpPr>
            <a:spLocks noGrp="1"/>
          </p:cNvSpPr>
          <p:nvPr>
            <p:ph idx="1"/>
          </p:nvPr>
        </p:nvSpPr>
        <p:spPr>
          <a:xfrm>
            <a:off x="401320" y="1073785"/>
            <a:ext cx="10515600" cy="4351338"/>
          </a:xfrm>
        </p:spPr>
        <p:txBody>
          <a:bodyPr>
            <a:noAutofit/>
          </a:bodyPr>
          <a:lstStyle/>
          <a:p>
            <a:pPr marL="0" indent="0">
              <a:buNone/>
            </a:pPr>
            <a:endParaRPr lang="en-US" sz="2200" dirty="0"/>
          </a:p>
          <a:p>
            <a:pPr marL="0" indent="0">
              <a:buNone/>
            </a:pPr>
            <a:r>
              <a:rPr lang="en-US" sz="2000" dirty="0"/>
              <a:t>Sec. 5103. - State-Federal cooperation in Atlantic coastal fishery management </a:t>
            </a:r>
          </a:p>
          <a:p>
            <a:pPr marL="457200" indent="-457200">
              <a:buAutoNum type="alphaLcParenBoth"/>
            </a:pPr>
            <a:r>
              <a:rPr lang="en-US" sz="2000" b="1" dirty="0" smtClean="0"/>
              <a:t>Federal </a:t>
            </a:r>
            <a:r>
              <a:rPr lang="en-US" sz="2000" b="1" dirty="0"/>
              <a:t>support for State coastal fisheries programs </a:t>
            </a:r>
            <a:endParaRPr lang="en-US" sz="2000" b="1" dirty="0"/>
          </a:p>
          <a:p>
            <a:pPr marL="457200" lvl="1" indent="0">
              <a:buNone/>
            </a:pPr>
            <a:r>
              <a:rPr lang="en-US" sz="2000" dirty="0" smtClean="0"/>
              <a:t>The </a:t>
            </a:r>
            <a:r>
              <a:rPr lang="en-US" sz="2000" dirty="0"/>
              <a:t>Secretary in cooperation with the Secretary of the Interior shall develop and implement a program to support the interstate fishery management efforts of the Commission. The program shall include activities to support and enhance State cooperation in collection, management, and analysis of fishery data; law enforcement; habitat conservation; fishery research, including biological and socioeconomic research; and fishery management planning. </a:t>
            </a:r>
          </a:p>
          <a:p>
            <a:pPr marL="0" indent="0">
              <a:buNone/>
            </a:pPr>
            <a:r>
              <a:rPr lang="en-US" sz="2000" dirty="0" smtClean="0"/>
              <a:t> </a:t>
            </a:r>
            <a:endParaRPr lang="en-US" sz="2000" dirty="0"/>
          </a:p>
          <a:p>
            <a:pPr marL="0" indent="0">
              <a:buNone/>
            </a:pPr>
            <a:r>
              <a:rPr lang="en-US" sz="2000" dirty="0"/>
              <a:t>(b) </a:t>
            </a:r>
            <a:r>
              <a:rPr lang="en-US" sz="2000" b="1" dirty="0"/>
              <a:t>Federal regulation in exclusive economic zone </a:t>
            </a:r>
          </a:p>
          <a:p>
            <a:pPr marL="0" indent="0">
              <a:buNone/>
            </a:pPr>
            <a:r>
              <a:rPr lang="en-US" sz="2000" dirty="0"/>
              <a:t>(1) In the absence of an approved and implemented fishery management plan under the Magnuson-Stevens Fishery Conservation and Management Act (16 U.S.C. 1801 et seq.), and after consultation with the appropriate Councils, the Secretary may implement regulations to govern fishing in the exclusive economic zone that are (A) compatible with the effective implementation of a coastal fishery management plan; and (B) consistent with the national standards set forth in section 301 of the Magnuson-Stevens Fishery Conservation and Management Act (16 U.S.C. 1851). </a:t>
            </a:r>
          </a:p>
          <a:p>
            <a:pPr marL="0" indent="0">
              <a:buNone/>
            </a:pPr>
            <a:endParaRPr lang="en-US" sz="2200" dirty="0"/>
          </a:p>
        </p:txBody>
      </p:sp>
    </p:spTree>
    <p:extLst>
      <p:ext uri="{BB962C8B-B14F-4D97-AF65-F5344CB8AC3E}">
        <p14:creationId xmlns:p14="http://schemas.microsoft.com/office/powerpoint/2010/main" val="1316297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320" y="-10795"/>
            <a:ext cx="10515600" cy="1325563"/>
          </a:xfrm>
        </p:spPr>
        <p:txBody>
          <a:bodyPr/>
          <a:lstStyle/>
          <a:p>
            <a:r>
              <a:rPr lang="en-US" b="1" dirty="0" smtClean="0"/>
              <a:t>Draft ASMFC Plan</a:t>
            </a:r>
            <a:endParaRPr lang="en-US" b="1" dirty="0"/>
          </a:p>
        </p:txBody>
      </p:sp>
      <p:sp>
        <p:nvSpPr>
          <p:cNvPr id="3" name="Content Placeholder 2"/>
          <p:cNvSpPr>
            <a:spLocks noGrp="1"/>
          </p:cNvSpPr>
          <p:nvPr>
            <p:ph idx="1"/>
          </p:nvPr>
        </p:nvSpPr>
        <p:spPr>
          <a:xfrm>
            <a:off x="401320" y="1073785"/>
            <a:ext cx="10515600" cy="2004266"/>
          </a:xfrm>
        </p:spPr>
        <p:txBody>
          <a:bodyPr>
            <a:noAutofit/>
          </a:bodyPr>
          <a:lstStyle/>
          <a:p>
            <a:pPr marL="0" indent="0">
              <a:buNone/>
            </a:pPr>
            <a:r>
              <a:rPr lang="en-US" dirty="0"/>
              <a:t>The draft plan includes limits for commercial and recreational harvest: </a:t>
            </a:r>
          </a:p>
          <a:p>
            <a:pPr lvl="0"/>
            <a:r>
              <a:rPr lang="en-US" sz="2000" u="sng" dirty="0"/>
              <a:t>Recreational </a:t>
            </a:r>
          </a:p>
          <a:p>
            <a:pPr lvl="1"/>
            <a:r>
              <a:rPr lang="en-US" sz="2000" dirty="0"/>
              <a:t>Bag limit of 1/person up to 6/ vessel</a:t>
            </a:r>
          </a:p>
          <a:p>
            <a:pPr lvl="1"/>
            <a:r>
              <a:rPr lang="en-US" sz="2000" dirty="0"/>
              <a:t>Minimum size limit 36” fork length (FL</a:t>
            </a:r>
            <a:r>
              <a:rPr lang="en-US" sz="2000" dirty="0" smtClean="0"/>
              <a:t>)</a:t>
            </a:r>
            <a:endParaRPr lang="en-US" sz="2000" dirty="0"/>
          </a:p>
        </p:txBody>
      </p:sp>
      <p:sp>
        <p:nvSpPr>
          <p:cNvPr id="5" name="Rectangle 4"/>
          <p:cNvSpPr/>
          <p:nvPr/>
        </p:nvSpPr>
        <p:spPr>
          <a:xfrm>
            <a:off x="401320" y="3078051"/>
            <a:ext cx="11353800" cy="707886"/>
          </a:xfrm>
          <a:prstGeom prst="rect">
            <a:avLst/>
          </a:prstGeom>
        </p:spPr>
        <p:txBody>
          <a:bodyPr wrap="square">
            <a:spAutoFit/>
          </a:bodyPr>
          <a:lstStyle/>
          <a:p>
            <a:r>
              <a:rPr lang="en-US" sz="2000" dirty="0" smtClean="0"/>
              <a:t>The draft </a:t>
            </a:r>
            <a:r>
              <a:rPr lang="en-US" sz="2000" dirty="0"/>
              <a:t>plan includes a potential system for state-by-state annual recreational </a:t>
            </a:r>
            <a:r>
              <a:rPr lang="en-US" sz="2000" dirty="0" smtClean="0"/>
              <a:t>quotas, with options </a:t>
            </a:r>
            <a:r>
              <a:rPr lang="en-US" sz="2000" dirty="0"/>
              <a:t>for de </a:t>
            </a:r>
            <a:r>
              <a:rPr lang="en-US" sz="2000" dirty="0" err="1"/>
              <a:t>minumus</a:t>
            </a:r>
            <a:r>
              <a:rPr lang="en-US" sz="2000" dirty="0"/>
              <a:t> states (separate quota and limits). </a:t>
            </a:r>
          </a:p>
        </p:txBody>
      </p:sp>
      <p:sp>
        <p:nvSpPr>
          <p:cNvPr id="6" name="Rectangle 5"/>
          <p:cNvSpPr/>
          <p:nvPr/>
        </p:nvSpPr>
        <p:spPr>
          <a:xfrm>
            <a:off x="5659120" y="1659684"/>
            <a:ext cx="6096000" cy="1015663"/>
          </a:xfrm>
          <a:prstGeom prst="rect">
            <a:avLst/>
          </a:prstGeom>
        </p:spPr>
        <p:txBody>
          <a:bodyPr>
            <a:spAutoFit/>
          </a:bodyPr>
          <a:lstStyle/>
          <a:p>
            <a:pPr marL="342900" lvl="0" indent="-342900">
              <a:buFont typeface="Arial" panose="020B0604020202020204" pitchFamily="34" charset="0"/>
              <a:buChar char="•"/>
            </a:pPr>
            <a:r>
              <a:rPr lang="en-US" sz="2000" u="sng" dirty="0"/>
              <a:t>Commercial </a:t>
            </a:r>
          </a:p>
          <a:p>
            <a:pPr marL="800100" lvl="1" indent="-342900">
              <a:buFont typeface="Arial" panose="020B0604020202020204" pitchFamily="34" charset="0"/>
              <a:buChar char="•"/>
            </a:pPr>
            <a:r>
              <a:rPr lang="en-US" sz="2000" dirty="0"/>
              <a:t>Possession limit of 2/person up to 6/vessel</a:t>
            </a:r>
          </a:p>
          <a:p>
            <a:pPr marL="800100" lvl="1" indent="-342900">
              <a:buFont typeface="Arial" panose="020B0604020202020204" pitchFamily="34" charset="0"/>
              <a:buChar char="•"/>
            </a:pPr>
            <a:r>
              <a:rPr lang="en-US" sz="2000" dirty="0"/>
              <a:t>Minimum size limit 33” FL</a:t>
            </a:r>
          </a:p>
        </p:txBody>
      </p:sp>
      <p:sp>
        <p:nvSpPr>
          <p:cNvPr id="9" name="Rectangle 8"/>
          <p:cNvSpPr/>
          <p:nvPr/>
        </p:nvSpPr>
        <p:spPr>
          <a:xfrm>
            <a:off x="251567" y="3918004"/>
            <a:ext cx="11653305" cy="738664"/>
          </a:xfrm>
          <a:prstGeom prst="rect">
            <a:avLst/>
          </a:prstGeom>
        </p:spPr>
        <p:txBody>
          <a:bodyPr wrap="square">
            <a:spAutoFit/>
          </a:bodyPr>
          <a:lstStyle/>
          <a:p>
            <a:r>
              <a:rPr lang="en-US" sz="1400" b="1" dirty="0">
                <a:latin typeface="Arial" panose="020B0604020202020204" pitchFamily="34" charset="0"/>
                <a:ea typeface="Calibri" panose="020F0502020204030204" pitchFamily="34" charset="0"/>
              </a:rPr>
              <a:t>Table 2</a:t>
            </a:r>
            <a:r>
              <a:rPr lang="en-US" sz="1400" dirty="0">
                <a:latin typeface="Arial" panose="020B0604020202020204" pitchFamily="34" charset="0"/>
                <a:ea typeface="Calibri" panose="020F0502020204030204" pitchFamily="34" charset="0"/>
              </a:rPr>
              <a:t> (Table 11 in the ASMFC draft plan). Division of the </a:t>
            </a:r>
            <a:r>
              <a:rPr lang="en-US" sz="1400" dirty="0" err="1">
                <a:latin typeface="Arial" panose="020B0604020202020204" pitchFamily="34" charset="0"/>
                <a:ea typeface="Calibri" panose="020F0502020204030204" pitchFamily="34" charset="0"/>
              </a:rPr>
              <a:t>coastwide</a:t>
            </a:r>
            <a:r>
              <a:rPr lang="en-US" sz="1400" dirty="0">
                <a:latin typeface="Arial" panose="020B0604020202020204" pitchFamily="34" charset="0"/>
                <a:ea typeface="Calibri" panose="020F0502020204030204" pitchFamily="34" charset="0"/>
              </a:rPr>
              <a:t> recreational harvest limit of 613,800 pounds (equivalent to the federal ACL, which is currently 620,000 pounds, as reduced by a 1% set aside for de </a:t>
            </a:r>
            <a:r>
              <a:rPr lang="en-US" sz="1400" dirty="0" err="1">
                <a:latin typeface="Arial" panose="020B0604020202020204" pitchFamily="34" charset="0"/>
                <a:ea typeface="Calibri" panose="020F0502020204030204" pitchFamily="34" charset="0"/>
              </a:rPr>
              <a:t>minimis</a:t>
            </a:r>
            <a:r>
              <a:rPr lang="en-US" sz="1400" dirty="0">
                <a:latin typeface="Arial" panose="020B0604020202020204" pitchFamily="34" charset="0"/>
                <a:ea typeface="Calibri" panose="020F0502020204030204" pitchFamily="34" charset="0"/>
              </a:rPr>
              <a:t> states) for cobia by state based on percentages derived from Table 10 in the ASMFC draft plan.</a:t>
            </a:r>
            <a:endParaRPr lang="en-US" sz="2000" dirty="0">
              <a:effectLst/>
              <a:latin typeface="Times New Roman" panose="02020603050405020304" pitchFamily="18" charset="0"/>
              <a:ea typeface="Calibri" panose="020F050202020403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103930584"/>
              </p:ext>
            </p:extLst>
          </p:nvPr>
        </p:nvGraphicFramePr>
        <p:xfrm>
          <a:off x="401320" y="4788735"/>
          <a:ext cx="11241182" cy="1920240"/>
        </p:xfrm>
        <a:graphic>
          <a:graphicData uri="http://schemas.openxmlformats.org/drawingml/2006/table">
            <a:tbl>
              <a:tblPr firstRow="1" firstCol="1" bandRow="1">
                <a:tableStyleId>{5C22544A-7EE6-4342-B048-85BDC9FD1C3A}</a:tableStyleId>
              </a:tblPr>
              <a:tblGrid>
                <a:gridCol w="1908857"/>
                <a:gridCol w="2332775"/>
                <a:gridCol w="2332775"/>
                <a:gridCol w="2332775"/>
                <a:gridCol w="2334000"/>
              </a:tblGrid>
              <a:tr h="746080">
                <a:tc>
                  <a:txBody>
                    <a:bodyPr/>
                    <a:lstStyle/>
                    <a:p>
                      <a:pPr marL="0" marR="0">
                        <a:spcBef>
                          <a:spcPts val="0"/>
                        </a:spcBef>
                        <a:spcAft>
                          <a:spcPts val="0"/>
                        </a:spcAft>
                      </a:pPr>
                      <a:r>
                        <a:rPr lang="en-US" sz="1800">
                          <a:effectLst/>
                        </a:rPr>
                        <a:t>State</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a. 3-yr Average (2013-2015)</a:t>
                      </a:r>
                    </a:p>
                    <a:p>
                      <a:pPr marL="0" marR="0">
                        <a:spcBef>
                          <a:spcPts val="0"/>
                        </a:spcBef>
                        <a:spcAft>
                          <a:spcPts val="0"/>
                        </a:spcAft>
                      </a:pPr>
                      <a:r>
                        <a:rPr lang="en-US" sz="1800">
                          <a:effectLst/>
                        </a:rPr>
                        <a:t>(lbs.)</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b. 5-yr Average (2011-2015)</a:t>
                      </a:r>
                    </a:p>
                    <a:p>
                      <a:pPr marL="0" marR="0">
                        <a:spcBef>
                          <a:spcPts val="0"/>
                        </a:spcBef>
                        <a:spcAft>
                          <a:spcPts val="0"/>
                        </a:spcAft>
                      </a:pPr>
                      <a:r>
                        <a:rPr lang="en-US" sz="1800">
                          <a:effectLst/>
                        </a:rPr>
                        <a:t>(lbs.)</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c. 10-yr Average (2006-2015)</a:t>
                      </a:r>
                    </a:p>
                    <a:p>
                      <a:pPr marL="0" marR="0">
                        <a:spcBef>
                          <a:spcPts val="0"/>
                        </a:spcBef>
                        <a:spcAft>
                          <a:spcPts val="0"/>
                        </a:spcAft>
                      </a:pPr>
                      <a:r>
                        <a:rPr lang="en-US" sz="1800">
                          <a:effectLst/>
                        </a:rPr>
                        <a:t>(lbs.)</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d. 5-yr/10-yr Average</a:t>
                      </a:r>
                    </a:p>
                    <a:p>
                      <a:pPr marL="0" marR="0">
                        <a:spcBef>
                          <a:spcPts val="0"/>
                        </a:spcBef>
                        <a:spcAft>
                          <a:spcPts val="0"/>
                        </a:spcAft>
                      </a:pPr>
                      <a:r>
                        <a:rPr lang="en-US" sz="1800">
                          <a:effectLst/>
                        </a:rPr>
                        <a:t>(lbs.)</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48693">
                <a:tc>
                  <a:txBody>
                    <a:bodyPr/>
                    <a:lstStyle/>
                    <a:p>
                      <a:pPr marL="0" marR="0">
                        <a:spcBef>
                          <a:spcPts val="0"/>
                        </a:spcBef>
                        <a:spcAft>
                          <a:spcPts val="0"/>
                        </a:spcAft>
                      </a:pPr>
                      <a:r>
                        <a:rPr lang="en-US" sz="1800">
                          <a:effectLst/>
                        </a:rPr>
                        <a:t>GA</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27,621</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55,242</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61,380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58,311</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48693">
                <a:tc>
                  <a:txBody>
                    <a:bodyPr/>
                    <a:lstStyle/>
                    <a:p>
                      <a:pPr marL="0" marR="0">
                        <a:spcBef>
                          <a:spcPts val="0"/>
                        </a:spcBef>
                        <a:spcAft>
                          <a:spcPts val="0"/>
                        </a:spcAft>
                      </a:pPr>
                      <a:r>
                        <a:rPr lang="en-US" sz="1800">
                          <a:effectLst/>
                        </a:rPr>
                        <a:t>SC</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38,669</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66,290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83,477</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74,885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48693">
                <a:tc>
                  <a:txBody>
                    <a:bodyPr/>
                    <a:lstStyle/>
                    <a:p>
                      <a:pPr marL="0" marR="0">
                        <a:spcBef>
                          <a:spcPts val="0"/>
                        </a:spcBef>
                        <a:spcAft>
                          <a:spcPts val="0"/>
                        </a:spcAft>
                      </a:pPr>
                      <a:r>
                        <a:rPr lang="en-US" sz="1800">
                          <a:effectLst/>
                        </a:rPr>
                        <a:t>NC</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295,852</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267,003</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206,237</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236,313</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48693">
                <a:tc>
                  <a:txBody>
                    <a:bodyPr/>
                    <a:lstStyle/>
                    <a:p>
                      <a:pPr marL="0" marR="0">
                        <a:spcBef>
                          <a:spcPts val="0"/>
                        </a:spcBef>
                        <a:spcAft>
                          <a:spcPts val="0"/>
                        </a:spcAft>
                      </a:pPr>
                      <a:r>
                        <a:rPr lang="en-US" sz="1800">
                          <a:effectLst/>
                        </a:rPr>
                        <a:t>VA</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251,044</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225,265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263,320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244,292</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00877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320" y="-10795"/>
            <a:ext cx="10515600" cy="1325563"/>
          </a:xfrm>
        </p:spPr>
        <p:txBody>
          <a:bodyPr>
            <a:normAutofit/>
          </a:bodyPr>
          <a:lstStyle/>
          <a:p>
            <a:r>
              <a:rPr lang="en-US" sz="3600" b="1" u="sng" dirty="0" smtClean="0"/>
              <a:t>Atlantic cobia landings</a:t>
            </a:r>
            <a:endParaRPr lang="en-US" sz="3600" b="1" u="sng"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770550053"/>
              </p:ext>
            </p:extLst>
          </p:nvPr>
        </p:nvGraphicFramePr>
        <p:xfrm>
          <a:off x="631065" y="1790163"/>
          <a:ext cx="10689466" cy="4224270"/>
        </p:xfrm>
        <a:graphic>
          <a:graphicData uri="http://schemas.openxmlformats.org/drawingml/2006/table">
            <a:tbl>
              <a:tblPr firstRow="1" firstCol="1" bandRow="1">
                <a:tableStyleId>{5C22544A-7EE6-4342-B048-85BDC9FD1C3A}</a:tableStyleId>
              </a:tblPr>
              <a:tblGrid>
                <a:gridCol w="1434790"/>
                <a:gridCol w="3601264"/>
                <a:gridCol w="3807050"/>
                <a:gridCol w="1846362"/>
              </a:tblGrid>
              <a:tr h="1206935">
                <a:tc>
                  <a:txBody>
                    <a:bodyPr/>
                    <a:lstStyle/>
                    <a:p>
                      <a:pPr marL="0" marR="0" algn="ctr">
                        <a:spcBef>
                          <a:spcPts val="0"/>
                        </a:spcBef>
                        <a:spcAft>
                          <a:spcPts val="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Landings from state waters (% of total landings)</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Landings from federal waters (% of total landings)</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Unknown</a:t>
                      </a:r>
                      <a:r>
                        <a:rPr lang="en-US" sz="2400" baseline="30000">
                          <a:effectLst/>
                        </a:rPr>
                        <a:t>1</a:t>
                      </a:r>
                      <a:endParaRPr lang="en-US" sz="2400">
                        <a:effectLst/>
                        <a:latin typeface="Times New Roman" panose="02020603050405020304" pitchFamily="18" charset="0"/>
                        <a:ea typeface="Calibri" panose="020F0502020204030204" pitchFamily="34" charset="0"/>
                      </a:endParaRPr>
                    </a:p>
                  </a:txBody>
                  <a:tcPr marL="68580" marR="68580" marT="0" marB="0" anchor="ctr"/>
                </a:tc>
              </a:tr>
              <a:tr h="603467">
                <a:tc>
                  <a:txBody>
                    <a:bodyPr/>
                    <a:lstStyle/>
                    <a:p>
                      <a:pPr marL="0" marR="0" algn="ctr">
                        <a:spcBef>
                          <a:spcPts val="0"/>
                        </a:spcBef>
                        <a:spcAft>
                          <a:spcPts val="0"/>
                        </a:spcAft>
                      </a:pPr>
                      <a:r>
                        <a:rPr lang="en-US" sz="2400">
                          <a:effectLst/>
                        </a:rPr>
                        <a:t>2012</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41.6%</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57.2%</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1.2%</a:t>
                      </a:r>
                      <a:endParaRPr lang="en-US" sz="2400">
                        <a:effectLst/>
                        <a:latin typeface="Times New Roman" panose="02020603050405020304" pitchFamily="18" charset="0"/>
                        <a:ea typeface="Calibri" panose="020F0502020204030204" pitchFamily="34" charset="0"/>
                      </a:endParaRPr>
                    </a:p>
                  </a:txBody>
                  <a:tcPr marL="68580" marR="68580" marT="0" marB="0" anchor="ctr"/>
                </a:tc>
              </a:tr>
              <a:tr h="603467">
                <a:tc>
                  <a:txBody>
                    <a:bodyPr/>
                    <a:lstStyle/>
                    <a:p>
                      <a:pPr marL="0" marR="0" algn="ctr">
                        <a:spcBef>
                          <a:spcPts val="0"/>
                        </a:spcBef>
                        <a:spcAft>
                          <a:spcPts val="0"/>
                        </a:spcAft>
                      </a:pPr>
                      <a:r>
                        <a:rPr lang="en-US" sz="2400">
                          <a:effectLst/>
                        </a:rPr>
                        <a:t>2013</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79.1%</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19.5%</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1.4%</a:t>
                      </a:r>
                      <a:endParaRPr lang="en-US" sz="2400">
                        <a:effectLst/>
                        <a:latin typeface="Times New Roman" panose="02020603050405020304" pitchFamily="18" charset="0"/>
                        <a:ea typeface="Calibri" panose="020F0502020204030204" pitchFamily="34" charset="0"/>
                      </a:endParaRPr>
                    </a:p>
                  </a:txBody>
                  <a:tcPr marL="68580" marR="68580" marT="0" marB="0" anchor="ctr"/>
                </a:tc>
              </a:tr>
              <a:tr h="603467">
                <a:tc>
                  <a:txBody>
                    <a:bodyPr/>
                    <a:lstStyle/>
                    <a:p>
                      <a:pPr marL="0" marR="0" algn="ctr">
                        <a:spcBef>
                          <a:spcPts val="0"/>
                        </a:spcBef>
                        <a:spcAft>
                          <a:spcPts val="0"/>
                        </a:spcAft>
                      </a:pPr>
                      <a:r>
                        <a:rPr lang="en-US" sz="2400">
                          <a:effectLst/>
                        </a:rPr>
                        <a:t>2014</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79.1%</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17.2%</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3.8%</a:t>
                      </a:r>
                      <a:endParaRPr lang="en-US" sz="2400">
                        <a:effectLst/>
                        <a:latin typeface="Times New Roman" panose="02020603050405020304" pitchFamily="18" charset="0"/>
                        <a:ea typeface="Calibri" panose="020F0502020204030204" pitchFamily="34" charset="0"/>
                      </a:endParaRPr>
                    </a:p>
                  </a:txBody>
                  <a:tcPr marL="68580" marR="68580" marT="0" marB="0" anchor="ctr"/>
                </a:tc>
              </a:tr>
              <a:tr h="603467">
                <a:tc>
                  <a:txBody>
                    <a:bodyPr/>
                    <a:lstStyle/>
                    <a:p>
                      <a:pPr marL="0" marR="0" algn="ctr">
                        <a:spcBef>
                          <a:spcPts val="0"/>
                        </a:spcBef>
                        <a:spcAft>
                          <a:spcPts val="0"/>
                        </a:spcAft>
                      </a:pPr>
                      <a:r>
                        <a:rPr lang="en-US" sz="2400">
                          <a:effectLst/>
                        </a:rPr>
                        <a:t>2015</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80.2%</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18.1%</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1.7%</a:t>
                      </a:r>
                      <a:endParaRPr lang="en-US" sz="2400">
                        <a:effectLst/>
                        <a:latin typeface="Times New Roman" panose="02020603050405020304" pitchFamily="18" charset="0"/>
                        <a:ea typeface="Calibri" panose="020F0502020204030204" pitchFamily="34" charset="0"/>
                      </a:endParaRPr>
                    </a:p>
                  </a:txBody>
                  <a:tcPr marL="68580" marR="68580" marT="0" marB="0" anchor="ctr"/>
                </a:tc>
              </a:tr>
              <a:tr h="603467">
                <a:tc>
                  <a:txBody>
                    <a:bodyPr/>
                    <a:lstStyle/>
                    <a:p>
                      <a:pPr marL="0" marR="0" algn="ctr">
                        <a:spcBef>
                          <a:spcPts val="0"/>
                        </a:spcBef>
                        <a:spcAft>
                          <a:spcPts val="0"/>
                        </a:spcAft>
                      </a:pPr>
                      <a:r>
                        <a:rPr lang="en-US" sz="2400" dirty="0">
                          <a:effectLst/>
                        </a:rPr>
                        <a:t>2016</a:t>
                      </a:r>
                      <a:r>
                        <a:rPr lang="en-US" sz="2400" baseline="30000" dirty="0">
                          <a:effectLst/>
                        </a:rPr>
                        <a:t>2</a:t>
                      </a:r>
                      <a:endParaRPr lang="en-US" sz="2400"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92.3%</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a:effectLst/>
                        </a:rPr>
                        <a:t>7.0%</a:t>
                      </a:r>
                      <a:endParaRPr lang="en-US" sz="240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400" dirty="0">
                          <a:effectLst/>
                        </a:rPr>
                        <a:t>0.7%</a:t>
                      </a:r>
                      <a:endParaRPr lang="en-US" sz="2400" dirty="0">
                        <a:effectLst/>
                        <a:latin typeface="Times New Roman" panose="02020603050405020304" pitchFamily="18" charset="0"/>
                        <a:ea typeface="Calibri" panose="020F0502020204030204" pitchFamily="34" charset="0"/>
                      </a:endParaRPr>
                    </a:p>
                  </a:txBody>
                  <a:tcPr marL="68580" marR="68580" marT="0" marB="0" anchor="ctr"/>
                </a:tc>
              </a:tr>
            </a:tbl>
          </a:graphicData>
        </a:graphic>
      </p:graphicFrame>
      <p:sp>
        <p:nvSpPr>
          <p:cNvPr id="9" name="Rectangle 8"/>
          <p:cNvSpPr/>
          <p:nvPr/>
        </p:nvSpPr>
        <p:spPr>
          <a:xfrm>
            <a:off x="631064" y="1117804"/>
            <a:ext cx="10844011" cy="646331"/>
          </a:xfrm>
          <a:prstGeom prst="rect">
            <a:avLst/>
          </a:prstGeom>
        </p:spPr>
        <p:txBody>
          <a:bodyPr wrap="square">
            <a:spAutoFit/>
          </a:bodyPr>
          <a:lstStyle/>
          <a:p>
            <a:r>
              <a:rPr lang="en-US" b="1" dirty="0">
                <a:latin typeface="Arial" panose="020B0604020202020204" pitchFamily="34" charset="0"/>
                <a:ea typeface="Calibri" panose="020F0502020204030204" pitchFamily="34" charset="0"/>
              </a:rPr>
              <a:t>Table 1</a:t>
            </a:r>
            <a:r>
              <a:rPr lang="en-US" dirty="0">
                <a:latin typeface="Arial" panose="020B0604020202020204" pitchFamily="34" charset="0"/>
                <a:ea typeface="Calibri" panose="020F0502020204030204" pitchFamily="34" charset="0"/>
              </a:rPr>
              <a:t>. Landings of Atlantic cobia in state and federal waters from 2012- 2016 (recreational and commercial, in </a:t>
            </a:r>
            <a:r>
              <a:rPr lang="en-US" dirty="0" err="1">
                <a:latin typeface="Arial" panose="020B0604020202020204" pitchFamily="34" charset="0"/>
                <a:ea typeface="Calibri" panose="020F0502020204030204" pitchFamily="34" charset="0"/>
              </a:rPr>
              <a:t>lbs</a:t>
            </a:r>
            <a:r>
              <a:rPr lang="en-US" dirty="0">
                <a:latin typeface="Arial" panose="020B0604020202020204" pitchFamily="34"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9181322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3">
            <a:extLst>
              <a:ext uri="{28A0092B-C50C-407E-A947-70E740481C1C}">
                <a14:useLocalDpi xmlns:a14="http://schemas.microsoft.com/office/drawing/2010/main" val="0"/>
              </a:ext>
            </a:extLst>
          </a:blip>
          <a:srcRect l="5137" t="7268" r="14885" b="23451"/>
          <a:stretch/>
        </p:blipFill>
        <p:spPr bwMode="auto">
          <a:xfrm>
            <a:off x="-82417" y="373488"/>
            <a:ext cx="12449342" cy="606595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98214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1690</TotalTime>
  <Words>1484</Words>
  <Application>Microsoft Office PowerPoint</Application>
  <PresentationFormat>Widescreen</PresentationFormat>
  <Paragraphs>178</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Mangal</vt:lpstr>
      <vt:lpstr>Times New Roman</vt:lpstr>
      <vt:lpstr>Office Theme</vt:lpstr>
      <vt:lpstr>CMP Amendment 31 Management of Atlantic Cobia</vt:lpstr>
      <vt:lpstr>What the Council did in June</vt:lpstr>
      <vt:lpstr>Potential Timing</vt:lpstr>
      <vt:lpstr>What needs to be done at this meeting to meet the potential timing:</vt:lpstr>
      <vt:lpstr>MSA Considerations</vt:lpstr>
      <vt:lpstr>Atlantic Coastal Fisheries Cooperative Management Act (ACFCMA)</vt:lpstr>
      <vt:lpstr>Draft ASMFC Plan</vt:lpstr>
      <vt:lpstr>Atlantic cobia landings</vt:lpstr>
      <vt:lpstr>PowerPoint Presentation</vt:lpstr>
      <vt:lpstr>Draft Purpose and Need</vt:lpstr>
      <vt:lpstr>Action: Revise the Management System for Atlantic Cobia</vt:lpstr>
      <vt:lpstr>Action: Revise the Management System for Atlantic Cobia</vt:lpstr>
      <vt:lpstr>Action: Revise the Management System for Atlantic Cobia</vt:lpstr>
      <vt:lpstr>Committee Actions </vt:lpstr>
      <vt:lpstr>Any Adjustment to Timing?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Blueprint Regulatory Amendment 26 Recreational Measures</dc:title>
  <dc:creator>Myra Brouwer</dc:creator>
  <cp:lastModifiedBy>Kari McLauchlin</cp:lastModifiedBy>
  <cp:revision>79</cp:revision>
  <cp:lastPrinted>2017-08-29T16:35:36Z</cp:lastPrinted>
  <dcterms:created xsi:type="dcterms:W3CDTF">2017-08-24T18:31:43Z</dcterms:created>
  <dcterms:modified xsi:type="dcterms:W3CDTF">2017-09-26T18:55:24Z</dcterms:modified>
</cp:coreProperties>
</file>