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3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4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82" r:id="rId2"/>
    <p:sldMasterId id="2147483662" r:id="rId3"/>
    <p:sldMasterId id="2147483686" r:id="rId4"/>
    <p:sldMasterId id="2147483689" r:id="rId5"/>
  </p:sldMasterIdLst>
  <p:notesMasterIdLst>
    <p:notesMasterId r:id="rId87"/>
  </p:notesMasterIdLst>
  <p:handoutMasterIdLst>
    <p:handoutMasterId r:id="rId88"/>
  </p:handoutMasterIdLst>
  <p:sldIdLst>
    <p:sldId id="259" r:id="rId6"/>
    <p:sldId id="295" r:id="rId7"/>
    <p:sldId id="270" r:id="rId8"/>
    <p:sldId id="299" r:id="rId9"/>
    <p:sldId id="300" r:id="rId10"/>
    <p:sldId id="301" r:id="rId11"/>
    <p:sldId id="302" r:id="rId12"/>
    <p:sldId id="308" r:id="rId13"/>
    <p:sldId id="309" r:id="rId14"/>
    <p:sldId id="316" r:id="rId15"/>
    <p:sldId id="319" r:id="rId16"/>
    <p:sldId id="317" r:id="rId17"/>
    <p:sldId id="318" r:id="rId18"/>
    <p:sldId id="404" r:id="rId19"/>
    <p:sldId id="320" r:id="rId20"/>
    <p:sldId id="321" r:id="rId21"/>
    <p:sldId id="383" r:id="rId22"/>
    <p:sldId id="384" r:id="rId23"/>
    <p:sldId id="385" r:id="rId24"/>
    <p:sldId id="386" r:id="rId25"/>
    <p:sldId id="312" r:id="rId26"/>
    <p:sldId id="313" r:id="rId27"/>
    <p:sldId id="314" r:id="rId28"/>
    <p:sldId id="315" r:id="rId29"/>
    <p:sldId id="405" r:id="rId30"/>
    <p:sldId id="388" r:id="rId31"/>
    <p:sldId id="326" r:id="rId32"/>
    <p:sldId id="304" r:id="rId33"/>
    <p:sldId id="330" r:id="rId34"/>
    <p:sldId id="331" r:id="rId35"/>
    <p:sldId id="332" r:id="rId36"/>
    <p:sldId id="334" r:id="rId37"/>
    <p:sldId id="406" r:id="rId38"/>
    <p:sldId id="335" r:id="rId39"/>
    <p:sldId id="402" r:id="rId40"/>
    <p:sldId id="395" r:id="rId41"/>
    <p:sldId id="398" r:id="rId42"/>
    <p:sldId id="336" r:id="rId43"/>
    <p:sldId id="337" r:id="rId44"/>
    <p:sldId id="338" r:id="rId45"/>
    <p:sldId id="339" r:id="rId46"/>
    <p:sldId id="340" r:id="rId47"/>
    <p:sldId id="341" r:id="rId48"/>
    <p:sldId id="346" r:id="rId49"/>
    <p:sldId id="349" r:id="rId50"/>
    <p:sldId id="352" r:id="rId51"/>
    <p:sldId id="400" r:id="rId52"/>
    <p:sldId id="356" r:id="rId53"/>
    <p:sldId id="408" r:id="rId54"/>
    <p:sldId id="365" r:id="rId55"/>
    <p:sldId id="401" r:id="rId56"/>
    <p:sldId id="367" r:id="rId57"/>
    <p:sldId id="368" r:id="rId58"/>
    <p:sldId id="369" r:id="rId59"/>
    <p:sldId id="370" r:id="rId60"/>
    <p:sldId id="371" r:id="rId61"/>
    <p:sldId id="390" r:id="rId62"/>
    <p:sldId id="391" r:id="rId63"/>
    <p:sldId id="392" r:id="rId64"/>
    <p:sldId id="393" r:id="rId65"/>
    <p:sldId id="394" r:id="rId66"/>
    <p:sldId id="372" r:id="rId67"/>
    <p:sldId id="373" r:id="rId68"/>
    <p:sldId id="374" r:id="rId69"/>
    <p:sldId id="375" r:id="rId70"/>
    <p:sldId id="376" r:id="rId71"/>
    <p:sldId id="377" r:id="rId72"/>
    <p:sldId id="378" r:id="rId73"/>
    <p:sldId id="379" r:id="rId74"/>
    <p:sldId id="380" r:id="rId75"/>
    <p:sldId id="381" r:id="rId76"/>
    <p:sldId id="323" r:id="rId77"/>
    <p:sldId id="353" r:id="rId78"/>
    <p:sldId id="344" r:id="rId79"/>
    <p:sldId id="306" r:id="rId80"/>
    <p:sldId id="382" r:id="rId81"/>
    <p:sldId id="387" r:id="rId82"/>
    <p:sldId id="389" r:id="rId83"/>
    <p:sldId id="399" r:id="rId84"/>
    <p:sldId id="403" r:id="rId85"/>
    <p:sldId id="407" r:id="rId86"/>
  </p:sldIdLst>
  <p:sldSz cx="9144000" cy="6858000" type="screen4x3"/>
  <p:notesSz cx="7188200" cy="94488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066FF"/>
    <a:srgbClr val="1E5C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461" autoAdjust="0"/>
    <p:restoredTop sz="94660"/>
  </p:normalViewPr>
  <p:slideViewPr>
    <p:cSldViewPr snapToGrid="0" snapToObjects="1">
      <p:cViewPr>
        <p:scale>
          <a:sx n="73" d="100"/>
          <a:sy n="73" d="100"/>
        </p:scale>
        <p:origin x="-816" y="-48"/>
      </p:cViewPr>
      <p:guideLst>
        <p:guide orient="horz" pos="1885"/>
        <p:guide orient="horz" pos="758"/>
        <p:guide pos="28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76" Type="http://schemas.openxmlformats.org/officeDocument/2006/relationships/slide" Target="slides/slide71.xml"/><Relationship Id="rId84" Type="http://schemas.openxmlformats.org/officeDocument/2006/relationships/slide" Target="slides/slide79.xml"/><Relationship Id="rId89" Type="http://schemas.openxmlformats.org/officeDocument/2006/relationships/presProps" Target="presProps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9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slide" Target="slides/slide61.xml"/><Relationship Id="rId74" Type="http://schemas.openxmlformats.org/officeDocument/2006/relationships/slide" Target="slides/slide69.xml"/><Relationship Id="rId79" Type="http://schemas.openxmlformats.org/officeDocument/2006/relationships/slide" Target="slides/slide74.xml"/><Relationship Id="rId87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6.xml"/><Relationship Id="rId82" Type="http://schemas.openxmlformats.org/officeDocument/2006/relationships/slide" Target="slides/slide77.xml"/><Relationship Id="rId90" Type="http://schemas.openxmlformats.org/officeDocument/2006/relationships/viewProps" Target="viewProps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77" Type="http://schemas.openxmlformats.org/officeDocument/2006/relationships/slide" Target="slides/slide72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80" Type="http://schemas.openxmlformats.org/officeDocument/2006/relationships/slide" Target="slides/slide75.xml"/><Relationship Id="rId85" Type="http://schemas.openxmlformats.org/officeDocument/2006/relationships/slide" Target="slides/slide80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slide" Target="slides/slide70.xml"/><Relationship Id="rId83" Type="http://schemas.openxmlformats.org/officeDocument/2006/relationships/slide" Target="slides/slide78.xml"/><Relationship Id="rId88" Type="http://schemas.openxmlformats.org/officeDocument/2006/relationships/handoutMaster" Target="handoutMasters/handoutMaster1.xml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slide" Target="slides/slide68.xml"/><Relationship Id="rId78" Type="http://schemas.openxmlformats.org/officeDocument/2006/relationships/slide" Target="slides/slide73.xml"/><Relationship Id="rId81" Type="http://schemas.openxmlformats.org/officeDocument/2006/relationships/slide" Target="slides/slide76.xml"/><Relationship Id="rId86" Type="http://schemas.openxmlformats.org/officeDocument/2006/relationships/slide" Target="slides/slide8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14887" cy="472440"/>
          </a:xfrm>
          <a:prstGeom prst="rect">
            <a:avLst/>
          </a:prstGeom>
        </p:spPr>
        <p:txBody>
          <a:bodyPr vert="horz" lIns="95061" tIns="47531" rIns="95061" bIns="47531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71650" y="0"/>
            <a:ext cx="3114887" cy="472440"/>
          </a:xfrm>
          <a:prstGeom prst="rect">
            <a:avLst/>
          </a:prstGeom>
        </p:spPr>
        <p:txBody>
          <a:bodyPr vert="horz" lIns="95061" tIns="47531" rIns="95061" bIns="47531" rtlCol="0"/>
          <a:lstStyle>
            <a:lvl1pPr algn="r">
              <a:defRPr sz="1200"/>
            </a:lvl1pPr>
          </a:lstStyle>
          <a:p>
            <a:fld id="{0775BF4A-9CB1-5747-B319-707DA98CEC20}" type="datetime1">
              <a:rPr lang="en-US" smtClean="0"/>
              <a:pPr/>
              <a:t>4/10/2013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74720"/>
            <a:ext cx="3114887" cy="472440"/>
          </a:xfrm>
          <a:prstGeom prst="rect">
            <a:avLst/>
          </a:prstGeom>
        </p:spPr>
        <p:txBody>
          <a:bodyPr vert="horz" lIns="95061" tIns="47531" rIns="95061" bIns="47531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71650" y="8974720"/>
            <a:ext cx="3114887" cy="472440"/>
          </a:xfrm>
          <a:prstGeom prst="rect">
            <a:avLst/>
          </a:prstGeom>
        </p:spPr>
        <p:txBody>
          <a:bodyPr vert="horz" lIns="95061" tIns="47531" rIns="95061" bIns="47531" rtlCol="0" anchor="b"/>
          <a:lstStyle>
            <a:lvl1pPr algn="r">
              <a:defRPr sz="1200"/>
            </a:lvl1pPr>
          </a:lstStyle>
          <a:p>
            <a:fld id="{E0A22459-1A81-CA4B-89BB-FCE38A3AE1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03048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14887" cy="472440"/>
          </a:xfrm>
          <a:prstGeom prst="rect">
            <a:avLst/>
          </a:prstGeom>
        </p:spPr>
        <p:txBody>
          <a:bodyPr vert="horz" lIns="95061" tIns="47531" rIns="95061" bIns="47531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71650" y="0"/>
            <a:ext cx="3114887" cy="472440"/>
          </a:xfrm>
          <a:prstGeom prst="rect">
            <a:avLst/>
          </a:prstGeom>
        </p:spPr>
        <p:txBody>
          <a:bodyPr vert="horz" lIns="95061" tIns="47531" rIns="95061" bIns="47531" rtlCol="0"/>
          <a:lstStyle>
            <a:lvl1pPr algn="r">
              <a:defRPr sz="1200"/>
            </a:lvl1pPr>
          </a:lstStyle>
          <a:p>
            <a:fld id="{62BC7567-D5EA-874F-8815-73DC5E77631E}" type="datetime1">
              <a:rPr lang="en-US" smtClean="0"/>
              <a:pPr/>
              <a:t>4/10/2013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31900" y="708025"/>
            <a:ext cx="4724400" cy="35433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061" tIns="47531" rIns="95061" bIns="475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8820" y="4488180"/>
            <a:ext cx="5750560" cy="4251960"/>
          </a:xfrm>
          <a:prstGeom prst="rect">
            <a:avLst/>
          </a:prstGeom>
        </p:spPr>
        <p:txBody>
          <a:bodyPr vert="horz" lIns="95061" tIns="47531" rIns="95061" bIns="47531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74720"/>
            <a:ext cx="3114887" cy="472440"/>
          </a:xfrm>
          <a:prstGeom prst="rect">
            <a:avLst/>
          </a:prstGeom>
        </p:spPr>
        <p:txBody>
          <a:bodyPr vert="horz" lIns="95061" tIns="47531" rIns="95061" bIns="47531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71650" y="8974720"/>
            <a:ext cx="3114887" cy="472440"/>
          </a:xfrm>
          <a:prstGeom prst="rect">
            <a:avLst/>
          </a:prstGeom>
        </p:spPr>
        <p:txBody>
          <a:bodyPr vert="horz" lIns="95061" tIns="47531" rIns="95061" bIns="47531" rtlCol="0" anchor="b"/>
          <a:lstStyle>
            <a:lvl1pPr algn="r">
              <a:defRPr sz="1200"/>
            </a:lvl1pPr>
          </a:lstStyle>
          <a:p>
            <a:fld id="{BB8DCC0E-7DBF-7C4A-B104-25FE08E3BB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32343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8DCC0E-7DBF-7C4A-B104-25FE08E3BB8F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8405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dirty="0" smtClean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8DCC0E-7DBF-7C4A-B104-25FE08E3BB8F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2718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dirty="0" smtClean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8DCC0E-7DBF-7C4A-B104-25FE08E3BB8F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2718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dirty="0" smtClean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8DCC0E-7DBF-7C4A-B104-25FE08E3BB8F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2718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dirty="0" smtClean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8DCC0E-7DBF-7C4A-B104-25FE08E3BB8F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2718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dirty="0" smtClean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8DCC0E-7DBF-7C4A-B104-25FE08E3BB8F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2718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8DCC0E-7DBF-7C4A-B104-25FE08E3BB8F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5192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2.5 fold range in biomass indicators across MCB runs;</a:t>
            </a:r>
            <a:r>
              <a:rPr lang="en-US" baseline="0" dirty="0" smtClean="0"/>
              <a:t> </a:t>
            </a:r>
            <a:r>
              <a:rPr lang="en-US" dirty="0" smtClean="0"/>
              <a:t>F/</a:t>
            </a:r>
            <a:r>
              <a:rPr lang="en-US" dirty="0" err="1" smtClean="0"/>
              <a:t>Fmsy</a:t>
            </a:r>
            <a:r>
              <a:rPr lang="en-US" baseline="0" dirty="0" smtClean="0"/>
              <a:t> ranges ~8-fold across MCB runs for several years in 2000s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8DCC0E-7DBF-7C4A-B104-25FE08E3BB8F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1607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8DCC0E-7DBF-7C4A-B104-25FE08E3BB8F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0402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Pstar</a:t>
            </a:r>
            <a:r>
              <a:rPr lang="en-US" dirty="0" smtClean="0"/>
              <a:t>=0.1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8DCC0E-7DBF-7C4A-B104-25FE08E3BB8F}" type="slidenum">
              <a:rPr lang="en-US" smtClean="0"/>
              <a:pPr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1533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Pstar</a:t>
            </a:r>
            <a:r>
              <a:rPr lang="en-US" dirty="0" smtClean="0"/>
              <a:t>=0.2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8DCC0E-7DBF-7C4A-B104-25FE08E3BB8F}" type="slidenum">
              <a:rPr lang="en-US" smtClean="0"/>
              <a:pPr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1533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Pstar</a:t>
            </a:r>
            <a:r>
              <a:rPr lang="en-US" dirty="0" smtClean="0"/>
              <a:t>=0.3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8DCC0E-7DBF-7C4A-B104-25FE08E3BB8F}" type="slidenum">
              <a:rPr lang="en-US" smtClean="0"/>
              <a:pPr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1533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Pstar</a:t>
            </a:r>
            <a:r>
              <a:rPr lang="en-US" dirty="0" smtClean="0"/>
              <a:t>=0.4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8DCC0E-7DBF-7C4A-B104-25FE08E3BB8F}" type="slidenum">
              <a:rPr lang="en-US" smtClean="0"/>
              <a:pPr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1533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Pstar</a:t>
            </a:r>
            <a:r>
              <a:rPr lang="en-US" dirty="0" smtClean="0"/>
              <a:t>=0.5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8DCC0E-7DBF-7C4A-B104-25FE08E3BB8F}" type="slidenum">
              <a:rPr lang="en-US" smtClean="0"/>
              <a:pPr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1533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Point out measure of fit and link to sample size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8DCC0E-7DBF-7C4A-B104-25FE08E3BB8F}" type="slidenum">
              <a:rPr lang="en-US" smtClean="0"/>
              <a:pPr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5192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8DCC0E-7DBF-7C4A-B104-25FE08E3BB8F}" type="slidenum">
              <a:rPr lang="en-US" smtClean="0"/>
              <a:pPr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5192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8DCC0E-7DBF-7C4A-B104-25FE08E3BB8F}" type="slidenum">
              <a:rPr lang="en-US" smtClean="0"/>
              <a:pPr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51926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dirty="0" smtClean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8DCC0E-7DBF-7C4A-B104-25FE08E3BB8F}" type="slidenum">
              <a:rPr lang="en-US" smtClean="0"/>
              <a:pPr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27181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dirty="0" smtClean="0"/>
              <a:t> </a:t>
            </a:r>
          </a:p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8DCC0E-7DBF-7C4A-B104-25FE08E3BB8F}" type="slidenum">
              <a:rPr lang="en-US" smtClean="0"/>
              <a:pPr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27181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dirty="0" smtClean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8DCC0E-7DBF-7C4A-B104-25FE08E3BB8F}" type="slidenum">
              <a:rPr lang="en-US" smtClean="0"/>
              <a:pPr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27181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dirty="0" smtClean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8DCC0E-7DBF-7C4A-B104-25FE08E3BB8F}" type="slidenum">
              <a:rPr lang="en-US" smtClean="0"/>
              <a:pPr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27181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/>
              <a:t> </a:t>
            </a:r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72371" indent="-297066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88263" indent="-237653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63568" indent="-237653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138873" indent="-237653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614178" indent="-237653" defTabSz="47530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3089483" indent="-237653" defTabSz="47530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564788" indent="-237653" defTabSz="47530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4040094" indent="-237653" defTabSz="47530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CFAA69A-168F-4BCC-B7CF-79662B7C2F5A}" type="slidenum">
              <a:rPr lang="en-US" smtClean="0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81</a:t>
            </a:fld>
            <a:endParaRPr 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">
    <p:bg>
      <p:bgPr>
        <a:solidFill>
          <a:srgbClr val="1E5C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/>
          <p:nvPr userDrawn="1"/>
        </p:nvSpPr>
        <p:spPr>
          <a:xfrm flipH="1" flipV="1">
            <a:off x="-1" y="-24487"/>
            <a:ext cx="9138586" cy="2515079"/>
          </a:xfrm>
          <a:custGeom>
            <a:avLst/>
            <a:gdLst>
              <a:gd name="connsiteX0" fmla="*/ 0 w 10289745"/>
              <a:gd name="connsiteY0" fmla="*/ 2348314 h 2694297"/>
              <a:gd name="connsiteX1" fmla="*/ 9145997 w 10289745"/>
              <a:gd name="connsiteY1" fmla="*/ 81 h 2694297"/>
              <a:gd name="connsiteX2" fmla="*/ 9145997 w 10289745"/>
              <a:gd name="connsiteY2" fmla="*/ 2436173 h 2694297"/>
              <a:gd name="connsiteX3" fmla="*/ 0 w 10289745"/>
              <a:gd name="connsiteY3" fmla="*/ 2348314 h 2694297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2 w 10271923"/>
              <a:gd name="connsiteY0" fmla="*/ 1961048 h 2259210"/>
              <a:gd name="connsiteX1" fmla="*/ 9115022 w 10271923"/>
              <a:gd name="connsiteY1" fmla="*/ 0 h 2259210"/>
              <a:gd name="connsiteX2" fmla="*/ 9145999 w 10271923"/>
              <a:gd name="connsiteY2" fmla="*/ 2048907 h 2259210"/>
              <a:gd name="connsiteX3" fmla="*/ 2 w 10271923"/>
              <a:gd name="connsiteY3" fmla="*/ 1961048 h 2259210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1 w 10359948"/>
              <a:gd name="connsiteY0" fmla="*/ 2534080 h 2803153"/>
              <a:gd name="connsiteX1" fmla="*/ 9223441 w 10359948"/>
              <a:gd name="connsiteY1" fmla="*/ 0 h 2803153"/>
              <a:gd name="connsiteX2" fmla="*/ 9200208 w 10359948"/>
              <a:gd name="connsiteY2" fmla="*/ 2443835 h 2803153"/>
              <a:gd name="connsiteX3" fmla="*/ 1 w 10359948"/>
              <a:gd name="connsiteY3" fmla="*/ 2534080 h 2803153"/>
              <a:gd name="connsiteX0" fmla="*/ 2 w 10302373"/>
              <a:gd name="connsiteY0" fmla="*/ 2371463 h 2710654"/>
              <a:gd name="connsiteX1" fmla="*/ 9169233 w 10302373"/>
              <a:gd name="connsiteY1" fmla="*/ 0 h 2710654"/>
              <a:gd name="connsiteX2" fmla="*/ 9146000 w 10302373"/>
              <a:gd name="connsiteY2" fmla="*/ 2443835 h 2710654"/>
              <a:gd name="connsiteX3" fmla="*/ 2 w 10302373"/>
              <a:gd name="connsiteY3" fmla="*/ 2371463 h 2710654"/>
              <a:gd name="connsiteX0" fmla="*/ 22101 w 10324472"/>
              <a:gd name="connsiteY0" fmla="*/ 2371463 h 2601940"/>
              <a:gd name="connsiteX1" fmla="*/ 9191332 w 10324472"/>
              <a:gd name="connsiteY1" fmla="*/ 0 h 2601940"/>
              <a:gd name="connsiteX2" fmla="*/ 9168099 w 10324472"/>
              <a:gd name="connsiteY2" fmla="*/ 2443835 h 2601940"/>
              <a:gd name="connsiteX3" fmla="*/ 22101 w 10324472"/>
              <a:gd name="connsiteY3" fmla="*/ 2371463 h 2601940"/>
              <a:gd name="connsiteX0" fmla="*/ 454248 w 10756619"/>
              <a:gd name="connsiteY0" fmla="*/ 2371463 h 2635640"/>
              <a:gd name="connsiteX1" fmla="*/ 9623479 w 10756619"/>
              <a:gd name="connsiteY1" fmla="*/ 0 h 2635640"/>
              <a:gd name="connsiteX2" fmla="*/ 9600246 w 10756619"/>
              <a:gd name="connsiteY2" fmla="*/ 2443835 h 2635640"/>
              <a:gd name="connsiteX3" fmla="*/ 2243166 w 10756619"/>
              <a:gd name="connsiteY3" fmla="*/ 2466974 h 2635640"/>
              <a:gd name="connsiteX4" fmla="*/ 454248 w 10756619"/>
              <a:gd name="connsiteY4" fmla="*/ 2371463 h 2635640"/>
              <a:gd name="connsiteX0" fmla="*/ 1153431 w 11456764"/>
              <a:gd name="connsiteY0" fmla="*/ 2371463 h 2641277"/>
              <a:gd name="connsiteX1" fmla="*/ 10322662 w 11456764"/>
              <a:gd name="connsiteY1" fmla="*/ 0 h 2641277"/>
              <a:gd name="connsiteX2" fmla="*/ 10299429 w 11456764"/>
              <a:gd name="connsiteY2" fmla="*/ 2443835 h 2641277"/>
              <a:gd name="connsiteX3" fmla="*/ 1137944 w 11456764"/>
              <a:gd name="connsiteY3" fmla="*/ 2482461 h 2641277"/>
              <a:gd name="connsiteX4" fmla="*/ 1153431 w 11456764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482461"/>
              <a:gd name="connsiteX1" fmla="*/ 9184718 w 10318820"/>
              <a:gd name="connsiteY1" fmla="*/ 0 h 2482461"/>
              <a:gd name="connsiteX2" fmla="*/ 9161485 w 10318820"/>
              <a:gd name="connsiteY2" fmla="*/ 2443835 h 2482461"/>
              <a:gd name="connsiteX3" fmla="*/ 0 w 10318820"/>
              <a:gd name="connsiteY3" fmla="*/ 2482461 h 2482461"/>
              <a:gd name="connsiteX4" fmla="*/ 15487 w 10318820"/>
              <a:gd name="connsiteY4" fmla="*/ 2371463 h 2482461"/>
              <a:gd name="connsiteX0" fmla="*/ 15487 w 10252186"/>
              <a:gd name="connsiteY0" fmla="*/ 2371463 h 2482461"/>
              <a:gd name="connsiteX1" fmla="*/ 9184718 w 10252186"/>
              <a:gd name="connsiteY1" fmla="*/ 0 h 2482461"/>
              <a:gd name="connsiteX2" fmla="*/ 9022088 w 10252186"/>
              <a:gd name="connsiteY2" fmla="*/ 2242499 h 2482461"/>
              <a:gd name="connsiteX3" fmla="*/ 0 w 10252186"/>
              <a:gd name="connsiteY3" fmla="*/ 2482461 h 2482461"/>
              <a:gd name="connsiteX4" fmla="*/ 15487 w 10252186"/>
              <a:gd name="connsiteY4" fmla="*/ 2371463 h 2482461"/>
              <a:gd name="connsiteX0" fmla="*/ 15487 w 10311181"/>
              <a:gd name="connsiteY0" fmla="*/ 2371463 h 2482461"/>
              <a:gd name="connsiteX1" fmla="*/ 9184718 w 10311181"/>
              <a:gd name="connsiteY1" fmla="*/ 0 h 2482461"/>
              <a:gd name="connsiteX2" fmla="*/ 9145996 w 10311181"/>
              <a:gd name="connsiteY2" fmla="*/ 2443835 h 2482461"/>
              <a:gd name="connsiteX3" fmla="*/ 0 w 10311181"/>
              <a:gd name="connsiteY3" fmla="*/ 2482461 h 2482461"/>
              <a:gd name="connsiteX4" fmla="*/ 15487 w 10311181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45996 w 9184718"/>
              <a:gd name="connsiteY2" fmla="*/ 2443835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0 w 9215696"/>
              <a:gd name="connsiteY0" fmla="*/ 2371463 h 2482461"/>
              <a:gd name="connsiteX1" fmla="*/ 9215696 w 9215696"/>
              <a:gd name="connsiteY1" fmla="*/ 0 h 2482461"/>
              <a:gd name="connsiteX2" fmla="*/ 9207951 w 9215696"/>
              <a:gd name="connsiteY2" fmla="*/ 2459323 h 2482461"/>
              <a:gd name="connsiteX3" fmla="*/ 30978 w 9215696"/>
              <a:gd name="connsiteY3" fmla="*/ 2482461 h 2482461"/>
              <a:gd name="connsiteX4" fmla="*/ 0 w 9215696"/>
              <a:gd name="connsiteY4" fmla="*/ 2371463 h 2482461"/>
              <a:gd name="connsiteX0" fmla="*/ 0 w 9215696"/>
              <a:gd name="connsiteY0" fmla="*/ 2371463 h 2497949"/>
              <a:gd name="connsiteX1" fmla="*/ 9215696 w 9215696"/>
              <a:gd name="connsiteY1" fmla="*/ 0 h 2497949"/>
              <a:gd name="connsiteX2" fmla="*/ 9207951 w 9215696"/>
              <a:gd name="connsiteY2" fmla="*/ 2459323 h 2497949"/>
              <a:gd name="connsiteX3" fmla="*/ 2 w 9215696"/>
              <a:gd name="connsiteY3" fmla="*/ 2497949 h 2497949"/>
              <a:gd name="connsiteX4" fmla="*/ 0 w 9215696"/>
              <a:gd name="connsiteY4" fmla="*/ 2371463 h 2497949"/>
              <a:gd name="connsiteX0" fmla="*/ 0 w 9215696"/>
              <a:gd name="connsiteY0" fmla="*/ 2371463 h 2474718"/>
              <a:gd name="connsiteX1" fmla="*/ 9215696 w 9215696"/>
              <a:gd name="connsiteY1" fmla="*/ 0 h 2474718"/>
              <a:gd name="connsiteX2" fmla="*/ 9207951 w 9215696"/>
              <a:gd name="connsiteY2" fmla="*/ 2459323 h 2474718"/>
              <a:gd name="connsiteX3" fmla="*/ 30979 w 9215696"/>
              <a:gd name="connsiteY3" fmla="*/ 2474718 h 2474718"/>
              <a:gd name="connsiteX4" fmla="*/ 0 w 9215696"/>
              <a:gd name="connsiteY4" fmla="*/ 2371463 h 2474718"/>
              <a:gd name="connsiteX0" fmla="*/ 0 w 9208117"/>
              <a:gd name="connsiteY0" fmla="*/ 2371463 h 2474718"/>
              <a:gd name="connsiteX1" fmla="*/ 9184719 w 9208117"/>
              <a:gd name="connsiteY1" fmla="*/ 0 h 2474718"/>
              <a:gd name="connsiteX2" fmla="*/ 9207951 w 9208117"/>
              <a:gd name="connsiteY2" fmla="*/ 2459323 h 2474718"/>
              <a:gd name="connsiteX3" fmla="*/ 30979 w 9208117"/>
              <a:gd name="connsiteY3" fmla="*/ 2474718 h 2474718"/>
              <a:gd name="connsiteX4" fmla="*/ 0 w 9208117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15020 w 9184719"/>
              <a:gd name="connsiteY2" fmla="*/ 2381886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69230 w 9184719"/>
              <a:gd name="connsiteY2" fmla="*/ 2451580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67786"/>
              <a:gd name="connsiteY0" fmla="*/ 2375696 h 2474718"/>
              <a:gd name="connsiteX1" fmla="*/ 9167786 w 9167786"/>
              <a:gd name="connsiteY1" fmla="*/ 0 h 2474718"/>
              <a:gd name="connsiteX2" fmla="*/ 9152297 w 9167786"/>
              <a:gd name="connsiteY2" fmla="*/ 2451580 h 2474718"/>
              <a:gd name="connsiteX3" fmla="*/ 14046 w 9167786"/>
              <a:gd name="connsiteY3" fmla="*/ 2474718 h 2474718"/>
              <a:gd name="connsiteX4" fmla="*/ 0 w 9167786"/>
              <a:gd name="connsiteY4" fmla="*/ 2375696 h 2474718"/>
              <a:gd name="connsiteX0" fmla="*/ 2887 w 9170673"/>
              <a:gd name="connsiteY0" fmla="*/ 2375696 h 2474718"/>
              <a:gd name="connsiteX1" fmla="*/ 9170673 w 9170673"/>
              <a:gd name="connsiteY1" fmla="*/ 0 h 2474718"/>
              <a:gd name="connsiteX2" fmla="*/ 9155184 w 9170673"/>
              <a:gd name="connsiteY2" fmla="*/ 2451580 h 2474718"/>
              <a:gd name="connsiteX3" fmla="*/ 0 w 9170673"/>
              <a:gd name="connsiteY3" fmla="*/ 2474718 h 2474718"/>
              <a:gd name="connsiteX4" fmla="*/ 2887 w 9170673"/>
              <a:gd name="connsiteY4" fmla="*/ 2375696 h 2474718"/>
              <a:gd name="connsiteX0" fmla="*/ 2887 w 9170673"/>
              <a:gd name="connsiteY0" fmla="*/ 2375696 h 2457785"/>
              <a:gd name="connsiteX1" fmla="*/ 9170673 w 9170673"/>
              <a:gd name="connsiteY1" fmla="*/ 0 h 2457785"/>
              <a:gd name="connsiteX2" fmla="*/ 9155184 w 9170673"/>
              <a:gd name="connsiteY2" fmla="*/ 2451580 h 2457785"/>
              <a:gd name="connsiteX3" fmla="*/ 0 w 9170673"/>
              <a:gd name="connsiteY3" fmla="*/ 2457785 h 2457785"/>
              <a:gd name="connsiteX4" fmla="*/ 2887 w 9170673"/>
              <a:gd name="connsiteY4" fmla="*/ 2375696 h 2457785"/>
              <a:gd name="connsiteX0" fmla="*/ 2887 w 9170673"/>
              <a:gd name="connsiteY0" fmla="*/ 2375696 h 2508024"/>
              <a:gd name="connsiteX1" fmla="*/ 9170673 w 9170673"/>
              <a:gd name="connsiteY1" fmla="*/ 0 h 2508024"/>
              <a:gd name="connsiteX2" fmla="*/ 9169295 w 9170673"/>
              <a:gd name="connsiteY2" fmla="*/ 2508024 h 2508024"/>
              <a:gd name="connsiteX3" fmla="*/ 0 w 9170673"/>
              <a:gd name="connsiteY3" fmla="*/ 2457785 h 2508024"/>
              <a:gd name="connsiteX4" fmla="*/ 2887 w 9170673"/>
              <a:gd name="connsiteY4" fmla="*/ 2375696 h 2508024"/>
              <a:gd name="connsiteX0" fmla="*/ 0 w 9167786"/>
              <a:gd name="connsiteY0" fmla="*/ 2375696 h 2508024"/>
              <a:gd name="connsiteX1" fmla="*/ 9167786 w 9167786"/>
              <a:gd name="connsiteY1" fmla="*/ 0 h 2508024"/>
              <a:gd name="connsiteX2" fmla="*/ 9166408 w 9167786"/>
              <a:gd name="connsiteY2" fmla="*/ 2508024 h 2508024"/>
              <a:gd name="connsiteX3" fmla="*/ 4169 w 9167786"/>
              <a:gd name="connsiteY3" fmla="*/ 2500118 h 2508024"/>
              <a:gd name="connsiteX4" fmla="*/ 0 w 9167786"/>
              <a:gd name="connsiteY4" fmla="*/ 2375696 h 2508024"/>
              <a:gd name="connsiteX0" fmla="*/ 0 w 9166452"/>
              <a:gd name="connsiteY0" fmla="*/ 2375696 h 2508024"/>
              <a:gd name="connsiteX1" fmla="*/ 9061952 w 9166452"/>
              <a:gd name="connsiteY1" fmla="*/ 0 h 2508024"/>
              <a:gd name="connsiteX2" fmla="*/ 9166408 w 9166452"/>
              <a:gd name="connsiteY2" fmla="*/ 2508024 h 2508024"/>
              <a:gd name="connsiteX3" fmla="*/ 4169 w 9166452"/>
              <a:gd name="connsiteY3" fmla="*/ 2500118 h 2508024"/>
              <a:gd name="connsiteX4" fmla="*/ 0 w 9166452"/>
              <a:gd name="connsiteY4" fmla="*/ 2375696 h 2508024"/>
              <a:gd name="connsiteX0" fmla="*/ 0 w 9166808"/>
              <a:gd name="connsiteY0" fmla="*/ 2382751 h 2515079"/>
              <a:gd name="connsiteX1" fmla="*/ 9160729 w 9166808"/>
              <a:gd name="connsiteY1" fmla="*/ 0 h 2515079"/>
              <a:gd name="connsiteX2" fmla="*/ 9166408 w 9166808"/>
              <a:gd name="connsiteY2" fmla="*/ 2515079 h 2515079"/>
              <a:gd name="connsiteX3" fmla="*/ 4169 w 9166808"/>
              <a:gd name="connsiteY3" fmla="*/ 2507173 h 2515079"/>
              <a:gd name="connsiteX4" fmla="*/ 0 w 9166808"/>
              <a:gd name="connsiteY4" fmla="*/ 2382751 h 2515079"/>
              <a:gd name="connsiteX0" fmla="*/ 9943 w 9162640"/>
              <a:gd name="connsiteY0" fmla="*/ 2382751 h 2515079"/>
              <a:gd name="connsiteX1" fmla="*/ 9156561 w 9162640"/>
              <a:gd name="connsiteY1" fmla="*/ 0 h 2515079"/>
              <a:gd name="connsiteX2" fmla="*/ 9162240 w 9162640"/>
              <a:gd name="connsiteY2" fmla="*/ 2515079 h 2515079"/>
              <a:gd name="connsiteX3" fmla="*/ 1 w 9162640"/>
              <a:gd name="connsiteY3" fmla="*/ 2507173 h 2515079"/>
              <a:gd name="connsiteX4" fmla="*/ 9943 w 9162640"/>
              <a:gd name="connsiteY4" fmla="*/ 2382751 h 2515079"/>
              <a:gd name="connsiteX0" fmla="*/ 0 w 9152697"/>
              <a:gd name="connsiteY0" fmla="*/ 2382751 h 2515079"/>
              <a:gd name="connsiteX1" fmla="*/ 9146618 w 9152697"/>
              <a:gd name="connsiteY1" fmla="*/ 0 h 2515079"/>
              <a:gd name="connsiteX2" fmla="*/ 9152297 w 9152697"/>
              <a:gd name="connsiteY2" fmla="*/ 2515079 h 2515079"/>
              <a:gd name="connsiteX3" fmla="*/ 187614 w 9152697"/>
              <a:gd name="connsiteY3" fmla="*/ 2507173 h 2515079"/>
              <a:gd name="connsiteX4" fmla="*/ 0 w 9152697"/>
              <a:gd name="connsiteY4" fmla="*/ 2382751 h 2515079"/>
              <a:gd name="connsiteX0" fmla="*/ 0 w 9068030"/>
              <a:gd name="connsiteY0" fmla="*/ 2382751 h 2515079"/>
              <a:gd name="connsiteX1" fmla="*/ 9061951 w 9068030"/>
              <a:gd name="connsiteY1" fmla="*/ 0 h 2515079"/>
              <a:gd name="connsiteX2" fmla="*/ 9067630 w 9068030"/>
              <a:gd name="connsiteY2" fmla="*/ 2515079 h 2515079"/>
              <a:gd name="connsiteX3" fmla="*/ 102947 w 9068030"/>
              <a:gd name="connsiteY3" fmla="*/ 2507173 h 2515079"/>
              <a:gd name="connsiteX4" fmla="*/ 0 w 9068030"/>
              <a:gd name="connsiteY4" fmla="*/ 2382751 h 2515079"/>
              <a:gd name="connsiteX0" fmla="*/ 0 w 9138586"/>
              <a:gd name="connsiteY0" fmla="*/ 2382751 h 2515079"/>
              <a:gd name="connsiteX1" fmla="*/ 9132507 w 9138586"/>
              <a:gd name="connsiteY1" fmla="*/ 0 h 2515079"/>
              <a:gd name="connsiteX2" fmla="*/ 9138186 w 9138586"/>
              <a:gd name="connsiteY2" fmla="*/ 2515079 h 2515079"/>
              <a:gd name="connsiteX3" fmla="*/ 173503 w 9138586"/>
              <a:gd name="connsiteY3" fmla="*/ 2507173 h 2515079"/>
              <a:gd name="connsiteX4" fmla="*/ 0 w 9138586"/>
              <a:gd name="connsiteY4" fmla="*/ 2382751 h 2515079"/>
              <a:gd name="connsiteX0" fmla="*/ 0 w 9138586"/>
              <a:gd name="connsiteY0" fmla="*/ 2382751 h 2515079"/>
              <a:gd name="connsiteX1" fmla="*/ 9132507 w 9138586"/>
              <a:gd name="connsiteY1" fmla="*/ 0 h 2515079"/>
              <a:gd name="connsiteX2" fmla="*/ 9138186 w 9138586"/>
              <a:gd name="connsiteY2" fmla="*/ 2515079 h 2515079"/>
              <a:gd name="connsiteX3" fmla="*/ 4170 w 9138586"/>
              <a:gd name="connsiteY3" fmla="*/ 2507173 h 2515079"/>
              <a:gd name="connsiteX4" fmla="*/ 0 w 9138586"/>
              <a:gd name="connsiteY4" fmla="*/ 2382751 h 2515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38586" h="2515079">
                <a:moveTo>
                  <a:pt x="0" y="2382751"/>
                </a:moveTo>
                <a:cubicBezTo>
                  <a:pt x="20661" y="2379422"/>
                  <a:pt x="7306149" y="2502055"/>
                  <a:pt x="9132507" y="0"/>
                </a:cubicBezTo>
                <a:cubicBezTo>
                  <a:pt x="9129925" y="819774"/>
                  <a:pt x="9140768" y="1695305"/>
                  <a:pt x="9138186" y="2515079"/>
                </a:cubicBezTo>
                <a:lnTo>
                  <a:pt x="4170" y="2507173"/>
                </a:lnTo>
                <a:cubicBezTo>
                  <a:pt x="4169" y="2465011"/>
                  <a:pt x="1" y="2424913"/>
                  <a:pt x="0" y="2382751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199" y="457169"/>
            <a:ext cx="8229600" cy="772250"/>
          </a:xfrm>
        </p:spPr>
        <p:txBody>
          <a:bodyPr anchor="t"/>
          <a:lstStyle>
            <a:lvl1pPr algn="l">
              <a:defRPr sz="4000" b="1" cap="none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15622"/>
            <a:ext cx="8229600" cy="1500187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60483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/>
          <p:nvPr userDrawn="1"/>
        </p:nvSpPr>
        <p:spPr>
          <a:xfrm flipH="1" flipV="1">
            <a:off x="-19068" y="-30696"/>
            <a:ext cx="9170673" cy="2457785"/>
          </a:xfrm>
          <a:custGeom>
            <a:avLst/>
            <a:gdLst>
              <a:gd name="connsiteX0" fmla="*/ 0 w 10289745"/>
              <a:gd name="connsiteY0" fmla="*/ 2348314 h 2694297"/>
              <a:gd name="connsiteX1" fmla="*/ 9145997 w 10289745"/>
              <a:gd name="connsiteY1" fmla="*/ 81 h 2694297"/>
              <a:gd name="connsiteX2" fmla="*/ 9145997 w 10289745"/>
              <a:gd name="connsiteY2" fmla="*/ 2436173 h 2694297"/>
              <a:gd name="connsiteX3" fmla="*/ 0 w 10289745"/>
              <a:gd name="connsiteY3" fmla="*/ 2348314 h 2694297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2 w 10271923"/>
              <a:gd name="connsiteY0" fmla="*/ 1961048 h 2259210"/>
              <a:gd name="connsiteX1" fmla="*/ 9115022 w 10271923"/>
              <a:gd name="connsiteY1" fmla="*/ 0 h 2259210"/>
              <a:gd name="connsiteX2" fmla="*/ 9145999 w 10271923"/>
              <a:gd name="connsiteY2" fmla="*/ 2048907 h 2259210"/>
              <a:gd name="connsiteX3" fmla="*/ 2 w 10271923"/>
              <a:gd name="connsiteY3" fmla="*/ 1961048 h 2259210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1 w 10359948"/>
              <a:gd name="connsiteY0" fmla="*/ 2534080 h 2803153"/>
              <a:gd name="connsiteX1" fmla="*/ 9223441 w 10359948"/>
              <a:gd name="connsiteY1" fmla="*/ 0 h 2803153"/>
              <a:gd name="connsiteX2" fmla="*/ 9200208 w 10359948"/>
              <a:gd name="connsiteY2" fmla="*/ 2443835 h 2803153"/>
              <a:gd name="connsiteX3" fmla="*/ 1 w 10359948"/>
              <a:gd name="connsiteY3" fmla="*/ 2534080 h 2803153"/>
              <a:gd name="connsiteX0" fmla="*/ 2 w 10302373"/>
              <a:gd name="connsiteY0" fmla="*/ 2371463 h 2710654"/>
              <a:gd name="connsiteX1" fmla="*/ 9169233 w 10302373"/>
              <a:gd name="connsiteY1" fmla="*/ 0 h 2710654"/>
              <a:gd name="connsiteX2" fmla="*/ 9146000 w 10302373"/>
              <a:gd name="connsiteY2" fmla="*/ 2443835 h 2710654"/>
              <a:gd name="connsiteX3" fmla="*/ 2 w 10302373"/>
              <a:gd name="connsiteY3" fmla="*/ 2371463 h 2710654"/>
              <a:gd name="connsiteX0" fmla="*/ 22101 w 10324472"/>
              <a:gd name="connsiteY0" fmla="*/ 2371463 h 2601940"/>
              <a:gd name="connsiteX1" fmla="*/ 9191332 w 10324472"/>
              <a:gd name="connsiteY1" fmla="*/ 0 h 2601940"/>
              <a:gd name="connsiteX2" fmla="*/ 9168099 w 10324472"/>
              <a:gd name="connsiteY2" fmla="*/ 2443835 h 2601940"/>
              <a:gd name="connsiteX3" fmla="*/ 22101 w 10324472"/>
              <a:gd name="connsiteY3" fmla="*/ 2371463 h 2601940"/>
              <a:gd name="connsiteX0" fmla="*/ 454248 w 10756619"/>
              <a:gd name="connsiteY0" fmla="*/ 2371463 h 2635640"/>
              <a:gd name="connsiteX1" fmla="*/ 9623479 w 10756619"/>
              <a:gd name="connsiteY1" fmla="*/ 0 h 2635640"/>
              <a:gd name="connsiteX2" fmla="*/ 9600246 w 10756619"/>
              <a:gd name="connsiteY2" fmla="*/ 2443835 h 2635640"/>
              <a:gd name="connsiteX3" fmla="*/ 2243166 w 10756619"/>
              <a:gd name="connsiteY3" fmla="*/ 2466974 h 2635640"/>
              <a:gd name="connsiteX4" fmla="*/ 454248 w 10756619"/>
              <a:gd name="connsiteY4" fmla="*/ 2371463 h 2635640"/>
              <a:gd name="connsiteX0" fmla="*/ 1153431 w 11456764"/>
              <a:gd name="connsiteY0" fmla="*/ 2371463 h 2641277"/>
              <a:gd name="connsiteX1" fmla="*/ 10322662 w 11456764"/>
              <a:gd name="connsiteY1" fmla="*/ 0 h 2641277"/>
              <a:gd name="connsiteX2" fmla="*/ 10299429 w 11456764"/>
              <a:gd name="connsiteY2" fmla="*/ 2443835 h 2641277"/>
              <a:gd name="connsiteX3" fmla="*/ 1137944 w 11456764"/>
              <a:gd name="connsiteY3" fmla="*/ 2482461 h 2641277"/>
              <a:gd name="connsiteX4" fmla="*/ 1153431 w 11456764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482461"/>
              <a:gd name="connsiteX1" fmla="*/ 9184718 w 10318820"/>
              <a:gd name="connsiteY1" fmla="*/ 0 h 2482461"/>
              <a:gd name="connsiteX2" fmla="*/ 9161485 w 10318820"/>
              <a:gd name="connsiteY2" fmla="*/ 2443835 h 2482461"/>
              <a:gd name="connsiteX3" fmla="*/ 0 w 10318820"/>
              <a:gd name="connsiteY3" fmla="*/ 2482461 h 2482461"/>
              <a:gd name="connsiteX4" fmla="*/ 15487 w 10318820"/>
              <a:gd name="connsiteY4" fmla="*/ 2371463 h 2482461"/>
              <a:gd name="connsiteX0" fmla="*/ 15487 w 10252186"/>
              <a:gd name="connsiteY0" fmla="*/ 2371463 h 2482461"/>
              <a:gd name="connsiteX1" fmla="*/ 9184718 w 10252186"/>
              <a:gd name="connsiteY1" fmla="*/ 0 h 2482461"/>
              <a:gd name="connsiteX2" fmla="*/ 9022088 w 10252186"/>
              <a:gd name="connsiteY2" fmla="*/ 2242499 h 2482461"/>
              <a:gd name="connsiteX3" fmla="*/ 0 w 10252186"/>
              <a:gd name="connsiteY3" fmla="*/ 2482461 h 2482461"/>
              <a:gd name="connsiteX4" fmla="*/ 15487 w 10252186"/>
              <a:gd name="connsiteY4" fmla="*/ 2371463 h 2482461"/>
              <a:gd name="connsiteX0" fmla="*/ 15487 w 10311181"/>
              <a:gd name="connsiteY0" fmla="*/ 2371463 h 2482461"/>
              <a:gd name="connsiteX1" fmla="*/ 9184718 w 10311181"/>
              <a:gd name="connsiteY1" fmla="*/ 0 h 2482461"/>
              <a:gd name="connsiteX2" fmla="*/ 9145996 w 10311181"/>
              <a:gd name="connsiteY2" fmla="*/ 2443835 h 2482461"/>
              <a:gd name="connsiteX3" fmla="*/ 0 w 10311181"/>
              <a:gd name="connsiteY3" fmla="*/ 2482461 h 2482461"/>
              <a:gd name="connsiteX4" fmla="*/ 15487 w 10311181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45996 w 9184718"/>
              <a:gd name="connsiteY2" fmla="*/ 2443835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0 w 9215696"/>
              <a:gd name="connsiteY0" fmla="*/ 2371463 h 2482461"/>
              <a:gd name="connsiteX1" fmla="*/ 9215696 w 9215696"/>
              <a:gd name="connsiteY1" fmla="*/ 0 h 2482461"/>
              <a:gd name="connsiteX2" fmla="*/ 9207951 w 9215696"/>
              <a:gd name="connsiteY2" fmla="*/ 2459323 h 2482461"/>
              <a:gd name="connsiteX3" fmla="*/ 30978 w 9215696"/>
              <a:gd name="connsiteY3" fmla="*/ 2482461 h 2482461"/>
              <a:gd name="connsiteX4" fmla="*/ 0 w 9215696"/>
              <a:gd name="connsiteY4" fmla="*/ 2371463 h 2482461"/>
              <a:gd name="connsiteX0" fmla="*/ 0 w 9215696"/>
              <a:gd name="connsiteY0" fmla="*/ 2371463 h 2497949"/>
              <a:gd name="connsiteX1" fmla="*/ 9215696 w 9215696"/>
              <a:gd name="connsiteY1" fmla="*/ 0 h 2497949"/>
              <a:gd name="connsiteX2" fmla="*/ 9207951 w 9215696"/>
              <a:gd name="connsiteY2" fmla="*/ 2459323 h 2497949"/>
              <a:gd name="connsiteX3" fmla="*/ 2 w 9215696"/>
              <a:gd name="connsiteY3" fmla="*/ 2497949 h 2497949"/>
              <a:gd name="connsiteX4" fmla="*/ 0 w 9215696"/>
              <a:gd name="connsiteY4" fmla="*/ 2371463 h 2497949"/>
              <a:gd name="connsiteX0" fmla="*/ 0 w 9215696"/>
              <a:gd name="connsiteY0" fmla="*/ 2371463 h 2474718"/>
              <a:gd name="connsiteX1" fmla="*/ 9215696 w 9215696"/>
              <a:gd name="connsiteY1" fmla="*/ 0 h 2474718"/>
              <a:gd name="connsiteX2" fmla="*/ 9207951 w 9215696"/>
              <a:gd name="connsiteY2" fmla="*/ 2459323 h 2474718"/>
              <a:gd name="connsiteX3" fmla="*/ 30979 w 9215696"/>
              <a:gd name="connsiteY3" fmla="*/ 2474718 h 2474718"/>
              <a:gd name="connsiteX4" fmla="*/ 0 w 9215696"/>
              <a:gd name="connsiteY4" fmla="*/ 2371463 h 2474718"/>
              <a:gd name="connsiteX0" fmla="*/ 0 w 9208117"/>
              <a:gd name="connsiteY0" fmla="*/ 2371463 h 2474718"/>
              <a:gd name="connsiteX1" fmla="*/ 9184719 w 9208117"/>
              <a:gd name="connsiteY1" fmla="*/ 0 h 2474718"/>
              <a:gd name="connsiteX2" fmla="*/ 9207951 w 9208117"/>
              <a:gd name="connsiteY2" fmla="*/ 2459323 h 2474718"/>
              <a:gd name="connsiteX3" fmla="*/ 30979 w 9208117"/>
              <a:gd name="connsiteY3" fmla="*/ 2474718 h 2474718"/>
              <a:gd name="connsiteX4" fmla="*/ 0 w 9208117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15020 w 9184719"/>
              <a:gd name="connsiteY2" fmla="*/ 2381886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69230 w 9184719"/>
              <a:gd name="connsiteY2" fmla="*/ 2451580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67786"/>
              <a:gd name="connsiteY0" fmla="*/ 2375696 h 2474718"/>
              <a:gd name="connsiteX1" fmla="*/ 9167786 w 9167786"/>
              <a:gd name="connsiteY1" fmla="*/ 0 h 2474718"/>
              <a:gd name="connsiteX2" fmla="*/ 9152297 w 9167786"/>
              <a:gd name="connsiteY2" fmla="*/ 2451580 h 2474718"/>
              <a:gd name="connsiteX3" fmla="*/ 14046 w 9167786"/>
              <a:gd name="connsiteY3" fmla="*/ 2474718 h 2474718"/>
              <a:gd name="connsiteX4" fmla="*/ 0 w 9167786"/>
              <a:gd name="connsiteY4" fmla="*/ 2375696 h 2474718"/>
              <a:gd name="connsiteX0" fmla="*/ 2887 w 9170673"/>
              <a:gd name="connsiteY0" fmla="*/ 2375696 h 2474718"/>
              <a:gd name="connsiteX1" fmla="*/ 9170673 w 9170673"/>
              <a:gd name="connsiteY1" fmla="*/ 0 h 2474718"/>
              <a:gd name="connsiteX2" fmla="*/ 9155184 w 9170673"/>
              <a:gd name="connsiteY2" fmla="*/ 2451580 h 2474718"/>
              <a:gd name="connsiteX3" fmla="*/ 0 w 9170673"/>
              <a:gd name="connsiteY3" fmla="*/ 2474718 h 2474718"/>
              <a:gd name="connsiteX4" fmla="*/ 2887 w 9170673"/>
              <a:gd name="connsiteY4" fmla="*/ 2375696 h 2474718"/>
              <a:gd name="connsiteX0" fmla="*/ 2887 w 9170673"/>
              <a:gd name="connsiteY0" fmla="*/ 2375696 h 2457785"/>
              <a:gd name="connsiteX1" fmla="*/ 9170673 w 9170673"/>
              <a:gd name="connsiteY1" fmla="*/ 0 h 2457785"/>
              <a:gd name="connsiteX2" fmla="*/ 9155184 w 9170673"/>
              <a:gd name="connsiteY2" fmla="*/ 2451580 h 2457785"/>
              <a:gd name="connsiteX3" fmla="*/ 0 w 9170673"/>
              <a:gd name="connsiteY3" fmla="*/ 2457785 h 2457785"/>
              <a:gd name="connsiteX4" fmla="*/ 2887 w 9170673"/>
              <a:gd name="connsiteY4" fmla="*/ 2375696 h 2457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70673" h="2457785">
                <a:moveTo>
                  <a:pt x="2887" y="2375696"/>
                </a:moveTo>
                <a:cubicBezTo>
                  <a:pt x="23548" y="2372367"/>
                  <a:pt x="7344315" y="2502055"/>
                  <a:pt x="9170673" y="0"/>
                </a:cubicBezTo>
                <a:cubicBezTo>
                  <a:pt x="9168091" y="819774"/>
                  <a:pt x="9157766" y="1631806"/>
                  <a:pt x="9155184" y="2451580"/>
                </a:cubicBezTo>
                <a:lnTo>
                  <a:pt x="0" y="2457785"/>
                </a:lnTo>
                <a:cubicBezTo>
                  <a:pt x="-1" y="2415623"/>
                  <a:pt x="2888" y="2417858"/>
                  <a:pt x="2887" y="2375696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199" y="457200"/>
            <a:ext cx="8229600" cy="77225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algn="l">
              <a:defRPr sz="4000" b="1" cap="none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15653"/>
            <a:ext cx="8229600" cy="150018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t" anchorCtr="0"/>
          <a:lstStyle>
            <a:lvl1pPr marL="0" indent="0" algn="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1362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No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201988" y="2707457"/>
            <a:ext cx="5484812" cy="1224439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63550" y="3118590"/>
            <a:ext cx="1293813" cy="752475"/>
          </a:xfrm>
        </p:spPr>
        <p:txBody>
          <a:bodyPr lIns="0" tIns="0" rIns="0" bIns="0">
            <a:normAutofit/>
          </a:bodyPr>
          <a:lstStyle>
            <a:lvl1pPr algn="l"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Regional Unit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201988" y="4282303"/>
            <a:ext cx="5484812" cy="57785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 dirty="0" smtClean="0"/>
              <a:t>July 19,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61079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Boats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201988" y="2707457"/>
            <a:ext cx="5484812" cy="1224439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63550" y="3118590"/>
            <a:ext cx="1293813" cy="752475"/>
          </a:xfrm>
        </p:spPr>
        <p:txBody>
          <a:bodyPr lIns="0" tIns="0" rIns="0" bIns="0">
            <a:normAutofit/>
          </a:bodyPr>
          <a:lstStyle>
            <a:lvl1pPr algn="l"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Regional Unit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201988" y="4282303"/>
            <a:ext cx="5484812" cy="57785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 dirty="0" smtClean="0"/>
              <a:t>July 19,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5329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Turtl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201988" y="2707457"/>
            <a:ext cx="5484812" cy="1224439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63550" y="3118590"/>
            <a:ext cx="1293813" cy="752475"/>
          </a:xfrm>
        </p:spPr>
        <p:txBody>
          <a:bodyPr lIns="0" tIns="0" rIns="0" bIns="0">
            <a:normAutofit/>
          </a:bodyPr>
          <a:lstStyle>
            <a:lvl1pPr algn="l"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Regional Unit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201988" y="4282303"/>
            <a:ext cx="5484812" cy="57785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 dirty="0" smtClean="0"/>
              <a:t>July 19,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45555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Seafood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201988" y="2707457"/>
            <a:ext cx="5484812" cy="1224439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63550" y="3118590"/>
            <a:ext cx="1293813" cy="752475"/>
          </a:xfrm>
        </p:spPr>
        <p:txBody>
          <a:bodyPr lIns="0" tIns="0" rIns="0" bIns="0">
            <a:normAutofit/>
          </a:bodyPr>
          <a:lstStyle>
            <a:lvl1pPr algn="l"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Regional Unit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201988" y="4282303"/>
            <a:ext cx="5484812" cy="57785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 dirty="0" smtClean="0"/>
              <a:t>July 19,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7638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Fish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201988" y="2707457"/>
            <a:ext cx="5484812" cy="1224439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63550" y="3118590"/>
            <a:ext cx="1293813" cy="752475"/>
          </a:xfrm>
        </p:spPr>
        <p:txBody>
          <a:bodyPr lIns="0" tIns="0" rIns="0" bIns="0">
            <a:normAutofit/>
          </a:bodyPr>
          <a:lstStyle>
            <a:lvl1pPr algn="l"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Regional Unit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201988" y="4282303"/>
            <a:ext cx="5484812" cy="57785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 dirty="0" smtClean="0"/>
              <a:t>July 19,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519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Dark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201988" y="2707457"/>
            <a:ext cx="5484812" cy="1224439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63550" y="3118590"/>
            <a:ext cx="1293813" cy="752475"/>
          </a:xfrm>
        </p:spPr>
        <p:txBody>
          <a:bodyPr lIns="0" tIns="0" rIns="0" bIns="0">
            <a:normAutofit/>
          </a:bodyPr>
          <a:lstStyle>
            <a:lvl1pPr algn="l"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Regional Unit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201988" y="4282303"/>
            <a:ext cx="5484812" cy="577850"/>
          </a:xfrm>
        </p:spPr>
        <p:txBody>
          <a:bodyPr>
            <a:normAutofit/>
          </a:bodyPr>
          <a:lstStyle>
            <a:lvl1pPr>
              <a:defRPr sz="18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July 19, 2012</a:t>
            </a:r>
            <a:endParaRPr lang="en-US" dirty="0"/>
          </a:p>
        </p:txBody>
      </p:sp>
      <p:sp>
        <p:nvSpPr>
          <p:cNvPr id="7" name="Freeform 6"/>
          <p:cNvSpPr/>
          <p:nvPr userDrawn="1"/>
        </p:nvSpPr>
        <p:spPr>
          <a:xfrm>
            <a:off x="-9190" y="4417160"/>
            <a:ext cx="9170673" cy="2457785"/>
          </a:xfrm>
          <a:custGeom>
            <a:avLst/>
            <a:gdLst>
              <a:gd name="connsiteX0" fmla="*/ 0 w 10289745"/>
              <a:gd name="connsiteY0" fmla="*/ 2348314 h 2694297"/>
              <a:gd name="connsiteX1" fmla="*/ 9145997 w 10289745"/>
              <a:gd name="connsiteY1" fmla="*/ 81 h 2694297"/>
              <a:gd name="connsiteX2" fmla="*/ 9145997 w 10289745"/>
              <a:gd name="connsiteY2" fmla="*/ 2436173 h 2694297"/>
              <a:gd name="connsiteX3" fmla="*/ 0 w 10289745"/>
              <a:gd name="connsiteY3" fmla="*/ 2348314 h 2694297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2 w 10271923"/>
              <a:gd name="connsiteY0" fmla="*/ 1961048 h 2259210"/>
              <a:gd name="connsiteX1" fmla="*/ 9115022 w 10271923"/>
              <a:gd name="connsiteY1" fmla="*/ 0 h 2259210"/>
              <a:gd name="connsiteX2" fmla="*/ 9145999 w 10271923"/>
              <a:gd name="connsiteY2" fmla="*/ 2048907 h 2259210"/>
              <a:gd name="connsiteX3" fmla="*/ 2 w 10271923"/>
              <a:gd name="connsiteY3" fmla="*/ 1961048 h 2259210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1 w 10359948"/>
              <a:gd name="connsiteY0" fmla="*/ 2534080 h 2803153"/>
              <a:gd name="connsiteX1" fmla="*/ 9223441 w 10359948"/>
              <a:gd name="connsiteY1" fmla="*/ 0 h 2803153"/>
              <a:gd name="connsiteX2" fmla="*/ 9200208 w 10359948"/>
              <a:gd name="connsiteY2" fmla="*/ 2443835 h 2803153"/>
              <a:gd name="connsiteX3" fmla="*/ 1 w 10359948"/>
              <a:gd name="connsiteY3" fmla="*/ 2534080 h 2803153"/>
              <a:gd name="connsiteX0" fmla="*/ 2 w 10302373"/>
              <a:gd name="connsiteY0" fmla="*/ 2371463 h 2710654"/>
              <a:gd name="connsiteX1" fmla="*/ 9169233 w 10302373"/>
              <a:gd name="connsiteY1" fmla="*/ 0 h 2710654"/>
              <a:gd name="connsiteX2" fmla="*/ 9146000 w 10302373"/>
              <a:gd name="connsiteY2" fmla="*/ 2443835 h 2710654"/>
              <a:gd name="connsiteX3" fmla="*/ 2 w 10302373"/>
              <a:gd name="connsiteY3" fmla="*/ 2371463 h 2710654"/>
              <a:gd name="connsiteX0" fmla="*/ 22101 w 10324472"/>
              <a:gd name="connsiteY0" fmla="*/ 2371463 h 2601940"/>
              <a:gd name="connsiteX1" fmla="*/ 9191332 w 10324472"/>
              <a:gd name="connsiteY1" fmla="*/ 0 h 2601940"/>
              <a:gd name="connsiteX2" fmla="*/ 9168099 w 10324472"/>
              <a:gd name="connsiteY2" fmla="*/ 2443835 h 2601940"/>
              <a:gd name="connsiteX3" fmla="*/ 22101 w 10324472"/>
              <a:gd name="connsiteY3" fmla="*/ 2371463 h 2601940"/>
              <a:gd name="connsiteX0" fmla="*/ 454248 w 10756619"/>
              <a:gd name="connsiteY0" fmla="*/ 2371463 h 2635640"/>
              <a:gd name="connsiteX1" fmla="*/ 9623479 w 10756619"/>
              <a:gd name="connsiteY1" fmla="*/ 0 h 2635640"/>
              <a:gd name="connsiteX2" fmla="*/ 9600246 w 10756619"/>
              <a:gd name="connsiteY2" fmla="*/ 2443835 h 2635640"/>
              <a:gd name="connsiteX3" fmla="*/ 2243166 w 10756619"/>
              <a:gd name="connsiteY3" fmla="*/ 2466974 h 2635640"/>
              <a:gd name="connsiteX4" fmla="*/ 454248 w 10756619"/>
              <a:gd name="connsiteY4" fmla="*/ 2371463 h 2635640"/>
              <a:gd name="connsiteX0" fmla="*/ 1153431 w 11456764"/>
              <a:gd name="connsiteY0" fmla="*/ 2371463 h 2641277"/>
              <a:gd name="connsiteX1" fmla="*/ 10322662 w 11456764"/>
              <a:gd name="connsiteY1" fmla="*/ 0 h 2641277"/>
              <a:gd name="connsiteX2" fmla="*/ 10299429 w 11456764"/>
              <a:gd name="connsiteY2" fmla="*/ 2443835 h 2641277"/>
              <a:gd name="connsiteX3" fmla="*/ 1137944 w 11456764"/>
              <a:gd name="connsiteY3" fmla="*/ 2482461 h 2641277"/>
              <a:gd name="connsiteX4" fmla="*/ 1153431 w 11456764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482461"/>
              <a:gd name="connsiteX1" fmla="*/ 9184718 w 10318820"/>
              <a:gd name="connsiteY1" fmla="*/ 0 h 2482461"/>
              <a:gd name="connsiteX2" fmla="*/ 9161485 w 10318820"/>
              <a:gd name="connsiteY2" fmla="*/ 2443835 h 2482461"/>
              <a:gd name="connsiteX3" fmla="*/ 0 w 10318820"/>
              <a:gd name="connsiteY3" fmla="*/ 2482461 h 2482461"/>
              <a:gd name="connsiteX4" fmla="*/ 15487 w 10318820"/>
              <a:gd name="connsiteY4" fmla="*/ 2371463 h 2482461"/>
              <a:gd name="connsiteX0" fmla="*/ 15487 w 10252186"/>
              <a:gd name="connsiteY0" fmla="*/ 2371463 h 2482461"/>
              <a:gd name="connsiteX1" fmla="*/ 9184718 w 10252186"/>
              <a:gd name="connsiteY1" fmla="*/ 0 h 2482461"/>
              <a:gd name="connsiteX2" fmla="*/ 9022088 w 10252186"/>
              <a:gd name="connsiteY2" fmla="*/ 2242499 h 2482461"/>
              <a:gd name="connsiteX3" fmla="*/ 0 w 10252186"/>
              <a:gd name="connsiteY3" fmla="*/ 2482461 h 2482461"/>
              <a:gd name="connsiteX4" fmla="*/ 15487 w 10252186"/>
              <a:gd name="connsiteY4" fmla="*/ 2371463 h 2482461"/>
              <a:gd name="connsiteX0" fmla="*/ 15487 w 10311181"/>
              <a:gd name="connsiteY0" fmla="*/ 2371463 h 2482461"/>
              <a:gd name="connsiteX1" fmla="*/ 9184718 w 10311181"/>
              <a:gd name="connsiteY1" fmla="*/ 0 h 2482461"/>
              <a:gd name="connsiteX2" fmla="*/ 9145996 w 10311181"/>
              <a:gd name="connsiteY2" fmla="*/ 2443835 h 2482461"/>
              <a:gd name="connsiteX3" fmla="*/ 0 w 10311181"/>
              <a:gd name="connsiteY3" fmla="*/ 2482461 h 2482461"/>
              <a:gd name="connsiteX4" fmla="*/ 15487 w 10311181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45996 w 9184718"/>
              <a:gd name="connsiteY2" fmla="*/ 2443835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0 w 9215696"/>
              <a:gd name="connsiteY0" fmla="*/ 2371463 h 2482461"/>
              <a:gd name="connsiteX1" fmla="*/ 9215696 w 9215696"/>
              <a:gd name="connsiteY1" fmla="*/ 0 h 2482461"/>
              <a:gd name="connsiteX2" fmla="*/ 9207951 w 9215696"/>
              <a:gd name="connsiteY2" fmla="*/ 2459323 h 2482461"/>
              <a:gd name="connsiteX3" fmla="*/ 30978 w 9215696"/>
              <a:gd name="connsiteY3" fmla="*/ 2482461 h 2482461"/>
              <a:gd name="connsiteX4" fmla="*/ 0 w 9215696"/>
              <a:gd name="connsiteY4" fmla="*/ 2371463 h 2482461"/>
              <a:gd name="connsiteX0" fmla="*/ 0 w 9215696"/>
              <a:gd name="connsiteY0" fmla="*/ 2371463 h 2497949"/>
              <a:gd name="connsiteX1" fmla="*/ 9215696 w 9215696"/>
              <a:gd name="connsiteY1" fmla="*/ 0 h 2497949"/>
              <a:gd name="connsiteX2" fmla="*/ 9207951 w 9215696"/>
              <a:gd name="connsiteY2" fmla="*/ 2459323 h 2497949"/>
              <a:gd name="connsiteX3" fmla="*/ 2 w 9215696"/>
              <a:gd name="connsiteY3" fmla="*/ 2497949 h 2497949"/>
              <a:gd name="connsiteX4" fmla="*/ 0 w 9215696"/>
              <a:gd name="connsiteY4" fmla="*/ 2371463 h 2497949"/>
              <a:gd name="connsiteX0" fmla="*/ 0 w 9215696"/>
              <a:gd name="connsiteY0" fmla="*/ 2371463 h 2474718"/>
              <a:gd name="connsiteX1" fmla="*/ 9215696 w 9215696"/>
              <a:gd name="connsiteY1" fmla="*/ 0 h 2474718"/>
              <a:gd name="connsiteX2" fmla="*/ 9207951 w 9215696"/>
              <a:gd name="connsiteY2" fmla="*/ 2459323 h 2474718"/>
              <a:gd name="connsiteX3" fmla="*/ 30979 w 9215696"/>
              <a:gd name="connsiteY3" fmla="*/ 2474718 h 2474718"/>
              <a:gd name="connsiteX4" fmla="*/ 0 w 9215696"/>
              <a:gd name="connsiteY4" fmla="*/ 2371463 h 2474718"/>
              <a:gd name="connsiteX0" fmla="*/ 0 w 9208117"/>
              <a:gd name="connsiteY0" fmla="*/ 2371463 h 2474718"/>
              <a:gd name="connsiteX1" fmla="*/ 9184719 w 9208117"/>
              <a:gd name="connsiteY1" fmla="*/ 0 h 2474718"/>
              <a:gd name="connsiteX2" fmla="*/ 9207951 w 9208117"/>
              <a:gd name="connsiteY2" fmla="*/ 2459323 h 2474718"/>
              <a:gd name="connsiteX3" fmla="*/ 30979 w 9208117"/>
              <a:gd name="connsiteY3" fmla="*/ 2474718 h 2474718"/>
              <a:gd name="connsiteX4" fmla="*/ 0 w 9208117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15020 w 9184719"/>
              <a:gd name="connsiteY2" fmla="*/ 2381886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69230 w 9184719"/>
              <a:gd name="connsiteY2" fmla="*/ 2451580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67786"/>
              <a:gd name="connsiteY0" fmla="*/ 2375696 h 2474718"/>
              <a:gd name="connsiteX1" fmla="*/ 9167786 w 9167786"/>
              <a:gd name="connsiteY1" fmla="*/ 0 h 2474718"/>
              <a:gd name="connsiteX2" fmla="*/ 9152297 w 9167786"/>
              <a:gd name="connsiteY2" fmla="*/ 2451580 h 2474718"/>
              <a:gd name="connsiteX3" fmla="*/ 14046 w 9167786"/>
              <a:gd name="connsiteY3" fmla="*/ 2474718 h 2474718"/>
              <a:gd name="connsiteX4" fmla="*/ 0 w 9167786"/>
              <a:gd name="connsiteY4" fmla="*/ 2375696 h 2474718"/>
              <a:gd name="connsiteX0" fmla="*/ 2887 w 9170673"/>
              <a:gd name="connsiteY0" fmla="*/ 2375696 h 2474718"/>
              <a:gd name="connsiteX1" fmla="*/ 9170673 w 9170673"/>
              <a:gd name="connsiteY1" fmla="*/ 0 h 2474718"/>
              <a:gd name="connsiteX2" fmla="*/ 9155184 w 9170673"/>
              <a:gd name="connsiteY2" fmla="*/ 2451580 h 2474718"/>
              <a:gd name="connsiteX3" fmla="*/ 0 w 9170673"/>
              <a:gd name="connsiteY3" fmla="*/ 2474718 h 2474718"/>
              <a:gd name="connsiteX4" fmla="*/ 2887 w 9170673"/>
              <a:gd name="connsiteY4" fmla="*/ 2375696 h 2474718"/>
              <a:gd name="connsiteX0" fmla="*/ 2887 w 9170673"/>
              <a:gd name="connsiteY0" fmla="*/ 2375696 h 2457785"/>
              <a:gd name="connsiteX1" fmla="*/ 9170673 w 9170673"/>
              <a:gd name="connsiteY1" fmla="*/ 0 h 2457785"/>
              <a:gd name="connsiteX2" fmla="*/ 9155184 w 9170673"/>
              <a:gd name="connsiteY2" fmla="*/ 2451580 h 2457785"/>
              <a:gd name="connsiteX3" fmla="*/ 0 w 9170673"/>
              <a:gd name="connsiteY3" fmla="*/ 2457785 h 2457785"/>
              <a:gd name="connsiteX4" fmla="*/ 2887 w 9170673"/>
              <a:gd name="connsiteY4" fmla="*/ 2375696 h 2457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70673" h="2457785">
                <a:moveTo>
                  <a:pt x="2887" y="2375696"/>
                </a:moveTo>
                <a:cubicBezTo>
                  <a:pt x="23548" y="2372367"/>
                  <a:pt x="7344315" y="2502055"/>
                  <a:pt x="9170673" y="0"/>
                </a:cubicBezTo>
                <a:cubicBezTo>
                  <a:pt x="9168091" y="819774"/>
                  <a:pt x="9157766" y="1631806"/>
                  <a:pt x="9155184" y="2451580"/>
                </a:cubicBezTo>
                <a:lnTo>
                  <a:pt x="0" y="2457785"/>
                </a:lnTo>
                <a:cubicBezTo>
                  <a:pt x="-1" y="2415623"/>
                  <a:pt x="2888" y="2417858"/>
                  <a:pt x="2887" y="237569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1079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4966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">
    <p:bg>
      <p:bgPr>
        <a:solidFill>
          <a:srgbClr val="1E5C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/>
          <p:nvPr userDrawn="1"/>
        </p:nvSpPr>
        <p:spPr>
          <a:xfrm flipH="1" flipV="1">
            <a:off x="-1" y="-24487"/>
            <a:ext cx="9138586" cy="2515079"/>
          </a:xfrm>
          <a:custGeom>
            <a:avLst/>
            <a:gdLst>
              <a:gd name="connsiteX0" fmla="*/ 0 w 10289745"/>
              <a:gd name="connsiteY0" fmla="*/ 2348314 h 2694297"/>
              <a:gd name="connsiteX1" fmla="*/ 9145997 w 10289745"/>
              <a:gd name="connsiteY1" fmla="*/ 81 h 2694297"/>
              <a:gd name="connsiteX2" fmla="*/ 9145997 w 10289745"/>
              <a:gd name="connsiteY2" fmla="*/ 2436173 h 2694297"/>
              <a:gd name="connsiteX3" fmla="*/ 0 w 10289745"/>
              <a:gd name="connsiteY3" fmla="*/ 2348314 h 2694297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2 w 10271923"/>
              <a:gd name="connsiteY0" fmla="*/ 1961048 h 2259210"/>
              <a:gd name="connsiteX1" fmla="*/ 9115022 w 10271923"/>
              <a:gd name="connsiteY1" fmla="*/ 0 h 2259210"/>
              <a:gd name="connsiteX2" fmla="*/ 9145999 w 10271923"/>
              <a:gd name="connsiteY2" fmla="*/ 2048907 h 2259210"/>
              <a:gd name="connsiteX3" fmla="*/ 2 w 10271923"/>
              <a:gd name="connsiteY3" fmla="*/ 1961048 h 2259210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1 w 10359948"/>
              <a:gd name="connsiteY0" fmla="*/ 2534080 h 2803153"/>
              <a:gd name="connsiteX1" fmla="*/ 9223441 w 10359948"/>
              <a:gd name="connsiteY1" fmla="*/ 0 h 2803153"/>
              <a:gd name="connsiteX2" fmla="*/ 9200208 w 10359948"/>
              <a:gd name="connsiteY2" fmla="*/ 2443835 h 2803153"/>
              <a:gd name="connsiteX3" fmla="*/ 1 w 10359948"/>
              <a:gd name="connsiteY3" fmla="*/ 2534080 h 2803153"/>
              <a:gd name="connsiteX0" fmla="*/ 2 w 10302373"/>
              <a:gd name="connsiteY0" fmla="*/ 2371463 h 2710654"/>
              <a:gd name="connsiteX1" fmla="*/ 9169233 w 10302373"/>
              <a:gd name="connsiteY1" fmla="*/ 0 h 2710654"/>
              <a:gd name="connsiteX2" fmla="*/ 9146000 w 10302373"/>
              <a:gd name="connsiteY2" fmla="*/ 2443835 h 2710654"/>
              <a:gd name="connsiteX3" fmla="*/ 2 w 10302373"/>
              <a:gd name="connsiteY3" fmla="*/ 2371463 h 2710654"/>
              <a:gd name="connsiteX0" fmla="*/ 22101 w 10324472"/>
              <a:gd name="connsiteY0" fmla="*/ 2371463 h 2601940"/>
              <a:gd name="connsiteX1" fmla="*/ 9191332 w 10324472"/>
              <a:gd name="connsiteY1" fmla="*/ 0 h 2601940"/>
              <a:gd name="connsiteX2" fmla="*/ 9168099 w 10324472"/>
              <a:gd name="connsiteY2" fmla="*/ 2443835 h 2601940"/>
              <a:gd name="connsiteX3" fmla="*/ 22101 w 10324472"/>
              <a:gd name="connsiteY3" fmla="*/ 2371463 h 2601940"/>
              <a:gd name="connsiteX0" fmla="*/ 454248 w 10756619"/>
              <a:gd name="connsiteY0" fmla="*/ 2371463 h 2635640"/>
              <a:gd name="connsiteX1" fmla="*/ 9623479 w 10756619"/>
              <a:gd name="connsiteY1" fmla="*/ 0 h 2635640"/>
              <a:gd name="connsiteX2" fmla="*/ 9600246 w 10756619"/>
              <a:gd name="connsiteY2" fmla="*/ 2443835 h 2635640"/>
              <a:gd name="connsiteX3" fmla="*/ 2243166 w 10756619"/>
              <a:gd name="connsiteY3" fmla="*/ 2466974 h 2635640"/>
              <a:gd name="connsiteX4" fmla="*/ 454248 w 10756619"/>
              <a:gd name="connsiteY4" fmla="*/ 2371463 h 2635640"/>
              <a:gd name="connsiteX0" fmla="*/ 1153431 w 11456764"/>
              <a:gd name="connsiteY0" fmla="*/ 2371463 h 2641277"/>
              <a:gd name="connsiteX1" fmla="*/ 10322662 w 11456764"/>
              <a:gd name="connsiteY1" fmla="*/ 0 h 2641277"/>
              <a:gd name="connsiteX2" fmla="*/ 10299429 w 11456764"/>
              <a:gd name="connsiteY2" fmla="*/ 2443835 h 2641277"/>
              <a:gd name="connsiteX3" fmla="*/ 1137944 w 11456764"/>
              <a:gd name="connsiteY3" fmla="*/ 2482461 h 2641277"/>
              <a:gd name="connsiteX4" fmla="*/ 1153431 w 11456764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482461"/>
              <a:gd name="connsiteX1" fmla="*/ 9184718 w 10318820"/>
              <a:gd name="connsiteY1" fmla="*/ 0 h 2482461"/>
              <a:gd name="connsiteX2" fmla="*/ 9161485 w 10318820"/>
              <a:gd name="connsiteY2" fmla="*/ 2443835 h 2482461"/>
              <a:gd name="connsiteX3" fmla="*/ 0 w 10318820"/>
              <a:gd name="connsiteY3" fmla="*/ 2482461 h 2482461"/>
              <a:gd name="connsiteX4" fmla="*/ 15487 w 10318820"/>
              <a:gd name="connsiteY4" fmla="*/ 2371463 h 2482461"/>
              <a:gd name="connsiteX0" fmla="*/ 15487 w 10252186"/>
              <a:gd name="connsiteY0" fmla="*/ 2371463 h 2482461"/>
              <a:gd name="connsiteX1" fmla="*/ 9184718 w 10252186"/>
              <a:gd name="connsiteY1" fmla="*/ 0 h 2482461"/>
              <a:gd name="connsiteX2" fmla="*/ 9022088 w 10252186"/>
              <a:gd name="connsiteY2" fmla="*/ 2242499 h 2482461"/>
              <a:gd name="connsiteX3" fmla="*/ 0 w 10252186"/>
              <a:gd name="connsiteY3" fmla="*/ 2482461 h 2482461"/>
              <a:gd name="connsiteX4" fmla="*/ 15487 w 10252186"/>
              <a:gd name="connsiteY4" fmla="*/ 2371463 h 2482461"/>
              <a:gd name="connsiteX0" fmla="*/ 15487 w 10311181"/>
              <a:gd name="connsiteY0" fmla="*/ 2371463 h 2482461"/>
              <a:gd name="connsiteX1" fmla="*/ 9184718 w 10311181"/>
              <a:gd name="connsiteY1" fmla="*/ 0 h 2482461"/>
              <a:gd name="connsiteX2" fmla="*/ 9145996 w 10311181"/>
              <a:gd name="connsiteY2" fmla="*/ 2443835 h 2482461"/>
              <a:gd name="connsiteX3" fmla="*/ 0 w 10311181"/>
              <a:gd name="connsiteY3" fmla="*/ 2482461 h 2482461"/>
              <a:gd name="connsiteX4" fmla="*/ 15487 w 10311181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45996 w 9184718"/>
              <a:gd name="connsiteY2" fmla="*/ 2443835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0 w 9215696"/>
              <a:gd name="connsiteY0" fmla="*/ 2371463 h 2482461"/>
              <a:gd name="connsiteX1" fmla="*/ 9215696 w 9215696"/>
              <a:gd name="connsiteY1" fmla="*/ 0 h 2482461"/>
              <a:gd name="connsiteX2" fmla="*/ 9207951 w 9215696"/>
              <a:gd name="connsiteY2" fmla="*/ 2459323 h 2482461"/>
              <a:gd name="connsiteX3" fmla="*/ 30978 w 9215696"/>
              <a:gd name="connsiteY3" fmla="*/ 2482461 h 2482461"/>
              <a:gd name="connsiteX4" fmla="*/ 0 w 9215696"/>
              <a:gd name="connsiteY4" fmla="*/ 2371463 h 2482461"/>
              <a:gd name="connsiteX0" fmla="*/ 0 w 9215696"/>
              <a:gd name="connsiteY0" fmla="*/ 2371463 h 2497949"/>
              <a:gd name="connsiteX1" fmla="*/ 9215696 w 9215696"/>
              <a:gd name="connsiteY1" fmla="*/ 0 h 2497949"/>
              <a:gd name="connsiteX2" fmla="*/ 9207951 w 9215696"/>
              <a:gd name="connsiteY2" fmla="*/ 2459323 h 2497949"/>
              <a:gd name="connsiteX3" fmla="*/ 2 w 9215696"/>
              <a:gd name="connsiteY3" fmla="*/ 2497949 h 2497949"/>
              <a:gd name="connsiteX4" fmla="*/ 0 w 9215696"/>
              <a:gd name="connsiteY4" fmla="*/ 2371463 h 2497949"/>
              <a:gd name="connsiteX0" fmla="*/ 0 w 9215696"/>
              <a:gd name="connsiteY0" fmla="*/ 2371463 h 2474718"/>
              <a:gd name="connsiteX1" fmla="*/ 9215696 w 9215696"/>
              <a:gd name="connsiteY1" fmla="*/ 0 h 2474718"/>
              <a:gd name="connsiteX2" fmla="*/ 9207951 w 9215696"/>
              <a:gd name="connsiteY2" fmla="*/ 2459323 h 2474718"/>
              <a:gd name="connsiteX3" fmla="*/ 30979 w 9215696"/>
              <a:gd name="connsiteY3" fmla="*/ 2474718 h 2474718"/>
              <a:gd name="connsiteX4" fmla="*/ 0 w 9215696"/>
              <a:gd name="connsiteY4" fmla="*/ 2371463 h 2474718"/>
              <a:gd name="connsiteX0" fmla="*/ 0 w 9208117"/>
              <a:gd name="connsiteY0" fmla="*/ 2371463 h 2474718"/>
              <a:gd name="connsiteX1" fmla="*/ 9184719 w 9208117"/>
              <a:gd name="connsiteY1" fmla="*/ 0 h 2474718"/>
              <a:gd name="connsiteX2" fmla="*/ 9207951 w 9208117"/>
              <a:gd name="connsiteY2" fmla="*/ 2459323 h 2474718"/>
              <a:gd name="connsiteX3" fmla="*/ 30979 w 9208117"/>
              <a:gd name="connsiteY3" fmla="*/ 2474718 h 2474718"/>
              <a:gd name="connsiteX4" fmla="*/ 0 w 9208117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15020 w 9184719"/>
              <a:gd name="connsiteY2" fmla="*/ 2381886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69230 w 9184719"/>
              <a:gd name="connsiteY2" fmla="*/ 2451580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67786"/>
              <a:gd name="connsiteY0" fmla="*/ 2375696 h 2474718"/>
              <a:gd name="connsiteX1" fmla="*/ 9167786 w 9167786"/>
              <a:gd name="connsiteY1" fmla="*/ 0 h 2474718"/>
              <a:gd name="connsiteX2" fmla="*/ 9152297 w 9167786"/>
              <a:gd name="connsiteY2" fmla="*/ 2451580 h 2474718"/>
              <a:gd name="connsiteX3" fmla="*/ 14046 w 9167786"/>
              <a:gd name="connsiteY3" fmla="*/ 2474718 h 2474718"/>
              <a:gd name="connsiteX4" fmla="*/ 0 w 9167786"/>
              <a:gd name="connsiteY4" fmla="*/ 2375696 h 2474718"/>
              <a:gd name="connsiteX0" fmla="*/ 2887 w 9170673"/>
              <a:gd name="connsiteY0" fmla="*/ 2375696 h 2474718"/>
              <a:gd name="connsiteX1" fmla="*/ 9170673 w 9170673"/>
              <a:gd name="connsiteY1" fmla="*/ 0 h 2474718"/>
              <a:gd name="connsiteX2" fmla="*/ 9155184 w 9170673"/>
              <a:gd name="connsiteY2" fmla="*/ 2451580 h 2474718"/>
              <a:gd name="connsiteX3" fmla="*/ 0 w 9170673"/>
              <a:gd name="connsiteY3" fmla="*/ 2474718 h 2474718"/>
              <a:gd name="connsiteX4" fmla="*/ 2887 w 9170673"/>
              <a:gd name="connsiteY4" fmla="*/ 2375696 h 2474718"/>
              <a:gd name="connsiteX0" fmla="*/ 2887 w 9170673"/>
              <a:gd name="connsiteY0" fmla="*/ 2375696 h 2457785"/>
              <a:gd name="connsiteX1" fmla="*/ 9170673 w 9170673"/>
              <a:gd name="connsiteY1" fmla="*/ 0 h 2457785"/>
              <a:gd name="connsiteX2" fmla="*/ 9155184 w 9170673"/>
              <a:gd name="connsiteY2" fmla="*/ 2451580 h 2457785"/>
              <a:gd name="connsiteX3" fmla="*/ 0 w 9170673"/>
              <a:gd name="connsiteY3" fmla="*/ 2457785 h 2457785"/>
              <a:gd name="connsiteX4" fmla="*/ 2887 w 9170673"/>
              <a:gd name="connsiteY4" fmla="*/ 2375696 h 2457785"/>
              <a:gd name="connsiteX0" fmla="*/ 2887 w 9170673"/>
              <a:gd name="connsiteY0" fmla="*/ 2375696 h 2508024"/>
              <a:gd name="connsiteX1" fmla="*/ 9170673 w 9170673"/>
              <a:gd name="connsiteY1" fmla="*/ 0 h 2508024"/>
              <a:gd name="connsiteX2" fmla="*/ 9169295 w 9170673"/>
              <a:gd name="connsiteY2" fmla="*/ 2508024 h 2508024"/>
              <a:gd name="connsiteX3" fmla="*/ 0 w 9170673"/>
              <a:gd name="connsiteY3" fmla="*/ 2457785 h 2508024"/>
              <a:gd name="connsiteX4" fmla="*/ 2887 w 9170673"/>
              <a:gd name="connsiteY4" fmla="*/ 2375696 h 2508024"/>
              <a:gd name="connsiteX0" fmla="*/ 0 w 9167786"/>
              <a:gd name="connsiteY0" fmla="*/ 2375696 h 2508024"/>
              <a:gd name="connsiteX1" fmla="*/ 9167786 w 9167786"/>
              <a:gd name="connsiteY1" fmla="*/ 0 h 2508024"/>
              <a:gd name="connsiteX2" fmla="*/ 9166408 w 9167786"/>
              <a:gd name="connsiteY2" fmla="*/ 2508024 h 2508024"/>
              <a:gd name="connsiteX3" fmla="*/ 4169 w 9167786"/>
              <a:gd name="connsiteY3" fmla="*/ 2500118 h 2508024"/>
              <a:gd name="connsiteX4" fmla="*/ 0 w 9167786"/>
              <a:gd name="connsiteY4" fmla="*/ 2375696 h 2508024"/>
              <a:gd name="connsiteX0" fmla="*/ 0 w 9166452"/>
              <a:gd name="connsiteY0" fmla="*/ 2375696 h 2508024"/>
              <a:gd name="connsiteX1" fmla="*/ 9061952 w 9166452"/>
              <a:gd name="connsiteY1" fmla="*/ 0 h 2508024"/>
              <a:gd name="connsiteX2" fmla="*/ 9166408 w 9166452"/>
              <a:gd name="connsiteY2" fmla="*/ 2508024 h 2508024"/>
              <a:gd name="connsiteX3" fmla="*/ 4169 w 9166452"/>
              <a:gd name="connsiteY3" fmla="*/ 2500118 h 2508024"/>
              <a:gd name="connsiteX4" fmla="*/ 0 w 9166452"/>
              <a:gd name="connsiteY4" fmla="*/ 2375696 h 2508024"/>
              <a:gd name="connsiteX0" fmla="*/ 0 w 9166808"/>
              <a:gd name="connsiteY0" fmla="*/ 2382751 h 2515079"/>
              <a:gd name="connsiteX1" fmla="*/ 9160729 w 9166808"/>
              <a:gd name="connsiteY1" fmla="*/ 0 h 2515079"/>
              <a:gd name="connsiteX2" fmla="*/ 9166408 w 9166808"/>
              <a:gd name="connsiteY2" fmla="*/ 2515079 h 2515079"/>
              <a:gd name="connsiteX3" fmla="*/ 4169 w 9166808"/>
              <a:gd name="connsiteY3" fmla="*/ 2507173 h 2515079"/>
              <a:gd name="connsiteX4" fmla="*/ 0 w 9166808"/>
              <a:gd name="connsiteY4" fmla="*/ 2382751 h 2515079"/>
              <a:gd name="connsiteX0" fmla="*/ 9943 w 9162640"/>
              <a:gd name="connsiteY0" fmla="*/ 2382751 h 2515079"/>
              <a:gd name="connsiteX1" fmla="*/ 9156561 w 9162640"/>
              <a:gd name="connsiteY1" fmla="*/ 0 h 2515079"/>
              <a:gd name="connsiteX2" fmla="*/ 9162240 w 9162640"/>
              <a:gd name="connsiteY2" fmla="*/ 2515079 h 2515079"/>
              <a:gd name="connsiteX3" fmla="*/ 1 w 9162640"/>
              <a:gd name="connsiteY3" fmla="*/ 2507173 h 2515079"/>
              <a:gd name="connsiteX4" fmla="*/ 9943 w 9162640"/>
              <a:gd name="connsiteY4" fmla="*/ 2382751 h 2515079"/>
              <a:gd name="connsiteX0" fmla="*/ 0 w 9152697"/>
              <a:gd name="connsiteY0" fmla="*/ 2382751 h 2515079"/>
              <a:gd name="connsiteX1" fmla="*/ 9146618 w 9152697"/>
              <a:gd name="connsiteY1" fmla="*/ 0 h 2515079"/>
              <a:gd name="connsiteX2" fmla="*/ 9152297 w 9152697"/>
              <a:gd name="connsiteY2" fmla="*/ 2515079 h 2515079"/>
              <a:gd name="connsiteX3" fmla="*/ 187614 w 9152697"/>
              <a:gd name="connsiteY3" fmla="*/ 2507173 h 2515079"/>
              <a:gd name="connsiteX4" fmla="*/ 0 w 9152697"/>
              <a:gd name="connsiteY4" fmla="*/ 2382751 h 2515079"/>
              <a:gd name="connsiteX0" fmla="*/ 0 w 9068030"/>
              <a:gd name="connsiteY0" fmla="*/ 2382751 h 2515079"/>
              <a:gd name="connsiteX1" fmla="*/ 9061951 w 9068030"/>
              <a:gd name="connsiteY1" fmla="*/ 0 h 2515079"/>
              <a:gd name="connsiteX2" fmla="*/ 9067630 w 9068030"/>
              <a:gd name="connsiteY2" fmla="*/ 2515079 h 2515079"/>
              <a:gd name="connsiteX3" fmla="*/ 102947 w 9068030"/>
              <a:gd name="connsiteY3" fmla="*/ 2507173 h 2515079"/>
              <a:gd name="connsiteX4" fmla="*/ 0 w 9068030"/>
              <a:gd name="connsiteY4" fmla="*/ 2382751 h 2515079"/>
              <a:gd name="connsiteX0" fmla="*/ 0 w 9138586"/>
              <a:gd name="connsiteY0" fmla="*/ 2382751 h 2515079"/>
              <a:gd name="connsiteX1" fmla="*/ 9132507 w 9138586"/>
              <a:gd name="connsiteY1" fmla="*/ 0 h 2515079"/>
              <a:gd name="connsiteX2" fmla="*/ 9138186 w 9138586"/>
              <a:gd name="connsiteY2" fmla="*/ 2515079 h 2515079"/>
              <a:gd name="connsiteX3" fmla="*/ 173503 w 9138586"/>
              <a:gd name="connsiteY3" fmla="*/ 2507173 h 2515079"/>
              <a:gd name="connsiteX4" fmla="*/ 0 w 9138586"/>
              <a:gd name="connsiteY4" fmla="*/ 2382751 h 2515079"/>
              <a:gd name="connsiteX0" fmla="*/ 0 w 9138586"/>
              <a:gd name="connsiteY0" fmla="*/ 2382751 h 2515079"/>
              <a:gd name="connsiteX1" fmla="*/ 9132507 w 9138586"/>
              <a:gd name="connsiteY1" fmla="*/ 0 h 2515079"/>
              <a:gd name="connsiteX2" fmla="*/ 9138186 w 9138586"/>
              <a:gd name="connsiteY2" fmla="*/ 2515079 h 2515079"/>
              <a:gd name="connsiteX3" fmla="*/ 4170 w 9138586"/>
              <a:gd name="connsiteY3" fmla="*/ 2507173 h 2515079"/>
              <a:gd name="connsiteX4" fmla="*/ 0 w 9138586"/>
              <a:gd name="connsiteY4" fmla="*/ 2382751 h 2515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38586" h="2515079">
                <a:moveTo>
                  <a:pt x="0" y="2382751"/>
                </a:moveTo>
                <a:cubicBezTo>
                  <a:pt x="20661" y="2379422"/>
                  <a:pt x="7306149" y="2502055"/>
                  <a:pt x="9132507" y="0"/>
                </a:cubicBezTo>
                <a:cubicBezTo>
                  <a:pt x="9129925" y="819774"/>
                  <a:pt x="9140768" y="1695305"/>
                  <a:pt x="9138186" y="2515079"/>
                </a:cubicBezTo>
                <a:lnTo>
                  <a:pt x="4170" y="2507173"/>
                </a:lnTo>
                <a:cubicBezTo>
                  <a:pt x="4169" y="2465011"/>
                  <a:pt x="1" y="2424913"/>
                  <a:pt x="0" y="2382751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199" y="457169"/>
            <a:ext cx="8229600" cy="772250"/>
          </a:xfrm>
        </p:spPr>
        <p:txBody>
          <a:bodyPr anchor="t"/>
          <a:lstStyle>
            <a:lvl1pPr algn="l">
              <a:defRPr sz="4000" b="1" cap="none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15622"/>
            <a:ext cx="8229600" cy="1500187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97088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/>
          <p:nvPr userDrawn="1"/>
        </p:nvSpPr>
        <p:spPr>
          <a:xfrm flipH="1" flipV="1">
            <a:off x="-19068" y="-30696"/>
            <a:ext cx="9170673" cy="2457785"/>
          </a:xfrm>
          <a:custGeom>
            <a:avLst/>
            <a:gdLst>
              <a:gd name="connsiteX0" fmla="*/ 0 w 10289745"/>
              <a:gd name="connsiteY0" fmla="*/ 2348314 h 2694297"/>
              <a:gd name="connsiteX1" fmla="*/ 9145997 w 10289745"/>
              <a:gd name="connsiteY1" fmla="*/ 81 h 2694297"/>
              <a:gd name="connsiteX2" fmla="*/ 9145997 w 10289745"/>
              <a:gd name="connsiteY2" fmla="*/ 2436173 h 2694297"/>
              <a:gd name="connsiteX3" fmla="*/ 0 w 10289745"/>
              <a:gd name="connsiteY3" fmla="*/ 2348314 h 2694297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2 w 10271923"/>
              <a:gd name="connsiteY0" fmla="*/ 1961048 h 2259210"/>
              <a:gd name="connsiteX1" fmla="*/ 9115022 w 10271923"/>
              <a:gd name="connsiteY1" fmla="*/ 0 h 2259210"/>
              <a:gd name="connsiteX2" fmla="*/ 9145999 w 10271923"/>
              <a:gd name="connsiteY2" fmla="*/ 2048907 h 2259210"/>
              <a:gd name="connsiteX3" fmla="*/ 2 w 10271923"/>
              <a:gd name="connsiteY3" fmla="*/ 1961048 h 2259210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1 w 10359948"/>
              <a:gd name="connsiteY0" fmla="*/ 2534080 h 2803153"/>
              <a:gd name="connsiteX1" fmla="*/ 9223441 w 10359948"/>
              <a:gd name="connsiteY1" fmla="*/ 0 h 2803153"/>
              <a:gd name="connsiteX2" fmla="*/ 9200208 w 10359948"/>
              <a:gd name="connsiteY2" fmla="*/ 2443835 h 2803153"/>
              <a:gd name="connsiteX3" fmla="*/ 1 w 10359948"/>
              <a:gd name="connsiteY3" fmla="*/ 2534080 h 2803153"/>
              <a:gd name="connsiteX0" fmla="*/ 2 w 10302373"/>
              <a:gd name="connsiteY0" fmla="*/ 2371463 h 2710654"/>
              <a:gd name="connsiteX1" fmla="*/ 9169233 w 10302373"/>
              <a:gd name="connsiteY1" fmla="*/ 0 h 2710654"/>
              <a:gd name="connsiteX2" fmla="*/ 9146000 w 10302373"/>
              <a:gd name="connsiteY2" fmla="*/ 2443835 h 2710654"/>
              <a:gd name="connsiteX3" fmla="*/ 2 w 10302373"/>
              <a:gd name="connsiteY3" fmla="*/ 2371463 h 2710654"/>
              <a:gd name="connsiteX0" fmla="*/ 22101 w 10324472"/>
              <a:gd name="connsiteY0" fmla="*/ 2371463 h 2601940"/>
              <a:gd name="connsiteX1" fmla="*/ 9191332 w 10324472"/>
              <a:gd name="connsiteY1" fmla="*/ 0 h 2601940"/>
              <a:gd name="connsiteX2" fmla="*/ 9168099 w 10324472"/>
              <a:gd name="connsiteY2" fmla="*/ 2443835 h 2601940"/>
              <a:gd name="connsiteX3" fmla="*/ 22101 w 10324472"/>
              <a:gd name="connsiteY3" fmla="*/ 2371463 h 2601940"/>
              <a:gd name="connsiteX0" fmla="*/ 454248 w 10756619"/>
              <a:gd name="connsiteY0" fmla="*/ 2371463 h 2635640"/>
              <a:gd name="connsiteX1" fmla="*/ 9623479 w 10756619"/>
              <a:gd name="connsiteY1" fmla="*/ 0 h 2635640"/>
              <a:gd name="connsiteX2" fmla="*/ 9600246 w 10756619"/>
              <a:gd name="connsiteY2" fmla="*/ 2443835 h 2635640"/>
              <a:gd name="connsiteX3" fmla="*/ 2243166 w 10756619"/>
              <a:gd name="connsiteY3" fmla="*/ 2466974 h 2635640"/>
              <a:gd name="connsiteX4" fmla="*/ 454248 w 10756619"/>
              <a:gd name="connsiteY4" fmla="*/ 2371463 h 2635640"/>
              <a:gd name="connsiteX0" fmla="*/ 1153431 w 11456764"/>
              <a:gd name="connsiteY0" fmla="*/ 2371463 h 2641277"/>
              <a:gd name="connsiteX1" fmla="*/ 10322662 w 11456764"/>
              <a:gd name="connsiteY1" fmla="*/ 0 h 2641277"/>
              <a:gd name="connsiteX2" fmla="*/ 10299429 w 11456764"/>
              <a:gd name="connsiteY2" fmla="*/ 2443835 h 2641277"/>
              <a:gd name="connsiteX3" fmla="*/ 1137944 w 11456764"/>
              <a:gd name="connsiteY3" fmla="*/ 2482461 h 2641277"/>
              <a:gd name="connsiteX4" fmla="*/ 1153431 w 11456764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482461"/>
              <a:gd name="connsiteX1" fmla="*/ 9184718 w 10318820"/>
              <a:gd name="connsiteY1" fmla="*/ 0 h 2482461"/>
              <a:gd name="connsiteX2" fmla="*/ 9161485 w 10318820"/>
              <a:gd name="connsiteY2" fmla="*/ 2443835 h 2482461"/>
              <a:gd name="connsiteX3" fmla="*/ 0 w 10318820"/>
              <a:gd name="connsiteY3" fmla="*/ 2482461 h 2482461"/>
              <a:gd name="connsiteX4" fmla="*/ 15487 w 10318820"/>
              <a:gd name="connsiteY4" fmla="*/ 2371463 h 2482461"/>
              <a:gd name="connsiteX0" fmla="*/ 15487 w 10252186"/>
              <a:gd name="connsiteY0" fmla="*/ 2371463 h 2482461"/>
              <a:gd name="connsiteX1" fmla="*/ 9184718 w 10252186"/>
              <a:gd name="connsiteY1" fmla="*/ 0 h 2482461"/>
              <a:gd name="connsiteX2" fmla="*/ 9022088 w 10252186"/>
              <a:gd name="connsiteY2" fmla="*/ 2242499 h 2482461"/>
              <a:gd name="connsiteX3" fmla="*/ 0 w 10252186"/>
              <a:gd name="connsiteY3" fmla="*/ 2482461 h 2482461"/>
              <a:gd name="connsiteX4" fmla="*/ 15487 w 10252186"/>
              <a:gd name="connsiteY4" fmla="*/ 2371463 h 2482461"/>
              <a:gd name="connsiteX0" fmla="*/ 15487 w 10311181"/>
              <a:gd name="connsiteY0" fmla="*/ 2371463 h 2482461"/>
              <a:gd name="connsiteX1" fmla="*/ 9184718 w 10311181"/>
              <a:gd name="connsiteY1" fmla="*/ 0 h 2482461"/>
              <a:gd name="connsiteX2" fmla="*/ 9145996 w 10311181"/>
              <a:gd name="connsiteY2" fmla="*/ 2443835 h 2482461"/>
              <a:gd name="connsiteX3" fmla="*/ 0 w 10311181"/>
              <a:gd name="connsiteY3" fmla="*/ 2482461 h 2482461"/>
              <a:gd name="connsiteX4" fmla="*/ 15487 w 10311181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45996 w 9184718"/>
              <a:gd name="connsiteY2" fmla="*/ 2443835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0 w 9215696"/>
              <a:gd name="connsiteY0" fmla="*/ 2371463 h 2482461"/>
              <a:gd name="connsiteX1" fmla="*/ 9215696 w 9215696"/>
              <a:gd name="connsiteY1" fmla="*/ 0 h 2482461"/>
              <a:gd name="connsiteX2" fmla="*/ 9207951 w 9215696"/>
              <a:gd name="connsiteY2" fmla="*/ 2459323 h 2482461"/>
              <a:gd name="connsiteX3" fmla="*/ 30978 w 9215696"/>
              <a:gd name="connsiteY3" fmla="*/ 2482461 h 2482461"/>
              <a:gd name="connsiteX4" fmla="*/ 0 w 9215696"/>
              <a:gd name="connsiteY4" fmla="*/ 2371463 h 2482461"/>
              <a:gd name="connsiteX0" fmla="*/ 0 w 9215696"/>
              <a:gd name="connsiteY0" fmla="*/ 2371463 h 2497949"/>
              <a:gd name="connsiteX1" fmla="*/ 9215696 w 9215696"/>
              <a:gd name="connsiteY1" fmla="*/ 0 h 2497949"/>
              <a:gd name="connsiteX2" fmla="*/ 9207951 w 9215696"/>
              <a:gd name="connsiteY2" fmla="*/ 2459323 h 2497949"/>
              <a:gd name="connsiteX3" fmla="*/ 2 w 9215696"/>
              <a:gd name="connsiteY3" fmla="*/ 2497949 h 2497949"/>
              <a:gd name="connsiteX4" fmla="*/ 0 w 9215696"/>
              <a:gd name="connsiteY4" fmla="*/ 2371463 h 2497949"/>
              <a:gd name="connsiteX0" fmla="*/ 0 w 9215696"/>
              <a:gd name="connsiteY0" fmla="*/ 2371463 h 2474718"/>
              <a:gd name="connsiteX1" fmla="*/ 9215696 w 9215696"/>
              <a:gd name="connsiteY1" fmla="*/ 0 h 2474718"/>
              <a:gd name="connsiteX2" fmla="*/ 9207951 w 9215696"/>
              <a:gd name="connsiteY2" fmla="*/ 2459323 h 2474718"/>
              <a:gd name="connsiteX3" fmla="*/ 30979 w 9215696"/>
              <a:gd name="connsiteY3" fmla="*/ 2474718 h 2474718"/>
              <a:gd name="connsiteX4" fmla="*/ 0 w 9215696"/>
              <a:gd name="connsiteY4" fmla="*/ 2371463 h 2474718"/>
              <a:gd name="connsiteX0" fmla="*/ 0 w 9208117"/>
              <a:gd name="connsiteY0" fmla="*/ 2371463 h 2474718"/>
              <a:gd name="connsiteX1" fmla="*/ 9184719 w 9208117"/>
              <a:gd name="connsiteY1" fmla="*/ 0 h 2474718"/>
              <a:gd name="connsiteX2" fmla="*/ 9207951 w 9208117"/>
              <a:gd name="connsiteY2" fmla="*/ 2459323 h 2474718"/>
              <a:gd name="connsiteX3" fmla="*/ 30979 w 9208117"/>
              <a:gd name="connsiteY3" fmla="*/ 2474718 h 2474718"/>
              <a:gd name="connsiteX4" fmla="*/ 0 w 9208117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15020 w 9184719"/>
              <a:gd name="connsiteY2" fmla="*/ 2381886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69230 w 9184719"/>
              <a:gd name="connsiteY2" fmla="*/ 2451580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67786"/>
              <a:gd name="connsiteY0" fmla="*/ 2375696 h 2474718"/>
              <a:gd name="connsiteX1" fmla="*/ 9167786 w 9167786"/>
              <a:gd name="connsiteY1" fmla="*/ 0 h 2474718"/>
              <a:gd name="connsiteX2" fmla="*/ 9152297 w 9167786"/>
              <a:gd name="connsiteY2" fmla="*/ 2451580 h 2474718"/>
              <a:gd name="connsiteX3" fmla="*/ 14046 w 9167786"/>
              <a:gd name="connsiteY3" fmla="*/ 2474718 h 2474718"/>
              <a:gd name="connsiteX4" fmla="*/ 0 w 9167786"/>
              <a:gd name="connsiteY4" fmla="*/ 2375696 h 2474718"/>
              <a:gd name="connsiteX0" fmla="*/ 2887 w 9170673"/>
              <a:gd name="connsiteY0" fmla="*/ 2375696 h 2474718"/>
              <a:gd name="connsiteX1" fmla="*/ 9170673 w 9170673"/>
              <a:gd name="connsiteY1" fmla="*/ 0 h 2474718"/>
              <a:gd name="connsiteX2" fmla="*/ 9155184 w 9170673"/>
              <a:gd name="connsiteY2" fmla="*/ 2451580 h 2474718"/>
              <a:gd name="connsiteX3" fmla="*/ 0 w 9170673"/>
              <a:gd name="connsiteY3" fmla="*/ 2474718 h 2474718"/>
              <a:gd name="connsiteX4" fmla="*/ 2887 w 9170673"/>
              <a:gd name="connsiteY4" fmla="*/ 2375696 h 2474718"/>
              <a:gd name="connsiteX0" fmla="*/ 2887 w 9170673"/>
              <a:gd name="connsiteY0" fmla="*/ 2375696 h 2457785"/>
              <a:gd name="connsiteX1" fmla="*/ 9170673 w 9170673"/>
              <a:gd name="connsiteY1" fmla="*/ 0 h 2457785"/>
              <a:gd name="connsiteX2" fmla="*/ 9155184 w 9170673"/>
              <a:gd name="connsiteY2" fmla="*/ 2451580 h 2457785"/>
              <a:gd name="connsiteX3" fmla="*/ 0 w 9170673"/>
              <a:gd name="connsiteY3" fmla="*/ 2457785 h 2457785"/>
              <a:gd name="connsiteX4" fmla="*/ 2887 w 9170673"/>
              <a:gd name="connsiteY4" fmla="*/ 2375696 h 2457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70673" h="2457785">
                <a:moveTo>
                  <a:pt x="2887" y="2375696"/>
                </a:moveTo>
                <a:cubicBezTo>
                  <a:pt x="23548" y="2372367"/>
                  <a:pt x="7344315" y="2502055"/>
                  <a:pt x="9170673" y="0"/>
                </a:cubicBezTo>
                <a:cubicBezTo>
                  <a:pt x="9168091" y="819774"/>
                  <a:pt x="9157766" y="1631806"/>
                  <a:pt x="9155184" y="2451580"/>
                </a:cubicBezTo>
                <a:lnTo>
                  <a:pt x="0" y="2457785"/>
                </a:lnTo>
                <a:cubicBezTo>
                  <a:pt x="-1" y="2415623"/>
                  <a:pt x="2888" y="2417858"/>
                  <a:pt x="2887" y="2375696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199" y="457200"/>
            <a:ext cx="8229600" cy="77225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algn="l">
              <a:defRPr sz="4000" b="1" cap="none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15653"/>
            <a:ext cx="8229600" cy="150018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t" anchorCtr="0"/>
          <a:lstStyle>
            <a:lvl1pPr marL="0" indent="0" algn="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prstClr val="white"/>
                </a:solidFill>
              </a:rPr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68191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69131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">
    <p:bg>
      <p:bgPr>
        <a:solidFill>
          <a:srgbClr val="1E5C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/>
          <p:nvPr userDrawn="1"/>
        </p:nvSpPr>
        <p:spPr>
          <a:xfrm flipH="1" flipV="1">
            <a:off x="-1" y="-24487"/>
            <a:ext cx="9138586" cy="2515079"/>
          </a:xfrm>
          <a:custGeom>
            <a:avLst/>
            <a:gdLst>
              <a:gd name="connsiteX0" fmla="*/ 0 w 10289745"/>
              <a:gd name="connsiteY0" fmla="*/ 2348314 h 2694297"/>
              <a:gd name="connsiteX1" fmla="*/ 9145997 w 10289745"/>
              <a:gd name="connsiteY1" fmla="*/ 81 h 2694297"/>
              <a:gd name="connsiteX2" fmla="*/ 9145997 w 10289745"/>
              <a:gd name="connsiteY2" fmla="*/ 2436173 h 2694297"/>
              <a:gd name="connsiteX3" fmla="*/ 0 w 10289745"/>
              <a:gd name="connsiteY3" fmla="*/ 2348314 h 2694297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2 w 10271923"/>
              <a:gd name="connsiteY0" fmla="*/ 1961048 h 2259210"/>
              <a:gd name="connsiteX1" fmla="*/ 9115022 w 10271923"/>
              <a:gd name="connsiteY1" fmla="*/ 0 h 2259210"/>
              <a:gd name="connsiteX2" fmla="*/ 9145999 w 10271923"/>
              <a:gd name="connsiteY2" fmla="*/ 2048907 h 2259210"/>
              <a:gd name="connsiteX3" fmla="*/ 2 w 10271923"/>
              <a:gd name="connsiteY3" fmla="*/ 1961048 h 2259210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1 w 10359948"/>
              <a:gd name="connsiteY0" fmla="*/ 2534080 h 2803153"/>
              <a:gd name="connsiteX1" fmla="*/ 9223441 w 10359948"/>
              <a:gd name="connsiteY1" fmla="*/ 0 h 2803153"/>
              <a:gd name="connsiteX2" fmla="*/ 9200208 w 10359948"/>
              <a:gd name="connsiteY2" fmla="*/ 2443835 h 2803153"/>
              <a:gd name="connsiteX3" fmla="*/ 1 w 10359948"/>
              <a:gd name="connsiteY3" fmla="*/ 2534080 h 2803153"/>
              <a:gd name="connsiteX0" fmla="*/ 2 w 10302373"/>
              <a:gd name="connsiteY0" fmla="*/ 2371463 h 2710654"/>
              <a:gd name="connsiteX1" fmla="*/ 9169233 w 10302373"/>
              <a:gd name="connsiteY1" fmla="*/ 0 h 2710654"/>
              <a:gd name="connsiteX2" fmla="*/ 9146000 w 10302373"/>
              <a:gd name="connsiteY2" fmla="*/ 2443835 h 2710654"/>
              <a:gd name="connsiteX3" fmla="*/ 2 w 10302373"/>
              <a:gd name="connsiteY3" fmla="*/ 2371463 h 2710654"/>
              <a:gd name="connsiteX0" fmla="*/ 22101 w 10324472"/>
              <a:gd name="connsiteY0" fmla="*/ 2371463 h 2601940"/>
              <a:gd name="connsiteX1" fmla="*/ 9191332 w 10324472"/>
              <a:gd name="connsiteY1" fmla="*/ 0 h 2601940"/>
              <a:gd name="connsiteX2" fmla="*/ 9168099 w 10324472"/>
              <a:gd name="connsiteY2" fmla="*/ 2443835 h 2601940"/>
              <a:gd name="connsiteX3" fmla="*/ 22101 w 10324472"/>
              <a:gd name="connsiteY3" fmla="*/ 2371463 h 2601940"/>
              <a:gd name="connsiteX0" fmla="*/ 454248 w 10756619"/>
              <a:gd name="connsiteY0" fmla="*/ 2371463 h 2635640"/>
              <a:gd name="connsiteX1" fmla="*/ 9623479 w 10756619"/>
              <a:gd name="connsiteY1" fmla="*/ 0 h 2635640"/>
              <a:gd name="connsiteX2" fmla="*/ 9600246 w 10756619"/>
              <a:gd name="connsiteY2" fmla="*/ 2443835 h 2635640"/>
              <a:gd name="connsiteX3" fmla="*/ 2243166 w 10756619"/>
              <a:gd name="connsiteY3" fmla="*/ 2466974 h 2635640"/>
              <a:gd name="connsiteX4" fmla="*/ 454248 w 10756619"/>
              <a:gd name="connsiteY4" fmla="*/ 2371463 h 2635640"/>
              <a:gd name="connsiteX0" fmla="*/ 1153431 w 11456764"/>
              <a:gd name="connsiteY0" fmla="*/ 2371463 h 2641277"/>
              <a:gd name="connsiteX1" fmla="*/ 10322662 w 11456764"/>
              <a:gd name="connsiteY1" fmla="*/ 0 h 2641277"/>
              <a:gd name="connsiteX2" fmla="*/ 10299429 w 11456764"/>
              <a:gd name="connsiteY2" fmla="*/ 2443835 h 2641277"/>
              <a:gd name="connsiteX3" fmla="*/ 1137944 w 11456764"/>
              <a:gd name="connsiteY3" fmla="*/ 2482461 h 2641277"/>
              <a:gd name="connsiteX4" fmla="*/ 1153431 w 11456764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482461"/>
              <a:gd name="connsiteX1" fmla="*/ 9184718 w 10318820"/>
              <a:gd name="connsiteY1" fmla="*/ 0 h 2482461"/>
              <a:gd name="connsiteX2" fmla="*/ 9161485 w 10318820"/>
              <a:gd name="connsiteY2" fmla="*/ 2443835 h 2482461"/>
              <a:gd name="connsiteX3" fmla="*/ 0 w 10318820"/>
              <a:gd name="connsiteY3" fmla="*/ 2482461 h 2482461"/>
              <a:gd name="connsiteX4" fmla="*/ 15487 w 10318820"/>
              <a:gd name="connsiteY4" fmla="*/ 2371463 h 2482461"/>
              <a:gd name="connsiteX0" fmla="*/ 15487 w 10252186"/>
              <a:gd name="connsiteY0" fmla="*/ 2371463 h 2482461"/>
              <a:gd name="connsiteX1" fmla="*/ 9184718 w 10252186"/>
              <a:gd name="connsiteY1" fmla="*/ 0 h 2482461"/>
              <a:gd name="connsiteX2" fmla="*/ 9022088 w 10252186"/>
              <a:gd name="connsiteY2" fmla="*/ 2242499 h 2482461"/>
              <a:gd name="connsiteX3" fmla="*/ 0 w 10252186"/>
              <a:gd name="connsiteY3" fmla="*/ 2482461 h 2482461"/>
              <a:gd name="connsiteX4" fmla="*/ 15487 w 10252186"/>
              <a:gd name="connsiteY4" fmla="*/ 2371463 h 2482461"/>
              <a:gd name="connsiteX0" fmla="*/ 15487 w 10311181"/>
              <a:gd name="connsiteY0" fmla="*/ 2371463 h 2482461"/>
              <a:gd name="connsiteX1" fmla="*/ 9184718 w 10311181"/>
              <a:gd name="connsiteY1" fmla="*/ 0 h 2482461"/>
              <a:gd name="connsiteX2" fmla="*/ 9145996 w 10311181"/>
              <a:gd name="connsiteY2" fmla="*/ 2443835 h 2482461"/>
              <a:gd name="connsiteX3" fmla="*/ 0 w 10311181"/>
              <a:gd name="connsiteY3" fmla="*/ 2482461 h 2482461"/>
              <a:gd name="connsiteX4" fmla="*/ 15487 w 10311181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45996 w 9184718"/>
              <a:gd name="connsiteY2" fmla="*/ 2443835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0 w 9215696"/>
              <a:gd name="connsiteY0" fmla="*/ 2371463 h 2482461"/>
              <a:gd name="connsiteX1" fmla="*/ 9215696 w 9215696"/>
              <a:gd name="connsiteY1" fmla="*/ 0 h 2482461"/>
              <a:gd name="connsiteX2" fmla="*/ 9207951 w 9215696"/>
              <a:gd name="connsiteY2" fmla="*/ 2459323 h 2482461"/>
              <a:gd name="connsiteX3" fmla="*/ 30978 w 9215696"/>
              <a:gd name="connsiteY3" fmla="*/ 2482461 h 2482461"/>
              <a:gd name="connsiteX4" fmla="*/ 0 w 9215696"/>
              <a:gd name="connsiteY4" fmla="*/ 2371463 h 2482461"/>
              <a:gd name="connsiteX0" fmla="*/ 0 w 9215696"/>
              <a:gd name="connsiteY0" fmla="*/ 2371463 h 2497949"/>
              <a:gd name="connsiteX1" fmla="*/ 9215696 w 9215696"/>
              <a:gd name="connsiteY1" fmla="*/ 0 h 2497949"/>
              <a:gd name="connsiteX2" fmla="*/ 9207951 w 9215696"/>
              <a:gd name="connsiteY2" fmla="*/ 2459323 h 2497949"/>
              <a:gd name="connsiteX3" fmla="*/ 2 w 9215696"/>
              <a:gd name="connsiteY3" fmla="*/ 2497949 h 2497949"/>
              <a:gd name="connsiteX4" fmla="*/ 0 w 9215696"/>
              <a:gd name="connsiteY4" fmla="*/ 2371463 h 2497949"/>
              <a:gd name="connsiteX0" fmla="*/ 0 w 9215696"/>
              <a:gd name="connsiteY0" fmla="*/ 2371463 h 2474718"/>
              <a:gd name="connsiteX1" fmla="*/ 9215696 w 9215696"/>
              <a:gd name="connsiteY1" fmla="*/ 0 h 2474718"/>
              <a:gd name="connsiteX2" fmla="*/ 9207951 w 9215696"/>
              <a:gd name="connsiteY2" fmla="*/ 2459323 h 2474718"/>
              <a:gd name="connsiteX3" fmla="*/ 30979 w 9215696"/>
              <a:gd name="connsiteY3" fmla="*/ 2474718 h 2474718"/>
              <a:gd name="connsiteX4" fmla="*/ 0 w 9215696"/>
              <a:gd name="connsiteY4" fmla="*/ 2371463 h 2474718"/>
              <a:gd name="connsiteX0" fmla="*/ 0 w 9208117"/>
              <a:gd name="connsiteY0" fmla="*/ 2371463 h 2474718"/>
              <a:gd name="connsiteX1" fmla="*/ 9184719 w 9208117"/>
              <a:gd name="connsiteY1" fmla="*/ 0 h 2474718"/>
              <a:gd name="connsiteX2" fmla="*/ 9207951 w 9208117"/>
              <a:gd name="connsiteY2" fmla="*/ 2459323 h 2474718"/>
              <a:gd name="connsiteX3" fmla="*/ 30979 w 9208117"/>
              <a:gd name="connsiteY3" fmla="*/ 2474718 h 2474718"/>
              <a:gd name="connsiteX4" fmla="*/ 0 w 9208117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15020 w 9184719"/>
              <a:gd name="connsiteY2" fmla="*/ 2381886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69230 w 9184719"/>
              <a:gd name="connsiteY2" fmla="*/ 2451580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67786"/>
              <a:gd name="connsiteY0" fmla="*/ 2375696 h 2474718"/>
              <a:gd name="connsiteX1" fmla="*/ 9167786 w 9167786"/>
              <a:gd name="connsiteY1" fmla="*/ 0 h 2474718"/>
              <a:gd name="connsiteX2" fmla="*/ 9152297 w 9167786"/>
              <a:gd name="connsiteY2" fmla="*/ 2451580 h 2474718"/>
              <a:gd name="connsiteX3" fmla="*/ 14046 w 9167786"/>
              <a:gd name="connsiteY3" fmla="*/ 2474718 h 2474718"/>
              <a:gd name="connsiteX4" fmla="*/ 0 w 9167786"/>
              <a:gd name="connsiteY4" fmla="*/ 2375696 h 2474718"/>
              <a:gd name="connsiteX0" fmla="*/ 2887 w 9170673"/>
              <a:gd name="connsiteY0" fmla="*/ 2375696 h 2474718"/>
              <a:gd name="connsiteX1" fmla="*/ 9170673 w 9170673"/>
              <a:gd name="connsiteY1" fmla="*/ 0 h 2474718"/>
              <a:gd name="connsiteX2" fmla="*/ 9155184 w 9170673"/>
              <a:gd name="connsiteY2" fmla="*/ 2451580 h 2474718"/>
              <a:gd name="connsiteX3" fmla="*/ 0 w 9170673"/>
              <a:gd name="connsiteY3" fmla="*/ 2474718 h 2474718"/>
              <a:gd name="connsiteX4" fmla="*/ 2887 w 9170673"/>
              <a:gd name="connsiteY4" fmla="*/ 2375696 h 2474718"/>
              <a:gd name="connsiteX0" fmla="*/ 2887 w 9170673"/>
              <a:gd name="connsiteY0" fmla="*/ 2375696 h 2457785"/>
              <a:gd name="connsiteX1" fmla="*/ 9170673 w 9170673"/>
              <a:gd name="connsiteY1" fmla="*/ 0 h 2457785"/>
              <a:gd name="connsiteX2" fmla="*/ 9155184 w 9170673"/>
              <a:gd name="connsiteY2" fmla="*/ 2451580 h 2457785"/>
              <a:gd name="connsiteX3" fmla="*/ 0 w 9170673"/>
              <a:gd name="connsiteY3" fmla="*/ 2457785 h 2457785"/>
              <a:gd name="connsiteX4" fmla="*/ 2887 w 9170673"/>
              <a:gd name="connsiteY4" fmla="*/ 2375696 h 2457785"/>
              <a:gd name="connsiteX0" fmla="*/ 2887 w 9170673"/>
              <a:gd name="connsiteY0" fmla="*/ 2375696 h 2508024"/>
              <a:gd name="connsiteX1" fmla="*/ 9170673 w 9170673"/>
              <a:gd name="connsiteY1" fmla="*/ 0 h 2508024"/>
              <a:gd name="connsiteX2" fmla="*/ 9169295 w 9170673"/>
              <a:gd name="connsiteY2" fmla="*/ 2508024 h 2508024"/>
              <a:gd name="connsiteX3" fmla="*/ 0 w 9170673"/>
              <a:gd name="connsiteY3" fmla="*/ 2457785 h 2508024"/>
              <a:gd name="connsiteX4" fmla="*/ 2887 w 9170673"/>
              <a:gd name="connsiteY4" fmla="*/ 2375696 h 2508024"/>
              <a:gd name="connsiteX0" fmla="*/ 0 w 9167786"/>
              <a:gd name="connsiteY0" fmla="*/ 2375696 h 2508024"/>
              <a:gd name="connsiteX1" fmla="*/ 9167786 w 9167786"/>
              <a:gd name="connsiteY1" fmla="*/ 0 h 2508024"/>
              <a:gd name="connsiteX2" fmla="*/ 9166408 w 9167786"/>
              <a:gd name="connsiteY2" fmla="*/ 2508024 h 2508024"/>
              <a:gd name="connsiteX3" fmla="*/ 4169 w 9167786"/>
              <a:gd name="connsiteY3" fmla="*/ 2500118 h 2508024"/>
              <a:gd name="connsiteX4" fmla="*/ 0 w 9167786"/>
              <a:gd name="connsiteY4" fmla="*/ 2375696 h 2508024"/>
              <a:gd name="connsiteX0" fmla="*/ 0 w 9166452"/>
              <a:gd name="connsiteY0" fmla="*/ 2375696 h 2508024"/>
              <a:gd name="connsiteX1" fmla="*/ 9061952 w 9166452"/>
              <a:gd name="connsiteY1" fmla="*/ 0 h 2508024"/>
              <a:gd name="connsiteX2" fmla="*/ 9166408 w 9166452"/>
              <a:gd name="connsiteY2" fmla="*/ 2508024 h 2508024"/>
              <a:gd name="connsiteX3" fmla="*/ 4169 w 9166452"/>
              <a:gd name="connsiteY3" fmla="*/ 2500118 h 2508024"/>
              <a:gd name="connsiteX4" fmla="*/ 0 w 9166452"/>
              <a:gd name="connsiteY4" fmla="*/ 2375696 h 2508024"/>
              <a:gd name="connsiteX0" fmla="*/ 0 w 9166808"/>
              <a:gd name="connsiteY0" fmla="*/ 2382751 h 2515079"/>
              <a:gd name="connsiteX1" fmla="*/ 9160729 w 9166808"/>
              <a:gd name="connsiteY1" fmla="*/ 0 h 2515079"/>
              <a:gd name="connsiteX2" fmla="*/ 9166408 w 9166808"/>
              <a:gd name="connsiteY2" fmla="*/ 2515079 h 2515079"/>
              <a:gd name="connsiteX3" fmla="*/ 4169 w 9166808"/>
              <a:gd name="connsiteY3" fmla="*/ 2507173 h 2515079"/>
              <a:gd name="connsiteX4" fmla="*/ 0 w 9166808"/>
              <a:gd name="connsiteY4" fmla="*/ 2382751 h 2515079"/>
              <a:gd name="connsiteX0" fmla="*/ 9943 w 9162640"/>
              <a:gd name="connsiteY0" fmla="*/ 2382751 h 2515079"/>
              <a:gd name="connsiteX1" fmla="*/ 9156561 w 9162640"/>
              <a:gd name="connsiteY1" fmla="*/ 0 h 2515079"/>
              <a:gd name="connsiteX2" fmla="*/ 9162240 w 9162640"/>
              <a:gd name="connsiteY2" fmla="*/ 2515079 h 2515079"/>
              <a:gd name="connsiteX3" fmla="*/ 1 w 9162640"/>
              <a:gd name="connsiteY3" fmla="*/ 2507173 h 2515079"/>
              <a:gd name="connsiteX4" fmla="*/ 9943 w 9162640"/>
              <a:gd name="connsiteY4" fmla="*/ 2382751 h 2515079"/>
              <a:gd name="connsiteX0" fmla="*/ 0 w 9152697"/>
              <a:gd name="connsiteY0" fmla="*/ 2382751 h 2515079"/>
              <a:gd name="connsiteX1" fmla="*/ 9146618 w 9152697"/>
              <a:gd name="connsiteY1" fmla="*/ 0 h 2515079"/>
              <a:gd name="connsiteX2" fmla="*/ 9152297 w 9152697"/>
              <a:gd name="connsiteY2" fmla="*/ 2515079 h 2515079"/>
              <a:gd name="connsiteX3" fmla="*/ 187614 w 9152697"/>
              <a:gd name="connsiteY3" fmla="*/ 2507173 h 2515079"/>
              <a:gd name="connsiteX4" fmla="*/ 0 w 9152697"/>
              <a:gd name="connsiteY4" fmla="*/ 2382751 h 2515079"/>
              <a:gd name="connsiteX0" fmla="*/ 0 w 9068030"/>
              <a:gd name="connsiteY0" fmla="*/ 2382751 h 2515079"/>
              <a:gd name="connsiteX1" fmla="*/ 9061951 w 9068030"/>
              <a:gd name="connsiteY1" fmla="*/ 0 h 2515079"/>
              <a:gd name="connsiteX2" fmla="*/ 9067630 w 9068030"/>
              <a:gd name="connsiteY2" fmla="*/ 2515079 h 2515079"/>
              <a:gd name="connsiteX3" fmla="*/ 102947 w 9068030"/>
              <a:gd name="connsiteY3" fmla="*/ 2507173 h 2515079"/>
              <a:gd name="connsiteX4" fmla="*/ 0 w 9068030"/>
              <a:gd name="connsiteY4" fmla="*/ 2382751 h 2515079"/>
              <a:gd name="connsiteX0" fmla="*/ 0 w 9138586"/>
              <a:gd name="connsiteY0" fmla="*/ 2382751 h 2515079"/>
              <a:gd name="connsiteX1" fmla="*/ 9132507 w 9138586"/>
              <a:gd name="connsiteY1" fmla="*/ 0 h 2515079"/>
              <a:gd name="connsiteX2" fmla="*/ 9138186 w 9138586"/>
              <a:gd name="connsiteY2" fmla="*/ 2515079 h 2515079"/>
              <a:gd name="connsiteX3" fmla="*/ 173503 w 9138586"/>
              <a:gd name="connsiteY3" fmla="*/ 2507173 h 2515079"/>
              <a:gd name="connsiteX4" fmla="*/ 0 w 9138586"/>
              <a:gd name="connsiteY4" fmla="*/ 2382751 h 2515079"/>
              <a:gd name="connsiteX0" fmla="*/ 0 w 9138586"/>
              <a:gd name="connsiteY0" fmla="*/ 2382751 h 2515079"/>
              <a:gd name="connsiteX1" fmla="*/ 9132507 w 9138586"/>
              <a:gd name="connsiteY1" fmla="*/ 0 h 2515079"/>
              <a:gd name="connsiteX2" fmla="*/ 9138186 w 9138586"/>
              <a:gd name="connsiteY2" fmla="*/ 2515079 h 2515079"/>
              <a:gd name="connsiteX3" fmla="*/ 4170 w 9138586"/>
              <a:gd name="connsiteY3" fmla="*/ 2507173 h 2515079"/>
              <a:gd name="connsiteX4" fmla="*/ 0 w 9138586"/>
              <a:gd name="connsiteY4" fmla="*/ 2382751 h 2515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38586" h="2515079">
                <a:moveTo>
                  <a:pt x="0" y="2382751"/>
                </a:moveTo>
                <a:cubicBezTo>
                  <a:pt x="20661" y="2379422"/>
                  <a:pt x="7306149" y="2502055"/>
                  <a:pt x="9132507" y="0"/>
                </a:cubicBezTo>
                <a:cubicBezTo>
                  <a:pt x="9129925" y="819774"/>
                  <a:pt x="9140768" y="1695305"/>
                  <a:pt x="9138186" y="2515079"/>
                </a:cubicBezTo>
                <a:lnTo>
                  <a:pt x="4170" y="2507173"/>
                </a:lnTo>
                <a:cubicBezTo>
                  <a:pt x="4169" y="2465011"/>
                  <a:pt x="1" y="2424913"/>
                  <a:pt x="0" y="2382751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199" y="457169"/>
            <a:ext cx="8229600" cy="772250"/>
          </a:xfrm>
        </p:spPr>
        <p:txBody>
          <a:bodyPr anchor="t"/>
          <a:lstStyle>
            <a:lvl1pPr algn="l">
              <a:defRPr sz="4000" b="1" cap="none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15622"/>
            <a:ext cx="8229600" cy="1500187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97088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/>
          <p:nvPr userDrawn="1"/>
        </p:nvSpPr>
        <p:spPr>
          <a:xfrm flipH="1" flipV="1">
            <a:off x="-19068" y="-30696"/>
            <a:ext cx="9170673" cy="2457785"/>
          </a:xfrm>
          <a:custGeom>
            <a:avLst/>
            <a:gdLst>
              <a:gd name="connsiteX0" fmla="*/ 0 w 10289745"/>
              <a:gd name="connsiteY0" fmla="*/ 2348314 h 2694297"/>
              <a:gd name="connsiteX1" fmla="*/ 9145997 w 10289745"/>
              <a:gd name="connsiteY1" fmla="*/ 81 h 2694297"/>
              <a:gd name="connsiteX2" fmla="*/ 9145997 w 10289745"/>
              <a:gd name="connsiteY2" fmla="*/ 2436173 h 2694297"/>
              <a:gd name="connsiteX3" fmla="*/ 0 w 10289745"/>
              <a:gd name="connsiteY3" fmla="*/ 2348314 h 2694297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2 w 10271923"/>
              <a:gd name="connsiteY0" fmla="*/ 1961048 h 2259210"/>
              <a:gd name="connsiteX1" fmla="*/ 9115022 w 10271923"/>
              <a:gd name="connsiteY1" fmla="*/ 0 h 2259210"/>
              <a:gd name="connsiteX2" fmla="*/ 9145999 w 10271923"/>
              <a:gd name="connsiteY2" fmla="*/ 2048907 h 2259210"/>
              <a:gd name="connsiteX3" fmla="*/ 2 w 10271923"/>
              <a:gd name="connsiteY3" fmla="*/ 1961048 h 2259210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1 w 10359948"/>
              <a:gd name="connsiteY0" fmla="*/ 2534080 h 2803153"/>
              <a:gd name="connsiteX1" fmla="*/ 9223441 w 10359948"/>
              <a:gd name="connsiteY1" fmla="*/ 0 h 2803153"/>
              <a:gd name="connsiteX2" fmla="*/ 9200208 w 10359948"/>
              <a:gd name="connsiteY2" fmla="*/ 2443835 h 2803153"/>
              <a:gd name="connsiteX3" fmla="*/ 1 w 10359948"/>
              <a:gd name="connsiteY3" fmla="*/ 2534080 h 2803153"/>
              <a:gd name="connsiteX0" fmla="*/ 2 w 10302373"/>
              <a:gd name="connsiteY0" fmla="*/ 2371463 h 2710654"/>
              <a:gd name="connsiteX1" fmla="*/ 9169233 w 10302373"/>
              <a:gd name="connsiteY1" fmla="*/ 0 h 2710654"/>
              <a:gd name="connsiteX2" fmla="*/ 9146000 w 10302373"/>
              <a:gd name="connsiteY2" fmla="*/ 2443835 h 2710654"/>
              <a:gd name="connsiteX3" fmla="*/ 2 w 10302373"/>
              <a:gd name="connsiteY3" fmla="*/ 2371463 h 2710654"/>
              <a:gd name="connsiteX0" fmla="*/ 22101 w 10324472"/>
              <a:gd name="connsiteY0" fmla="*/ 2371463 h 2601940"/>
              <a:gd name="connsiteX1" fmla="*/ 9191332 w 10324472"/>
              <a:gd name="connsiteY1" fmla="*/ 0 h 2601940"/>
              <a:gd name="connsiteX2" fmla="*/ 9168099 w 10324472"/>
              <a:gd name="connsiteY2" fmla="*/ 2443835 h 2601940"/>
              <a:gd name="connsiteX3" fmla="*/ 22101 w 10324472"/>
              <a:gd name="connsiteY3" fmla="*/ 2371463 h 2601940"/>
              <a:gd name="connsiteX0" fmla="*/ 454248 w 10756619"/>
              <a:gd name="connsiteY0" fmla="*/ 2371463 h 2635640"/>
              <a:gd name="connsiteX1" fmla="*/ 9623479 w 10756619"/>
              <a:gd name="connsiteY1" fmla="*/ 0 h 2635640"/>
              <a:gd name="connsiteX2" fmla="*/ 9600246 w 10756619"/>
              <a:gd name="connsiteY2" fmla="*/ 2443835 h 2635640"/>
              <a:gd name="connsiteX3" fmla="*/ 2243166 w 10756619"/>
              <a:gd name="connsiteY3" fmla="*/ 2466974 h 2635640"/>
              <a:gd name="connsiteX4" fmla="*/ 454248 w 10756619"/>
              <a:gd name="connsiteY4" fmla="*/ 2371463 h 2635640"/>
              <a:gd name="connsiteX0" fmla="*/ 1153431 w 11456764"/>
              <a:gd name="connsiteY0" fmla="*/ 2371463 h 2641277"/>
              <a:gd name="connsiteX1" fmla="*/ 10322662 w 11456764"/>
              <a:gd name="connsiteY1" fmla="*/ 0 h 2641277"/>
              <a:gd name="connsiteX2" fmla="*/ 10299429 w 11456764"/>
              <a:gd name="connsiteY2" fmla="*/ 2443835 h 2641277"/>
              <a:gd name="connsiteX3" fmla="*/ 1137944 w 11456764"/>
              <a:gd name="connsiteY3" fmla="*/ 2482461 h 2641277"/>
              <a:gd name="connsiteX4" fmla="*/ 1153431 w 11456764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482461"/>
              <a:gd name="connsiteX1" fmla="*/ 9184718 w 10318820"/>
              <a:gd name="connsiteY1" fmla="*/ 0 h 2482461"/>
              <a:gd name="connsiteX2" fmla="*/ 9161485 w 10318820"/>
              <a:gd name="connsiteY2" fmla="*/ 2443835 h 2482461"/>
              <a:gd name="connsiteX3" fmla="*/ 0 w 10318820"/>
              <a:gd name="connsiteY3" fmla="*/ 2482461 h 2482461"/>
              <a:gd name="connsiteX4" fmla="*/ 15487 w 10318820"/>
              <a:gd name="connsiteY4" fmla="*/ 2371463 h 2482461"/>
              <a:gd name="connsiteX0" fmla="*/ 15487 w 10252186"/>
              <a:gd name="connsiteY0" fmla="*/ 2371463 h 2482461"/>
              <a:gd name="connsiteX1" fmla="*/ 9184718 w 10252186"/>
              <a:gd name="connsiteY1" fmla="*/ 0 h 2482461"/>
              <a:gd name="connsiteX2" fmla="*/ 9022088 w 10252186"/>
              <a:gd name="connsiteY2" fmla="*/ 2242499 h 2482461"/>
              <a:gd name="connsiteX3" fmla="*/ 0 w 10252186"/>
              <a:gd name="connsiteY3" fmla="*/ 2482461 h 2482461"/>
              <a:gd name="connsiteX4" fmla="*/ 15487 w 10252186"/>
              <a:gd name="connsiteY4" fmla="*/ 2371463 h 2482461"/>
              <a:gd name="connsiteX0" fmla="*/ 15487 w 10311181"/>
              <a:gd name="connsiteY0" fmla="*/ 2371463 h 2482461"/>
              <a:gd name="connsiteX1" fmla="*/ 9184718 w 10311181"/>
              <a:gd name="connsiteY1" fmla="*/ 0 h 2482461"/>
              <a:gd name="connsiteX2" fmla="*/ 9145996 w 10311181"/>
              <a:gd name="connsiteY2" fmla="*/ 2443835 h 2482461"/>
              <a:gd name="connsiteX3" fmla="*/ 0 w 10311181"/>
              <a:gd name="connsiteY3" fmla="*/ 2482461 h 2482461"/>
              <a:gd name="connsiteX4" fmla="*/ 15487 w 10311181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45996 w 9184718"/>
              <a:gd name="connsiteY2" fmla="*/ 2443835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0 w 9215696"/>
              <a:gd name="connsiteY0" fmla="*/ 2371463 h 2482461"/>
              <a:gd name="connsiteX1" fmla="*/ 9215696 w 9215696"/>
              <a:gd name="connsiteY1" fmla="*/ 0 h 2482461"/>
              <a:gd name="connsiteX2" fmla="*/ 9207951 w 9215696"/>
              <a:gd name="connsiteY2" fmla="*/ 2459323 h 2482461"/>
              <a:gd name="connsiteX3" fmla="*/ 30978 w 9215696"/>
              <a:gd name="connsiteY3" fmla="*/ 2482461 h 2482461"/>
              <a:gd name="connsiteX4" fmla="*/ 0 w 9215696"/>
              <a:gd name="connsiteY4" fmla="*/ 2371463 h 2482461"/>
              <a:gd name="connsiteX0" fmla="*/ 0 w 9215696"/>
              <a:gd name="connsiteY0" fmla="*/ 2371463 h 2497949"/>
              <a:gd name="connsiteX1" fmla="*/ 9215696 w 9215696"/>
              <a:gd name="connsiteY1" fmla="*/ 0 h 2497949"/>
              <a:gd name="connsiteX2" fmla="*/ 9207951 w 9215696"/>
              <a:gd name="connsiteY2" fmla="*/ 2459323 h 2497949"/>
              <a:gd name="connsiteX3" fmla="*/ 2 w 9215696"/>
              <a:gd name="connsiteY3" fmla="*/ 2497949 h 2497949"/>
              <a:gd name="connsiteX4" fmla="*/ 0 w 9215696"/>
              <a:gd name="connsiteY4" fmla="*/ 2371463 h 2497949"/>
              <a:gd name="connsiteX0" fmla="*/ 0 w 9215696"/>
              <a:gd name="connsiteY0" fmla="*/ 2371463 h 2474718"/>
              <a:gd name="connsiteX1" fmla="*/ 9215696 w 9215696"/>
              <a:gd name="connsiteY1" fmla="*/ 0 h 2474718"/>
              <a:gd name="connsiteX2" fmla="*/ 9207951 w 9215696"/>
              <a:gd name="connsiteY2" fmla="*/ 2459323 h 2474718"/>
              <a:gd name="connsiteX3" fmla="*/ 30979 w 9215696"/>
              <a:gd name="connsiteY3" fmla="*/ 2474718 h 2474718"/>
              <a:gd name="connsiteX4" fmla="*/ 0 w 9215696"/>
              <a:gd name="connsiteY4" fmla="*/ 2371463 h 2474718"/>
              <a:gd name="connsiteX0" fmla="*/ 0 w 9208117"/>
              <a:gd name="connsiteY0" fmla="*/ 2371463 h 2474718"/>
              <a:gd name="connsiteX1" fmla="*/ 9184719 w 9208117"/>
              <a:gd name="connsiteY1" fmla="*/ 0 h 2474718"/>
              <a:gd name="connsiteX2" fmla="*/ 9207951 w 9208117"/>
              <a:gd name="connsiteY2" fmla="*/ 2459323 h 2474718"/>
              <a:gd name="connsiteX3" fmla="*/ 30979 w 9208117"/>
              <a:gd name="connsiteY3" fmla="*/ 2474718 h 2474718"/>
              <a:gd name="connsiteX4" fmla="*/ 0 w 9208117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15020 w 9184719"/>
              <a:gd name="connsiteY2" fmla="*/ 2381886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69230 w 9184719"/>
              <a:gd name="connsiteY2" fmla="*/ 2451580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67786"/>
              <a:gd name="connsiteY0" fmla="*/ 2375696 h 2474718"/>
              <a:gd name="connsiteX1" fmla="*/ 9167786 w 9167786"/>
              <a:gd name="connsiteY1" fmla="*/ 0 h 2474718"/>
              <a:gd name="connsiteX2" fmla="*/ 9152297 w 9167786"/>
              <a:gd name="connsiteY2" fmla="*/ 2451580 h 2474718"/>
              <a:gd name="connsiteX3" fmla="*/ 14046 w 9167786"/>
              <a:gd name="connsiteY3" fmla="*/ 2474718 h 2474718"/>
              <a:gd name="connsiteX4" fmla="*/ 0 w 9167786"/>
              <a:gd name="connsiteY4" fmla="*/ 2375696 h 2474718"/>
              <a:gd name="connsiteX0" fmla="*/ 2887 w 9170673"/>
              <a:gd name="connsiteY0" fmla="*/ 2375696 h 2474718"/>
              <a:gd name="connsiteX1" fmla="*/ 9170673 w 9170673"/>
              <a:gd name="connsiteY1" fmla="*/ 0 h 2474718"/>
              <a:gd name="connsiteX2" fmla="*/ 9155184 w 9170673"/>
              <a:gd name="connsiteY2" fmla="*/ 2451580 h 2474718"/>
              <a:gd name="connsiteX3" fmla="*/ 0 w 9170673"/>
              <a:gd name="connsiteY3" fmla="*/ 2474718 h 2474718"/>
              <a:gd name="connsiteX4" fmla="*/ 2887 w 9170673"/>
              <a:gd name="connsiteY4" fmla="*/ 2375696 h 2474718"/>
              <a:gd name="connsiteX0" fmla="*/ 2887 w 9170673"/>
              <a:gd name="connsiteY0" fmla="*/ 2375696 h 2457785"/>
              <a:gd name="connsiteX1" fmla="*/ 9170673 w 9170673"/>
              <a:gd name="connsiteY1" fmla="*/ 0 h 2457785"/>
              <a:gd name="connsiteX2" fmla="*/ 9155184 w 9170673"/>
              <a:gd name="connsiteY2" fmla="*/ 2451580 h 2457785"/>
              <a:gd name="connsiteX3" fmla="*/ 0 w 9170673"/>
              <a:gd name="connsiteY3" fmla="*/ 2457785 h 2457785"/>
              <a:gd name="connsiteX4" fmla="*/ 2887 w 9170673"/>
              <a:gd name="connsiteY4" fmla="*/ 2375696 h 2457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70673" h="2457785">
                <a:moveTo>
                  <a:pt x="2887" y="2375696"/>
                </a:moveTo>
                <a:cubicBezTo>
                  <a:pt x="23548" y="2372367"/>
                  <a:pt x="7344315" y="2502055"/>
                  <a:pt x="9170673" y="0"/>
                </a:cubicBezTo>
                <a:cubicBezTo>
                  <a:pt x="9168091" y="819774"/>
                  <a:pt x="9157766" y="1631806"/>
                  <a:pt x="9155184" y="2451580"/>
                </a:cubicBezTo>
                <a:lnTo>
                  <a:pt x="0" y="2457785"/>
                </a:lnTo>
                <a:cubicBezTo>
                  <a:pt x="-1" y="2415623"/>
                  <a:pt x="2888" y="2417858"/>
                  <a:pt x="2887" y="2375696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199" y="457200"/>
            <a:ext cx="8229600" cy="77225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algn="l">
              <a:defRPr sz="4000" b="1" cap="none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15653"/>
            <a:ext cx="8229600" cy="150018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t" anchorCtr="0"/>
          <a:lstStyle>
            <a:lvl1pPr marL="0" indent="0" algn="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prstClr val="white"/>
                </a:solidFill>
              </a:rPr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6819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5" Type="http://schemas.openxmlformats.org/officeDocument/2006/relationships/slideLayout" Target="../slideLayouts/slideLayout8.xml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.pn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6355080"/>
            <a:ext cx="9144000" cy="50292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67601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7293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5999" y="6355080"/>
            <a:ext cx="6400801" cy="502919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800">
                <a:solidFill>
                  <a:srgbClr val="000000"/>
                </a:solidFill>
              </a:defRPr>
            </a:lvl1pPr>
          </a:lstStyle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9144000" cy="9144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NOAA-Fisheries-horizontal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04" y="6419088"/>
            <a:ext cx="1643940" cy="38874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3600" b="1" i="0" kern="1200">
          <a:solidFill>
            <a:schemeClr val="accent1"/>
          </a:solidFill>
          <a:latin typeface="+mj-lt"/>
          <a:ea typeface="+mj-ea"/>
          <a:cs typeface="Arial Narrow Bold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355080"/>
            <a:ext cx="9144000" cy="50292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67601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7293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5999" y="6355080"/>
            <a:ext cx="6400801" cy="502919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05" y="6419088"/>
            <a:ext cx="1643938" cy="388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586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3600" b="1" i="0" kern="1200">
          <a:solidFill>
            <a:srgbClr val="FFFFFF"/>
          </a:solidFill>
          <a:latin typeface="+mj-lt"/>
          <a:ea typeface="+mj-ea"/>
          <a:cs typeface="Arial Narrow Bold"/>
        </a:defRPr>
      </a:lvl1pPr>
    </p:titleStyle>
    <p:bodyStyle>
      <a:lvl1pPr marL="0" indent="0" algn="r" defTabSz="457200" rtl="0" eaLnBrk="1" latinLnBrk="0" hangingPunct="1">
        <a:spcBef>
          <a:spcPct val="20000"/>
        </a:spcBef>
        <a:buFont typeface="Arial"/>
        <a:buNone/>
        <a:defRPr sz="2000" kern="12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9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201682" y="1141666"/>
            <a:ext cx="5485118" cy="139847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01682" y="2631403"/>
            <a:ext cx="5485117" cy="1277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Freeform 6"/>
          <p:cNvSpPr/>
          <p:nvPr userDrawn="1"/>
        </p:nvSpPr>
        <p:spPr>
          <a:xfrm>
            <a:off x="-9190" y="4417160"/>
            <a:ext cx="9170673" cy="2457785"/>
          </a:xfrm>
          <a:custGeom>
            <a:avLst/>
            <a:gdLst>
              <a:gd name="connsiteX0" fmla="*/ 0 w 10289745"/>
              <a:gd name="connsiteY0" fmla="*/ 2348314 h 2694297"/>
              <a:gd name="connsiteX1" fmla="*/ 9145997 w 10289745"/>
              <a:gd name="connsiteY1" fmla="*/ 81 h 2694297"/>
              <a:gd name="connsiteX2" fmla="*/ 9145997 w 10289745"/>
              <a:gd name="connsiteY2" fmla="*/ 2436173 h 2694297"/>
              <a:gd name="connsiteX3" fmla="*/ 0 w 10289745"/>
              <a:gd name="connsiteY3" fmla="*/ 2348314 h 2694297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2 w 10271923"/>
              <a:gd name="connsiteY0" fmla="*/ 1961048 h 2259210"/>
              <a:gd name="connsiteX1" fmla="*/ 9115022 w 10271923"/>
              <a:gd name="connsiteY1" fmla="*/ 0 h 2259210"/>
              <a:gd name="connsiteX2" fmla="*/ 9145999 w 10271923"/>
              <a:gd name="connsiteY2" fmla="*/ 2048907 h 2259210"/>
              <a:gd name="connsiteX3" fmla="*/ 2 w 10271923"/>
              <a:gd name="connsiteY3" fmla="*/ 1961048 h 2259210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1 w 10359948"/>
              <a:gd name="connsiteY0" fmla="*/ 2534080 h 2803153"/>
              <a:gd name="connsiteX1" fmla="*/ 9223441 w 10359948"/>
              <a:gd name="connsiteY1" fmla="*/ 0 h 2803153"/>
              <a:gd name="connsiteX2" fmla="*/ 9200208 w 10359948"/>
              <a:gd name="connsiteY2" fmla="*/ 2443835 h 2803153"/>
              <a:gd name="connsiteX3" fmla="*/ 1 w 10359948"/>
              <a:gd name="connsiteY3" fmla="*/ 2534080 h 2803153"/>
              <a:gd name="connsiteX0" fmla="*/ 2 w 10302373"/>
              <a:gd name="connsiteY0" fmla="*/ 2371463 h 2710654"/>
              <a:gd name="connsiteX1" fmla="*/ 9169233 w 10302373"/>
              <a:gd name="connsiteY1" fmla="*/ 0 h 2710654"/>
              <a:gd name="connsiteX2" fmla="*/ 9146000 w 10302373"/>
              <a:gd name="connsiteY2" fmla="*/ 2443835 h 2710654"/>
              <a:gd name="connsiteX3" fmla="*/ 2 w 10302373"/>
              <a:gd name="connsiteY3" fmla="*/ 2371463 h 2710654"/>
              <a:gd name="connsiteX0" fmla="*/ 22101 w 10324472"/>
              <a:gd name="connsiteY0" fmla="*/ 2371463 h 2601940"/>
              <a:gd name="connsiteX1" fmla="*/ 9191332 w 10324472"/>
              <a:gd name="connsiteY1" fmla="*/ 0 h 2601940"/>
              <a:gd name="connsiteX2" fmla="*/ 9168099 w 10324472"/>
              <a:gd name="connsiteY2" fmla="*/ 2443835 h 2601940"/>
              <a:gd name="connsiteX3" fmla="*/ 22101 w 10324472"/>
              <a:gd name="connsiteY3" fmla="*/ 2371463 h 2601940"/>
              <a:gd name="connsiteX0" fmla="*/ 454248 w 10756619"/>
              <a:gd name="connsiteY0" fmla="*/ 2371463 h 2635640"/>
              <a:gd name="connsiteX1" fmla="*/ 9623479 w 10756619"/>
              <a:gd name="connsiteY1" fmla="*/ 0 h 2635640"/>
              <a:gd name="connsiteX2" fmla="*/ 9600246 w 10756619"/>
              <a:gd name="connsiteY2" fmla="*/ 2443835 h 2635640"/>
              <a:gd name="connsiteX3" fmla="*/ 2243166 w 10756619"/>
              <a:gd name="connsiteY3" fmla="*/ 2466974 h 2635640"/>
              <a:gd name="connsiteX4" fmla="*/ 454248 w 10756619"/>
              <a:gd name="connsiteY4" fmla="*/ 2371463 h 2635640"/>
              <a:gd name="connsiteX0" fmla="*/ 1153431 w 11456764"/>
              <a:gd name="connsiteY0" fmla="*/ 2371463 h 2641277"/>
              <a:gd name="connsiteX1" fmla="*/ 10322662 w 11456764"/>
              <a:gd name="connsiteY1" fmla="*/ 0 h 2641277"/>
              <a:gd name="connsiteX2" fmla="*/ 10299429 w 11456764"/>
              <a:gd name="connsiteY2" fmla="*/ 2443835 h 2641277"/>
              <a:gd name="connsiteX3" fmla="*/ 1137944 w 11456764"/>
              <a:gd name="connsiteY3" fmla="*/ 2482461 h 2641277"/>
              <a:gd name="connsiteX4" fmla="*/ 1153431 w 11456764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482461"/>
              <a:gd name="connsiteX1" fmla="*/ 9184718 w 10318820"/>
              <a:gd name="connsiteY1" fmla="*/ 0 h 2482461"/>
              <a:gd name="connsiteX2" fmla="*/ 9161485 w 10318820"/>
              <a:gd name="connsiteY2" fmla="*/ 2443835 h 2482461"/>
              <a:gd name="connsiteX3" fmla="*/ 0 w 10318820"/>
              <a:gd name="connsiteY3" fmla="*/ 2482461 h 2482461"/>
              <a:gd name="connsiteX4" fmla="*/ 15487 w 10318820"/>
              <a:gd name="connsiteY4" fmla="*/ 2371463 h 2482461"/>
              <a:gd name="connsiteX0" fmla="*/ 15487 w 10252186"/>
              <a:gd name="connsiteY0" fmla="*/ 2371463 h 2482461"/>
              <a:gd name="connsiteX1" fmla="*/ 9184718 w 10252186"/>
              <a:gd name="connsiteY1" fmla="*/ 0 h 2482461"/>
              <a:gd name="connsiteX2" fmla="*/ 9022088 w 10252186"/>
              <a:gd name="connsiteY2" fmla="*/ 2242499 h 2482461"/>
              <a:gd name="connsiteX3" fmla="*/ 0 w 10252186"/>
              <a:gd name="connsiteY3" fmla="*/ 2482461 h 2482461"/>
              <a:gd name="connsiteX4" fmla="*/ 15487 w 10252186"/>
              <a:gd name="connsiteY4" fmla="*/ 2371463 h 2482461"/>
              <a:gd name="connsiteX0" fmla="*/ 15487 w 10311181"/>
              <a:gd name="connsiteY0" fmla="*/ 2371463 h 2482461"/>
              <a:gd name="connsiteX1" fmla="*/ 9184718 w 10311181"/>
              <a:gd name="connsiteY1" fmla="*/ 0 h 2482461"/>
              <a:gd name="connsiteX2" fmla="*/ 9145996 w 10311181"/>
              <a:gd name="connsiteY2" fmla="*/ 2443835 h 2482461"/>
              <a:gd name="connsiteX3" fmla="*/ 0 w 10311181"/>
              <a:gd name="connsiteY3" fmla="*/ 2482461 h 2482461"/>
              <a:gd name="connsiteX4" fmla="*/ 15487 w 10311181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45996 w 9184718"/>
              <a:gd name="connsiteY2" fmla="*/ 2443835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0 w 9215696"/>
              <a:gd name="connsiteY0" fmla="*/ 2371463 h 2482461"/>
              <a:gd name="connsiteX1" fmla="*/ 9215696 w 9215696"/>
              <a:gd name="connsiteY1" fmla="*/ 0 h 2482461"/>
              <a:gd name="connsiteX2" fmla="*/ 9207951 w 9215696"/>
              <a:gd name="connsiteY2" fmla="*/ 2459323 h 2482461"/>
              <a:gd name="connsiteX3" fmla="*/ 30978 w 9215696"/>
              <a:gd name="connsiteY3" fmla="*/ 2482461 h 2482461"/>
              <a:gd name="connsiteX4" fmla="*/ 0 w 9215696"/>
              <a:gd name="connsiteY4" fmla="*/ 2371463 h 2482461"/>
              <a:gd name="connsiteX0" fmla="*/ 0 w 9215696"/>
              <a:gd name="connsiteY0" fmla="*/ 2371463 h 2497949"/>
              <a:gd name="connsiteX1" fmla="*/ 9215696 w 9215696"/>
              <a:gd name="connsiteY1" fmla="*/ 0 h 2497949"/>
              <a:gd name="connsiteX2" fmla="*/ 9207951 w 9215696"/>
              <a:gd name="connsiteY2" fmla="*/ 2459323 h 2497949"/>
              <a:gd name="connsiteX3" fmla="*/ 2 w 9215696"/>
              <a:gd name="connsiteY3" fmla="*/ 2497949 h 2497949"/>
              <a:gd name="connsiteX4" fmla="*/ 0 w 9215696"/>
              <a:gd name="connsiteY4" fmla="*/ 2371463 h 2497949"/>
              <a:gd name="connsiteX0" fmla="*/ 0 w 9215696"/>
              <a:gd name="connsiteY0" fmla="*/ 2371463 h 2474718"/>
              <a:gd name="connsiteX1" fmla="*/ 9215696 w 9215696"/>
              <a:gd name="connsiteY1" fmla="*/ 0 h 2474718"/>
              <a:gd name="connsiteX2" fmla="*/ 9207951 w 9215696"/>
              <a:gd name="connsiteY2" fmla="*/ 2459323 h 2474718"/>
              <a:gd name="connsiteX3" fmla="*/ 30979 w 9215696"/>
              <a:gd name="connsiteY3" fmla="*/ 2474718 h 2474718"/>
              <a:gd name="connsiteX4" fmla="*/ 0 w 9215696"/>
              <a:gd name="connsiteY4" fmla="*/ 2371463 h 2474718"/>
              <a:gd name="connsiteX0" fmla="*/ 0 w 9208117"/>
              <a:gd name="connsiteY0" fmla="*/ 2371463 h 2474718"/>
              <a:gd name="connsiteX1" fmla="*/ 9184719 w 9208117"/>
              <a:gd name="connsiteY1" fmla="*/ 0 h 2474718"/>
              <a:gd name="connsiteX2" fmla="*/ 9207951 w 9208117"/>
              <a:gd name="connsiteY2" fmla="*/ 2459323 h 2474718"/>
              <a:gd name="connsiteX3" fmla="*/ 30979 w 9208117"/>
              <a:gd name="connsiteY3" fmla="*/ 2474718 h 2474718"/>
              <a:gd name="connsiteX4" fmla="*/ 0 w 9208117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15020 w 9184719"/>
              <a:gd name="connsiteY2" fmla="*/ 2381886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69230 w 9184719"/>
              <a:gd name="connsiteY2" fmla="*/ 2451580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67786"/>
              <a:gd name="connsiteY0" fmla="*/ 2375696 h 2474718"/>
              <a:gd name="connsiteX1" fmla="*/ 9167786 w 9167786"/>
              <a:gd name="connsiteY1" fmla="*/ 0 h 2474718"/>
              <a:gd name="connsiteX2" fmla="*/ 9152297 w 9167786"/>
              <a:gd name="connsiteY2" fmla="*/ 2451580 h 2474718"/>
              <a:gd name="connsiteX3" fmla="*/ 14046 w 9167786"/>
              <a:gd name="connsiteY3" fmla="*/ 2474718 h 2474718"/>
              <a:gd name="connsiteX4" fmla="*/ 0 w 9167786"/>
              <a:gd name="connsiteY4" fmla="*/ 2375696 h 2474718"/>
              <a:gd name="connsiteX0" fmla="*/ 2887 w 9170673"/>
              <a:gd name="connsiteY0" fmla="*/ 2375696 h 2474718"/>
              <a:gd name="connsiteX1" fmla="*/ 9170673 w 9170673"/>
              <a:gd name="connsiteY1" fmla="*/ 0 h 2474718"/>
              <a:gd name="connsiteX2" fmla="*/ 9155184 w 9170673"/>
              <a:gd name="connsiteY2" fmla="*/ 2451580 h 2474718"/>
              <a:gd name="connsiteX3" fmla="*/ 0 w 9170673"/>
              <a:gd name="connsiteY3" fmla="*/ 2474718 h 2474718"/>
              <a:gd name="connsiteX4" fmla="*/ 2887 w 9170673"/>
              <a:gd name="connsiteY4" fmla="*/ 2375696 h 2474718"/>
              <a:gd name="connsiteX0" fmla="*/ 2887 w 9170673"/>
              <a:gd name="connsiteY0" fmla="*/ 2375696 h 2457785"/>
              <a:gd name="connsiteX1" fmla="*/ 9170673 w 9170673"/>
              <a:gd name="connsiteY1" fmla="*/ 0 h 2457785"/>
              <a:gd name="connsiteX2" fmla="*/ 9155184 w 9170673"/>
              <a:gd name="connsiteY2" fmla="*/ 2451580 h 2457785"/>
              <a:gd name="connsiteX3" fmla="*/ 0 w 9170673"/>
              <a:gd name="connsiteY3" fmla="*/ 2457785 h 2457785"/>
              <a:gd name="connsiteX4" fmla="*/ 2887 w 9170673"/>
              <a:gd name="connsiteY4" fmla="*/ 2375696 h 2457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70673" h="2457785">
                <a:moveTo>
                  <a:pt x="2887" y="2375696"/>
                </a:moveTo>
                <a:cubicBezTo>
                  <a:pt x="23548" y="2372367"/>
                  <a:pt x="7344315" y="2502055"/>
                  <a:pt x="9170673" y="0"/>
                </a:cubicBezTo>
                <a:cubicBezTo>
                  <a:pt x="9168091" y="819774"/>
                  <a:pt x="9157766" y="1631806"/>
                  <a:pt x="9155184" y="2451580"/>
                </a:cubicBezTo>
                <a:lnTo>
                  <a:pt x="0" y="2457785"/>
                </a:lnTo>
                <a:cubicBezTo>
                  <a:pt x="-1" y="2415623"/>
                  <a:pt x="2888" y="2417858"/>
                  <a:pt x="2887" y="2375696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462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8" r:id="rId6"/>
    <p:sldLayoutId id="2147483692" r:id="rId7"/>
  </p:sldLayoutIdLst>
  <p:hf hdr="0"/>
  <p:txStyles>
    <p:titleStyle>
      <a:lvl1pPr algn="r" defTabSz="457200" rtl="0" eaLnBrk="1" latinLnBrk="0" hangingPunct="1">
        <a:lnSpc>
          <a:spcPct val="80000"/>
        </a:lnSpc>
        <a:spcBef>
          <a:spcPct val="0"/>
        </a:spcBef>
        <a:buNone/>
        <a:defRPr sz="4400" b="1" i="0" kern="1200">
          <a:solidFill>
            <a:schemeClr val="accent1"/>
          </a:solidFill>
          <a:latin typeface="+mj-lt"/>
          <a:ea typeface="+mj-ea"/>
          <a:cs typeface="Arial Narrow Bold"/>
        </a:defRPr>
      </a:lvl1pPr>
    </p:titleStyle>
    <p:bodyStyle>
      <a:lvl1pPr marL="0" indent="0" algn="r" defTabSz="457200" rtl="0" eaLnBrk="1" latinLnBrk="0" hangingPunct="1">
        <a:spcBef>
          <a:spcPct val="20000"/>
        </a:spcBef>
        <a:buFont typeface="Arial"/>
        <a:buNone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355080"/>
            <a:ext cx="9144000" cy="50292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67601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7293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5999" y="6355080"/>
            <a:ext cx="6400801" cy="502919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prstClr val="white"/>
                </a:solidFill>
              </a:rPr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05" y="6419088"/>
            <a:ext cx="1643938" cy="388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066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93" r:id="rId3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3600" b="1" i="0" kern="1200">
          <a:solidFill>
            <a:srgbClr val="FFFFFF"/>
          </a:solidFill>
          <a:latin typeface="+mj-lt"/>
          <a:ea typeface="+mj-ea"/>
          <a:cs typeface="Arial Narrow Bold"/>
        </a:defRPr>
      </a:lvl1pPr>
    </p:titleStyle>
    <p:bodyStyle>
      <a:lvl1pPr marL="0" indent="0" algn="r" defTabSz="457200" rtl="0" eaLnBrk="1" latinLnBrk="0" hangingPunct="1">
        <a:spcBef>
          <a:spcPct val="20000"/>
        </a:spcBef>
        <a:buFont typeface="Arial"/>
        <a:buNone/>
        <a:defRPr sz="2000" kern="12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355080"/>
            <a:ext cx="9144000" cy="50292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67601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7293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5999" y="6355080"/>
            <a:ext cx="6400801" cy="502919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 dirty="0" smtClean="0">
                <a:solidFill>
                  <a:prstClr val="white"/>
                </a:solidFill>
              </a:rPr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05" y="6419088"/>
            <a:ext cx="1643938" cy="388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066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3600" b="1" i="0" kern="1200">
          <a:solidFill>
            <a:srgbClr val="FFFFFF"/>
          </a:solidFill>
          <a:latin typeface="+mj-lt"/>
          <a:ea typeface="+mj-ea"/>
          <a:cs typeface="Arial Narrow Bold"/>
        </a:defRPr>
      </a:lvl1pPr>
    </p:titleStyle>
    <p:bodyStyle>
      <a:lvl1pPr marL="0" indent="0" algn="r" defTabSz="457200" rtl="0" eaLnBrk="1" latinLnBrk="0" hangingPunct="1">
        <a:spcBef>
          <a:spcPct val="20000"/>
        </a:spcBef>
        <a:buFont typeface="Arial"/>
        <a:buNone/>
        <a:defRPr sz="2000" kern="12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jp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jpg"/><Relationship Id="rId4" Type="http://schemas.openxmlformats.org/officeDocument/2006/relationships/image" Target="../media/image36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5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7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4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6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3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2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Southeast Fisheries Science Center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8807" y="2804981"/>
            <a:ext cx="4727641" cy="2797186"/>
          </a:xfrm>
          <a:prstGeom prst="rect">
            <a:avLst/>
          </a:prstGeom>
        </p:spPr>
      </p:pic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1475509" y="963518"/>
            <a:ext cx="7668491" cy="194472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r" defTabSz="4572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b="1" i="0" kern="1200">
                <a:solidFill>
                  <a:schemeClr val="accent1"/>
                </a:solidFill>
                <a:latin typeface="+mj-lt"/>
                <a:ea typeface="+mj-ea"/>
                <a:cs typeface="Arial Narrow Bold"/>
              </a:defRPr>
            </a:lvl1pPr>
          </a:lstStyle>
          <a:p>
            <a:pPr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600" b="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SEDAR 28 Benchmark Assessment: </a:t>
            </a:r>
            <a:br>
              <a:rPr lang="en-US" sz="3600" b="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US" sz="3600" b="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U.S. South Atlantic Cobia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sz="2800" b="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</a:t>
            </a:r>
            <a:r>
              <a:rPr lang="en-US" sz="2800" b="0" i="1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Rachycentron</a:t>
            </a:r>
            <a:r>
              <a:rPr lang="en-US" sz="2800" b="0" i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800" b="0" i="1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canadum</a:t>
            </a:r>
            <a:r>
              <a:rPr lang="en-US" sz="2800" b="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)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184014" y="5230239"/>
            <a:ext cx="3283085" cy="11900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SEDAR 28 SSC Review</a:t>
            </a:r>
          </a:p>
          <a:p>
            <a:pPr algn="l"/>
            <a:r>
              <a:rPr lang="en-US" sz="2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April 10, 2012</a:t>
            </a:r>
          </a:p>
        </p:txBody>
      </p:sp>
    </p:spTree>
    <p:extLst>
      <p:ext uri="{BB962C8B-B14F-4D97-AF65-F5344CB8AC3E}">
        <p14:creationId xmlns:p14="http://schemas.microsoft.com/office/powerpoint/2010/main" val="131033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3771089" y="672019"/>
            <a:ext cx="2629711" cy="68012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r" defTabSz="4572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b="1" i="0" kern="1200">
                <a:solidFill>
                  <a:schemeClr val="accent1"/>
                </a:solidFill>
                <a:latin typeface="+mj-lt"/>
                <a:ea typeface="+mj-ea"/>
                <a:cs typeface="Arial Narrow Bold"/>
              </a:defRPr>
            </a:lvl1pPr>
          </a:lstStyle>
          <a:p>
            <a:pPr algn="ctr"/>
            <a:r>
              <a:rPr lang="en-US" sz="4000" b="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Outline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30820" y="1941995"/>
            <a:ext cx="442851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Data</a:t>
            </a:r>
            <a:endParaRPr lang="en-US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endParaRPr lang="en-US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Assessment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Model description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Model output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Uncertainty analysis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Projections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Alternative assessment methods</a:t>
            </a:r>
            <a:endParaRPr lang="en-US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1"/>
            <a:endParaRPr lang="en-US" sz="24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Review</a:t>
            </a:r>
            <a:endParaRPr lang="en-US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2198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9182" y="740394"/>
            <a:ext cx="91440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Northern boundary: </a:t>
            </a: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Through New York, 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northern extent of landings</a:t>
            </a:r>
          </a:p>
          <a:p>
            <a:endParaRPr lang="en-US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Southern boundary:  Florida-Georgia border</a:t>
            </a:r>
          </a:p>
          <a:p>
            <a:endParaRPr lang="en-US" sz="16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T</a:t>
            </a: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agging data suggest a mixing </a:t>
            </a: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zone </a:t>
            </a: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off east </a:t>
            </a: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coast of </a:t>
            </a: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Florida</a:t>
            </a:r>
            <a:endParaRPr lang="en-US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en-US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Recent genetic (microsatellite) data suggest a boundary north of the proposed mixing zone, but not clear how far north</a:t>
            </a:r>
          </a:p>
          <a:p>
            <a:endParaRPr lang="en-US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Limited genetic data suggest some inshore-offshore structure of adult fish</a:t>
            </a:r>
          </a:p>
          <a:p>
            <a:pPr lvl="1"/>
            <a:endParaRPr lang="en-US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endParaRPr lang="en-US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1887165" y="117541"/>
            <a:ext cx="5428034" cy="68012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r" defTabSz="4572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b="1" i="0" kern="1200">
                <a:solidFill>
                  <a:schemeClr val="accent1"/>
                </a:solidFill>
                <a:latin typeface="+mj-lt"/>
                <a:ea typeface="+mj-ea"/>
                <a:cs typeface="Arial Narrow Bold"/>
              </a:defRPr>
            </a:lvl1pPr>
          </a:lstStyle>
          <a:p>
            <a:pPr algn="ctr"/>
            <a:r>
              <a:rPr lang="en-US" sz="4000" b="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Stock Definition</a:t>
            </a:r>
          </a:p>
        </p:txBody>
      </p:sp>
      <p:pic>
        <p:nvPicPr>
          <p:cNvPr id="9" name="Picture 8" descr="Southeast Cobia Stocks1_edited-1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073" y="3913957"/>
            <a:ext cx="2865124" cy="227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Object 1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8928" b="-2074"/>
          <a:stretch>
            <a:fillRect/>
          </a:stretch>
        </p:blipFill>
        <p:spPr bwMode="auto">
          <a:xfrm>
            <a:off x="4070804" y="3748122"/>
            <a:ext cx="4871936" cy="2608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222147" y="3510037"/>
            <a:ext cx="1330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Tagging data</a:t>
            </a:r>
            <a:endParaRPr lang="en-US" u="sng" dirty="0"/>
          </a:p>
        </p:txBody>
      </p:sp>
      <p:sp>
        <p:nvSpPr>
          <p:cNvPr id="12" name="TextBox 11"/>
          <p:cNvSpPr txBox="1"/>
          <p:nvPr/>
        </p:nvSpPr>
        <p:spPr>
          <a:xfrm>
            <a:off x="1305273" y="5711121"/>
            <a:ext cx="5818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Gulf</a:t>
            </a:r>
            <a:endParaRPr lang="en-US" sz="1200" dirty="0"/>
          </a:p>
        </p:txBody>
      </p:sp>
      <p:sp>
        <p:nvSpPr>
          <p:cNvPr id="13" name="TextBox 12"/>
          <p:cNvSpPr txBox="1"/>
          <p:nvPr/>
        </p:nvSpPr>
        <p:spPr>
          <a:xfrm>
            <a:off x="2438400" y="4724400"/>
            <a:ext cx="8624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S. Atlantic</a:t>
            </a:r>
            <a:endParaRPr lang="en-US" sz="1200" dirty="0"/>
          </a:p>
        </p:txBody>
      </p:sp>
      <p:sp>
        <p:nvSpPr>
          <p:cNvPr id="14" name="TextBox 13"/>
          <p:cNvSpPr txBox="1"/>
          <p:nvPr/>
        </p:nvSpPr>
        <p:spPr>
          <a:xfrm>
            <a:off x="2438399" y="5266099"/>
            <a:ext cx="8624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Mixing zone</a:t>
            </a:r>
            <a:endParaRPr lang="en-US" sz="1200" dirty="0"/>
          </a:p>
        </p:txBody>
      </p:sp>
      <p:sp>
        <p:nvSpPr>
          <p:cNvPr id="15" name="TextBox 14"/>
          <p:cNvSpPr txBox="1"/>
          <p:nvPr/>
        </p:nvSpPr>
        <p:spPr>
          <a:xfrm>
            <a:off x="5676383" y="3399668"/>
            <a:ext cx="1330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Genetic data</a:t>
            </a:r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val="304076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1887165" y="117541"/>
            <a:ext cx="5428034" cy="68012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r" defTabSz="4572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b="1" i="0" kern="1200">
                <a:solidFill>
                  <a:schemeClr val="accent1"/>
                </a:solidFill>
                <a:latin typeface="+mj-lt"/>
                <a:ea typeface="+mj-ea"/>
                <a:cs typeface="Arial Narrow Bold"/>
              </a:defRPr>
            </a:lvl1pPr>
          </a:lstStyle>
          <a:p>
            <a:pPr algn="ctr"/>
            <a:r>
              <a:rPr lang="en-US" sz="4000" b="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Natural Mortality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7724" y="5708749"/>
            <a:ext cx="81325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Scaled to provide same fraction fish surviving to max age as for constant M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Age-based mortality assumed constant in time </a:t>
            </a:r>
            <a:endParaRPr lang="en-US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606" y="1520729"/>
            <a:ext cx="6248400" cy="410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Left Bracket 9"/>
          <p:cNvSpPr/>
          <p:nvPr/>
        </p:nvSpPr>
        <p:spPr>
          <a:xfrm flipH="1">
            <a:off x="7106573" y="2033732"/>
            <a:ext cx="83495" cy="710119"/>
          </a:xfrm>
          <a:prstGeom prst="leftBracket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7392006" y="2204125"/>
            <a:ext cx="12548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Sensitivities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755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1066800" y="152400"/>
            <a:ext cx="6743699" cy="68012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r" defTabSz="4572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b="1" i="0" kern="1200">
                <a:solidFill>
                  <a:schemeClr val="accent1"/>
                </a:solidFill>
                <a:latin typeface="+mj-lt"/>
                <a:ea typeface="+mj-ea"/>
                <a:cs typeface="Arial Narrow Bold"/>
              </a:defRPr>
            </a:lvl1pPr>
          </a:lstStyle>
          <a:p>
            <a:pPr algn="ctr"/>
            <a:r>
              <a:rPr lang="en-US" sz="3200" b="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Other Life History Characteristics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14301" y="842916"/>
            <a:ext cx="8853054" cy="5559137"/>
          </a:xfrm>
        </p:spPr>
        <p:txBody>
          <a:bodyPr>
            <a:normAutofit/>
          </a:bodyPr>
          <a:lstStyle/>
          <a:p>
            <a:pPr>
              <a:buFontTx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Von </a:t>
            </a:r>
            <a:r>
              <a:rPr lang="en-US" sz="2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Bertalannfy</a:t>
            </a:r>
            <a:r>
              <a:rPr lang="en-US" sz="2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growth (</a:t>
            </a:r>
            <a:r>
              <a:rPr lang="en-US" sz="20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</a:t>
            </a:r>
            <a:r>
              <a:rPr lang="en-US" sz="2000" baseline="-250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∞</a:t>
            </a:r>
            <a:r>
              <a:rPr lang="en-US" sz="20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=1324 </a:t>
            </a:r>
            <a:r>
              <a:rPr lang="en-US" sz="2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mm, k=0.27, t0=-0.47 </a:t>
            </a:r>
            <a:r>
              <a:rPr lang="en-US" sz="2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yr</a:t>
            </a:r>
            <a:r>
              <a:rPr lang="en-US" sz="2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)</a:t>
            </a:r>
          </a:p>
          <a:p>
            <a:pPr marL="0" indent="0">
              <a:buNone/>
            </a:pPr>
            <a:endParaRPr lang="en-US" sz="20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FontTx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Female maturity (A</a:t>
            </a:r>
            <a:r>
              <a:rPr lang="en-US" sz="2000" baseline="-25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50</a:t>
            </a:r>
            <a:r>
              <a:rPr lang="en-US" sz="2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=2 </a:t>
            </a:r>
            <a:r>
              <a:rPr lang="en-US" sz="2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yr</a:t>
            </a:r>
            <a:r>
              <a:rPr lang="en-US" sz="2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;  0% at &lt;1 </a:t>
            </a:r>
            <a:r>
              <a:rPr lang="en-US" sz="2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yr</a:t>
            </a:r>
            <a:r>
              <a:rPr lang="en-US" sz="2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100% at 4 </a:t>
            </a:r>
            <a:r>
              <a:rPr lang="en-US" sz="2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yr</a:t>
            </a:r>
            <a:r>
              <a:rPr lang="en-US" sz="2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)</a:t>
            </a:r>
          </a:p>
          <a:p>
            <a:pPr>
              <a:buFontTx/>
              <a:buChar char="•"/>
            </a:pPr>
            <a:endParaRPr lang="en-US" sz="20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FontTx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Limited information on reproduction:</a:t>
            </a:r>
          </a:p>
          <a:p>
            <a:pPr lvl="1">
              <a:buFontTx/>
              <a:buChar char="•"/>
            </a:pPr>
            <a:r>
              <a:rPr lang="en-US" sz="1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Base run: mature female biomass as measure of spawning potential  </a:t>
            </a:r>
          </a:p>
          <a:p>
            <a:pPr marL="457200" lvl="1" indent="0">
              <a:buNone/>
            </a:pPr>
            <a:r>
              <a:rPr lang="en-US" sz="1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</a:p>
          <a:p>
            <a:pPr lvl="1">
              <a:buFontTx/>
              <a:buChar char="•"/>
            </a:pPr>
            <a:r>
              <a:rPr lang="en-US" sz="1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Sensitivity run: age-based female fecundity</a:t>
            </a:r>
          </a:p>
          <a:p>
            <a:pPr lvl="2">
              <a:buFontTx/>
              <a:buChar char="•"/>
            </a:pPr>
            <a:r>
              <a:rPr lang="en-US" sz="1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log(batch fecundity) vs. body weight (37 fish)</a:t>
            </a:r>
          </a:p>
          <a:p>
            <a:pPr lvl="2">
              <a:buFontTx/>
              <a:buChar char="•"/>
            </a:pPr>
            <a:r>
              <a:rPr lang="en-US" sz="1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Assume 4 mo. spawning period and 6 d spawning interval </a:t>
            </a:r>
          </a:p>
          <a:p>
            <a:pPr>
              <a:buFontTx/>
              <a:buChar char="•"/>
            </a:pPr>
            <a:endParaRPr lang="en-US" sz="20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FontTx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50:50 sex ratio</a:t>
            </a:r>
          </a:p>
          <a:p>
            <a:pPr marL="0" indent="0">
              <a:buNone/>
            </a:pPr>
            <a:endParaRPr lang="en-US" sz="20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lvl="1" indent="-342900">
              <a:buFontTx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Ageing error matrix (</a:t>
            </a:r>
            <a:r>
              <a:rPr lang="en-US" sz="2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Avg</a:t>
            </a:r>
            <a:r>
              <a:rPr lang="en-US" sz="2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% </a:t>
            </a:r>
            <a:r>
              <a:rPr lang="en-US" sz="20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agreement </a:t>
            </a:r>
            <a:r>
              <a:rPr lang="en-US" sz="2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= 93.8%)</a:t>
            </a:r>
            <a:endParaRPr lang="en-US" sz="20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FontTx/>
              <a:buChar char="•"/>
            </a:pPr>
            <a:endParaRPr lang="en-US" sz="24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6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75" r="3551" b="2620"/>
          <a:stretch/>
        </p:blipFill>
        <p:spPr bwMode="auto">
          <a:xfrm>
            <a:off x="5247410" y="1187901"/>
            <a:ext cx="3719945" cy="2476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6" t="11584" b="4443"/>
          <a:stretch/>
        </p:blipFill>
        <p:spPr bwMode="auto">
          <a:xfrm>
            <a:off x="5686855" y="1932135"/>
            <a:ext cx="3457143" cy="2047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1854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25573" y="1011274"/>
            <a:ext cx="8929991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Modeled two fishing fleets:</a:t>
            </a:r>
          </a:p>
          <a:p>
            <a:endParaRPr lang="en-US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(1) General Recreational</a:t>
            </a:r>
          </a:p>
          <a:p>
            <a:endParaRPr lang="en-US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16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C</a:t>
            </a:r>
            <a:r>
              <a:rPr lang="en-US" sz="16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harterboat</a:t>
            </a: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private recreational, shore (MRFSS/MRIP)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16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Headboats</a:t>
            </a: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(Southeast Regional </a:t>
            </a:r>
            <a:r>
              <a:rPr lang="en-US" sz="16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Headboat</a:t>
            </a: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Survey)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&gt;80% rec landings from private recreational mode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Dead discards &lt; 5% of landings 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pooled as recreational removals</a:t>
            </a:r>
          </a:p>
          <a:p>
            <a:endParaRPr lang="en-US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(2) General Commercial</a:t>
            </a:r>
          </a:p>
          <a:p>
            <a:endParaRPr lang="en-US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16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Handlines</a:t>
            </a: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(~35%)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Gillnets (~25%)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Pound nets (~25%)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Seines, trawls, miscellaneous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Dead discards &lt;2.5% of landings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pooled as commercial removals</a:t>
            </a:r>
            <a:endParaRPr lang="en-US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en-US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2042807" y="185635"/>
            <a:ext cx="5428034" cy="68012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r" defTabSz="4572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b="1" i="0" kern="1200">
                <a:solidFill>
                  <a:schemeClr val="accent1"/>
                </a:solidFill>
                <a:latin typeface="+mj-lt"/>
                <a:ea typeface="+mj-ea"/>
                <a:cs typeface="Arial Narrow Bold"/>
              </a:defRPr>
            </a:lvl1pPr>
          </a:lstStyle>
          <a:p>
            <a:pPr algn="ctr"/>
            <a:r>
              <a:rPr lang="en-US" sz="4000" b="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Fishing Fleets</a:t>
            </a:r>
          </a:p>
        </p:txBody>
      </p:sp>
    </p:spTree>
    <p:extLst>
      <p:ext uri="{BB962C8B-B14F-4D97-AF65-F5344CB8AC3E}">
        <p14:creationId xmlns:p14="http://schemas.microsoft.com/office/powerpoint/2010/main" val="2721854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50202" y="117541"/>
            <a:ext cx="8967338" cy="68012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r" defTabSz="4572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b="1" i="0" kern="1200">
                <a:solidFill>
                  <a:schemeClr val="accent1"/>
                </a:solidFill>
                <a:latin typeface="+mj-lt"/>
                <a:ea typeface="+mj-ea"/>
                <a:cs typeface="Arial Narrow Bold"/>
              </a:defRPr>
            </a:lvl1pPr>
          </a:lstStyle>
          <a:p>
            <a:pPr algn="ctr"/>
            <a:r>
              <a:rPr lang="en-US" sz="3600" b="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Recreational and Commercial Removals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1937366" y="789694"/>
            <a:ext cx="6224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Since 1981, 92% recreational and 8% Commercial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1128407" y="1191215"/>
            <a:ext cx="7033099" cy="5045484"/>
            <a:chOff x="1017321" y="1548467"/>
            <a:chExt cx="7033099" cy="5045484"/>
          </a:xfrm>
        </p:grpSpPr>
        <p:pic>
          <p:nvPicPr>
            <p:cNvPr id="7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7321" y="1548467"/>
              <a:ext cx="7033099" cy="50454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" name="Right Bracket 7"/>
            <p:cNvSpPr/>
            <p:nvPr/>
          </p:nvSpPr>
          <p:spPr>
            <a:xfrm rot="16200000">
              <a:off x="3250891" y="4069268"/>
              <a:ext cx="161599" cy="2788644"/>
            </a:xfrm>
            <a:prstGeom prst="rightBracket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254827" y="4447309"/>
              <a:ext cx="2317173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Pre-1981:</a:t>
              </a:r>
            </a:p>
            <a:p>
              <a:r>
                <a:rPr lang="en-US" sz="1400" dirty="0" smtClean="0"/>
                <a:t>Commercial landings observed</a:t>
              </a:r>
            </a:p>
            <a:p>
              <a:r>
                <a:rPr lang="en-US" sz="1400" dirty="0" smtClean="0"/>
                <a:t>Recreational landings </a:t>
              </a:r>
              <a:r>
                <a:rPr lang="en-US" sz="1400" dirty="0" err="1" smtClean="0"/>
                <a:t>hindcast</a:t>
              </a:r>
              <a:endParaRPr 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2721854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8</a:t>
            </a:fld>
            <a:endParaRPr lang="en-US" dirty="0"/>
          </a:p>
        </p:txBody>
      </p:sp>
      <p:graphicFrame>
        <p:nvGraphicFramePr>
          <p:cNvPr id="3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122914"/>
              </p:ext>
            </p:extLst>
          </p:nvPr>
        </p:nvGraphicFramePr>
        <p:xfrm>
          <a:off x="457200" y="2464031"/>
          <a:ext cx="8093413" cy="138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3680"/>
                <a:gridCol w="714125"/>
                <a:gridCol w="2170712"/>
                <a:gridCol w="527092"/>
                <a:gridCol w="2697804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Year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Recreational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Commercial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1983    Min. size limit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33 in. ( 838 mm) FL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33 in. ( 838 mm) FL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1990    Bag limit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 fish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person/day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 fish/person/day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288473" y="185635"/>
            <a:ext cx="6317450" cy="68012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r" defTabSz="4572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b="1" i="0" kern="1200">
                <a:solidFill>
                  <a:schemeClr val="accent1"/>
                </a:solidFill>
                <a:latin typeface="+mj-lt"/>
                <a:ea typeface="+mj-ea"/>
                <a:cs typeface="Arial Narrow Bold"/>
              </a:defRPr>
            </a:lvl1pPr>
          </a:lstStyle>
          <a:p>
            <a:pPr algn="ctr"/>
            <a:r>
              <a:rPr lang="en-US" sz="4000" b="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Management Regulations</a:t>
            </a:r>
          </a:p>
        </p:txBody>
      </p:sp>
    </p:spTree>
    <p:extLst>
      <p:ext uri="{BB962C8B-B14F-4D97-AF65-F5344CB8AC3E}">
        <p14:creationId xmlns:p14="http://schemas.microsoft.com/office/powerpoint/2010/main" val="4159338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50202" y="117541"/>
            <a:ext cx="8967338" cy="68012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r" defTabSz="4572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b="1" i="0" kern="1200">
                <a:solidFill>
                  <a:schemeClr val="accent1"/>
                </a:solidFill>
                <a:latin typeface="+mj-lt"/>
                <a:ea typeface="+mj-ea"/>
                <a:cs typeface="Arial Narrow Bold"/>
              </a:defRPr>
            </a:lvl1pPr>
          </a:lstStyle>
          <a:p>
            <a:pPr algn="ctr"/>
            <a:r>
              <a:rPr lang="en-US" sz="2800" b="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Age and Length Compositions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1108953" y="588508"/>
            <a:ext cx="69747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Annual recreational length and age comps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Pooled commercial length and age comps and weighted by sample size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74183" y="1727626"/>
            <a:ext cx="11879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33 in size limit</a:t>
            </a:r>
            <a:endParaRPr lang="en-US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374183" y="2906171"/>
            <a:ext cx="11879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2 fish bag limit</a:t>
            </a:r>
            <a:endParaRPr lang="en-US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8246" y="1173283"/>
            <a:ext cx="5670380" cy="52832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46088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1450" y="12700"/>
            <a:ext cx="6400800" cy="6840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3800" name="Group 33799"/>
          <p:cNvGrpSpPr>
            <a:grpSpLocks/>
          </p:cNvGrpSpPr>
          <p:nvPr/>
        </p:nvGrpSpPr>
        <p:grpSpPr bwMode="auto">
          <a:xfrm>
            <a:off x="1784350" y="12700"/>
            <a:ext cx="2144713" cy="6154738"/>
            <a:chOff x="1783612" y="12749"/>
            <a:chExt cx="2145118" cy="6153947"/>
          </a:xfrm>
        </p:grpSpPr>
        <p:sp>
          <p:nvSpPr>
            <p:cNvPr id="7210" name="4-Point Star 51"/>
            <p:cNvSpPr>
              <a:spLocks noChangeArrowheads="1"/>
            </p:cNvSpPr>
            <p:nvPr/>
          </p:nvSpPr>
          <p:spPr bwMode="auto">
            <a:xfrm>
              <a:off x="1783612" y="6062146"/>
              <a:ext cx="76234" cy="104550"/>
            </a:xfrm>
            <a:prstGeom prst="star4">
              <a:avLst>
                <a:gd name="adj" fmla="val 12500"/>
              </a:avLst>
            </a:prstGeom>
            <a:solidFill>
              <a:srgbClr val="006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spcBef>
                  <a:spcPct val="20000"/>
                </a:spcBef>
              </a:pPr>
              <a:endParaRPr lang="en-US"/>
            </a:p>
          </p:txBody>
        </p:sp>
        <p:cxnSp>
          <p:nvCxnSpPr>
            <p:cNvPr id="7211" name="Straight Arrow Connector 11"/>
            <p:cNvCxnSpPr>
              <a:cxnSpLocks noChangeShapeType="1"/>
            </p:cNvCxnSpPr>
            <p:nvPr/>
          </p:nvCxnSpPr>
          <p:spPr bwMode="auto">
            <a:xfrm>
              <a:off x="3505200" y="884238"/>
              <a:ext cx="81516" cy="682292"/>
            </a:xfrm>
            <a:prstGeom prst="straightConnector1">
              <a:avLst/>
            </a:prstGeom>
            <a:noFill/>
            <a:ln w="19050" algn="ctr">
              <a:solidFill>
                <a:srgbClr val="0066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212" name="Straight Arrow Connector 13"/>
            <p:cNvCxnSpPr>
              <a:cxnSpLocks noChangeShapeType="1"/>
            </p:cNvCxnSpPr>
            <p:nvPr/>
          </p:nvCxnSpPr>
          <p:spPr bwMode="auto">
            <a:xfrm>
              <a:off x="3607982" y="1837624"/>
              <a:ext cx="56706" cy="607864"/>
            </a:xfrm>
            <a:prstGeom prst="straightConnector1">
              <a:avLst/>
            </a:prstGeom>
            <a:noFill/>
            <a:ln w="19050" algn="ctr">
              <a:solidFill>
                <a:srgbClr val="0066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213" name="Straight Arrow Connector 15"/>
            <p:cNvCxnSpPr>
              <a:cxnSpLocks noChangeShapeType="1"/>
            </p:cNvCxnSpPr>
            <p:nvPr/>
          </p:nvCxnSpPr>
          <p:spPr bwMode="auto">
            <a:xfrm>
              <a:off x="3696587" y="2833541"/>
              <a:ext cx="74427" cy="703557"/>
            </a:xfrm>
            <a:prstGeom prst="straightConnector1">
              <a:avLst/>
            </a:prstGeom>
            <a:noFill/>
            <a:ln w="19050" algn="ctr">
              <a:solidFill>
                <a:srgbClr val="0066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214" name="Straight Arrow Connector 17"/>
            <p:cNvCxnSpPr>
              <a:cxnSpLocks noChangeShapeType="1"/>
            </p:cNvCxnSpPr>
            <p:nvPr/>
          </p:nvCxnSpPr>
          <p:spPr bwMode="auto">
            <a:xfrm>
              <a:off x="3783420" y="3810000"/>
              <a:ext cx="74427" cy="457200"/>
            </a:xfrm>
            <a:prstGeom prst="straightConnector1">
              <a:avLst/>
            </a:prstGeom>
            <a:noFill/>
            <a:ln w="19050" algn="ctr">
              <a:solidFill>
                <a:srgbClr val="0066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215" name="Straight Arrow Connector 19"/>
            <p:cNvCxnSpPr>
              <a:cxnSpLocks noChangeShapeType="1"/>
            </p:cNvCxnSpPr>
            <p:nvPr/>
          </p:nvCxnSpPr>
          <p:spPr bwMode="auto">
            <a:xfrm>
              <a:off x="3857847" y="4876800"/>
              <a:ext cx="70883" cy="685800"/>
            </a:xfrm>
            <a:prstGeom prst="straightConnector1">
              <a:avLst/>
            </a:prstGeom>
            <a:noFill/>
            <a:ln w="19050" algn="ctr">
              <a:solidFill>
                <a:srgbClr val="0066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216" name="Straight Arrow Connector 23"/>
            <p:cNvCxnSpPr>
              <a:cxnSpLocks noChangeShapeType="1"/>
            </p:cNvCxnSpPr>
            <p:nvPr/>
          </p:nvCxnSpPr>
          <p:spPr bwMode="auto">
            <a:xfrm>
              <a:off x="3464442" y="12749"/>
              <a:ext cx="40758" cy="363756"/>
            </a:xfrm>
            <a:prstGeom prst="straightConnector1">
              <a:avLst/>
            </a:prstGeom>
            <a:noFill/>
            <a:ln w="19050" algn="ctr">
              <a:solidFill>
                <a:srgbClr val="0066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2" name="Group 41"/>
          <p:cNvGrpSpPr>
            <a:grpSpLocks/>
          </p:cNvGrpSpPr>
          <p:nvPr/>
        </p:nvGrpSpPr>
        <p:grpSpPr bwMode="auto">
          <a:xfrm>
            <a:off x="6548438" y="981075"/>
            <a:ext cx="395287" cy="4505325"/>
            <a:chOff x="6548754" y="980644"/>
            <a:chExt cx="394307" cy="4505756"/>
          </a:xfrm>
        </p:grpSpPr>
        <p:sp>
          <p:nvSpPr>
            <p:cNvPr id="7183" name="4-Point Star 51"/>
            <p:cNvSpPr>
              <a:spLocks noChangeArrowheads="1"/>
            </p:cNvSpPr>
            <p:nvPr/>
          </p:nvSpPr>
          <p:spPr bwMode="auto">
            <a:xfrm>
              <a:off x="6548754" y="980644"/>
              <a:ext cx="76234" cy="104550"/>
            </a:xfrm>
            <a:prstGeom prst="star4">
              <a:avLst>
                <a:gd name="adj" fmla="val 12500"/>
              </a:avLst>
            </a:prstGeom>
            <a:solidFill>
              <a:srgbClr val="0066FF"/>
            </a:solidFill>
            <a:ln w="9525">
              <a:noFill/>
              <a:miter lim="800000"/>
              <a:headEnd/>
              <a:tailEnd/>
            </a:ln>
            <a:extLst/>
          </p:spPr>
          <p:txBody>
            <a:bodyPr/>
            <a:lstStyle/>
            <a:p>
              <a:pPr>
                <a:spcBef>
                  <a:spcPct val="20000"/>
                </a:spcBef>
              </a:pPr>
              <a:endParaRPr lang="en-US"/>
            </a:p>
          </p:txBody>
        </p:sp>
        <p:cxnSp>
          <p:nvCxnSpPr>
            <p:cNvPr id="7184" name="Straight Arrow Connector 89"/>
            <p:cNvCxnSpPr>
              <a:cxnSpLocks noChangeShapeType="1"/>
            </p:cNvCxnSpPr>
            <p:nvPr/>
          </p:nvCxnSpPr>
          <p:spPr bwMode="auto">
            <a:xfrm>
              <a:off x="6605475" y="1874856"/>
              <a:ext cx="47847" cy="266700"/>
            </a:xfrm>
            <a:prstGeom prst="straightConnector1">
              <a:avLst/>
            </a:prstGeom>
            <a:noFill/>
            <a:ln w="19050" algn="ctr">
              <a:solidFill>
                <a:srgbClr val="0066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185" name="Straight Arrow Connector 90"/>
            <p:cNvCxnSpPr>
              <a:cxnSpLocks noChangeShapeType="1"/>
            </p:cNvCxnSpPr>
            <p:nvPr/>
          </p:nvCxnSpPr>
          <p:spPr bwMode="auto">
            <a:xfrm>
              <a:off x="6699397" y="2824953"/>
              <a:ext cx="69998" cy="527847"/>
            </a:xfrm>
            <a:prstGeom prst="straightConnector1">
              <a:avLst/>
            </a:prstGeom>
            <a:noFill/>
            <a:ln w="19050" algn="ctr">
              <a:solidFill>
                <a:srgbClr val="0066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186" name="Straight Arrow Connector 92"/>
            <p:cNvCxnSpPr>
              <a:cxnSpLocks noChangeShapeType="1"/>
            </p:cNvCxnSpPr>
            <p:nvPr/>
          </p:nvCxnSpPr>
          <p:spPr bwMode="auto">
            <a:xfrm>
              <a:off x="6788002" y="3810000"/>
              <a:ext cx="69998" cy="613144"/>
            </a:xfrm>
            <a:prstGeom prst="straightConnector1">
              <a:avLst/>
            </a:prstGeom>
            <a:noFill/>
            <a:ln w="19050" algn="ctr">
              <a:solidFill>
                <a:srgbClr val="0066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187" name="Straight Arrow Connector 94"/>
            <p:cNvCxnSpPr>
              <a:cxnSpLocks noChangeShapeType="1"/>
            </p:cNvCxnSpPr>
            <p:nvPr/>
          </p:nvCxnSpPr>
          <p:spPr bwMode="auto">
            <a:xfrm>
              <a:off x="6861987" y="4800600"/>
              <a:ext cx="81074" cy="685800"/>
            </a:xfrm>
            <a:prstGeom prst="straightConnector1">
              <a:avLst/>
            </a:prstGeom>
            <a:noFill/>
            <a:ln w="19050" algn="ctr">
              <a:solidFill>
                <a:srgbClr val="0066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1848941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-38129" y="73994"/>
            <a:ext cx="9144000" cy="6858000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endParaRPr lang="en-US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50202" y="117541"/>
            <a:ext cx="8967338" cy="68012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r" defTabSz="4572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b="1" i="0" kern="1200">
                <a:solidFill>
                  <a:schemeClr val="accent1"/>
                </a:solidFill>
                <a:latin typeface="+mj-lt"/>
                <a:ea typeface="+mj-ea"/>
                <a:cs typeface="Arial Narrow Bold"/>
              </a:defRPr>
            </a:lvl1pPr>
          </a:lstStyle>
          <a:p>
            <a:pPr algn="ctr"/>
            <a:r>
              <a:rPr lang="en-US" sz="3600" b="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Indices of Abundance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533400" y="719037"/>
            <a:ext cx="8382000" cy="12556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sz="17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1">
              <a:buFontTx/>
              <a:buNone/>
              <a:defRPr/>
            </a:pPr>
            <a:endParaRPr lang="en-US" sz="17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defRPr/>
            </a:pPr>
            <a:endParaRPr lang="en-US" sz="2000" dirty="0" smtClean="0"/>
          </a:p>
          <a:p>
            <a:pPr lvl="1">
              <a:buFont typeface="Wingdings" pitchFamily="2" charset="2"/>
              <a:buChar char="§"/>
              <a:defRPr/>
            </a:pPr>
            <a:endParaRPr lang="en-US" sz="2000" dirty="0" smtClean="0"/>
          </a:p>
          <a:p>
            <a:pPr>
              <a:defRPr/>
            </a:pPr>
            <a:endParaRPr lang="en-US" sz="2000" dirty="0" smtClean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533400" y="1974715"/>
            <a:ext cx="3571672" cy="36673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None/>
              <a:defRPr/>
            </a:pPr>
            <a:r>
              <a:rPr lang="en-US" sz="34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</a:p>
          <a:p>
            <a:pPr>
              <a:defRPr/>
            </a:pPr>
            <a:endParaRPr lang="en-US" sz="17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1">
              <a:buFontTx/>
              <a:buNone/>
              <a:defRPr/>
            </a:pPr>
            <a:endParaRPr lang="en-US" sz="17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defRPr/>
            </a:pPr>
            <a:endParaRPr lang="en-US" sz="2000" dirty="0" smtClean="0"/>
          </a:p>
          <a:p>
            <a:pPr lvl="1">
              <a:buFont typeface="Wingdings" pitchFamily="2" charset="2"/>
              <a:buChar char="§"/>
              <a:defRPr/>
            </a:pPr>
            <a:endParaRPr lang="en-US" sz="2000" dirty="0" smtClean="0"/>
          </a:p>
          <a:p>
            <a:pPr>
              <a:defRPr/>
            </a:pPr>
            <a:endParaRPr lang="en-US" sz="20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626624" y="1348558"/>
            <a:ext cx="8195552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buFont typeface="Arial" pitchFamily="34" charset="0"/>
              <a:buChar char="•"/>
              <a:defRPr/>
            </a:pPr>
            <a:endParaRPr lang="en-US" sz="20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1">
              <a:buFont typeface="Arial" pitchFamily="34" charset="0"/>
              <a:buChar char="•"/>
              <a:defRPr/>
            </a:pP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Three 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potential indices of abundance recommended by 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DW</a:t>
            </a:r>
          </a:p>
          <a:p>
            <a:pPr lvl="2">
              <a:defRPr/>
            </a:pP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</a:p>
          <a:p>
            <a:pPr lvl="2">
              <a:buFont typeface="Arial" pitchFamily="34" charset="0"/>
              <a:buChar char="•"/>
              <a:defRPr/>
            </a:pP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Headboat</a:t>
            </a: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survey (1981-2011)</a:t>
            </a:r>
          </a:p>
          <a:p>
            <a:pPr lvl="2">
              <a:buFont typeface="Arial" pitchFamily="34" charset="0"/>
              <a:buChar char="•"/>
              <a:defRPr/>
            </a:pP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MRFSS/MRIP survey (1985-2011)</a:t>
            </a:r>
          </a:p>
          <a:p>
            <a:pPr lvl="2">
              <a:buFont typeface="Arial" pitchFamily="34" charset="0"/>
              <a:buChar char="•"/>
              <a:defRPr/>
            </a:pP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SC </a:t>
            </a:r>
            <a:r>
              <a:rPr lang="en-US" sz="16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Charterboat</a:t>
            </a: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logbook program (1998-2011)</a:t>
            </a:r>
          </a:p>
          <a:p>
            <a:pPr lvl="1">
              <a:defRPr/>
            </a:pPr>
            <a:endParaRPr lang="en-US" sz="20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1">
              <a:buFont typeface="Arial" pitchFamily="34" charset="0"/>
              <a:buChar char="•"/>
              <a:defRPr/>
            </a:pP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All 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indices are 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fishery-dependent, recreational 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hook and 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line gear</a:t>
            </a:r>
          </a:p>
          <a:p>
            <a:pPr lvl="1">
              <a:defRPr/>
            </a:pPr>
            <a:endParaRPr lang="en-US" sz="20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1">
              <a:buFont typeface="Arial" pitchFamily="34" charset="0"/>
              <a:buChar char="•"/>
              <a:defRPr/>
            </a:pP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All </a:t>
            </a:r>
            <a:r>
              <a:rPr lang="en-U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indices standardized using 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Delta-GLMs</a:t>
            </a:r>
          </a:p>
          <a:p>
            <a:pPr lvl="1">
              <a:buFont typeface="Arial" pitchFamily="34" charset="0"/>
              <a:buChar char="•"/>
              <a:defRPr/>
            </a:pPr>
            <a:endParaRPr lang="en-US" sz="20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2">
              <a:buFont typeface="Arial" pitchFamily="34" charset="0"/>
              <a:buChar char="•"/>
              <a:defRPr/>
            </a:pP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Most cobia (&gt;80%) caught as single individuals </a:t>
            </a:r>
          </a:p>
          <a:p>
            <a:pPr lvl="2">
              <a:buFont typeface="Arial" pitchFamily="34" charset="0"/>
              <a:buChar char="•"/>
              <a:defRPr/>
            </a:pP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Indices driven presence/absence (binomial component of delta-</a:t>
            </a:r>
            <a:r>
              <a:rPr lang="en-US" sz="16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glm</a:t>
            </a: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)</a:t>
            </a:r>
          </a:p>
          <a:p>
            <a:pPr lvl="1">
              <a:defRPr/>
            </a:pPr>
            <a:endParaRPr lang="en-US" sz="20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1">
              <a:defRPr/>
            </a:pP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76529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endParaRPr lang="en-US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718" y="2200273"/>
            <a:ext cx="7725944" cy="45312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3657600" y="152400"/>
            <a:ext cx="5410200" cy="1769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 b="1" dirty="0"/>
              <a:t>                                     </a:t>
            </a:r>
            <a:r>
              <a:rPr lang="en-US" sz="1600" b="1" u="sng" dirty="0"/>
              <a:t>Index </a:t>
            </a:r>
            <a:r>
              <a:rPr lang="en-US" sz="1600" b="1" u="sng" dirty="0" smtClean="0"/>
              <a:t>Correlations</a:t>
            </a:r>
            <a:endParaRPr lang="en-US" sz="1600" b="1" u="sng" dirty="0"/>
          </a:p>
          <a:p>
            <a:pPr eaLnBrk="1" hangingPunct="1">
              <a:spcBef>
                <a:spcPct val="50000"/>
              </a:spcBef>
            </a:pPr>
            <a:r>
              <a:rPr lang="en-US" sz="1400" b="1" dirty="0"/>
              <a:t>                                 </a:t>
            </a:r>
            <a:r>
              <a:rPr lang="en-US" sz="1400" b="1" u="sng" dirty="0"/>
              <a:t>Pearson</a:t>
            </a:r>
            <a:r>
              <a:rPr lang="en-US" sz="1400" b="1" dirty="0"/>
              <a:t>	    </a:t>
            </a:r>
            <a:r>
              <a:rPr lang="en-US" sz="1400" b="1" u="sng" dirty="0"/>
              <a:t>Kendall’s</a:t>
            </a:r>
            <a:r>
              <a:rPr lang="en-US" sz="1400" b="1" dirty="0"/>
              <a:t>             </a:t>
            </a:r>
            <a:r>
              <a:rPr lang="en-US" sz="1400" b="1" u="sng" dirty="0"/>
              <a:t>Spearman</a:t>
            </a:r>
          </a:p>
          <a:p>
            <a:pPr eaLnBrk="1" hangingPunct="1">
              <a:spcBef>
                <a:spcPct val="50000"/>
              </a:spcBef>
            </a:pPr>
            <a:r>
              <a:rPr lang="en-US" sz="1200" dirty="0" err="1"/>
              <a:t>Headboat</a:t>
            </a:r>
            <a:r>
              <a:rPr lang="en-US" sz="1200" dirty="0"/>
              <a:t>-MRFSS:          0.002                      -0.026                         -0.035</a:t>
            </a:r>
          </a:p>
          <a:p>
            <a:pPr eaLnBrk="1" hangingPunct="1">
              <a:spcBef>
                <a:spcPct val="50000"/>
              </a:spcBef>
            </a:pPr>
            <a:r>
              <a:rPr lang="en-US" sz="1200" dirty="0" err="1"/>
              <a:t>Headboat</a:t>
            </a:r>
            <a:r>
              <a:rPr lang="en-US" sz="1200" dirty="0"/>
              <a:t>-SC log:            -0.11                       -0.011                         -0.024</a:t>
            </a:r>
          </a:p>
          <a:p>
            <a:pPr eaLnBrk="1" hangingPunct="1">
              <a:spcBef>
                <a:spcPct val="50000"/>
              </a:spcBef>
            </a:pPr>
            <a:r>
              <a:rPr lang="en-US" sz="1200" dirty="0"/>
              <a:t>MRFSS-SC log:               0.19                         0.11                            0.12</a:t>
            </a:r>
          </a:p>
          <a:p>
            <a:pPr eaLnBrk="1" hangingPunct="1">
              <a:spcBef>
                <a:spcPct val="50000"/>
              </a:spcBef>
            </a:pPr>
            <a:r>
              <a:rPr lang="en-US" sz="1200" dirty="0"/>
              <a:t>                                        95% Confidences intervals: ~ -0.35 – 0.35</a:t>
            </a: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50202" y="117541"/>
            <a:ext cx="5319466" cy="68012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r" defTabSz="4572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b="1" i="0" kern="1200">
                <a:solidFill>
                  <a:schemeClr val="accent1"/>
                </a:solidFill>
                <a:latin typeface="+mj-lt"/>
                <a:ea typeface="+mj-ea"/>
                <a:cs typeface="Arial Narrow Bold"/>
              </a:defRPr>
            </a:lvl1pPr>
          </a:lstStyle>
          <a:p>
            <a:pPr algn="ctr"/>
            <a:r>
              <a:rPr lang="en-US" sz="3600" b="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Indices</a:t>
            </a:r>
          </a:p>
        </p:txBody>
      </p:sp>
    </p:spTree>
    <p:extLst>
      <p:ext uri="{BB962C8B-B14F-4D97-AF65-F5344CB8AC3E}">
        <p14:creationId xmlns:p14="http://schemas.microsoft.com/office/powerpoint/2010/main" val="3808741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endParaRPr lang="en-US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50202" y="117541"/>
            <a:ext cx="8967338" cy="68012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r" defTabSz="4572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b="1" i="0" kern="1200">
                <a:solidFill>
                  <a:schemeClr val="accent1"/>
                </a:solidFill>
                <a:latin typeface="+mj-lt"/>
                <a:ea typeface="+mj-ea"/>
                <a:cs typeface="Arial Narrow Bold"/>
              </a:defRPr>
            </a:lvl1pPr>
          </a:lstStyle>
          <a:p>
            <a:pPr algn="ctr"/>
            <a:r>
              <a:rPr lang="en-US" sz="3600" b="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Indices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-151503" y="797667"/>
            <a:ext cx="8733874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defRPr/>
            </a:pPr>
            <a:endParaRPr lang="en-US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742950" lvl="1" indent="-285750">
              <a:buFont typeface="Arial" pitchFamily="34" charset="0"/>
              <a:buChar char="•"/>
              <a:defRPr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Three 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indices could not be fit </a:t>
            </a: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simultaneously</a:t>
            </a:r>
          </a:p>
          <a:p>
            <a:pPr marL="742950" lvl="1" indent="-285750">
              <a:buFont typeface="Arial" pitchFamily="34" charset="0"/>
              <a:buChar char="•"/>
              <a:defRPr/>
            </a:pPr>
            <a:endParaRPr lang="en-US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742950" lvl="1" indent="-285750">
              <a:buFont typeface="Arial" pitchFamily="34" charset="0"/>
              <a:buChar char="•"/>
              <a:defRPr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AW panel recommended exclusion of MRFSS index</a:t>
            </a:r>
          </a:p>
          <a:p>
            <a:pPr lvl="1">
              <a:defRPr/>
            </a:pPr>
            <a:endParaRPr lang="en-US" sz="20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1">
              <a:defRPr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Basis:</a:t>
            </a:r>
            <a:endParaRPr lang="en-US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1">
              <a:defRPr/>
            </a:pPr>
            <a:endParaRPr lang="en-US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1257300" lvl="2" indent="-342900">
              <a:buFont typeface="Arial" pitchFamily="34" charset="0"/>
              <a:buChar char="•"/>
              <a:defRPr/>
            </a:pP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MRFSS </a:t>
            </a: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survey may </a:t>
            </a: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not adequately sample rare species </a:t>
            </a: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(0.18</a:t>
            </a: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% </a:t>
            </a: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positives)</a:t>
            </a:r>
          </a:p>
          <a:p>
            <a:pPr marL="1257300" lvl="2" indent="-342900">
              <a:buFont typeface="Arial" pitchFamily="34" charset="0"/>
              <a:buChar char="•"/>
              <a:defRPr/>
            </a:pPr>
            <a:endParaRPr lang="en-US" sz="16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1257300" lvl="2" indent="-342900">
              <a:buFont typeface="Arial" pitchFamily="34" charset="0"/>
              <a:buChar char="•"/>
              <a:defRPr/>
            </a:pP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Some </a:t>
            </a: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concerns about changes in MRFSS sampling effort over </a:t>
            </a: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time</a:t>
            </a:r>
          </a:p>
          <a:p>
            <a:pPr lvl="4">
              <a:defRPr/>
            </a:pPr>
            <a:endParaRPr lang="en-US" sz="16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1257300" lvl="2" indent="-342900">
              <a:buFont typeface="Arial" pitchFamily="34" charset="0"/>
              <a:buChar char="•"/>
              <a:defRPr/>
            </a:pP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MRFSS index did not reflect strong year classes from age </a:t>
            </a: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comps to same extent as other indices</a:t>
            </a:r>
          </a:p>
          <a:p>
            <a:pPr lvl="2">
              <a:defRPr/>
            </a:pPr>
            <a:endParaRPr lang="en-US" sz="16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1257300" lvl="2" indent="-342900">
              <a:buFont typeface="Arial" pitchFamily="34" charset="0"/>
              <a:buChar char="•"/>
              <a:defRPr/>
            </a:pP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Evaluate consequences of excluding MRFSS via sensitivity analysis </a:t>
            </a:r>
            <a:endParaRPr lang="en-US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4929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1288893" y="874114"/>
            <a:ext cx="7038975" cy="126165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sz="4400" dirty="0" smtClean="0"/>
              <a:t>? Data Questions ?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1799" y="2135767"/>
            <a:ext cx="4727641" cy="2797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65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1367270" y="488770"/>
            <a:ext cx="7038975" cy="2001584"/>
          </a:xfrm>
        </p:spPr>
        <p:txBody>
          <a:bodyPr/>
          <a:lstStyle/>
          <a:p>
            <a:pPr algn="ctr" eaLnBrk="1" hangingPunct="1"/>
            <a:r>
              <a:rPr lang="en-US" dirty="0" smtClean="0"/>
              <a:t>ASSESSMENT</a:t>
            </a:r>
            <a:r>
              <a:rPr lang="en-US" dirty="0">
                <a:sym typeface="Symbol" pitchFamily="18" charset="2"/>
              </a:rPr>
              <a:t> </a:t>
            </a:r>
            <a:r>
              <a:rPr lang="en-US" dirty="0" smtClean="0">
                <a:sym typeface="Symbol" pitchFamily="18" charset="2"/>
              </a:rPr>
              <a:t>- Cobia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Beaufort Assessment </a:t>
            </a:r>
            <a:r>
              <a:rPr lang="en-US" dirty="0"/>
              <a:t>M</a:t>
            </a:r>
            <a:r>
              <a:rPr lang="en-US" dirty="0" smtClean="0"/>
              <a:t>odel (BAM)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1799" y="2135767"/>
            <a:ext cx="4727641" cy="2797186"/>
          </a:xfrm>
          <a:prstGeom prst="rect">
            <a:avLst/>
          </a:prstGeom>
        </p:spPr>
      </p:pic>
      <p:sp>
        <p:nvSpPr>
          <p:cNvPr id="5" name="Content Placeholder 5"/>
          <p:cNvSpPr>
            <a:spLocks noGrp="1"/>
          </p:cNvSpPr>
          <p:nvPr>
            <p:ph sz="half" idx="4294967295"/>
          </p:nvPr>
        </p:nvSpPr>
        <p:spPr>
          <a:xfrm>
            <a:off x="1367270" y="4765963"/>
            <a:ext cx="6207703" cy="1489363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marL="0" indent="0">
              <a:buFontTx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Configuration</a:t>
            </a:r>
          </a:p>
          <a:p>
            <a:pPr marL="0" indent="0">
              <a:buFontTx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Model outputs </a:t>
            </a:r>
          </a:p>
          <a:p>
            <a:pPr marL="0" indent="0">
              <a:buFontTx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Fits to data (see report; available as needed)</a:t>
            </a:r>
          </a:p>
          <a:p>
            <a:pPr marL="0" indent="0">
              <a:buFontTx/>
              <a:buChar char="•"/>
            </a:pPr>
            <a:endParaRPr lang="en-US" sz="24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1081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861073" y="0"/>
            <a:ext cx="5421853" cy="838200"/>
          </a:xfrm>
        </p:spPr>
        <p:txBody>
          <a:bodyPr/>
          <a:lstStyle/>
          <a:p>
            <a:pPr algn="l"/>
            <a:r>
              <a:rPr lang="en-US" sz="3200" b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BAM</a:t>
            </a:r>
            <a:r>
              <a:rPr lang="en-US" sz="3200" b="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3200" b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Configuration for Cobia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idx="1"/>
          </p:nvPr>
        </p:nvSpPr>
        <p:spPr>
          <a:xfrm>
            <a:off x="0" y="498121"/>
            <a:ext cx="9144000" cy="6359879"/>
          </a:xfrm>
        </p:spPr>
        <p:txBody>
          <a:bodyPr>
            <a:noAutofit/>
          </a:bodyPr>
          <a:lstStyle/>
          <a:p>
            <a:pPr algn="l">
              <a:buFont typeface="Arial" pitchFamily="34" charset="0"/>
              <a:buChar char="•"/>
            </a:pPr>
            <a:r>
              <a:rPr lang="en-US" sz="1600" u="sng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Assessment years</a:t>
            </a:r>
            <a:r>
              <a:rPr lang="en-US" sz="16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 1950–2011 </a:t>
            </a:r>
          </a:p>
          <a:p>
            <a:pPr algn="l"/>
            <a:endParaRPr lang="en-US" sz="16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l">
              <a:buFont typeface="Arial" pitchFamily="34" charset="0"/>
              <a:buChar char="•"/>
            </a:pPr>
            <a:r>
              <a:rPr lang="en-US" sz="1600" u="sng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Modeled ages</a:t>
            </a:r>
            <a:r>
              <a:rPr lang="en-US" sz="16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 1–12+  (max age=16 </a:t>
            </a:r>
            <a:r>
              <a:rPr lang="en-US" sz="16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yrs</a:t>
            </a:r>
            <a:r>
              <a:rPr lang="en-US" sz="16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)</a:t>
            </a:r>
          </a:p>
          <a:p>
            <a:pPr algn="l"/>
            <a:endParaRPr lang="en-US" sz="16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1600" u="sng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Two Fleets</a:t>
            </a:r>
            <a:r>
              <a:rPr lang="en-US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 general recreational, general commercial; discards pooled with landings</a:t>
            </a:r>
          </a:p>
          <a:p>
            <a:endParaRPr lang="en-US" sz="16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1600" u="sng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Abundance Indices</a:t>
            </a:r>
            <a:r>
              <a:rPr lang="en-US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  <a:r>
              <a:rPr lang="en-US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headboat</a:t>
            </a:r>
            <a:r>
              <a:rPr lang="en-US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(HB), South Carolina </a:t>
            </a:r>
            <a:r>
              <a:rPr lang="en-US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Charterboat</a:t>
            </a:r>
            <a:r>
              <a:rPr lang="en-US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logbook (SC</a:t>
            </a:r>
            <a:r>
              <a:rPr lang="en-US" sz="16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)  </a:t>
            </a:r>
            <a:r>
              <a:rPr lang="en-US" sz="1200" b="1" dirty="0" smtClean="0">
                <a:solidFill>
                  <a:srgbClr val="0066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(sensitivity)</a:t>
            </a:r>
            <a:endParaRPr lang="en-US" sz="1200" b="1" dirty="0">
              <a:solidFill>
                <a:srgbClr val="0066FF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en-US" sz="16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1600" u="sng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Catchability</a:t>
            </a:r>
            <a:r>
              <a:rPr lang="en-US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 separate q for each fleet, assumed constant in </a:t>
            </a:r>
            <a:r>
              <a:rPr lang="en-US" sz="16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time </a:t>
            </a:r>
            <a:r>
              <a:rPr lang="en-US" sz="1200" b="1" dirty="0">
                <a:solidFill>
                  <a:srgbClr val="0066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(sensitivity)</a:t>
            </a:r>
            <a:endParaRPr lang="en-US" sz="1200" dirty="0">
              <a:solidFill>
                <a:srgbClr val="0066FF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en-US" sz="16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1600" u="sng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Selectivity</a:t>
            </a:r>
            <a:r>
              <a:rPr lang="en-US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 logistic functions for landings and indices.  Constant in </a:t>
            </a:r>
            <a:r>
              <a:rPr lang="en-US" sz="16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time  </a:t>
            </a:r>
            <a:r>
              <a:rPr lang="en-US" sz="1200" b="1" dirty="0">
                <a:solidFill>
                  <a:srgbClr val="0066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(sensitivity)</a:t>
            </a:r>
            <a:endParaRPr lang="en-US" sz="1200" dirty="0">
              <a:solidFill>
                <a:srgbClr val="0066FF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indent="0">
              <a:buNone/>
            </a:pPr>
            <a:endParaRPr lang="en-US" sz="16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1600" u="sng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Fishing mortality</a:t>
            </a:r>
            <a:r>
              <a:rPr lang="en-US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 annual estimates (free parameters) for each fleet.  Age-specific F computed as product full F and selectivity at age  </a:t>
            </a:r>
          </a:p>
          <a:p>
            <a:pPr marL="0" indent="0" algn="l">
              <a:buNone/>
            </a:pPr>
            <a:endParaRPr lang="en-US" sz="16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l">
              <a:buFont typeface="Arial" pitchFamily="34" charset="0"/>
              <a:buChar char="•"/>
            </a:pPr>
            <a:r>
              <a:rPr lang="en-US" sz="1600" u="sng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Initial numbers at age</a:t>
            </a:r>
            <a:r>
              <a:rPr lang="en-US" sz="16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 computed from assumed equilibrium age structure and a historical fishing mortality rate (geo. </a:t>
            </a:r>
            <a:r>
              <a:rPr lang="en-US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</a:t>
            </a:r>
            <a:r>
              <a:rPr lang="en-US" sz="16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ean F from 1950-52)</a:t>
            </a:r>
          </a:p>
          <a:p>
            <a:pPr algn="l"/>
            <a:endParaRPr lang="en-US" sz="16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1600" u="sng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Spawner</a:t>
            </a:r>
            <a:r>
              <a:rPr lang="en-US" sz="1600" u="sng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-recruit</a:t>
            </a:r>
            <a:r>
              <a:rPr lang="en-US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  <a:r>
              <a:rPr lang="en-US" sz="16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Beverton</a:t>
            </a:r>
            <a:r>
              <a:rPr lang="en-US" sz="16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-Holt </a:t>
            </a:r>
            <a:r>
              <a:rPr lang="en-US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curve with lognormal recruitment </a:t>
            </a:r>
            <a:r>
              <a:rPr lang="en-US" sz="16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deviations; spawning potential based on mature female biomass </a:t>
            </a:r>
            <a:r>
              <a:rPr lang="en-US" sz="1200" b="1" dirty="0">
                <a:solidFill>
                  <a:srgbClr val="0066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(sensitivity</a:t>
            </a:r>
            <a:r>
              <a:rPr lang="en-US" sz="1200" b="1" dirty="0" smtClean="0">
                <a:solidFill>
                  <a:srgbClr val="0066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)</a:t>
            </a:r>
          </a:p>
          <a:p>
            <a:pPr marL="0" indent="0">
              <a:buNone/>
            </a:pPr>
            <a:endParaRPr lang="en-US" sz="16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16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Iterative re-weighting (Francis 2011) derive likelihood weights for data components </a:t>
            </a:r>
            <a:r>
              <a:rPr lang="en-US" sz="1200" b="1" dirty="0" smtClean="0">
                <a:solidFill>
                  <a:srgbClr val="0066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</a:t>
            </a:r>
            <a:r>
              <a:rPr lang="en-US" sz="1200" b="1" dirty="0">
                <a:solidFill>
                  <a:srgbClr val="0066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sensitivity)</a:t>
            </a:r>
            <a:endParaRPr lang="en-US" sz="1200" dirty="0">
              <a:solidFill>
                <a:srgbClr val="0066FF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l">
              <a:buFont typeface="Arial" pitchFamily="34" charset="0"/>
              <a:buChar char="•"/>
            </a:pPr>
            <a:endParaRPr lang="en-US" sz="16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7407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752601" y="95250"/>
            <a:ext cx="5276850" cy="838200"/>
          </a:xfrm>
        </p:spPr>
        <p:txBody>
          <a:bodyPr/>
          <a:lstStyle/>
          <a:p>
            <a:pPr algn="l"/>
            <a:r>
              <a:rPr lang="en-US" sz="3200" b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BAM</a:t>
            </a:r>
            <a:r>
              <a:rPr lang="en-US" sz="3200" b="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3200" b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Estimated Parameters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idx="1"/>
          </p:nvPr>
        </p:nvSpPr>
        <p:spPr>
          <a:xfrm>
            <a:off x="233362" y="687816"/>
            <a:ext cx="8677275" cy="6170184"/>
          </a:xfrm>
        </p:spPr>
        <p:txBody>
          <a:bodyPr>
            <a:noAutofit/>
          </a:bodyPr>
          <a:lstStyle/>
          <a:p>
            <a:pPr algn="l"/>
            <a:r>
              <a:rPr lang="en-US" sz="16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Estimated Parameters (169)</a:t>
            </a:r>
            <a:endParaRPr lang="en-US" sz="16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l"/>
            <a:endParaRPr lang="en-US" sz="16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l">
              <a:buFont typeface="Arial" pitchFamily="34" charset="0"/>
              <a:buChar char="•"/>
            </a:pPr>
            <a:r>
              <a:rPr lang="en-US" sz="16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u="sng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S-R parameters</a:t>
            </a:r>
            <a:r>
              <a:rPr lang="en-US" sz="16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(2): R0, sigma-R (steepness fixed)</a:t>
            </a:r>
          </a:p>
          <a:p>
            <a:pPr algn="l"/>
            <a:endParaRPr lang="en-US" sz="16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l">
              <a:buFont typeface="Arial" pitchFamily="34" charset="0"/>
              <a:buChar char="•"/>
            </a:pPr>
            <a:r>
              <a:rPr lang="en-US" sz="16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u="sng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Annual R </a:t>
            </a:r>
            <a:r>
              <a:rPr lang="en-US" sz="1600" u="sng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devs</a:t>
            </a:r>
            <a:r>
              <a:rPr lang="en-US" sz="16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(35): 1975-2009</a:t>
            </a:r>
            <a:r>
              <a:rPr lang="en-US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endParaRPr lang="en-US" sz="16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l">
              <a:buFont typeface="Arial" pitchFamily="34" charset="0"/>
              <a:buChar char="•"/>
            </a:pPr>
            <a:endParaRPr lang="en-US" sz="16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l">
              <a:spcBef>
                <a:spcPts val="384"/>
              </a:spcBef>
              <a:buFont typeface="Arial" pitchFamily="34" charset="0"/>
              <a:buChar char="•"/>
            </a:pPr>
            <a:r>
              <a:rPr lang="en-US" sz="16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u="sng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Selectivity</a:t>
            </a:r>
            <a:r>
              <a:rPr lang="en-US" sz="16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(</a:t>
            </a:r>
            <a:r>
              <a:rPr lang="en-US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4</a:t>
            </a:r>
            <a:r>
              <a:rPr lang="en-US" sz="16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):  Recreational (A50, slope)</a:t>
            </a:r>
          </a:p>
          <a:p>
            <a:pPr marL="457200" lvl="1" indent="0">
              <a:spcBef>
                <a:spcPts val="384"/>
              </a:spcBef>
              <a:buNone/>
            </a:pPr>
            <a:r>
              <a:rPr lang="en-US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	</a:t>
            </a:r>
            <a:r>
              <a:rPr lang="en-US" sz="16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     Commercial (A50, slope)	 </a:t>
            </a:r>
          </a:p>
          <a:p>
            <a:pPr marL="457200" lvl="1" indent="0">
              <a:spcBef>
                <a:spcPts val="384"/>
              </a:spcBef>
              <a:buNone/>
            </a:pPr>
            <a:r>
              <a:rPr lang="en-US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	</a:t>
            </a:r>
            <a:r>
              <a:rPr lang="en-US" sz="16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	  A50 free; prior for slopes based on catch curves</a:t>
            </a:r>
          </a:p>
          <a:p>
            <a:pPr marL="457200" lvl="1" indent="0">
              <a:spcBef>
                <a:spcPts val="384"/>
              </a:spcBef>
              <a:buNone/>
            </a:pPr>
            <a:endParaRPr lang="en-US" sz="16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l">
              <a:spcBef>
                <a:spcPts val="384"/>
              </a:spcBef>
              <a:buFont typeface="Arial" pitchFamily="34" charset="0"/>
              <a:buChar char="•"/>
            </a:pPr>
            <a:r>
              <a:rPr lang="en-US" sz="16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u="sng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Catchability</a:t>
            </a:r>
            <a:r>
              <a:rPr lang="en-US" sz="16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(2): q for each abundance index (assumed constant in time)</a:t>
            </a:r>
          </a:p>
          <a:p>
            <a:pPr algn="l">
              <a:buFont typeface="Arial" pitchFamily="34" charset="0"/>
              <a:buChar char="•"/>
            </a:pPr>
            <a:endParaRPr lang="en-US" sz="16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l">
              <a:buFont typeface="Arial" pitchFamily="34" charset="0"/>
              <a:buChar char="•"/>
            </a:pPr>
            <a:r>
              <a:rPr lang="en-US" sz="16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u="sng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Fishing mortality</a:t>
            </a:r>
            <a:r>
              <a:rPr lang="en-US" sz="16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(126): average F + annual deviations for each fleet (landings and discards)</a:t>
            </a:r>
          </a:p>
          <a:p>
            <a:pPr algn="l">
              <a:buFont typeface="Arial" pitchFamily="34" charset="0"/>
              <a:buChar char="•"/>
            </a:pPr>
            <a:endParaRPr lang="en-US" sz="16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l">
              <a:buFont typeface="Arial" pitchFamily="34" charset="0"/>
              <a:buChar char="•"/>
            </a:pPr>
            <a:r>
              <a:rPr lang="en-US" sz="16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u="sng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Length-at-age</a:t>
            </a:r>
            <a:r>
              <a:rPr lang="en-US" sz="16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(1):  CV of length-at-age conversion matrix</a:t>
            </a:r>
          </a:p>
          <a:p>
            <a:pPr algn="l">
              <a:buFont typeface="Arial" pitchFamily="34" charset="0"/>
              <a:buChar char="•"/>
            </a:pPr>
            <a:endParaRPr lang="en-US" sz="16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indent="0" algn="l">
              <a:buNone/>
            </a:pPr>
            <a:r>
              <a:rPr lang="en-US" sz="16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=======================================================</a:t>
            </a:r>
            <a:endParaRPr lang="en-US" sz="16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85750" indent="-285750" algn="l">
              <a:buFont typeface="Arial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Could not estimate steepness; hit upper bound; prior with CV &lt; 10% to move off bound</a:t>
            </a:r>
          </a:p>
          <a:p>
            <a:pPr algn="l"/>
            <a:endParaRPr lang="en-US" sz="16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85750" indent="-285750" algn="l">
              <a:buFont typeface="Arial" pitchFamily="34" charset="0"/>
              <a:buChar char="•"/>
            </a:pPr>
            <a:r>
              <a:rPr lang="en-US" sz="16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Key assumption: Steepness </a:t>
            </a:r>
            <a:r>
              <a:rPr lang="en-US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(h) fixed at 0.75</a:t>
            </a:r>
          </a:p>
          <a:p>
            <a:pPr algn="l"/>
            <a:endParaRPr lang="en-US" sz="16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en-US" sz="16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Font typeface="Arial" pitchFamily="34" charset="0"/>
              <a:buChar char="•"/>
            </a:pPr>
            <a:endParaRPr lang="en-US" sz="16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Font typeface="Arial" pitchFamily="34" charset="0"/>
              <a:buChar char="•"/>
            </a:pPr>
            <a:endParaRPr lang="en-US" sz="1600" dirty="0" smtClean="0"/>
          </a:p>
        </p:txBody>
      </p:sp>
    </p:spTree>
    <p:extLst>
      <p:ext uri="{BB962C8B-B14F-4D97-AF65-F5344CB8AC3E}">
        <p14:creationId xmlns:p14="http://schemas.microsoft.com/office/powerpoint/2010/main" val="1199706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endParaRPr lang="en-US"/>
          </a:p>
        </p:txBody>
      </p:sp>
      <p:sp>
        <p:nvSpPr>
          <p:cNvPr id="5" name="Title 2"/>
          <p:cNvSpPr txBox="1">
            <a:spLocks/>
          </p:cNvSpPr>
          <p:nvPr/>
        </p:nvSpPr>
        <p:spPr bwMode="auto">
          <a:xfrm>
            <a:off x="7439025" y="95250"/>
            <a:ext cx="154305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BAM</a:t>
            </a:r>
            <a:r>
              <a:rPr kumimoji="0" lang="en-US" sz="14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400" kern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Base Run 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285875" y="47625"/>
            <a:ext cx="6210300" cy="533400"/>
          </a:xfrm>
        </p:spPr>
        <p:txBody>
          <a:bodyPr/>
          <a:lstStyle/>
          <a:p>
            <a:pPr algn="l"/>
            <a:r>
              <a:rPr lang="en-US" sz="2800" b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Model Fits: Recreational Age Comps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762000"/>
            <a:ext cx="6086475" cy="608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Oval 7"/>
          <p:cNvSpPr>
            <a:spLocks noChangeArrowheads="1"/>
          </p:cNvSpPr>
          <p:nvPr/>
        </p:nvSpPr>
        <p:spPr bwMode="auto">
          <a:xfrm>
            <a:off x="7524084" y="6361415"/>
            <a:ext cx="1381791" cy="383874"/>
          </a:xfrm>
          <a:prstGeom prst="ellipse">
            <a:avLst/>
          </a:prstGeom>
          <a:noFill/>
          <a:ln w="25400" algn="ctr">
            <a:solidFill>
              <a:schemeClr val="tx2">
                <a:lumMod val="60000"/>
                <a:lumOff val="4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spcBef>
                <a:spcPct val="20000"/>
              </a:spcBef>
              <a:defRPr/>
            </a:pPr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576388" y="1205299"/>
            <a:ext cx="9810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33 in. min</a:t>
            </a:r>
            <a:endParaRPr lang="en-US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76388" y="2724150"/>
            <a:ext cx="9810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2 fish bag</a:t>
            </a:r>
            <a:endParaRPr lang="en-US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3" y="676275"/>
            <a:ext cx="1495425" cy="5962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52906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endParaRPr lang="en-US"/>
          </a:p>
        </p:txBody>
      </p:sp>
      <p:sp>
        <p:nvSpPr>
          <p:cNvPr id="6" name="Title 2"/>
          <p:cNvSpPr txBox="1">
            <a:spLocks/>
          </p:cNvSpPr>
          <p:nvPr/>
        </p:nvSpPr>
        <p:spPr bwMode="auto">
          <a:xfrm>
            <a:off x="7439025" y="95250"/>
            <a:ext cx="154305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BAM</a:t>
            </a:r>
            <a:r>
              <a:rPr kumimoji="0" lang="en-US" sz="14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400" kern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Base Run 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747838" y="123825"/>
            <a:ext cx="4452938" cy="533400"/>
          </a:xfrm>
        </p:spPr>
        <p:txBody>
          <a:bodyPr/>
          <a:lstStyle/>
          <a:p>
            <a:pPr algn="l"/>
            <a:r>
              <a:rPr lang="en-US" sz="2800" b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Model Outputs: Selectivity</a:t>
            </a: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4432"/>
            <a:ext cx="4591050" cy="459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164432"/>
            <a:ext cx="4591050" cy="459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itle 2"/>
          <p:cNvSpPr txBox="1">
            <a:spLocks/>
          </p:cNvSpPr>
          <p:nvPr/>
        </p:nvSpPr>
        <p:spPr bwMode="auto">
          <a:xfrm>
            <a:off x="1409700" y="600075"/>
            <a:ext cx="2333626" cy="7381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400" kern="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400" kern="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Recreational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400" kern="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5" name="Title 2"/>
          <p:cNvSpPr txBox="1">
            <a:spLocks/>
          </p:cNvSpPr>
          <p:nvPr/>
        </p:nvSpPr>
        <p:spPr bwMode="auto">
          <a:xfrm>
            <a:off x="5895974" y="600075"/>
            <a:ext cx="2333626" cy="7381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400" kern="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400" kern="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Commercial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400" kern="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6" name="Title 2"/>
          <p:cNvSpPr txBox="1">
            <a:spLocks/>
          </p:cNvSpPr>
          <p:nvPr/>
        </p:nvSpPr>
        <p:spPr bwMode="auto">
          <a:xfrm>
            <a:off x="1390650" y="5755482"/>
            <a:ext cx="2333626" cy="7381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400" kern="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400" kern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</a:t>
            </a:r>
            <a:r>
              <a:rPr lang="en-US" sz="1400" kern="0" baseline="-25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50</a:t>
            </a:r>
            <a:r>
              <a:rPr lang="en-US" sz="1400" kern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: 3.01 </a:t>
            </a:r>
            <a:r>
              <a:rPr lang="en-US" sz="1400" kern="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yr</a:t>
            </a:r>
            <a:endParaRPr lang="en-US" sz="1400" kern="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Age at full selection: 5 </a:t>
            </a:r>
            <a:r>
              <a:rPr kumimoji="0" lang="en-US" sz="1400" b="0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yr</a:t>
            </a: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400" kern="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7" name="Title 2"/>
          <p:cNvSpPr txBox="1">
            <a:spLocks/>
          </p:cNvSpPr>
          <p:nvPr/>
        </p:nvSpPr>
        <p:spPr bwMode="auto">
          <a:xfrm>
            <a:off x="5700712" y="5755482"/>
            <a:ext cx="2333626" cy="7381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400" kern="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400" kern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</a:t>
            </a:r>
            <a:r>
              <a:rPr lang="en-US" sz="1400" kern="0" baseline="-25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50</a:t>
            </a:r>
            <a:r>
              <a:rPr lang="en-US" sz="1400" kern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: 2.77 </a:t>
            </a:r>
            <a:r>
              <a:rPr lang="en-US" sz="1400" kern="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yr</a:t>
            </a:r>
            <a:endParaRPr lang="en-US" sz="1400" kern="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Age at full selection: 6 </a:t>
            </a:r>
            <a:r>
              <a:rPr kumimoji="0" lang="en-US" sz="1400" b="0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yr</a:t>
            </a: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400" kern="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1253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endParaRPr lang="en-US"/>
          </a:p>
        </p:txBody>
      </p:sp>
      <p:sp>
        <p:nvSpPr>
          <p:cNvPr id="6" name="Title 2"/>
          <p:cNvSpPr txBox="1">
            <a:spLocks/>
          </p:cNvSpPr>
          <p:nvPr/>
        </p:nvSpPr>
        <p:spPr bwMode="auto">
          <a:xfrm>
            <a:off x="7439025" y="95250"/>
            <a:ext cx="154305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BAM</a:t>
            </a:r>
            <a:r>
              <a:rPr kumimoji="0" lang="en-US" sz="14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400" kern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Base Run 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247775" y="76200"/>
            <a:ext cx="5343526" cy="533400"/>
          </a:xfrm>
        </p:spPr>
        <p:txBody>
          <a:bodyPr/>
          <a:lstStyle/>
          <a:p>
            <a:pPr algn="l"/>
            <a:r>
              <a:rPr lang="en-US" sz="2800" b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Model Outputs: Fishing Mortality</a:t>
            </a: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288" y="1476375"/>
            <a:ext cx="4467225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7225" y="1476375"/>
            <a:ext cx="4467225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itle 2"/>
          <p:cNvSpPr txBox="1">
            <a:spLocks/>
          </p:cNvSpPr>
          <p:nvPr/>
        </p:nvSpPr>
        <p:spPr bwMode="auto">
          <a:xfrm>
            <a:off x="1362074" y="890584"/>
            <a:ext cx="1714500" cy="76200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Recreational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400" kern="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8" name="Title 2"/>
          <p:cNvSpPr txBox="1">
            <a:spLocks/>
          </p:cNvSpPr>
          <p:nvPr/>
        </p:nvSpPr>
        <p:spPr bwMode="auto">
          <a:xfrm>
            <a:off x="5895973" y="745545"/>
            <a:ext cx="1616653" cy="907046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400" kern="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Commercial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400" kern="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9" name="Title 2"/>
          <p:cNvSpPr txBox="1">
            <a:spLocks/>
          </p:cNvSpPr>
          <p:nvPr/>
        </p:nvSpPr>
        <p:spPr bwMode="auto">
          <a:xfrm>
            <a:off x="2219324" y="1394116"/>
            <a:ext cx="845994" cy="2697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050" kern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1980s: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050" kern="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F</a:t>
            </a:r>
            <a:r>
              <a:rPr lang="en-US" sz="1050" kern="0" baseline="-25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avg</a:t>
            </a:r>
            <a:r>
              <a:rPr lang="en-US" sz="1050" kern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=0.12</a:t>
            </a:r>
            <a:endParaRPr kumimoji="0" lang="en-US" sz="105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Title 2"/>
          <p:cNvSpPr txBox="1">
            <a:spLocks/>
          </p:cNvSpPr>
          <p:nvPr/>
        </p:nvSpPr>
        <p:spPr bwMode="auto">
          <a:xfrm>
            <a:off x="2941924" y="1394116"/>
            <a:ext cx="845994" cy="2697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050" kern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1990s: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050" kern="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F</a:t>
            </a:r>
            <a:r>
              <a:rPr lang="en-US" sz="1050" kern="0" baseline="-25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avg</a:t>
            </a:r>
            <a:r>
              <a:rPr lang="en-US" sz="1050" kern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=0.13</a:t>
            </a:r>
            <a:endParaRPr kumimoji="0" lang="en-US" sz="105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Title 2"/>
          <p:cNvSpPr txBox="1">
            <a:spLocks/>
          </p:cNvSpPr>
          <p:nvPr/>
        </p:nvSpPr>
        <p:spPr bwMode="auto">
          <a:xfrm>
            <a:off x="3704790" y="1394116"/>
            <a:ext cx="845994" cy="2697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050" kern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2000s: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050" kern="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F</a:t>
            </a:r>
            <a:r>
              <a:rPr lang="en-US" sz="1050" kern="0" baseline="-25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avg</a:t>
            </a:r>
            <a:r>
              <a:rPr lang="en-US" sz="1050" kern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=0.23</a:t>
            </a:r>
            <a:endParaRPr kumimoji="0" lang="en-US" sz="105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2" name="Title 2"/>
          <p:cNvSpPr txBox="1">
            <a:spLocks/>
          </p:cNvSpPr>
          <p:nvPr/>
        </p:nvSpPr>
        <p:spPr bwMode="auto">
          <a:xfrm>
            <a:off x="6591301" y="1382859"/>
            <a:ext cx="905308" cy="2697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050" kern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1980s: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050" kern="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F</a:t>
            </a:r>
            <a:r>
              <a:rPr lang="en-US" sz="1050" kern="0" baseline="-25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avg</a:t>
            </a:r>
            <a:r>
              <a:rPr lang="en-US" sz="1050" kern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=0.007</a:t>
            </a:r>
            <a:endParaRPr kumimoji="0" lang="en-US" sz="105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4" name="Title 2"/>
          <p:cNvSpPr txBox="1">
            <a:spLocks/>
          </p:cNvSpPr>
          <p:nvPr/>
        </p:nvSpPr>
        <p:spPr bwMode="auto">
          <a:xfrm>
            <a:off x="7373215" y="1382859"/>
            <a:ext cx="845994" cy="2697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050" kern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1990s: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050" kern="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F</a:t>
            </a:r>
            <a:r>
              <a:rPr lang="en-US" sz="1050" kern="0" baseline="-25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avg</a:t>
            </a:r>
            <a:r>
              <a:rPr lang="en-US" sz="1050" kern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=0.009</a:t>
            </a:r>
            <a:endParaRPr kumimoji="0" lang="en-US" sz="105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5" name="Title 2"/>
          <p:cNvSpPr txBox="1">
            <a:spLocks/>
          </p:cNvSpPr>
          <p:nvPr/>
        </p:nvSpPr>
        <p:spPr bwMode="auto">
          <a:xfrm>
            <a:off x="8136081" y="1382859"/>
            <a:ext cx="845994" cy="2697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050" kern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2000s: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050" kern="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F</a:t>
            </a:r>
            <a:r>
              <a:rPr lang="en-US" sz="1050" kern="0" baseline="-25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avg</a:t>
            </a:r>
            <a:r>
              <a:rPr lang="en-US" sz="1050" kern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=0.01</a:t>
            </a:r>
            <a:endParaRPr kumimoji="0" lang="en-US" sz="105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9130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71" y="2000551"/>
            <a:ext cx="4629366" cy="4130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7237" y="1885590"/>
            <a:ext cx="4360006" cy="4360006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114424" y="152400"/>
            <a:ext cx="5724526" cy="533400"/>
          </a:xfrm>
        </p:spPr>
        <p:txBody>
          <a:bodyPr/>
          <a:lstStyle/>
          <a:p>
            <a:pPr algn="l"/>
            <a:r>
              <a:rPr lang="en-US" sz="2800" b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Model Outputs: Recruitment</a:t>
            </a:r>
          </a:p>
        </p:txBody>
      </p:sp>
      <p:sp>
        <p:nvSpPr>
          <p:cNvPr id="7" name="Title 2"/>
          <p:cNvSpPr txBox="1">
            <a:spLocks/>
          </p:cNvSpPr>
          <p:nvPr/>
        </p:nvSpPr>
        <p:spPr bwMode="auto">
          <a:xfrm>
            <a:off x="7515225" y="95249"/>
            <a:ext cx="154305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BAM</a:t>
            </a:r>
            <a:r>
              <a:rPr kumimoji="0" lang="en-US" sz="14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400" kern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Base Run 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itle 2"/>
          <p:cNvSpPr txBox="1">
            <a:spLocks/>
          </p:cNvSpPr>
          <p:nvPr/>
        </p:nvSpPr>
        <p:spPr bwMode="auto">
          <a:xfrm>
            <a:off x="1186468" y="1495065"/>
            <a:ext cx="2263314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Number Age-1</a:t>
            </a:r>
            <a:r>
              <a:rPr kumimoji="0" lang="en-US" sz="14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Recruits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9" name="Title 2"/>
          <p:cNvSpPr txBox="1">
            <a:spLocks/>
          </p:cNvSpPr>
          <p:nvPr/>
        </p:nvSpPr>
        <p:spPr bwMode="auto">
          <a:xfrm>
            <a:off x="6023436" y="1452202"/>
            <a:ext cx="2263314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Recruitment</a:t>
            </a:r>
            <a:r>
              <a:rPr kumimoji="0" lang="en-US" sz="14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residuals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2978331" y="2682240"/>
            <a:ext cx="165463" cy="148046"/>
          </a:xfrm>
          <a:prstGeom prst="ellipse">
            <a:avLst/>
          </a:prstGeom>
          <a:noFill/>
          <a:ln w="25400">
            <a:solidFill>
              <a:srgbClr val="0066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3984171" y="2146663"/>
            <a:ext cx="165463" cy="148046"/>
          </a:xfrm>
          <a:prstGeom prst="ellipse">
            <a:avLst/>
          </a:prstGeom>
          <a:noFill/>
          <a:ln w="25400">
            <a:solidFill>
              <a:srgbClr val="0066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088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692034"/>
            <a:ext cx="5663046" cy="5663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le 2"/>
          <p:cNvSpPr txBox="1">
            <a:spLocks/>
          </p:cNvSpPr>
          <p:nvPr/>
        </p:nvSpPr>
        <p:spPr bwMode="auto">
          <a:xfrm>
            <a:off x="7515225" y="95249"/>
            <a:ext cx="154305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BAM</a:t>
            </a:r>
            <a:r>
              <a:rPr kumimoji="0" lang="en-US" sz="14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400" kern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Base Run 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114424" y="152400"/>
            <a:ext cx="5724526" cy="533400"/>
          </a:xfrm>
        </p:spPr>
        <p:txBody>
          <a:bodyPr/>
          <a:lstStyle/>
          <a:p>
            <a:pPr algn="l"/>
            <a:r>
              <a:rPr lang="en-US" sz="2800" b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Model Outputs: Spawning Biomass</a:t>
            </a:r>
          </a:p>
        </p:txBody>
      </p:sp>
    </p:spTree>
    <p:extLst>
      <p:ext uri="{BB962C8B-B14F-4D97-AF65-F5344CB8AC3E}">
        <p14:creationId xmlns:p14="http://schemas.microsoft.com/office/powerpoint/2010/main" val="4146088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6062" y="743987"/>
            <a:ext cx="5611093" cy="5611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114424" y="152400"/>
            <a:ext cx="5724526" cy="533400"/>
          </a:xfrm>
        </p:spPr>
        <p:txBody>
          <a:bodyPr/>
          <a:lstStyle/>
          <a:p>
            <a:pPr algn="l"/>
            <a:r>
              <a:rPr lang="en-US" sz="2800" b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Model Outputs: Stock-Recruitment </a:t>
            </a:r>
          </a:p>
        </p:txBody>
      </p:sp>
      <p:sp>
        <p:nvSpPr>
          <p:cNvPr id="6" name="Title 2"/>
          <p:cNvSpPr txBox="1">
            <a:spLocks/>
          </p:cNvSpPr>
          <p:nvPr/>
        </p:nvSpPr>
        <p:spPr bwMode="auto">
          <a:xfrm>
            <a:off x="7515225" y="95249"/>
            <a:ext cx="154305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BAM</a:t>
            </a:r>
            <a:r>
              <a:rPr kumimoji="0" lang="en-US" sz="14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400" kern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Base Run 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6088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762000" y="95249"/>
            <a:ext cx="6600825" cy="533400"/>
          </a:xfrm>
        </p:spPr>
        <p:txBody>
          <a:bodyPr/>
          <a:lstStyle/>
          <a:p>
            <a:pPr algn="l"/>
            <a:r>
              <a:rPr lang="en-US" sz="2800" b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Model Outputs: Management Quantities</a:t>
            </a:r>
          </a:p>
        </p:txBody>
      </p:sp>
      <p:sp>
        <p:nvSpPr>
          <p:cNvPr id="6" name="Title 2"/>
          <p:cNvSpPr txBox="1">
            <a:spLocks/>
          </p:cNvSpPr>
          <p:nvPr/>
        </p:nvSpPr>
        <p:spPr bwMode="auto">
          <a:xfrm>
            <a:off x="7515225" y="95249"/>
            <a:ext cx="154305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BAM</a:t>
            </a:r>
            <a:r>
              <a:rPr kumimoji="0" lang="en-US" sz="14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400" kern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Base Run 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5986" y="811927"/>
            <a:ext cx="5047095" cy="54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5-Point Star 6"/>
          <p:cNvSpPr/>
          <p:nvPr/>
        </p:nvSpPr>
        <p:spPr>
          <a:xfrm>
            <a:off x="6341051" y="1371600"/>
            <a:ext cx="176645" cy="197428"/>
          </a:xfrm>
          <a:prstGeom prst="star5">
            <a:avLst/>
          </a:prstGeom>
          <a:solidFill>
            <a:srgbClr val="006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5-Point Star 8"/>
          <p:cNvSpPr/>
          <p:nvPr/>
        </p:nvSpPr>
        <p:spPr>
          <a:xfrm>
            <a:off x="6341051" y="3901787"/>
            <a:ext cx="176645" cy="197428"/>
          </a:xfrm>
          <a:prstGeom prst="star5">
            <a:avLst/>
          </a:prstGeom>
          <a:solidFill>
            <a:srgbClr val="006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5-Point Star 9"/>
          <p:cNvSpPr/>
          <p:nvPr/>
        </p:nvSpPr>
        <p:spPr>
          <a:xfrm>
            <a:off x="6341051" y="5179863"/>
            <a:ext cx="176645" cy="197428"/>
          </a:xfrm>
          <a:prstGeom prst="star5">
            <a:avLst/>
          </a:prstGeom>
          <a:solidFill>
            <a:srgbClr val="006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5-Point Star 10"/>
          <p:cNvSpPr/>
          <p:nvPr/>
        </p:nvSpPr>
        <p:spPr>
          <a:xfrm>
            <a:off x="6341051" y="5715000"/>
            <a:ext cx="176645" cy="197428"/>
          </a:xfrm>
          <a:prstGeom prst="star5">
            <a:avLst/>
          </a:prstGeom>
          <a:solidFill>
            <a:srgbClr val="006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088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1288893" y="874114"/>
            <a:ext cx="7038975" cy="126165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sz="4400" dirty="0" smtClean="0"/>
              <a:t>? Model Questions ?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1799" y="2135767"/>
            <a:ext cx="4727641" cy="2797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883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1367270" y="488770"/>
            <a:ext cx="7038975" cy="2001584"/>
          </a:xfrm>
        </p:spPr>
        <p:txBody>
          <a:bodyPr/>
          <a:lstStyle/>
          <a:p>
            <a:pPr algn="ctr" eaLnBrk="1" hangingPunct="1"/>
            <a:r>
              <a:rPr lang="en-US" dirty="0" smtClean="0"/>
              <a:t>ASSESSMENT</a:t>
            </a:r>
            <a:r>
              <a:rPr lang="en-US" dirty="0">
                <a:sym typeface="Symbol" pitchFamily="18" charset="2"/>
              </a:rPr>
              <a:t> </a:t>
            </a:r>
            <a:r>
              <a:rPr lang="en-US" dirty="0" smtClean="0">
                <a:sym typeface="Symbol" pitchFamily="18" charset="2"/>
              </a:rPr>
              <a:t>- Cobia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Uncertainty Analysis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1799" y="2135767"/>
            <a:ext cx="4727641" cy="2797186"/>
          </a:xfrm>
          <a:prstGeom prst="rect">
            <a:avLst/>
          </a:prstGeom>
        </p:spPr>
      </p:pic>
      <p:sp>
        <p:nvSpPr>
          <p:cNvPr id="5" name="Content Placeholder 5"/>
          <p:cNvSpPr>
            <a:spLocks noGrp="1"/>
          </p:cNvSpPr>
          <p:nvPr>
            <p:ph sz="half" idx="4294967295"/>
          </p:nvPr>
        </p:nvSpPr>
        <p:spPr>
          <a:xfrm>
            <a:off x="1367270" y="5015345"/>
            <a:ext cx="6207703" cy="99060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FontTx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Sensitivity Analysis</a:t>
            </a:r>
          </a:p>
          <a:p>
            <a:pPr marL="0" indent="0">
              <a:buFontTx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Monte Carlo Bootstrap (MCB)</a:t>
            </a:r>
          </a:p>
        </p:txBody>
      </p:sp>
    </p:spTree>
    <p:extLst>
      <p:ext uri="{BB962C8B-B14F-4D97-AF65-F5344CB8AC3E}">
        <p14:creationId xmlns:p14="http://schemas.microsoft.com/office/powerpoint/2010/main" val="3297492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3" name="Title 2"/>
          <p:cNvSpPr txBox="1">
            <a:spLocks/>
          </p:cNvSpPr>
          <p:nvPr/>
        </p:nvSpPr>
        <p:spPr bwMode="auto">
          <a:xfrm>
            <a:off x="7515225" y="95249"/>
            <a:ext cx="154305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BAM</a:t>
            </a:r>
            <a:r>
              <a:rPr kumimoji="0" lang="en-US" sz="14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400" kern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Sensitivities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28625" y="133350"/>
            <a:ext cx="7086599" cy="533400"/>
          </a:xfrm>
        </p:spPr>
        <p:txBody>
          <a:bodyPr/>
          <a:lstStyle/>
          <a:p>
            <a:pPr algn="l"/>
            <a:r>
              <a:rPr lang="en-US" sz="2800" b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Model Diagnostics: Sensitivity Phase Plot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3075" y="600075"/>
            <a:ext cx="5416262" cy="5416262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4325649" y="3783110"/>
            <a:ext cx="1954358" cy="830997"/>
            <a:chOff x="4446442" y="3992660"/>
            <a:chExt cx="1954358" cy="830997"/>
          </a:xfrm>
        </p:grpSpPr>
        <p:sp>
          <p:nvSpPr>
            <p:cNvPr id="8" name="TextBox 7"/>
            <p:cNvSpPr txBox="1"/>
            <p:nvPr/>
          </p:nvSpPr>
          <p:spPr>
            <a:xfrm>
              <a:off x="5494626" y="4546658"/>
              <a:ext cx="70485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Low M</a:t>
              </a:r>
              <a:endParaRPr lang="en-US" sz="1200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571999" y="4269659"/>
              <a:ext cx="18288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err="1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Unwgt</a:t>
              </a:r>
              <a:r>
                <a:rPr lang="en-US" sz="1200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 Likelihoods</a:t>
              </a:r>
              <a:endParaRPr lang="en-US" sz="1200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446442" y="3992660"/>
              <a:ext cx="154305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Low steepness</a:t>
              </a:r>
              <a:endParaRPr lang="en-US" sz="1200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 rot="16200000">
            <a:off x="685803" y="2993741"/>
            <a:ext cx="16287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“Biomass threshold”</a:t>
            </a:r>
            <a:endParaRPr lang="en-US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68451" y="6033655"/>
            <a:ext cx="20002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“Exploitation threshold”</a:t>
            </a:r>
            <a:endParaRPr lang="en-US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16922" y="923545"/>
            <a:ext cx="19690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66FF"/>
                </a:solidFill>
              </a:rPr>
              <a:t>No Overfishing and not overfished</a:t>
            </a:r>
            <a:endParaRPr lang="en-US" sz="1600" b="1" dirty="0">
              <a:solidFill>
                <a:srgbClr val="0066F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45036" y="923546"/>
            <a:ext cx="16417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66FF"/>
                </a:solidFill>
              </a:rPr>
              <a:t>Overfishing but not overfished</a:t>
            </a:r>
            <a:endParaRPr lang="en-US" sz="1600" b="1" dirty="0">
              <a:solidFill>
                <a:srgbClr val="0066FF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045036" y="4876799"/>
            <a:ext cx="175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66FF"/>
                </a:solidFill>
              </a:rPr>
              <a:t>Overfishing and overfished</a:t>
            </a:r>
            <a:endParaRPr lang="en-US" sz="1600" b="1" dirty="0">
              <a:solidFill>
                <a:srgbClr val="0066FF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16922" y="4922966"/>
            <a:ext cx="17647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66FF"/>
                </a:solidFill>
              </a:rPr>
              <a:t>No Overfishing but overfished</a:t>
            </a:r>
            <a:endParaRPr lang="en-US" sz="1600" b="1" dirty="0">
              <a:solidFill>
                <a:srgbClr val="00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4105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28</a:t>
            </a:fld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82" y="2431284"/>
            <a:ext cx="3121736" cy="3121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3363" y="2431284"/>
            <a:ext cx="3121735" cy="31217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8591" y="2431284"/>
            <a:ext cx="3125253" cy="3125253"/>
          </a:xfrm>
          <a:prstGeom prst="rect">
            <a:avLst/>
          </a:prstGeom>
        </p:spPr>
      </p:pic>
      <p:sp>
        <p:nvSpPr>
          <p:cNvPr id="9" name="Title 2"/>
          <p:cNvSpPr txBox="1">
            <a:spLocks/>
          </p:cNvSpPr>
          <p:nvPr/>
        </p:nvSpPr>
        <p:spPr bwMode="auto">
          <a:xfrm>
            <a:off x="847225" y="2230202"/>
            <a:ext cx="154305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Fishing Mortality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Title 2"/>
          <p:cNvSpPr txBox="1">
            <a:spLocks/>
          </p:cNvSpPr>
          <p:nvPr/>
        </p:nvSpPr>
        <p:spPr bwMode="auto">
          <a:xfrm>
            <a:off x="3888297" y="2230202"/>
            <a:ext cx="1774748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Spawning</a:t>
            </a:r>
            <a:r>
              <a:rPr kumimoji="0" lang="en-US" sz="14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Biomass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Title 2"/>
          <p:cNvSpPr txBox="1">
            <a:spLocks/>
          </p:cNvSpPr>
          <p:nvPr/>
        </p:nvSpPr>
        <p:spPr bwMode="auto">
          <a:xfrm>
            <a:off x="7046743" y="2230202"/>
            <a:ext cx="1276375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Recruitment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030930" y="155864"/>
            <a:ext cx="7086599" cy="533400"/>
          </a:xfrm>
        </p:spPr>
        <p:txBody>
          <a:bodyPr/>
          <a:lstStyle/>
          <a:p>
            <a:pPr algn="l"/>
            <a:r>
              <a:rPr lang="en-US" sz="2800" b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Model Diagnostics: Retrospective Analysis</a:t>
            </a:r>
          </a:p>
        </p:txBody>
      </p:sp>
      <p:sp>
        <p:nvSpPr>
          <p:cNvPr id="13" name="Title 2"/>
          <p:cNvSpPr txBox="1">
            <a:spLocks/>
          </p:cNvSpPr>
          <p:nvPr/>
        </p:nvSpPr>
        <p:spPr bwMode="auto">
          <a:xfrm>
            <a:off x="1853399" y="831273"/>
            <a:ext cx="5831531" cy="1246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400" u="sng" kern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7 </a:t>
            </a:r>
            <a:r>
              <a:rPr lang="en-US" sz="1400" u="sng" kern="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yr</a:t>
            </a:r>
            <a:r>
              <a:rPr lang="en-US" sz="1400" u="sng" kern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Retrospective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Re-ran model with terminal </a:t>
            </a:r>
            <a:r>
              <a:rPr kumimoji="0" lang="en-US" sz="1400" b="0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yrs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from 2004-2011</a:t>
            </a:r>
          </a:p>
          <a:p>
            <a:pPr marL="285750" marR="0" lvl="0" indent="-2857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85750" marR="0" lvl="0" indent="-2857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400" kern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No strong retrospective pattern</a:t>
            </a:r>
          </a:p>
          <a:p>
            <a:pPr marL="285750" marR="0" lvl="0" indent="-2857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Departure in 2006-07 associated with change in sampling intensity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400" kern="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1854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352550" y="133350"/>
            <a:ext cx="6953250" cy="533400"/>
          </a:xfrm>
        </p:spPr>
        <p:txBody>
          <a:bodyPr/>
          <a:lstStyle/>
          <a:p>
            <a:pPr algn="l"/>
            <a:r>
              <a:rPr lang="en-US" sz="2800" b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Model Diagnostics: Uncertainty Analysis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33625" y="800100"/>
            <a:ext cx="4238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Monte-Carlo Bootstrap (MCB)</a:t>
            </a:r>
            <a:endParaRPr lang="en-US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4850" y="1328023"/>
            <a:ext cx="714375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u="sng" dirty="0">
                <a:latin typeface="Tahoma" pitchFamily="34" charset="0"/>
                <a:ea typeface="Tahoma" pitchFamily="34" charset="0"/>
                <a:cs typeface="Tahoma" pitchFamily="34" charset="0"/>
              </a:rPr>
              <a:t>Bootstrap </a:t>
            </a:r>
            <a:r>
              <a:rPr lang="en-US" sz="1600" u="sng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Component:</a:t>
            </a:r>
            <a:endParaRPr lang="en-US" sz="1600" u="sng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en-US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Landings and Indices (Lognormal </a:t>
            </a: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likelihood </a:t>
            </a: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components): a </a:t>
            </a: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parametric </a:t>
            </a: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bootstrap of </a:t>
            </a: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original data, with CVs as applied in the fitting procedure </a:t>
            </a:r>
          </a:p>
          <a:p>
            <a:endParaRPr lang="en-US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Length and Age Compositions (Multinomial </a:t>
            </a: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likelihood </a:t>
            </a: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components): </a:t>
            </a: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resample </a:t>
            </a:r>
            <a:r>
              <a:rPr lang="en-US" sz="16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Nfish</a:t>
            </a: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 and assign them to bins with probabilities equal to those from original data</a:t>
            </a:r>
            <a:endParaRPr lang="en-US" sz="16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04849" y="3586877"/>
            <a:ext cx="714375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u="sng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Monte-Carlo Component over key parameters</a:t>
            </a: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:</a:t>
            </a:r>
            <a:endParaRPr lang="en-US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en-US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Natural Mortality (M)</a:t>
            </a:r>
            <a:endParaRPr lang="en-US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en-US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Steepness</a:t>
            </a:r>
            <a:endParaRPr lang="en-US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en-US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Multiplier on ‘historical’ recreational landings</a:t>
            </a:r>
            <a:endParaRPr lang="en-US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04848" y="5881925"/>
            <a:ext cx="63341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u="sng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MCB trials</a:t>
            </a: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:  </a:t>
            </a:r>
          </a:p>
          <a:p>
            <a:endParaRPr lang="en-US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n=3200 </a:t>
            </a: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MCB trials attempted; </a:t>
            </a: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n=3196 retained</a:t>
            </a:r>
            <a:endParaRPr lang="en-US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6305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9646" y="719234"/>
            <a:ext cx="6483928" cy="5672422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352550" y="133350"/>
            <a:ext cx="6953250" cy="533400"/>
          </a:xfrm>
        </p:spPr>
        <p:txBody>
          <a:bodyPr/>
          <a:lstStyle/>
          <a:p>
            <a:pPr algn="l"/>
            <a:r>
              <a:rPr lang="en-US" sz="2800" b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Model Diagnostics: MCB Results</a:t>
            </a:r>
          </a:p>
        </p:txBody>
      </p:sp>
    </p:spTree>
    <p:extLst>
      <p:ext uri="{BB962C8B-B14F-4D97-AF65-F5344CB8AC3E}">
        <p14:creationId xmlns:p14="http://schemas.microsoft.com/office/powerpoint/2010/main" val="854439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endParaRPr lang="en-US" dirty="0"/>
          </a:p>
        </p:txBody>
      </p:sp>
      <p:sp>
        <p:nvSpPr>
          <p:cNvPr id="11" name="Title 2"/>
          <p:cNvSpPr txBox="1">
            <a:spLocks/>
          </p:cNvSpPr>
          <p:nvPr/>
        </p:nvSpPr>
        <p:spPr bwMode="auto">
          <a:xfrm>
            <a:off x="413111" y="2490787"/>
            <a:ext cx="219075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Biomass Status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2747" y="4447309"/>
            <a:ext cx="3483152" cy="232081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2747" y="2407557"/>
            <a:ext cx="3472026" cy="2313396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2746" y="358690"/>
            <a:ext cx="3472026" cy="2313396"/>
          </a:xfrm>
          <a:prstGeom prst="rect">
            <a:avLst/>
          </a:prstGeom>
        </p:spPr>
      </p:pic>
      <p:sp>
        <p:nvSpPr>
          <p:cNvPr id="22" name="Title 1"/>
          <p:cNvSpPr txBox="1">
            <a:spLocks/>
          </p:cNvSpPr>
          <p:nvPr/>
        </p:nvSpPr>
        <p:spPr>
          <a:xfrm>
            <a:off x="1612394" y="0"/>
            <a:ext cx="5772150" cy="5334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i="0" kern="1200">
                <a:solidFill>
                  <a:schemeClr val="accent1"/>
                </a:solidFill>
                <a:latin typeface="+mj-lt"/>
                <a:ea typeface="+mj-ea"/>
                <a:cs typeface="Arial Narrow Bold"/>
              </a:defRPr>
            </a:lvl1pPr>
          </a:lstStyle>
          <a:p>
            <a:r>
              <a:rPr lang="en-US" sz="2800" b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Model Diagnostics: MCB Results</a:t>
            </a:r>
          </a:p>
        </p:txBody>
      </p:sp>
      <p:sp>
        <p:nvSpPr>
          <p:cNvPr id="3" name="Left Brace 2"/>
          <p:cNvSpPr/>
          <p:nvPr/>
        </p:nvSpPr>
        <p:spPr>
          <a:xfrm>
            <a:off x="2823298" y="910827"/>
            <a:ext cx="400916" cy="3522518"/>
          </a:xfrm>
          <a:prstGeom prst="leftBrac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itle 2"/>
          <p:cNvSpPr txBox="1">
            <a:spLocks/>
          </p:cNvSpPr>
          <p:nvPr/>
        </p:nvSpPr>
        <p:spPr bwMode="auto">
          <a:xfrm>
            <a:off x="165823" y="5364998"/>
            <a:ext cx="2657475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Exploitation Status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Title 2"/>
          <p:cNvSpPr txBox="1">
            <a:spLocks/>
          </p:cNvSpPr>
          <p:nvPr/>
        </p:nvSpPr>
        <p:spPr bwMode="auto">
          <a:xfrm>
            <a:off x="49248" y="391642"/>
            <a:ext cx="2918475" cy="8468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Base run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5</a:t>
            </a:r>
            <a:r>
              <a:rPr kumimoji="0" lang="en-US" sz="1400" b="0" i="0" u="none" strike="noStrike" kern="0" cap="none" spc="0" normalizeH="0" baseline="30000" noProof="0" dirty="0" smtClean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th</a:t>
            </a:r>
            <a:r>
              <a:rPr lang="en-US" sz="1400" kern="0" noProof="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400" kern="0" noProof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&amp; </a:t>
            </a:r>
            <a:r>
              <a:rPr lang="en-US" sz="1400" kern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95</a:t>
            </a:r>
            <a:r>
              <a:rPr lang="en-US" sz="1400" kern="0" baseline="30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th</a:t>
            </a:r>
            <a:r>
              <a:rPr lang="en-US" sz="1400" kern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400" kern="0" dirty="0">
                <a:latin typeface="Tahoma" pitchFamily="34" charset="0"/>
                <a:ea typeface="Tahoma" pitchFamily="34" charset="0"/>
                <a:cs typeface="Tahoma" pitchFamily="34" charset="0"/>
              </a:rPr>
              <a:t>%</a:t>
            </a:r>
            <a:r>
              <a:rPr lang="en-US" sz="1400" kern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tiles of MCBs 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7449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4475" y="742950"/>
            <a:ext cx="6115050" cy="611505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612394" y="133350"/>
            <a:ext cx="5772150" cy="533400"/>
          </a:xfrm>
        </p:spPr>
        <p:txBody>
          <a:bodyPr/>
          <a:lstStyle/>
          <a:p>
            <a:pPr algn="l"/>
            <a:r>
              <a:rPr lang="en-US" sz="2800" b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Model Diagnostics: MCB Results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380018" y="5638055"/>
            <a:ext cx="723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9.6%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828925" y="1767959"/>
            <a:ext cx="723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79%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153150" y="1767959"/>
            <a:ext cx="723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11.4%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325590" y="1475570"/>
            <a:ext cx="18184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66FF"/>
                </a:solidFill>
              </a:rPr>
              <a:t>Overfishing but not overfished</a:t>
            </a:r>
            <a:endParaRPr lang="en-US" sz="1600" b="1" dirty="0">
              <a:solidFill>
                <a:srgbClr val="0066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401862" y="5237946"/>
            <a:ext cx="1504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66FF"/>
                </a:solidFill>
              </a:rPr>
              <a:t>Overfishing and overfished</a:t>
            </a:r>
            <a:endParaRPr lang="en-US" sz="1600" b="1" dirty="0">
              <a:solidFill>
                <a:srgbClr val="0066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7150" y="1357396"/>
            <a:ext cx="1828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66FF"/>
                </a:solidFill>
              </a:rPr>
              <a:t>No Overfishing and not overfished</a:t>
            </a:r>
            <a:endParaRPr lang="en-US" sz="1600" b="1" dirty="0">
              <a:solidFill>
                <a:srgbClr val="0066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7540" y="5540205"/>
            <a:ext cx="18184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66FF"/>
                </a:solidFill>
              </a:rPr>
              <a:t>No overfishing but overfished</a:t>
            </a:r>
            <a:endParaRPr lang="en-US" sz="1600" b="1" dirty="0">
              <a:solidFill>
                <a:srgbClr val="00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6310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400595" y="874114"/>
            <a:ext cx="8551816" cy="1261653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sz="4400" dirty="0" smtClean="0"/>
              <a:t>? Questions About Uncertainty Analysis ?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1799" y="2135767"/>
            <a:ext cx="4727641" cy="2797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913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765043" y="666750"/>
            <a:ext cx="2540507" cy="533400"/>
          </a:xfrm>
        </p:spPr>
        <p:txBody>
          <a:bodyPr>
            <a:normAutofit fontScale="90000"/>
          </a:bodyPr>
          <a:lstStyle/>
          <a:p>
            <a:pPr algn="l"/>
            <a:r>
              <a:rPr lang="en-US" sz="3600" b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Projections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3198" y="1200150"/>
            <a:ext cx="4727641" cy="2797186"/>
          </a:xfrm>
          <a:prstGeom prst="rect">
            <a:avLst/>
          </a:prstGeom>
        </p:spPr>
      </p:pic>
      <p:sp>
        <p:nvSpPr>
          <p:cNvPr id="5" name="Title 2"/>
          <p:cNvSpPr txBox="1">
            <a:spLocks/>
          </p:cNvSpPr>
          <p:nvPr/>
        </p:nvSpPr>
        <p:spPr bwMode="auto">
          <a:xfrm>
            <a:off x="123894" y="3657599"/>
            <a:ext cx="4188333" cy="22963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u="sng" kern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Constant F</a:t>
            </a:r>
            <a:r>
              <a:rPr kumimoji="0" lang="en-US" b="0" i="0" u="sng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Projections (in</a:t>
            </a:r>
            <a:r>
              <a:rPr kumimoji="0" lang="en-US" b="0" i="0" u="sng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report)</a:t>
            </a:r>
            <a:endParaRPr kumimoji="0" lang="en-US" b="0" i="0" u="sng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600" kern="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600" kern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F = </a:t>
            </a:r>
            <a:r>
              <a:rPr lang="en-US" sz="1600" kern="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F</a:t>
            </a:r>
            <a:r>
              <a:rPr lang="en-US" sz="1600" kern="0" baseline="-25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msy</a:t>
            </a:r>
            <a:endParaRPr lang="en-US" sz="1600" kern="0" baseline="-250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F = </a:t>
            </a:r>
            <a:r>
              <a:rPr kumimoji="0" lang="en-US" sz="1600" b="0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F</a:t>
            </a:r>
            <a:r>
              <a:rPr kumimoji="0" lang="en-US" sz="1600" b="0" i="0" u="none" strike="noStrike" kern="0" cap="none" spc="0" normalizeH="0" baseline="-25000" noProof="0" dirty="0" err="1" smtClean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current</a:t>
            </a:r>
            <a:endParaRPr kumimoji="0" lang="en-US" sz="1600" b="0" i="0" u="none" strike="noStrike" kern="0" cap="none" spc="0" normalizeH="0" baseline="-25000" noProof="0" dirty="0" smtClean="0">
              <a:ln>
                <a:noFill/>
              </a:ln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600" kern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F = 65% </a:t>
            </a:r>
            <a:r>
              <a:rPr lang="en-US" sz="1600" kern="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F</a:t>
            </a:r>
            <a:r>
              <a:rPr lang="en-US" sz="1600" kern="0" baseline="-25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msy</a:t>
            </a:r>
            <a:endParaRPr lang="en-US" sz="1600" kern="0" baseline="-250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F = 75% </a:t>
            </a:r>
            <a:r>
              <a:rPr kumimoji="0" lang="en-US" sz="1600" b="0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F</a:t>
            </a:r>
            <a:r>
              <a:rPr kumimoji="0" lang="en-US" sz="1600" b="0" i="0" u="none" strike="noStrike" kern="0" cap="none" spc="0" normalizeH="0" baseline="-25000" noProof="0" dirty="0" err="1" smtClean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msy</a:t>
            </a:r>
            <a:endParaRPr kumimoji="0" lang="en-US" sz="1600" b="0" i="0" u="none" strike="noStrike" kern="0" cap="none" spc="0" normalizeH="0" baseline="-25000" noProof="0" dirty="0" smtClean="0">
              <a:ln>
                <a:noFill/>
              </a:ln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600" kern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F = 85% </a:t>
            </a:r>
            <a:r>
              <a:rPr lang="en-US" sz="1600" kern="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F</a:t>
            </a:r>
            <a:r>
              <a:rPr lang="en-US" sz="1600" kern="0" baseline="-25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msy</a:t>
            </a:r>
            <a:endParaRPr kumimoji="0" lang="en-US" sz="1600" b="0" i="0" u="none" strike="noStrike" kern="0" cap="none" spc="0" normalizeH="0" baseline="-25000" noProof="0" dirty="0">
              <a:ln>
                <a:noFill/>
              </a:ln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" name="Title 2"/>
          <p:cNvSpPr txBox="1">
            <a:spLocks/>
          </p:cNvSpPr>
          <p:nvPr/>
        </p:nvSpPr>
        <p:spPr bwMode="auto">
          <a:xfrm>
            <a:off x="5215001" y="3657599"/>
            <a:ext cx="3284764" cy="22963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u="sng" kern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P* Analysis </a:t>
            </a:r>
            <a:r>
              <a:rPr kumimoji="0" lang="en-US" b="0" i="0" u="sng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(not in</a:t>
            </a:r>
            <a:r>
              <a:rPr kumimoji="0" lang="en-US" b="0" i="0" u="sng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report)</a:t>
            </a:r>
            <a:endParaRPr kumimoji="0" lang="en-US" b="0" i="0" u="sng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600" kern="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600" kern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P* = 0.1</a:t>
            </a:r>
            <a:endParaRPr lang="en-US" sz="1600" kern="0" baseline="-250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85750" lvl="0" indent="-28575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1600" kern="0" dirty="0">
                <a:latin typeface="Tahoma" pitchFamily="34" charset="0"/>
                <a:ea typeface="Tahoma" pitchFamily="34" charset="0"/>
                <a:cs typeface="Tahoma" pitchFamily="34" charset="0"/>
              </a:rPr>
              <a:t>P* = </a:t>
            </a:r>
            <a:r>
              <a:rPr lang="en-US" sz="1600" kern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0.2</a:t>
            </a:r>
            <a:endParaRPr lang="en-US" sz="1600" kern="0" baseline="-250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85750" lvl="0" indent="-28575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1600" kern="0" dirty="0">
                <a:latin typeface="Tahoma" pitchFamily="34" charset="0"/>
                <a:ea typeface="Tahoma" pitchFamily="34" charset="0"/>
                <a:cs typeface="Tahoma" pitchFamily="34" charset="0"/>
              </a:rPr>
              <a:t>P* = </a:t>
            </a:r>
            <a:r>
              <a:rPr lang="en-US" sz="1600" kern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0.3</a:t>
            </a:r>
            <a:endParaRPr lang="en-US" sz="1600" kern="0" baseline="-250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85750" lvl="0" indent="-28575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1600" kern="0" dirty="0">
                <a:latin typeface="Tahoma" pitchFamily="34" charset="0"/>
                <a:ea typeface="Tahoma" pitchFamily="34" charset="0"/>
                <a:cs typeface="Tahoma" pitchFamily="34" charset="0"/>
              </a:rPr>
              <a:t>P* = </a:t>
            </a:r>
            <a:r>
              <a:rPr lang="en-US" sz="1600" kern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0.4</a:t>
            </a:r>
            <a:endParaRPr lang="en-US" sz="1600" kern="0" baseline="-250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85750" lvl="0" indent="-28575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1600" kern="0" dirty="0">
                <a:latin typeface="Tahoma" pitchFamily="34" charset="0"/>
                <a:ea typeface="Tahoma" pitchFamily="34" charset="0"/>
                <a:cs typeface="Tahoma" pitchFamily="34" charset="0"/>
              </a:rPr>
              <a:t>P* = </a:t>
            </a:r>
            <a:r>
              <a:rPr lang="en-US" sz="1600" kern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0.5</a:t>
            </a:r>
            <a:endParaRPr lang="en-US" sz="1600" kern="0" baseline="-250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8541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818318" y="146625"/>
            <a:ext cx="36692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</a:t>
            </a:r>
            <a:r>
              <a:rPr lang="en-US" sz="3200" dirty="0" smtClean="0">
                <a:solidFill>
                  <a:schemeClr val="bg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rojection </a:t>
            </a:r>
            <a:r>
              <a:rPr lang="en-US" sz="3200" dirty="0">
                <a:solidFill>
                  <a:schemeClr val="bg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</a:t>
            </a:r>
            <a:r>
              <a:rPr lang="en-US" sz="3200" dirty="0" smtClean="0">
                <a:solidFill>
                  <a:schemeClr val="bg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odel</a:t>
            </a:r>
            <a:endParaRPr lang="en-US" sz="3200" dirty="0">
              <a:solidFill>
                <a:schemeClr val="bg2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1926" y="1095375"/>
            <a:ext cx="8982074" cy="4411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 5 year projection (2012-2016)</a:t>
            </a:r>
          </a:p>
          <a:p>
            <a:endParaRPr lang="en-US" sz="16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Same </a:t>
            </a: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structure as assessment </a:t>
            </a: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model</a:t>
            </a:r>
          </a:p>
          <a:p>
            <a:pPr lvl="2"/>
            <a:endParaRPr lang="en-US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New </a:t>
            </a: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management assumed to start in </a:t>
            </a: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2013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No management uncertainty (total removals = ABC)</a:t>
            </a:r>
          </a:p>
          <a:p>
            <a:endParaRPr lang="en-US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10,000 projected times series, each based on a single MCB run chosen at random </a:t>
            </a:r>
            <a:endParaRPr lang="en-US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en-US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Carry forward uncertainties from MCB analysis:</a:t>
            </a:r>
          </a:p>
          <a:p>
            <a:pPr marL="742950" lvl="1" indent="-285750">
              <a:buFont typeface="Courier New" pitchFamily="49" charset="0"/>
              <a:buChar char="o"/>
            </a:pP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Data, natural mortality, steepness, historical recreational landings</a:t>
            </a:r>
          </a:p>
          <a:p>
            <a:pPr lvl="1"/>
            <a:endParaRPr lang="en-US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742950" lvl="1" indent="-285750">
              <a:buFont typeface="Courier New" pitchFamily="49" charset="0"/>
              <a:buChar char="o"/>
            </a:pP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Initial (2012) numbers at age and </a:t>
            </a: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recruitment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Show one example each of constant F and P* projections (others are available)</a:t>
            </a:r>
          </a:p>
          <a:p>
            <a:endParaRPr lang="en-US" sz="1600" baseline="-250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en-US" sz="1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2556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7944" y="756166"/>
            <a:ext cx="7306056" cy="547725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461158" y="530376"/>
            <a:ext cx="2762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</a:t>
            </a: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Spawning Stock (midyear)</a:t>
            </a:r>
            <a:endParaRPr lang="en-US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061733" y="571500"/>
            <a:ext cx="1038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Recruits</a:t>
            </a:r>
            <a:endParaRPr lang="en-US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461158" y="3310128"/>
            <a:ext cx="2762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</a:t>
            </a: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Fishing Mortality Rate</a:t>
            </a:r>
            <a:endParaRPr lang="en-US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061732" y="3299341"/>
            <a:ext cx="1038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Landings</a:t>
            </a:r>
            <a:endParaRPr lang="en-US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033586" y="0"/>
            <a:ext cx="57769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Projection Scenario F=</a:t>
            </a:r>
            <a:r>
              <a:rPr lang="en-US" sz="3200" dirty="0" err="1" smtClean="0">
                <a:solidFill>
                  <a:schemeClr val="bg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</a:t>
            </a:r>
            <a:r>
              <a:rPr lang="en-US" sz="3200" baseline="-25000" dirty="0" err="1" smtClean="0">
                <a:solidFill>
                  <a:schemeClr val="bg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msy</a:t>
            </a:r>
            <a:endParaRPr lang="en-US" sz="3200" baseline="-25000" dirty="0">
              <a:solidFill>
                <a:schemeClr val="bg2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228600" y="1163782"/>
            <a:ext cx="405245" cy="10391"/>
          </a:xfrm>
          <a:prstGeom prst="line">
            <a:avLst/>
          </a:prstGeom>
          <a:ln w="317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33845" y="940832"/>
            <a:ext cx="1215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MSY quantity</a:t>
            </a:r>
            <a:endParaRPr lang="en-US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228600" y="1472046"/>
            <a:ext cx="405245" cy="45719"/>
            <a:chOff x="228600" y="1472046"/>
            <a:chExt cx="405245" cy="45719"/>
          </a:xfrm>
        </p:grpSpPr>
        <p:cxnSp>
          <p:nvCxnSpPr>
            <p:cNvPr id="14" name="Straight Connector 13"/>
            <p:cNvCxnSpPr/>
            <p:nvPr/>
          </p:nvCxnSpPr>
          <p:spPr>
            <a:xfrm>
              <a:off x="228600" y="1472046"/>
              <a:ext cx="405245" cy="10391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Oval 4"/>
            <p:cNvSpPr/>
            <p:nvPr/>
          </p:nvSpPr>
          <p:spPr>
            <a:xfrm>
              <a:off x="392775" y="1472046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633845" y="1343937"/>
            <a:ext cx="7204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Median</a:t>
            </a:r>
            <a:endParaRPr lang="en-US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235871" y="1773382"/>
            <a:ext cx="405245" cy="10391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33845" y="1658944"/>
            <a:ext cx="14478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5</a:t>
            </a:r>
            <a:r>
              <a:rPr lang="en-US" sz="1200" baseline="30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th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&amp; 95</a:t>
            </a:r>
            <a:r>
              <a:rPr lang="en-US" sz="1200" baseline="30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th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%tiles</a:t>
            </a:r>
            <a:endParaRPr lang="en-US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3020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>
          <a:xfrm>
            <a:off x="2332758" y="139008"/>
            <a:ext cx="5034397" cy="676014"/>
          </a:xfrm>
        </p:spPr>
        <p:txBody>
          <a:bodyPr>
            <a:normAutofit/>
          </a:bodyPr>
          <a:lstStyle/>
          <a:p>
            <a:r>
              <a:rPr lang="en-US" sz="2800" dirty="0" smtClean="0"/>
              <a:t>Example P* </a:t>
            </a:r>
            <a:r>
              <a:rPr lang="en-US" sz="2800" dirty="0"/>
              <a:t>P</a:t>
            </a:r>
            <a:r>
              <a:rPr lang="en-US" sz="2800" dirty="0" smtClean="0"/>
              <a:t>rojections  (P*=0.5)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16013" y="4331789"/>
            <a:ext cx="14478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0066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ABC</a:t>
            </a:r>
            <a:endParaRPr lang="en-US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4841" y="2322802"/>
            <a:ext cx="3936423" cy="138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90" y="691460"/>
            <a:ext cx="4998351" cy="562314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687040" y="4337450"/>
            <a:ext cx="14478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0066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ABC</a:t>
            </a:r>
            <a:endParaRPr lang="en-US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94345" y="552960"/>
            <a:ext cx="14478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>
                <a:solidFill>
                  <a:srgbClr val="0066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Pr</a:t>
            </a:r>
            <a:r>
              <a:rPr lang="en-US" sz="1200" dirty="0" smtClean="0">
                <a:solidFill>
                  <a:srgbClr val="0066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(overfishing)</a:t>
            </a:r>
            <a:endParaRPr lang="en-US" sz="1200" dirty="0">
              <a:solidFill>
                <a:srgbClr val="0066FF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6176529" y="1207831"/>
            <a:ext cx="405245" cy="45719"/>
            <a:chOff x="228600" y="1472046"/>
            <a:chExt cx="405245" cy="45719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228600" y="1472046"/>
              <a:ext cx="405245" cy="10391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Oval 19"/>
            <p:cNvSpPr/>
            <p:nvPr/>
          </p:nvSpPr>
          <p:spPr>
            <a:xfrm>
              <a:off x="392775" y="1472046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6581774" y="1079722"/>
            <a:ext cx="7204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Median</a:t>
            </a:r>
            <a:endParaRPr lang="en-US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6183800" y="1509167"/>
            <a:ext cx="405245" cy="10391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581774" y="1394729"/>
            <a:ext cx="14478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5</a:t>
            </a:r>
            <a:r>
              <a:rPr lang="en-US" sz="1200" baseline="30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th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&amp; 95</a:t>
            </a:r>
            <a:r>
              <a:rPr lang="en-US" sz="1200" baseline="30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th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%tiles</a:t>
            </a:r>
            <a:endParaRPr lang="en-US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5246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809875" y="933450"/>
            <a:ext cx="4629150" cy="533400"/>
          </a:xfrm>
        </p:spPr>
        <p:txBody>
          <a:bodyPr>
            <a:normAutofit fontScale="90000"/>
          </a:bodyPr>
          <a:lstStyle/>
          <a:p>
            <a:pPr algn="l"/>
            <a:r>
              <a:rPr lang="en-US" sz="3600" b="0" dirty="0" smtClean="0">
                <a:solidFill>
                  <a:schemeClr val="bg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Alternative Methods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7108" y="2322804"/>
            <a:ext cx="4727641" cy="2797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251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1785937" y="236791"/>
            <a:ext cx="5572125" cy="677609"/>
          </a:xfrm>
        </p:spPr>
        <p:txBody>
          <a:bodyPr/>
          <a:lstStyle/>
          <a:p>
            <a:pPr algn="l"/>
            <a:r>
              <a:rPr lang="en-US" sz="3600" b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Total Mortality Estimation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621" y="1495425"/>
            <a:ext cx="8692843" cy="461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628899" y="891064"/>
            <a:ext cx="3924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(F computed as Z-M) where M=0.26</a:t>
            </a:r>
            <a:endParaRPr lang="en-US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4066903" y="1487524"/>
            <a:ext cx="4909593" cy="135731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90000"/>
              </a:lnSpc>
              <a:buFontTx/>
              <a:buChar char="•"/>
            </a:pPr>
            <a:r>
              <a:rPr lang="en-US" sz="16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Traditional catch curve analysis</a:t>
            </a:r>
          </a:p>
          <a:p>
            <a:pPr marL="457200" lvl="1" indent="0">
              <a:lnSpc>
                <a:spcPct val="90000"/>
              </a:lnSpc>
              <a:buFont typeface="Arial"/>
              <a:buNone/>
            </a:pPr>
            <a:endParaRPr lang="en-US" sz="16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1">
              <a:lnSpc>
                <a:spcPct val="90000"/>
              </a:lnSpc>
              <a:buFontTx/>
              <a:buChar char="•"/>
            </a:pPr>
            <a:r>
              <a:rPr lang="en-US" sz="16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Thorson and </a:t>
            </a:r>
            <a:r>
              <a:rPr lang="en-US" sz="16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Prager</a:t>
            </a:r>
            <a:r>
              <a:rPr lang="en-US" sz="16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(2011) catch curves</a:t>
            </a:r>
          </a:p>
          <a:p>
            <a:pPr marL="457200" lvl="1" indent="0">
              <a:lnSpc>
                <a:spcPct val="90000"/>
              </a:lnSpc>
              <a:buFont typeface="Arial"/>
              <a:buNone/>
            </a:pPr>
            <a:endParaRPr lang="en-US" sz="16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1">
              <a:lnSpc>
                <a:spcPct val="90000"/>
              </a:lnSpc>
              <a:buFontTx/>
              <a:buChar char="•"/>
            </a:pPr>
            <a:r>
              <a:rPr lang="en-US" sz="16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Mean length estimator </a:t>
            </a:r>
            <a:r>
              <a:rPr lang="en-US" sz="13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</a:t>
            </a:r>
            <a:r>
              <a:rPr lang="en-US" sz="13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Gedamke</a:t>
            </a:r>
            <a:r>
              <a:rPr lang="en-US" sz="13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and </a:t>
            </a:r>
            <a:r>
              <a:rPr lang="en-US" sz="13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Hoenig</a:t>
            </a:r>
            <a:r>
              <a:rPr lang="en-US" sz="13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2006)</a:t>
            </a:r>
          </a:p>
          <a:p>
            <a:pPr marL="457200" lvl="1" indent="0">
              <a:lnSpc>
                <a:spcPct val="90000"/>
              </a:lnSpc>
              <a:buFont typeface="Arial"/>
              <a:buNone/>
            </a:pPr>
            <a:endParaRPr lang="en-US" sz="24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lnSpc>
                <a:spcPct val="90000"/>
              </a:lnSpc>
            </a:pPr>
            <a:endParaRPr lang="en-US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668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24049" y="1281237"/>
            <a:ext cx="6317820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Age-aggregated Surplus production model</a:t>
            </a:r>
          </a:p>
          <a:p>
            <a:endParaRPr lang="en-US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Graham-Schaefer logistic (</a:t>
            </a:r>
            <a:r>
              <a:rPr lang="en-US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nonequilibrium</a:t>
            </a: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) formulation</a:t>
            </a:r>
          </a:p>
          <a:p>
            <a:pPr lvl="1"/>
            <a:endParaRPr lang="en-US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Conditioned on yield (landings and discards)</a:t>
            </a:r>
          </a:p>
          <a:p>
            <a:pPr lvl="1"/>
            <a:endParaRPr lang="en-US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Fit to </a:t>
            </a:r>
            <a:r>
              <a:rPr lang="en-US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headboat</a:t>
            </a: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and SC logbook indices</a:t>
            </a:r>
          </a:p>
          <a:p>
            <a:pPr lvl="1"/>
            <a:endParaRPr lang="en-US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Implemented in ASPIC (</a:t>
            </a:r>
            <a:r>
              <a:rPr lang="en-US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Prager</a:t>
            </a: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1994)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2065626" y="288746"/>
            <a:ext cx="5572125" cy="677609"/>
          </a:xfrm>
        </p:spPr>
        <p:txBody>
          <a:bodyPr/>
          <a:lstStyle/>
          <a:p>
            <a:pPr algn="l"/>
            <a:r>
              <a:rPr lang="en-US" sz="3600" b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Surplus Production Model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04898" y="4187782"/>
            <a:ext cx="788323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Lack of contrast in data led to:</a:t>
            </a:r>
          </a:p>
          <a:p>
            <a:endParaRPr lang="en-US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	</a:t>
            </a: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convergence problems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	</a:t>
            </a: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unrealistic estimates of B</a:t>
            </a:r>
            <a:r>
              <a:rPr lang="en-US" baseline="-25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</a:t>
            </a: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/K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AW panel recommended not pursuing further for 	this assessment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could fit under restrictive set of conditions (start date 1985)</a:t>
            </a:r>
          </a:p>
        </p:txBody>
      </p:sp>
    </p:spTree>
    <p:extLst>
      <p:ext uri="{BB962C8B-B14F-4D97-AF65-F5344CB8AC3E}">
        <p14:creationId xmlns:p14="http://schemas.microsoft.com/office/powerpoint/2010/main" val="377141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1841753" y="29909"/>
            <a:ext cx="5572125" cy="677609"/>
          </a:xfrm>
        </p:spPr>
        <p:txBody>
          <a:bodyPr/>
          <a:lstStyle/>
          <a:p>
            <a:pPr algn="l"/>
            <a:r>
              <a:rPr lang="en-US" sz="3600" b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Surplus Production Model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975" y="1142999"/>
            <a:ext cx="7794811" cy="536463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399345" y="3828126"/>
            <a:ext cx="981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B0F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F/</a:t>
            </a:r>
            <a:r>
              <a:rPr lang="en-US" b="1" dirty="0" err="1" smtClean="0">
                <a:solidFill>
                  <a:srgbClr val="00B0F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</a:t>
            </a:r>
            <a:r>
              <a:rPr lang="en-US" b="1" baseline="-25000" dirty="0" err="1" smtClean="0">
                <a:solidFill>
                  <a:srgbClr val="00B0F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msy</a:t>
            </a:r>
            <a:endParaRPr lang="en-US" sz="1600" b="1" baseline="-25000" dirty="0">
              <a:solidFill>
                <a:srgbClr val="00B0F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286626" y="1571715"/>
            <a:ext cx="981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B0F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B/</a:t>
            </a:r>
            <a:r>
              <a:rPr lang="en-US" b="1" dirty="0" err="1">
                <a:solidFill>
                  <a:srgbClr val="00B0F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</a:t>
            </a:r>
            <a:r>
              <a:rPr lang="en-US" b="1" baseline="-25000" dirty="0" err="1" smtClean="0">
                <a:solidFill>
                  <a:srgbClr val="00B0F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msy</a:t>
            </a:r>
            <a:endParaRPr lang="en-US" sz="1600" b="1" baseline="-25000" dirty="0">
              <a:solidFill>
                <a:srgbClr val="00B0F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17446" y="973722"/>
            <a:ext cx="18723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BAM:  F/</a:t>
            </a:r>
            <a:r>
              <a:rPr lang="en-US" sz="16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F</a:t>
            </a:r>
            <a:r>
              <a:rPr lang="en-US" sz="1600" baseline="-25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msy</a:t>
            </a: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=0.6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17446" y="614664"/>
            <a:ext cx="19596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BAM:  B/</a:t>
            </a:r>
            <a:r>
              <a:rPr lang="en-US" sz="16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B</a:t>
            </a:r>
            <a:r>
              <a:rPr lang="en-US" sz="1600" baseline="-25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msy</a:t>
            </a: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=1.6</a:t>
            </a:r>
          </a:p>
        </p:txBody>
      </p:sp>
    </p:spTree>
    <p:extLst>
      <p:ext uri="{BB962C8B-B14F-4D97-AF65-F5344CB8AC3E}">
        <p14:creationId xmlns:p14="http://schemas.microsoft.com/office/powerpoint/2010/main" val="422122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1064940" y="364287"/>
            <a:ext cx="6691746" cy="676014"/>
          </a:xfrm>
        </p:spPr>
        <p:txBody>
          <a:bodyPr/>
          <a:lstStyle/>
          <a:p>
            <a:r>
              <a:rPr lang="en-US" dirty="0" smtClean="0"/>
              <a:t>Review Workshop (Oct 29-31, 2012)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0854" y="3451214"/>
            <a:ext cx="4727641" cy="2797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866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55864" y="672019"/>
            <a:ext cx="8759535" cy="68012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r" defTabSz="4572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b="1" i="0" kern="1200">
                <a:solidFill>
                  <a:schemeClr val="accent1"/>
                </a:solidFill>
                <a:latin typeface="+mj-lt"/>
                <a:ea typeface="+mj-ea"/>
                <a:cs typeface="Arial Narrow Bold"/>
              </a:defRPr>
            </a:lvl1pPr>
          </a:lstStyle>
          <a:p>
            <a:pPr algn="ctr"/>
            <a:r>
              <a:rPr lang="en-US" sz="3200" b="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Issues Addressed at Review Workshop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1886" y="1692613"/>
            <a:ext cx="843860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I.  Dome-shaped selectivity</a:t>
            </a:r>
            <a:endParaRPr lang="en-US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en-US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II. Time varying selectivity</a:t>
            </a:r>
            <a:endParaRPr lang="en-US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en-US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III. Start date (1950 vs. 1981)</a:t>
            </a:r>
            <a:endParaRPr lang="en-US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en-US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400050" indent="-400050">
              <a:buAutoNum type="romanUcPeriod" startAt="4"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Ricker S-R model</a:t>
            </a:r>
          </a:p>
          <a:p>
            <a:endParaRPr lang="en-US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400050" indent="-400050">
              <a:buAutoNum type="romanUcPeriod" startAt="4"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Size-at-Age</a:t>
            </a:r>
          </a:p>
          <a:p>
            <a:endParaRPr lang="en-US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en-US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6328" y="4166400"/>
            <a:ext cx="843860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</a:p>
          <a:p>
            <a:endParaRPr lang="en-US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Requested to better understand model behavior</a:t>
            </a:r>
          </a:p>
          <a:p>
            <a:endParaRPr lang="en-US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No recommended changes to base run</a:t>
            </a:r>
          </a:p>
          <a:p>
            <a:endParaRPr lang="en-US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Did not (qualitatively) affect status determination (i.e., overfished/overfishing)</a:t>
            </a:r>
          </a:p>
          <a:p>
            <a:pPr marL="400050" indent="-400050">
              <a:buAutoNum type="romanUcPeriod" startAt="4"/>
            </a:pPr>
            <a:endParaRPr lang="en-US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8742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622"/>
          <a:stretch/>
        </p:blipFill>
        <p:spPr bwMode="auto">
          <a:xfrm>
            <a:off x="97355" y="1533421"/>
            <a:ext cx="4597367" cy="22241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7083" y="1539077"/>
            <a:ext cx="4436918" cy="44369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067386" y="236694"/>
            <a:ext cx="4909833" cy="676014"/>
          </a:xfrm>
        </p:spPr>
        <p:txBody>
          <a:bodyPr/>
          <a:lstStyle/>
          <a:p>
            <a:r>
              <a:rPr lang="en-US" dirty="0" smtClean="0"/>
              <a:t>Dome-shaped Selectivity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43631" y="1442035"/>
            <a:ext cx="150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Population</a:t>
            </a:r>
            <a:endParaRPr lang="en-US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07282" y="1442035"/>
            <a:ext cx="19292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Status Indicators</a:t>
            </a:r>
            <a:endParaRPr lang="en-US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429" y="4169870"/>
            <a:ext cx="1960610" cy="1960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6753" y="4169870"/>
            <a:ext cx="2013498" cy="2013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824584" y="3860446"/>
            <a:ext cx="11823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Flat-topped</a:t>
            </a:r>
            <a:endParaRPr lang="en-US" sz="1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995749" y="3860446"/>
            <a:ext cx="13349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Dome-shaped</a:t>
            </a:r>
            <a:endParaRPr lang="en-US" sz="1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8055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251306" y="199242"/>
            <a:ext cx="4909833" cy="676014"/>
          </a:xfrm>
        </p:spPr>
        <p:txBody>
          <a:bodyPr/>
          <a:lstStyle/>
          <a:p>
            <a:r>
              <a:rPr lang="en-US" dirty="0" smtClean="0"/>
              <a:t>Time-Varying Selectivity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43631" y="1104187"/>
            <a:ext cx="150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Population</a:t>
            </a:r>
            <a:endParaRPr lang="en-US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07282" y="1104187"/>
            <a:ext cx="19292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Status Indicators</a:t>
            </a:r>
            <a:endParaRPr lang="en-US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 bwMode="auto">
          <a:xfrm>
            <a:off x="0" y="1473519"/>
            <a:ext cx="4502612" cy="22513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4256" y="1473519"/>
            <a:ext cx="4502612" cy="4502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74172" y="4515439"/>
            <a:ext cx="480713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Period 1: 1950-1990</a:t>
            </a:r>
          </a:p>
          <a:p>
            <a:endParaRPr lang="en-US" sz="14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Period 2: 1991-2011</a:t>
            </a:r>
          </a:p>
          <a:p>
            <a:endParaRPr lang="en-US" sz="14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Based on: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2 fish/person bag limit &amp;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Suggested change in mortality from one permutation of the mean length estimator</a:t>
            </a:r>
          </a:p>
        </p:txBody>
      </p:sp>
    </p:spTree>
    <p:extLst>
      <p:ext uri="{BB962C8B-B14F-4D97-AF65-F5344CB8AC3E}">
        <p14:creationId xmlns:p14="http://schemas.microsoft.com/office/powerpoint/2010/main" val="3619802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916324" y="199242"/>
            <a:ext cx="3494867" cy="676014"/>
          </a:xfrm>
        </p:spPr>
        <p:txBody>
          <a:bodyPr/>
          <a:lstStyle/>
          <a:p>
            <a:r>
              <a:rPr lang="en-US" dirty="0" smtClean="0"/>
              <a:t>Model Start Date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43631" y="1626701"/>
            <a:ext cx="150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Population</a:t>
            </a:r>
            <a:endParaRPr lang="en-US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07282" y="1626701"/>
            <a:ext cx="19292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Status Indicators</a:t>
            </a:r>
            <a:endParaRPr lang="en-US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39887" y="4506730"/>
            <a:ext cx="325764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Start date: </a:t>
            </a:r>
          </a:p>
          <a:p>
            <a:endParaRPr lang="en-US" sz="14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1950 (lightly exploited condition) </a:t>
            </a:r>
          </a:p>
          <a:p>
            <a:r>
              <a:rPr lang="en-US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vs. </a:t>
            </a:r>
          </a:p>
          <a:p>
            <a:r>
              <a:rPr lang="en-US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1981 (most data sources begin) </a:t>
            </a:r>
            <a:endParaRPr lang="en-US" sz="1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733"/>
          <a:stretch/>
        </p:blipFill>
        <p:spPr bwMode="auto">
          <a:xfrm>
            <a:off x="135081" y="2045744"/>
            <a:ext cx="4236745" cy="196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1781" y="2045743"/>
            <a:ext cx="4236745" cy="42367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96687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047009" y="199242"/>
            <a:ext cx="6005945" cy="67601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Ricker vs. BH Stock Recruitment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43631" y="875256"/>
            <a:ext cx="150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Population</a:t>
            </a:r>
            <a:endParaRPr lang="en-US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07282" y="875256"/>
            <a:ext cx="19292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Status Indicators</a:t>
            </a:r>
            <a:endParaRPr lang="en-US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317"/>
          <a:stretch/>
        </p:blipFill>
        <p:spPr bwMode="auto">
          <a:xfrm>
            <a:off x="95641" y="1244588"/>
            <a:ext cx="4322729" cy="19315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4880" y="1244588"/>
            <a:ext cx="4322729" cy="4322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634" y="4023360"/>
            <a:ext cx="2166786" cy="21667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3019" y="4007216"/>
            <a:ext cx="2111530" cy="2111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627619" y="3637884"/>
            <a:ext cx="12447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Ricker SR</a:t>
            </a:r>
            <a:endParaRPr lang="en-US" sz="1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021874" y="3637884"/>
            <a:ext cx="17330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Beverton</a:t>
            </a:r>
            <a:r>
              <a:rPr lang="en-US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-Holt SR</a:t>
            </a:r>
            <a:endParaRPr lang="en-US" sz="1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1045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309752" y="199242"/>
            <a:ext cx="2707871" cy="676014"/>
          </a:xfrm>
        </p:spPr>
        <p:txBody>
          <a:bodyPr>
            <a:normAutofit/>
          </a:bodyPr>
          <a:lstStyle/>
          <a:p>
            <a:r>
              <a:rPr lang="en-US" dirty="0" smtClean="0"/>
              <a:t>Size-at-Age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43631" y="875256"/>
            <a:ext cx="150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Population</a:t>
            </a:r>
            <a:endParaRPr lang="en-US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307282" y="875256"/>
            <a:ext cx="19292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Status Indicators</a:t>
            </a:r>
            <a:endParaRPr lang="en-US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54442" y="1271451"/>
            <a:ext cx="4420966" cy="2029098"/>
            <a:chOff x="54442" y="1271451"/>
            <a:chExt cx="4420966" cy="2029098"/>
          </a:xfrm>
        </p:grpSpPr>
        <p:pic>
          <p:nvPicPr>
            <p:cNvPr id="21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6355"/>
            <a:stretch/>
          </p:blipFill>
          <p:spPr bwMode="auto">
            <a:xfrm>
              <a:off x="54442" y="1271451"/>
              <a:ext cx="4420966" cy="20290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" name="Rectangle 2"/>
            <p:cNvSpPr/>
            <p:nvPr/>
          </p:nvSpPr>
          <p:spPr>
            <a:xfrm>
              <a:off x="1079863" y="2151017"/>
              <a:ext cx="435428" cy="26125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4345942" y="1271451"/>
            <a:ext cx="4737463" cy="4737463"/>
            <a:chOff x="4345942" y="1271451"/>
            <a:chExt cx="4737463" cy="4737463"/>
          </a:xfrm>
        </p:grpSpPr>
        <p:pic>
          <p:nvPicPr>
            <p:cNvPr id="20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45942" y="1271451"/>
              <a:ext cx="4737463" cy="47374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4" name="Rectangle 23"/>
            <p:cNvSpPr/>
            <p:nvPr/>
          </p:nvSpPr>
          <p:spPr>
            <a:xfrm>
              <a:off x="5416731" y="2172788"/>
              <a:ext cx="505096" cy="26125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390" y="3559220"/>
            <a:ext cx="3661033" cy="2745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" name="TextBox 5"/>
          <p:cNvSpPr txBox="1">
            <a:spLocks noChangeArrowheads="1"/>
          </p:cNvSpPr>
          <p:nvPr/>
        </p:nvSpPr>
        <p:spPr bwMode="auto">
          <a:xfrm>
            <a:off x="2422660" y="1625917"/>
            <a:ext cx="181981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1400" b="1" dirty="0"/>
              <a:t>Single VB: solid line</a:t>
            </a:r>
          </a:p>
        </p:txBody>
      </p:sp>
      <p:sp>
        <p:nvSpPr>
          <p:cNvPr id="29" name="TextBox 7"/>
          <p:cNvSpPr txBox="1">
            <a:spLocks noChangeArrowheads="1"/>
          </p:cNvSpPr>
          <p:nvPr/>
        </p:nvSpPr>
        <p:spPr bwMode="auto">
          <a:xfrm>
            <a:off x="2422660" y="1909172"/>
            <a:ext cx="181981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1400" b="1" dirty="0"/>
              <a:t>Two  VB: dashed line</a:t>
            </a:r>
          </a:p>
        </p:txBody>
      </p:sp>
    </p:spTree>
    <p:extLst>
      <p:ext uri="{BB962C8B-B14F-4D97-AF65-F5344CB8AC3E}">
        <p14:creationId xmlns:p14="http://schemas.microsoft.com/office/powerpoint/2010/main" val="3755178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55864" y="672019"/>
            <a:ext cx="8759535" cy="68012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r" defTabSz="4572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b="1" i="0" kern="1200">
                <a:solidFill>
                  <a:schemeClr val="accent1"/>
                </a:solidFill>
                <a:latin typeface="+mj-lt"/>
                <a:ea typeface="+mj-ea"/>
                <a:cs typeface="Arial Narrow Bold"/>
              </a:defRPr>
            </a:lvl1pPr>
          </a:lstStyle>
          <a:p>
            <a:pPr algn="ctr"/>
            <a:r>
              <a:rPr lang="en-US" sz="3200" b="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Issues Addressed at Review Workshop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1886" y="1692613"/>
            <a:ext cx="843860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Additional Runs:</a:t>
            </a:r>
          </a:p>
          <a:p>
            <a:endParaRPr lang="en-US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Requested to better understand model behavior</a:t>
            </a:r>
          </a:p>
          <a:p>
            <a:endParaRPr lang="en-US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No recommended changes to base run</a:t>
            </a:r>
          </a:p>
          <a:p>
            <a:endParaRPr lang="en-US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Did not (qualitatively) affect status determination (i.e., overfished/overfishing)</a:t>
            </a:r>
          </a:p>
          <a:p>
            <a:pPr marL="400050" indent="-400050">
              <a:buAutoNum type="romanUcPeriod" startAt="4"/>
            </a:pPr>
            <a:endParaRPr lang="en-US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3553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20000"/>
              </a:spcBef>
            </a:pPr>
            <a:endParaRPr lang="en-US"/>
          </a:p>
        </p:txBody>
      </p:sp>
      <p:sp>
        <p:nvSpPr>
          <p:cNvPr id="4608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0"/>
            <a:ext cx="2667000" cy="838200"/>
          </a:xfrm>
        </p:spPr>
        <p:txBody>
          <a:bodyPr/>
          <a:lstStyle/>
          <a:p>
            <a:pPr eaLnBrk="1" hangingPunct="1"/>
            <a:r>
              <a:rPr lang="en-US" dirty="0" smtClean="0"/>
              <a:t>QUESTIONS?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0854" y="3451214"/>
            <a:ext cx="4727641" cy="2797186"/>
          </a:xfrm>
          <a:prstGeom prst="rect">
            <a:avLst/>
          </a:prstGeom>
        </p:spPr>
      </p:pic>
      <p:sp>
        <p:nvSpPr>
          <p:cNvPr id="8" name="Oval Callout 7"/>
          <p:cNvSpPr/>
          <p:nvPr/>
        </p:nvSpPr>
        <p:spPr bwMode="auto">
          <a:xfrm>
            <a:off x="304800" y="1981200"/>
            <a:ext cx="2895600" cy="1371600"/>
          </a:xfrm>
          <a:prstGeom prst="wedgeEllipseCallout">
            <a:avLst>
              <a:gd name="adj1" fmla="val 62545"/>
              <a:gd name="adj2" fmla="val 112049"/>
            </a:avLst>
          </a:prstGeom>
          <a:noFill/>
          <a:ln w="9525" cap="flat" cmpd="sng" algn="ctr">
            <a:solidFill>
              <a:schemeClr val="tx1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spcBef>
                <a:spcPct val="20000"/>
              </a:spcBef>
              <a:defRPr/>
            </a:pPr>
            <a:endParaRPr lang="en-US">
              <a:latin typeface="Arial" charset="0"/>
              <a:ea typeface="ヒラギノ角ゴ Pro W3" pitchFamily="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3208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cs typeface="Arial Narrow Bold" pitchFamily="34" charset="0"/>
              </a:rPr>
              <a:t>P* projections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35649" y="1230585"/>
            <a:ext cx="6659562" cy="4237037"/>
          </a:xfrm>
        </p:spPr>
        <p:txBody>
          <a:bodyPr rtlCol="0">
            <a:normAutofit fontScale="77500" lnSpcReduction="20000"/>
          </a:bodyPr>
          <a:lstStyle/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Carry forward uncertainties from MCB runs</a:t>
            </a:r>
          </a:p>
          <a:p>
            <a:pPr lvl="1"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sz="2600" dirty="0"/>
              <a:t>Uncertainties in initial (</a:t>
            </a:r>
            <a:r>
              <a:rPr lang="en-US" sz="2600" dirty="0" smtClean="0"/>
              <a:t>2013) </a:t>
            </a:r>
            <a:r>
              <a:rPr lang="en-US" sz="2600" dirty="0"/>
              <a:t>abundance at age, </a:t>
            </a:r>
            <a:r>
              <a:rPr lang="en-US" sz="2600" dirty="0" err="1"/>
              <a:t>spawner</a:t>
            </a:r>
            <a:r>
              <a:rPr lang="en-US" sz="2600" dirty="0"/>
              <a:t>-recruit function, natural mortality, discard mortality, </a:t>
            </a:r>
            <a:r>
              <a:rPr lang="en-US" sz="2600" dirty="0" err="1"/>
              <a:t>selectivities</a:t>
            </a:r>
            <a:r>
              <a:rPr lang="en-US" sz="2600" dirty="0"/>
              <a:t>, recruitment deviations </a:t>
            </a:r>
          </a:p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Uncertainty in </a:t>
            </a:r>
            <a:r>
              <a:rPr lang="en-US" dirty="0" err="1"/>
              <a:t>Fmsy</a:t>
            </a:r>
            <a:r>
              <a:rPr lang="en-US" dirty="0"/>
              <a:t> uses distribution from MCB runs</a:t>
            </a:r>
          </a:p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Landings in </a:t>
            </a:r>
            <a:r>
              <a:rPr lang="en-US" dirty="0" smtClean="0"/>
              <a:t>2013 </a:t>
            </a:r>
            <a:r>
              <a:rPr lang="en-US" dirty="0"/>
              <a:t>equal to average from </a:t>
            </a:r>
            <a:r>
              <a:rPr lang="en-US" dirty="0" smtClean="0"/>
              <a:t>2011-2012. </a:t>
            </a:r>
            <a:r>
              <a:rPr lang="en-US" dirty="0"/>
              <a:t>New management assumed to start in 2013.</a:t>
            </a:r>
          </a:p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No management uncertainty (total removals = ABC)</a:t>
            </a:r>
          </a:p>
          <a:p>
            <a:pPr marL="342900" indent="-3429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Probability of overfishing P*=</a:t>
            </a:r>
            <a:r>
              <a:rPr lang="en-US" dirty="0" smtClean="0"/>
              <a:t>0.4 </a:t>
            </a:r>
            <a:r>
              <a:rPr lang="en-US" dirty="0"/>
              <a:t>and P*=0.5</a:t>
            </a:r>
          </a:p>
          <a:p>
            <a:pPr algn="l" fontAlgn="auto">
              <a:spcAft>
                <a:spcPts val="0"/>
              </a:spcAft>
              <a:buFont typeface="Arial"/>
              <a:buNone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199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20000"/>
              </a:spcBef>
            </a:pPr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4628" y="730889"/>
            <a:ext cx="4907836" cy="5521315"/>
          </a:xfrm>
          <a:prstGeom prst="rect">
            <a:avLst/>
          </a:prstGeom>
        </p:spPr>
      </p:pic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>
          <a:xfrm>
            <a:off x="4062845" y="99752"/>
            <a:ext cx="1610591" cy="838200"/>
          </a:xfrm>
        </p:spPr>
        <p:txBody>
          <a:bodyPr/>
          <a:lstStyle/>
          <a:p>
            <a:pPr eaLnBrk="1" hangingPunct="1"/>
            <a:r>
              <a:rPr lang="en-US" dirty="0" smtClean="0"/>
              <a:t>P*=0.1</a:t>
            </a:r>
          </a:p>
        </p:txBody>
      </p:sp>
    </p:spTree>
    <p:extLst>
      <p:ext uri="{BB962C8B-B14F-4D97-AF65-F5344CB8AC3E}">
        <p14:creationId xmlns:p14="http://schemas.microsoft.com/office/powerpoint/2010/main" val="2923258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20000"/>
              </a:spcBef>
            </a:pPr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9523" y="849036"/>
            <a:ext cx="5004954" cy="5625723"/>
          </a:xfrm>
          <a:prstGeom prst="rect">
            <a:avLst/>
          </a:prstGeom>
        </p:spPr>
      </p:pic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4062845" y="99752"/>
            <a:ext cx="1610591" cy="838200"/>
          </a:xfrm>
        </p:spPr>
        <p:txBody>
          <a:bodyPr/>
          <a:lstStyle/>
          <a:p>
            <a:pPr eaLnBrk="1" hangingPunct="1"/>
            <a:r>
              <a:rPr lang="en-US" dirty="0" smtClean="0"/>
              <a:t>P*=0.2</a:t>
            </a:r>
          </a:p>
        </p:txBody>
      </p:sp>
    </p:spTree>
    <p:extLst>
      <p:ext uri="{BB962C8B-B14F-4D97-AF65-F5344CB8AC3E}">
        <p14:creationId xmlns:p14="http://schemas.microsoft.com/office/powerpoint/2010/main" val="2498678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20000"/>
              </a:spcBef>
            </a:pPr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9962" y="1068667"/>
            <a:ext cx="4785856" cy="5384088"/>
          </a:xfrm>
          <a:prstGeom prst="rect">
            <a:avLst/>
          </a:prstGeom>
        </p:spPr>
      </p:pic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4062845" y="99752"/>
            <a:ext cx="1610591" cy="838200"/>
          </a:xfrm>
        </p:spPr>
        <p:txBody>
          <a:bodyPr/>
          <a:lstStyle/>
          <a:p>
            <a:pPr eaLnBrk="1" hangingPunct="1"/>
            <a:r>
              <a:rPr lang="en-US" dirty="0" smtClean="0"/>
              <a:t>P*=0.3</a:t>
            </a:r>
          </a:p>
        </p:txBody>
      </p:sp>
    </p:spTree>
    <p:extLst>
      <p:ext uri="{BB962C8B-B14F-4D97-AF65-F5344CB8AC3E}">
        <p14:creationId xmlns:p14="http://schemas.microsoft.com/office/powerpoint/2010/main" val="4169141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20000"/>
              </a:spcBef>
            </a:pPr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835" y="1030370"/>
            <a:ext cx="4894119" cy="5505884"/>
          </a:xfrm>
          <a:prstGeom prst="rect">
            <a:avLst/>
          </a:prstGeom>
        </p:spPr>
      </p:pic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4062845" y="99752"/>
            <a:ext cx="1610591" cy="8382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i="0" kern="1200">
                <a:solidFill>
                  <a:schemeClr val="accent1"/>
                </a:solidFill>
                <a:latin typeface="+mj-lt"/>
                <a:ea typeface="+mj-ea"/>
                <a:cs typeface="Arial Narrow Bold"/>
              </a:defRPr>
            </a:lvl1pPr>
          </a:lstStyle>
          <a:p>
            <a:r>
              <a:rPr lang="en-US" dirty="0" smtClean="0"/>
              <a:t>P*=0.4</a:t>
            </a:r>
          </a:p>
        </p:txBody>
      </p:sp>
    </p:spTree>
    <p:extLst>
      <p:ext uri="{BB962C8B-B14F-4D97-AF65-F5344CB8AC3E}">
        <p14:creationId xmlns:p14="http://schemas.microsoft.com/office/powerpoint/2010/main" val="4169141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20000"/>
              </a:spcBef>
            </a:pPr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3166" y="937952"/>
            <a:ext cx="4998351" cy="5623145"/>
          </a:xfrm>
          <a:prstGeom prst="rect">
            <a:avLst/>
          </a:prstGeom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4062845" y="99752"/>
            <a:ext cx="1610591" cy="8382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i="0" kern="1200">
                <a:solidFill>
                  <a:schemeClr val="accent1"/>
                </a:solidFill>
                <a:latin typeface="+mj-lt"/>
                <a:ea typeface="+mj-ea"/>
                <a:cs typeface="Arial Narrow Bold"/>
              </a:defRPr>
            </a:lvl1pPr>
          </a:lstStyle>
          <a:p>
            <a:r>
              <a:rPr lang="en-US" dirty="0" smtClean="0"/>
              <a:t>P*=0.5</a:t>
            </a:r>
          </a:p>
        </p:txBody>
      </p:sp>
    </p:spTree>
    <p:extLst>
      <p:ext uri="{BB962C8B-B14F-4D97-AF65-F5344CB8AC3E}">
        <p14:creationId xmlns:p14="http://schemas.microsoft.com/office/powerpoint/2010/main" val="4169141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272" y="797290"/>
            <a:ext cx="7306056" cy="547725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033586" y="0"/>
            <a:ext cx="57769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Projection Scenario F=</a:t>
            </a:r>
            <a:r>
              <a:rPr lang="en-US" sz="3200" dirty="0" err="1" smtClean="0">
                <a:solidFill>
                  <a:schemeClr val="bg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</a:t>
            </a:r>
            <a:r>
              <a:rPr lang="en-US" sz="3200" baseline="-25000" dirty="0" err="1" smtClean="0">
                <a:solidFill>
                  <a:schemeClr val="bg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current</a:t>
            </a:r>
            <a:endParaRPr lang="en-US" sz="3200" baseline="-25000" dirty="0">
              <a:solidFill>
                <a:schemeClr val="bg2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666876" y="571500"/>
            <a:ext cx="2762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</a:t>
            </a: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Spawning Stock (midyear)</a:t>
            </a:r>
            <a:endParaRPr lang="en-US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267451" y="612624"/>
            <a:ext cx="1038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Recruits</a:t>
            </a:r>
            <a:endParaRPr lang="en-US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666876" y="3351252"/>
            <a:ext cx="2762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</a:t>
            </a: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Fishing Mortality Rate</a:t>
            </a:r>
            <a:endParaRPr lang="en-US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267450" y="3340465"/>
            <a:ext cx="1038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Landings</a:t>
            </a:r>
            <a:endParaRPr lang="en-US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0263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62" y="797290"/>
            <a:ext cx="7306056" cy="547725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666876" y="571500"/>
            <a:ext cx="2762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</a:t>
            </a: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Spawning Stock (midyear)</a:t>
            </a:r>
            <a:endParaRPr lang="en-US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267451" y="612624"/>
            <a:ext cx="1038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Recruits</a:t>
            </a:r>
            <a:endParaRPr lang="en-US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666876" y="3351252"/>
            <a:ext cx="2762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</a:t>
            </a: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Fishing Mortality Rate</a:t>
            </a:r>
            <a:endParaRPr lang="en-US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267450" y="3340465"/>
            <a:ext cx="1038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Landings</a:t>
            </a:r>
            <a:endParaRPr lang="en-US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033586" y="0"/>
            <a:ext cx="57769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Projection Scenario F=</a:t>
            </a:r>
            <a:r>
              <a:rPr lang="en-US" sz="3200" dirty="0" err="1" smtClean="0">
                <a:solidFill>
                  <a:schemeClr val="bg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</a:t>
            </a:r>
            <a:r>
              <a:rPr lang="en-US" sz="3200" baseline="-25000" dirty="0" err="1" smtClean="0">
                <a:solidFill>
                  <a:schemeClr val="bg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msy</a:t>
            </a:r>
            <a:endParaRPr lang="en-US" sz="3200" baseline="-25000" dirty="0">
              <a:solidFill>
                <a:schemeClr val="bg2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1254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1423556" y="0"/>
            <a:ext cx="63869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Projection Scenario F=65% </a:t>
            </a:r>
            <a:r>
              <a:rPr lang="en-US" sz="3200" dirty="0" err="1" smtClean="0">
                <a:solidFill>
                  <a:schemeClr val="bg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</a:t>
            </a:r>
            <a:r>
              <a:rPr lang="en-US" sz="3200" baseline="-25000" dirty="0" err="1" smtClean="0">
                <a:solidFill>
                  <a:schemeClr val="bg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msy</a:t>
            </a:r>
            <a:endParaRPr lang="en-US" sz="3200" baseline="-25000" dirty="0">
              <a:solidFill>
                <a:schemeClr val="bg2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000" y="797290"/>
            <a:ext cx="7306056" cy="5477256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666876" y="571500"/>
            <a:ext cx="2762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</a:t>
            </a: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Spawning Stock (midyear)</a:t>
            </a:r>
            <a:endParaRPr lang="en-US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267451" y="612624"/>
            <a:ext cx="1038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Recruits</a:t>
            </a:r>
            <a:endParaRPr lang="en-US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666876" y="3351252"/>
            <a:ext cx="2762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</a:t>
            </a: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Fishing Mortality Rate</a:t>
            </a:r>
            <a:endParaRPr lang="en-US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267450" y="3340465"/>
            <a:ext cx="1038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Landings</a:t>
            </a:r>
            <a:endParaRPr lang="en-US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6013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1423556" y="0"/>
            <a:ext cx="63869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Projection Scenario F=75% </a:t>
            </a:r>
            <a:r>
              <a:rPr lang="en-US" sz="3200" dirty="0" err="1" smtClean="0">
                <a:solidFill>
                  <a:schemeClr val="bg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</a:t>
            </a:r>
            <a:r>
              <a:rPr lang="en-US" sz="3200" baseline="-25000" dirty="0" err="1" smtClean="0">
                <a:solidFill>
                  <a:schemeClr val="bg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msy</a:t>
            </a:r>
            <a:endParaRPr lang="en-US" sz="3200" baseline="-25000" dirty="0">
              <a:solidFill>
                <a:schemeClr val="bg2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225" y="786503"/>
            <a:ext cx="7306056" cy="547725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666876" y="571500"/>
            <a:ext cx="2762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</a:t>
            </a: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Spawning Stock (midyear)</a:t>
            </a:r>
            <a:endParaRPr lang="en-US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267451" y="612624"/>
            <a:ext cx="1038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Recruits</a:t>
            </a:r>
            <a:endParaRPr lang="en-US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666876" y="3351252"/>
            <a:ext cx="2762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</a:t>
            </a: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Fishing Mortality Rate</a:t>
            </a:r>
            <a:endParaRPr lang="en-US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267450" y="3340465"/>
            <a:ext cx="1038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Landings</a:t>
            </a:r>
            <a:endParaRPr lang="en-US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5491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1423556" y="0"/>
            <a:ext cx="63869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Projection Scenario F=85% </a:t>
            </a:r>
            <a:r>
              <a:rPr lang="en-US" sz="3200" dirty="0" err="1" smtClean="0">
                <a:solidFill>
                  <a:schemeClr val="bg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</a:t>
            </a:r>
            <a:r>
              <a:rPr lang="en-US" sz="3200" baseline="-25000" dirty="0" err="1" smtClean="0">
                <a:solidFill>
                  <a:schemeClr val="bg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msy</a:t>
            </a:r>
            <a:endParaRPr lang="en-US" sz="3200" baseline="-25000" dirty="0">
              <a:solidFill>
                <a:schemeClr val="bg2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000" y="797290"/>
            <a:ext cx="7306056" cy="5477256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666876" y="571500"/>
            <a:ext cx="2762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</a:t>
            </a: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Spawning Stock (midyear)</a:t>
            </a:r>
            <a:endParaRPr lang="en-US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267451" y="612624"/>
            <a:ext cx="1038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Recruits</a:t>
            </a:r>
            <a:endParaRPr lang="en-US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666876" y="3351252"/>
            <a:ext cx="2762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</a:t>
            </a: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Fishing Mortality Rate</a:t>
            </a:r>
            <a:endParaRPr lang="en-US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267450" y="3340465"/>
            <a:ext cx="1038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Landings</a:t>
            </a:r>
            <a:endParaRPr lang="en-US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9895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endParaRPr lang="en-US"/>
          </a:p>
        </p:txBody>
      </p:sp>
      <p:sp>
        <p:nvSpPr>
          <p:cNvPr id="5" name="Title 2"/>
          <p:cNvSpPr txBox="1">
            <a:spLocks/>
          </p:cNvSpPr>
          <p:nvPr/>
        </p:nvSpPr>
        <p:spPr bwMode="auto">
          <a:xfrm>
            <a:off x="7439025" y="95250"/>
            <a:ext cx="154305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BAM</a:t>
            </a:r>
            <a:r>
              <a:rPr kumimoji="0" lang="en-US" sz="14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400" kern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Base Run 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638300"/>
            <a:ext cx="4571999" cy="4571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638300"/>
            <a:ext cx="4571999" cy="4571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609725" y="95250"/>
            <a:ext cx="4972050" cy="533400"/>
          </a:xfrm>
        </p:spPr>
        <p:txBody>
          <a:bodyPr/>
          <a:lstStyle/>
          <a:p>
            <a:pPr algn="l"/>
            <a:r>
              <a:rPr lang="en-US" sz="2800" b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Model Fits: Fishery Landings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528762" y="1352550"/>
            <a:ext cx="15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Recreationa</a:t>
            </a:r>
            <a:r>
              <a:rPr lang="en-US" dirty="0" smtClean="0"/>
              <a:t>l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329362" y="1352550"/>
            <a:ext cx="151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Commercial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3414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endParaRPr lang="en-US"/>
          </a:p>
        </p:txBody>
      </p:sp>
      <p:sp>
        <p:nvSpPr>
          <p:cNvPr id="5" name="Title 2"/>
          <p:cNvSpPr txBox="1">
            <a:spLocks/>
          </p:cNvSpPr>
          <p:nvPr/>
        </p:nvSpPr>
        <p:spPr bwMode="auto">
          <a:xfrm>
            <a:off x="7439025" y="95250"/>
            <a:ext cx="154305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BAM</a:t>
            </a:r>
            <a:r>
              <a:rPr kumimoji="0" lang="en-US" sz="14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400" kern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Base Run 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04825" y="95250"/>
            <a:ext cx="7019925" cy="533400"/>
          </a:xfrm>
        </p:spPr>
        <p:txBody>
          <a:bodyPr/>
          <a:lstStyle/>
          <a:p>
            <a:pPr algn="l"/>
            <a:r>
              <a:rPr lang="en-US" sz="2800" b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Model Fits: Length and Age Compositions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476" y="628650"/>
            <a:ext cx="6086475" cy="608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1297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endParaRPr lang="en-US"/>
          </a:p>
        </p:txBody>
      </p:sp>
      <p:sp>
        <p:nvSpPr>
          <p:cNvPr id="5" name="Title 2"/>
          <p:cNvSpPr txBox="1">
            <a:spLocks/>
          </p:cNvSpPr>
          <p:nvPr/>
        </p:nvSpPr>
        <p:spPr bwMode="auto">
          <a:xfrm>
            <a:off x="7439025" y="95250"/>
            <a:ext cx="154305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BAM</a:t>
            </a:r>
            <a:r>
              <a:rPr kumimoji="0" lang="en-US" sz="14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400" kern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Base Run 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581025"/>
            <a:ext cx="6143625" cy="614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504825" y="95250"/>
            <a:ext cx="7019925" cy="533400"/>
          </a:xfrm>
        </p:spPr>
        <p:txBody>
          <a:bodyPr/>
          <a:lstStyle/>
          <a:p>
            <a:pPr algn="l"/>
            <a:r>
              <a:rPr lang="en-US" sz="2800" b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Model Fits: Length and Age Compositions</a:t>
            </a:r>
          </a:p>
        </p:txBody>
      </p:sp>
    </p:spTree>
    <p:extLst>
      <p:ext uri="{BB962C8B-B14F-4D97-AF65-F5344CB8AC3E}">
        <p14:creationId xmlns:p14="http://schemas.microsoft.com/office/powerpoint/2010/main" val="2164976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endParaRPr lang="en-US"/>
          </a:p>
        </p:txBody>
      </p:sp>
      <p:sp>
        <p:nvSpPr>
          <p:cNvPr id="5" name="Title 2"/>
          <p:cNvSpPr txBox="1">
            <a:spLocks/>
          </p:cNvSpPr>
          <p:nvPr/>
        </p:nvSpPr>
        <p:spPr bwMode="auto">
          <a:xfrm>
            <a:off x="7439025" y="95250"/>
            <a:ext cx="154305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BAM</a:t>
            </a:r>
            <a:r>
              <a:rPr kumimoji="0" lang="en-US" sz="14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400" kern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Base Run 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812" y="528637"/>
            <a:ext cx="6205538" cy="620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419100" y="38099"/>
            <a:ext cx="7019925" cy="5334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r" defTabSz="4572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b="1" i="0" kern="1200">
                <a:solidFill>
                  <a:schemeClr val="accent1"/>
                </a:solidFill>
                <a:latin typeface="+mj-lt"/>
                <a:ea typeface="+mj-ea"/>
                <a:cs typeface="Arial Narrow Bold"/>
              </a:defRPr>
            </a:lvl1pPr>
          </a:lstStyle>
          <a:p>
            <a:pPr algn="l"/>
            <a:r>
              <a:rPr lang="en-US" sz="2800" b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Model Fits: Length and Age Compositions</a:t>
            </a:r>
          </a:p>
        </p:txBody>
      </p:sp>
    </p:spTree>
    <p:extLst>
      <p:ext uri="{BB962C8B-B14F-4D97-AF65-F5344CB8AC3E}">
        <p14:creationId xmlns:p14="http://schemas.microsoft.com/office/powerpoint/2010/main" val="3162570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endParaRPr lang="en-US"/>
          </a:p>
        </p:txBody>
      </p:sp>
      <p:sp>
        <p:nvSpPr>
          <p:cNvPr id="5" name="Title 2"/>
          <p:cNvSpPr txBox="1">
            <a:spLocks/>
          </p:cNvSpPr>
          <p:nvPr/>
        </p:nvSpPr>
        <p:spPr bwMode="auto">
          <a:xfrm>
            <a:off x="7439025" y="95250"/>
            <a:ext cx="154305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BAM</a:t>
            </a:r>
            <a:r>
              <a:rPr kumimoji="0" lang="en-US" sz="14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400" kern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Base Run 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8281" y="485775"/>
            <a:ext cx="6257925" cy="6257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419100" y="38099"/>
            <a:ext cx="7019925" cy="5334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r" defTabSz="4572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b="1" i="0" kern="1200">
                <a:solidFill>
                  <a:schemeClr val="accent1"/>
                </a:solidFill>
                <a:latin typeface="+mj-lt"/>
                <a:ea typeface="+mj-ea"/>
                <a:cs typeface="Arial Narrow Bold"/>
              </a:defRPr>
            </a:lvl1pPr>
          </a:lstStyle>
          <a:p>
            <a:pPr algn="l"/>
            <a:r>
              <a:rPr lang="en-US" sz="2800" b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Model Fits: Length and Age Compositions</a:t>
            </a:r>
          </a:p>
        </p:txBody>
      </p:sp>
    </p:spTree>
    <p:extLst>
      <p:ext uri="{BB962C8B-B14F-4D97-AF65-F5344CB8AC3E}">
        <p14:creationId xmlns:p14="http://schemas.microsoft.com/office/powerpoint/2010/main" val="3580985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endParaRPr lang="en-US"/>
          </a:p>
        </p:txBody>
      </p:sp>
      <p:sp>
        <p:nvSpPr>
          <p:cNvPr id="5" name="Title 2"/>
          <p:cNvSpPr txBox="1">
            <a:spLocks/>
          </p:cNvSpPr>
          <p:nvPr/>
        </p:nvSpPr>
        <p:spPr bwMode="auto">
          <a:xfrm>
            <a:off x="7439025" y="95250"/>
            <a:ext cx="154305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BAM</a:t>
            </a:r>
            <a:r>
              <a:rPr kumimoji="0" lang="en-US" sz="14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400" kern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Base Run 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8280" y="573880"/>
            <a:ext cx="6160295" cy="61602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377427" y="123824"/>
            <a:ext cx="7019925" cy="5334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r" defTabSz="4572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b="1" i="0" kern="1200">
                <a:solidFill>
                  <a:schemeClr val="accent1"/>
                </a:solidFill>
                <a:latin typeface="+mj-lt"/>
                <a:ea typeface="+mj-ea"/>
                <a:cs typeface="Arial Narrow Bold"/>
              </a:defRPr>
            </a:lvl1pPr>
          </a:lstStyle>
          <a:p>
            <a:pPr algn="l"/>
            <a:r>
              <a:rPr lang="en-US" sz="2800" b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Model Fits: Length and Age Compositions</a:t>
            </a:r>
          </a:p>
        </p:txBody>
      </p:sp>
    </p:spTree>
    <p:extLst>
      <p:ext uri="{BB962C8B-B14F-4D97-AF65-F5344CB8AC3E}">
        <p14:creationId xmlns:p14="http://schemas.microsoft.com/office/powerpoint/2010/main" val="2637936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endParaRPr lang="en-US"/>
          </a:p>
        </p:txBody>
      </p:sp>
      <p:sp>
        <p:nvSpPr>
          <p:cNvPr id="5" name="Title 2"/>
          <p:cNvSpPr txBox="1">
            <a:spLocks/>
          </p:cNvSpPr>
          <p:nvPr/>
        </p:nvSpPr>
        <p:spPr bwMode="auto">
          <a:xfrm>
            <a:off x="7439025" y="95250"/>
            <a:ext cx="154305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BAM</a:t>
            </a:r>
            <a:r>
              <a:rPr kumimoji="0" lang="en-US" sz="14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400" kern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Base Run 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85825" y="47625"/>
            <a:ext cx="6610350" cy="533400"/>
          </a:xfrm>
        </p:spPr>
        <p:txBody>
          <a:bodyPr/>
          <a:lstStyle/>
          <a:p>
            <a:pPr algn="l"/>
            <a:r>
              <a:rPr lang="en-US" sz="2800" b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Model Fits: Recreational Length Comps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9925" y="647702"/>
            <a:ext cx="5695950" cy="569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1025"/>
            <a:ext cx="2295525" cy="5962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257425" y="1197664"/>
            <a:ext cx="8382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33 in. min</a:t>
            </a:r>
            <a:endParaRPr lang="en-US" sz="105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57425" y="2667000"/>
            <a:ext cx="8001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2 fish bag</a:t>
            </a:r>
            <a:endParaRPr lang="en-US" sz="105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9049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endParaRPr lang="en-US"/>
          </a:p>
        </p:txBody>
      </p:sp>
      <p:sp>
        <p:nvSpPr>
          <p:cNvPr id="5" name="Title 2"/>
          <p:cNvSpPr txBox="1">
            <a:spLocks/>
          </p:cNvSpPr>
          <p:nvPr/>
        </p:nvSpPr>
        <p:spPr bwMode="auto">
          <a:xfrm>
            <a:off x="7439025" y="95250"/>
            <a:ext cx="154305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BAM</a:t>
            </a:r>
            <a:r>
              <a:rPr kumimoji="0" lang="en-US" sz="14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400" kern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Base Run 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285875" y="47625"/>
            <a:ext cx="6210300" cy="533400"/>
          </a:xfrm>
        </p:spPr>
        <p:txBody>
          <a:bodyPr/>
          <a:lstStyle/>
          <a:p>
            <a:pPr algn="l"/>
            <a:r>
              <a:rPr lang="en-US" sz="2800" b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Model Fits: Recreational Age Comps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762000"/>
            <a:ext cx="6086475" cy="608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Oval 7"/>
          <p:cNvSpPr>
            <a:spLocks noChangeArrowheads="1"/>
          </p:cNvSpPr>
          <p:nvPr/>
        </p:nvSpPr>
        <p:spPr bwMode="auto">
          <a:xfrm>
            <a:off x="7524084" y="6361415"/>
            <a:ext cx="1381791" cy="383874"/>
          </a:xfrm>
          <a:prstGeom prst="ellipse">
            <a:avLst/>
          </a:prstGeom>
          <a:noFill/>
          <a:ln w="25400" algn="ctr">
            <a:solidFill>
              <a:schemeClr val="tx2">
                <a:lumMod val="60000"/>
                <a:lumOff val="4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spcBef>
                <a:spcPct val="20000"/>
              </a:spcBef>
              <a:defRPr/>
            </a:pPr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576388" y="1205299"/>
            <a:ext cx="9810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33 in. min</a:t>
            </a:r>
            <a:endParaRPr lang="en-US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76388" y="2724150"/>
            <a:ext cx="9810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2 fish bag</a:t>
            </a:r>
            <a:endParaRPr lang="en-US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3" y="676275"/>
            <a:ext cx="1495425" cy="5962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50395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endParaRPr lang="en-US"/>
          </a:p>
        </p:txBody>
      </p:sp>
      <p:sp>
        <p:nvSpPr>
          <p:cNvPr id="5" name="Title 2"/>
          <p:cNvSpPr txBox="1">
            <a:spLocks/>
          </p:cNvSpPr>
          <p:nvPr/>
        </p:nvSpPr>
        <p:spPr bwMode="auto">
          <a:xfrm>
            <a:off x="7439025" y="95250"/>
            <a:ext cx="154305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BAM</a:t>
            </a:r>
            <a:r>
              <a:rPr kumimoji="0" lang="en-US" sz="14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400" kern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Base Run 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09625" y="47625"/>
            <a:ext cx="6224587" cy="533400"/>
          </a:xfrm>
        </p:spPr>
        <p:txBody>
          <a:bodyPr/>
          <a:lstStyle/>
          <a:p>
            <a:pPr algn="l"/>
            <a:r>
              <a:rPr lang="en-US" sz="2800" b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Model Fits: Commercial Compositions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076951" y="5584609"/>
            <a:ext cx="25431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u="sng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1986-2011</a:t>
            </a:r>
          </a:p>
          <a:p>
            <a:r>
              <a:rPr lang="en-US" sz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Avg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num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trips:  7</a:t>
            </a:r>
          </a:p>
          <a:p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Total </a:t>
            </a:r>
            <a:r>
              <a:rPr lang="en-US" sz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num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fish: 120</a:t>
            </a:r>
            <a:endParaRPr lang="en-US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413" y="1288063"/>
            <a:ext cx="4281874" cy="4281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0201" y="1288063"/>
            <a:ext cx="4281874" cy="4281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352551" y="5584609"/>
            <a:ext cx="25431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u="sng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1982-2011</a:t>
            </a:r>
          </a:p>
          <a:p>
            <a:r>
              <a:rPr lang="en-US" sz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Avg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num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trips:  9</a:t>
            </a:r>
          </a:p>
          <a:p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Total </a:t>
            </a:r>
            <a:r>
              <a:rPr lang="en-US" sz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num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fish: 438</a:t>
            </a:r>
            <a:endParaRPr lang="en-US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3" name="Title 2"/>
          <p:cNvSpPr txBox="1">
            <a:spLocks/>
          </p:cNvSpPr>
          <p:nvPr/>
        </p:nvSpPr>
        <p:spPr bwMode="auto">
          <a:xfrm>
            <a:off x="1200151" y="1058175"/>
            <a:ext cx="2849776" cy="4597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Commercial Length Comps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5" name="Title 2"/>
          <p:cNvSpPr txBox="1">
            <a:spLocks/>
          </p:cNvSpPr>
          <p:nvPr/>
        </p:nvSpPr>
        <p:spPr bwMode="auto">
          <a:xfrm>
            <a:off x="5416250" y="1058175"/>
            <a:ext cx="2849776" cy="4597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Commercial Age Comps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7373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endParaRPr lang="en-US"/>
          </a:p>
        </p:txBody>
      </p:sp>
      <p:sp>
        <p:nvSpPr>
          <p:cNvPr id="6" name="Title 2"/>
          <p:cNvSpPr txBox="1">
            <a:spLocks/>
          </p:cNvSpPr>
          <p:nvPr/>
        </p:nvSpPr>
        <p:spPr bwMode="auto">
          <a:xfrm>
            <a:off x="7439025" y="95250"/>
            <a:ext cx="154305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BAM</a:t>
            </a:r>
            <a:r>
              <a:rPr kumimoji="0" lang="en-US" sz="14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400" kern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Base Run 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85925"/>
            <a:ext cx="45720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685925"/>
            <a:ext cx="45720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286000" y="76200"/>
            <a:ext cx="3762376" cy="533400"/>
          </a:xfrm>
        </p:spPr>
        <p:txBody>
          <a:bodyPr>
            <a:normAutofit fontScale="90000"/>
          </a:bodyPr>
          <a:lstStyle/>
          <a:p>
            <a:pPr algn="l"/>
            <a:r>
              <a:rPr lang="en-US" sz="3200" b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Model Fits: Indices</a:t>
            </a:r>
          </a:p>
        </p:txBody>
      </p:sp>
      <p:sp>
        <p:nvSpPr>
          <p:cNvPr id="9" name="Title 2"/>
          <p:cNvSpPr txBox="1">
            <a:spLocks/>
          </p:cNvSpPr>
          <p:nvPr/>
        </p:nvSpPr>
        <p:spPr bwMode="auto">
          <a:xfrm>
            <a:off x="1771650" y="1252537"/>
            <a:ext cx="154305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Headboat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Title 2"/>
          <p:cNvSpPr txBox="1">
            <a:spLocks/>
          </p:cNvSpPr>
          <p:nvPr/>
        </p:nvSpPr>
        <p:spPr bwMode="auto">
          <a:xfrm>
            <a:off x="6381750" y="1252537"/>
            <a:ext cx="154305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SC logbook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2838450" y="2381250"/>
            <a:ext cx="5924550" cy="914400"/>
            <a:chOff x="2914650" y="2057400"/>
            <a:chExt cx="5924550" cy="914400"/>
          </a:xfrm>
        </p:grpSpPr>
        <p:cxnSp>
          <p:nvCxnSpPr>
            <p:cNvPr id="12" name="Straight Connector 2"/>
            <p:cNvCxnSpPr>
              <a:cxnSpLocks noChangeShapeType="1"/>
            </p:cNvCxnSpPr>
            <p:nvPr/>
          </p:nvCxnSpPr>
          <p:spPr bwMode="auto">
            <a:xfrm>
              <a:off x="2914650" y="2486025"/>
              <a:ext cx="1200150" cy="485775"/>
            </a:xfrm>
            <a:prstGeom prst="line">
              <a:avLst/>
            </a:prstGeom>
            <a:noFill/>
            <a:ln w="25400" algn="ctr">
              <a:solidFill>
                <a:srgbClr val="16FA5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" name="Straight Connector 8"/>
            <p:cNvCxnSpPr>
              <a:cxnSpLocks noChangeShapeType="1"/>
            </p:cNvCxnSpPr>
            <p:nvPr/>
          </p:nvCxnSpPr>
          <p:spPr bwMode="auto">
            <a:xfrm>
              <a:off x="7467600" y="2057400"/>
              <a:ext cx="1371600" cy="647700"/>
            </a:xfrm>
            <a:prstGeom prst="line">
              <a:avLst/>
            </a:prstGeom>
            <a:noFill/>
            <a:ln w="25400" algn="ctr">
              <a:solidFill>
                <a:srgbClr val="16FA5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1027609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endParaRPr lang="en-US"/>
          </a:p>
        </p:txBody>
      </p:sp>
      <p:sp>
        <p:nvSpPr>
          <p:cNvPr id="6" name="Title 2"/>
          <p:cNvSpPr txBox="1">
            <a:spLocks/>
          </p:cNvSpPr>
          <p:nvPr/>
        </p:nvSpPr>
        <p:spPr bwMode="auto">
          <a:xfrm>
            <a:off x="7515225" y="95249"/>
            <a:ext cx="154305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BAM</a:t>
            </a:r>
            <a:r>
              <a:rPr kumimoji="0" lang="en-US" sz="14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400" kern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Base Run 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443037"/>
            <a:ext cx="4257675" cy="425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27" y="2190750"/>
            <a:ext cx="4682663" cy="3509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4210050" y="3648075"/>
            <a:ext cx="514350" cy="609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381625" y="1790700"/>
            <a:ext cx="514350" cy="609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2"/>
          <p:cNvSpPr txBox="1">
            <a:spLocks/>
          </p:cNvSpPr>
          <p:nvPr/>
        </p:nvSpPr>
        <p:spPr bwMode="auto">
          <a:xfrm>
            <a:off x="971550" y="2400300"/>
            <a:ext cx="1067358" cy="292896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400" kern="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Commercial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4" name="Title 2"/>
          <p:cNvSpPr txBox="1">
            <a:spLocks/>
          </p:cNvSpPr>
          <p:nvPr/>
        </p:nvSpPr>
        <p:spPr bwMode="auto">
          <a:xfrm>
            <a:off x="971550" y="2729512"/>
            <a:ext cx="1067358" cy="292896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400" kern="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Recreational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400" kern="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934690" y="2475310"/>
            <a:ext cx="141759" cy="142875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934690" y="2804523"/>
            <a:ext cx="141759" cy="14287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itle 2"/>
          <p:cNvSpPr txBox="1">
            <a:spLocks/>
          </p:cNvSpPr>
          <p:nvPr/>
        </p:nvSpPr>
        <p:spPr bwMode="auto">
          <a:xfrm>
            <a:off x="1438275" y="1357311"/>
            <a:ext cx="211455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Landings by Fishery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8" name="Title 2"/>
          <p:cNvSpPr txBox="1">
            <a:spLocks/>
          </p:cNvSpPr>
          <p:nvPr/>
        </p:nvSpPr>
        <p:spPr bwMode="auto">
          <a:xfrm>
            <a:off x="5995987" y="1357311"/>
            <a:ext cx="211455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F by Fishery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9" name="Title 1"/>
          <p:cNvSpPr>
            <a:spLocks noGrp="1"/>
          </p:cNvSpPr>
          <p:nvPr>
            <p:ph type="title"/>
          </p:nvPr>
        </p:nvSpPr>
        <p:spPr>
          <a:xfrm>
            <a:off x="438149" y="76200"/>
            <a:ext cx="7172326" cy="533400"/>
          </a:xfrm>
        </p:spPr>
        <p:txBody>
          <a:bodyPr/>
          <a:lstStyle/>
          <a:p>
            <a:pPr algn="l"/>
            <a:r>
              <a:rPr lang="en-US" sz="2800" b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Model Outputs: Fishing Mortality</a:t>
            </a:r>
          </a:p>
        </p:txBody>
      </p:sp>
    </p:spTree>
    <p:extLst>
      <p:ext uri="{BB962C8B-B14F-4D97-AF65-F5344CB8AC3E}">
        <p14:creationId xmlns:p14="http://schemas.microsoft.com/office/powerpoint/2010/main" val="2660836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endParaRPr lang="en-US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3100" y="1281113"/>
            <a:ext cx="5257800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2479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endParaRPr lang="en-US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627094" y="147250"/>
            <a:ext cx="6145306" cy="68012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r" defTabSz="4572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b="1" i="0" kern="1200">
                <a:solidFill>
                  <a:schemeClr val="accent1"/>
                </a:solidFill>
                <a:latin typeface="+mj-lt"/>
                <a:ea typeface="+mj-ea"/>
                <a:cs typeface="Arial Narrow Bold"/>
              </a:defRPr>
            </a:lvl1pPr>
          </a:lstStyle>
          <a:p>
            <a:pPr algn="ctr"/>
            <a:r>
              <a:rPr lang="en-US" sz="4000" b="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Dome-shaped Selectivity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7520" y="1269402"/>
            <a:ext cx="5588598" cy="5588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13" y="698002"/>
            <a:ext cx="2823267" cy="1766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91225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endParaRPr lang="en-US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1887165" y="117541"/>
            <a:ext cx="5428034" cy="68012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r" defTabSz="4572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b="1" i="0" kern="1200">
                <a:solidFill>
                  <a:schemeClr val="accent1"/>
                </a:solidFill>
                <a:latin typeface="+mj-lt"/>
                <a:ea typeface="+mj-ea"/>
                <a:cs typeface="Arial Narrow Bold"/>
              </a:defRPr>
            </a:lvl1pPr>
          </a:lstStyle>
          <a:p>
            <a:pPr algn="ctr"/>
            <a:r>
              <a:rPr lang="en-US" sz="4000" b="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Recreational Landings  </a:t>
            </a: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898" y="1167827"/>
            <a:ext cx="7105650" cy="553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31851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300163" y="133350"/>
            <a:ext cx="6543674" cy="838200"/>
          </a:xfrm>
        </p:spPr>
        <p:txBody>
          <a:bodyPr/>
          <a:lstStyle/>
          <a:p>
            <a:r>
              <a:rPr lang="en-US" sz="3200" b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Beaufort Assessment Model (BAM)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08791" y="634702"/>
            <a:ext cx="8516134" cy="5680374"/>
          </a:xfrm>
        </p:spPr>
        <p:txBody>
          <a:bodyPr>
            <a:normAutofit/>
          </a:bodyPr>
          <a:lstStyle/>
          <a:p>
            <a:pPr algn="l"/>
            <a:endParaRPr lang="en-US" sz="17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l">
              <a:buFontTx/>
              <a:buChar char="•"/>
            </a:pPr>
            <a:r>
              <a:rPr lang="en-US" sz="17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Forward projecting </a:t>
            </a:r>
            <a:r>
              <a:rPr lang="en-US" sz="17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</a:t>
            </a:r>
            <a:r>
              <a:rPr lang="en-US" sz="17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tatistical catch-age model </a:t>
            </a:r>
          </a:p>
          <a:p>
            <a:pPr algn="l"/>
            <a:endParaRPr lang="en-US" sz="17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l">
              <a:buFontTx/>
              <a:buChar char="•"/>
            </a:pPr>
            <a:r>
              <a:rPr lang="en-US" sz="17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Fit by maximum likelihood</a:t>
            </a:r>
          </a:p>
          <a:p>
            <a:pPr lvl="1">
              <a:buFontTx/>
              <a:buChar char="•"/>
            </a:pPr>
            <a:r>
              <a:rPr lang="en-US" sz="17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Robust multinomial </a:t>
            </a:r>
            <a:r>
              <a:rPr lang="en-US" sz="17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7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for age and length composition data</a:t>
            </a:r>
          </a:p>
          <a:p>
            <a:pPr lvl="1">
              <a:buFontTx/>
              <a:buChar char="•"/>
            </a:pPr>
            <a:r>
              <a:rPr lang="en-US" sz="17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lognormal for landings and index data</a:t>
            </a:r>
          </a:p>
          <a:p>
            <a:pPr lvl="1">
              <a:buFontTx/>
              <a:buChar char="•"/>
            </a:pPr>
            <a:r>
              <a:rPr lang="en-US" sz="17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</a:t>
            </a:r>
            <a:r>
              <a:rPr lang="en-US" sz="17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lus priors and penalty terms</a:t>
            </a:r>
          </a:p>
          <a:p>
            <a:pPr lvl="1">
              <a:buFontTx/>
              <a:buChar char="•"/>
            </a:pPr>
            <a:r>
              <a:rPr lang="en-US" sz="17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Likelihood weights to control model fit (derived from iterative re-weighting)</a:t>
            </a:r>
          </a:p>
          <a:p>
            <a:pPr algn="l">
              <a:buFontTx/>
              <a:buChar char="•"/>
            </a:pPr>
            <a:r>
              <a:rPr lang="en-US" sz="17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AD Model Builder for optimization</a:t>
            </a:r>
          </a:p>
          <a:p>
            <a:pPr algn="l"/>
            <a:endParaRPr lang="en-US" sz="17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l">
              <a:buFontTx/>
              <a:buChar char="•"/>
            </a:pPr>
            <a:r>
              <a:rPr lang="en-US" sz="17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Baranov </a:t>
            </a:r>
            <a:r>
              <a:rPr lang="en-US" sz="17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catch </a:t>
            </a:r>
            <a:r>
              <a:rPr lang="en-US" sz="17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equation to predict landings</a:t>
            </a:r>
          </a:p>
          <a:p>
            <a:pPr algn="l">
              <a:buFontTx/>
              <a:buChar char="•"/>
            </a:pPr>
            <a:r>
              <a:rPr lang="en-US" sz="17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7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Beverton</a:t>
            </a:r>
            <a:r>
              <a:rPr lang="en-US" sz="17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-Holt </a:t>
            </a:r>
            <a:r>
              <a:rPr lang="en-US" sz="17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spawner</a:t>
            </a:r>
            <a:r>
              <a:rPr lang="en-US" sz="17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-recruit model, with annual deviations assumed to be distributed </a:t>
            </a:r>
            <a:r>
              <a:rPr lang="en-US" sz="17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lognormally</a:t>
            </a:r>
            <a:endParaRPr lang="en-US" sz="17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l">
              <a:buFontTx/>
              <a:buChar char="•"/>
            </a:pPr>
            <a:r>
              <a:rPr lang="en-US" sz="17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Age-length </a:t>
            </a:r>
            <a:r>
              <a:rPr lang="en-US" sz="17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conversion </a:t>
            </a:r>
            <a:r>
              <a:rPr lang="en-US" sz="17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matrix assuming </a:t>
            </a:r>
            <a:r>
              <a:rPr lang="en-US" sz="17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normal distribution of length at age with estimated CV</a:t>
            </a:r>
          </a:p>
          <a:p>
            <a:pPr algn="l">
              <a:buFontTx/>
              <a:buChar char="•"/>
            </a:pPr>
            <a:r>
              <a:rPr lang="en-US" sz="17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7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Catchability</a:t>
            </a:r>
            <a:r>
              <a:rPr lang="en-US" sz="17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7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options: constant, linear change, random walk, density </a:t>
            </a:r>
            <a:r>
              <a:rPr lang="en-US" sz="17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dependence</a:t>
            </a:r>
            <a:endParaRPr lang="en-US" sz="17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l">
              <a:buFontTx/>
              <a:buChar char="•"/>
            </a:pPr>
            <a:r>
              <a:rPr lang="en-US" sz="17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Selectivity </a:t>
            </a:r>
            <a:r>
              <a:rPr lang="en-US" sz="17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options: logistic, double logistic, joined logistic, double </a:t>
            </a:r>
            <a:r>
              <a:rPr lang="en-US" sz="17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gaussian</a:t>
            </a:r>
            <a:endParaRPr lang="en-US" sz="17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l">
              <a:buFontTx/>
              <a:buChar char="•"/>
            </a:pPr>
            <a:r>
              <a:rPr lang="en-US" sz="17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MSY-benchmarks </a:t>
            </a:r>
            <a:r>
              <a:rPr lang="en-US" sz="17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from the expected </a:t>
            </a:r>
            <a:r>
              <a:rPr lang="en-US" sz="17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spawner</a:t>
            </a:r>
            <a:r>
              <a:rPr lang="en-US" sz="17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-recruit curve </a:t>
            </a:r>
            <a:r>
              <a:rPr lang="en-US" sz="17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(bias corrected)</a:t>
            </a:r>
            <a:endParaRPr lang="en-US" sz="17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l">
              <a:buFontTx/>
              <a:buChar char="•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210578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-73353" y="0"/>
            <a:ext cx="9144000" cy="6858000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endParaRPr lang="en-US"/>
          </a:p>
        </p:txBody>
      </p:sp>
      <p:sp>
        <p:nvSpPr>
          <p:cNvPr id="6" name="Title 2"/>
          <p:cNvSpPr txBox="1">
            <a:spLocks/>
          </p:cNvSpPr>
          <p:nvPr/>
        </p:nvSpPr>
        <p:spPr bwMode="auto">
          <a:xfrm>
            <a:off x="7515225" y="95249"/>
            <a:ext cx="154305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BAM</a:t>
            </a:r>
            <a:r>
              <a:rPr kumimoji="0" lang="en-US" sz="14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400" kern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Base Run 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831273" y="603970"/>
            <a:ext cx="6493981" cy="6276762"/>
            <a:chOff x="3499750" y="561695"/>
            <a:chExt cx="6172759" cy="6172759"/>
          </a:xfrm>
        </p:grpSpPr>
        <p:pic>
          <p:nvPicPr>
            <p:cNvPr id="17410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99750" y="561695"/>
              <a:ext cx="6172759" cy="61727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" name="Rectangle 1"/>
            <p:cNvSpPr/>
            <p:nvPr/>
          </p:nvSpPr>
          <p:spPr>
            <a:xfrm>
              <a:off x="4467225" y="1181100"/>
              <a:ext cx="750743" cy="609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Rectangle 8"/>
          <p:cNvSpPr/>
          <p:nvPr/>
        </p:nvSpPr>
        <p:spPr>
          <a:xfrm>
            <a:off x="5381625" y="1790700"/>
            <a:ext cx="514350" cy="609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itle 2"/>
          <p:cNvSpPr txBox="1">
            <a:spLocks/>
          </p:cNvSpPr>
          <p:nvPr/>
        </p:nvSpPr>
        <p:spPr bwMode="auto">
          <a:xfrm>
            <a:off x="3231139" y="603969"/>
            <a:ext cx="1267508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F by Fishery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9" name="Title 1"/>
          <p:cNvSpPr>
            <a:spLocks noGrp="1"/>
          </p:cNvSpPr>
          <p:nvPr>
            <p:ph type="title"/>
          </p:nvPr>
        </p:nvSpPr>
        <p:spPr>
          <a:xfrm>
            <a:off x="1653018" y="70569"/>
            <a:ext cx="5200651" cy="533400"/>
          </a:xfrm>
        </p:spPr>
        <p:txBody>
          <a:bodyPr>
            <a:normAutofit fontScale="90000"/>
          </a:bodyPr>
          <a:lstStyle/>
          <a:p>
            <a:pPr algn="l"/>
            <a:r>
              <a:rPr lang="en-US" sz="2800" b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Model Outputs: Fishing Mortality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2177579" y="1838926"/>
            <a:ext cx="1200332" cy="688014"/>
            <a:chOff x="2177579" y="1838926"/>
            <a:chExt cx="1200332" cy="688014"/>
          </a:xfrm>
        </p:grpSpPr>
        <p:sp>
          <p:nvSpPr>
            <p:cNvPr id="30" name="Title 2"/>
            <p:cNvSpPr txBox="1">
              <a:spLocks/>
            </p:cNvSpPr>
            <p:nvPr/>
          </p:nvSpPr>
          <p:spPr bwMode="auto">
            <a:xfrm>
              <a:off x="2177579" y="1838926"/>
              <a:ext cx="1067358" cy="29289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lang="en-US" sz="1400" kern="0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Tahoma" pitchFamily="34" charset="0"/>
                  <a:ea typeface="Tahoma" pitchFamily="34" charset="0"/>
                  <a:cs typeface="Tahoma" pitchFamily="34" charset="0"/>
                </a:rPr>
                <a:t>Commercial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32" name="Title 2"/>
            <p:cNvSpPr txBox="1">
              <a:spLocks/>
            </p:cNvSpPr>
            <p:nvPr/>
          </p:nvSpPr>
          <p:spPr bwMode="auto">
            <a:xfrm>
              <a:off x="2177579" y="2234044"/>
              <a:ext cx="1067358" cy="29289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lang="en-US" sz="1400" kern="0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Tahoma" pitchFamily="34" charset="0"/>
                  <a:ea typeface="Tahoma" pitchFamily="34" charset="0"/>
                  <a:cs typeface="Tahoma" pitchFamily="34" charset="0"/>
                </a:rPr>
                <a:t>Recreational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lang="en-US" sz="1400" kern="0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3231138" y="2328862"/>
              <a:ext cx="141759" cy="142875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3236152" y="1913936"/>
              <a:ext cx="141759" cy="14287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14237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181226" y="95250"/>
            <a:ext cx="4571999" cy="838200"/>
          </a:xfrm>
        </p:spPr>
        <p:txBody>
          <a:bodyPr/>
          <a:lstStyle/>
          <a:p>
            <a:pPr algn="l"/>
            <a:r>
              <a:rPr lang="en-US" sz="3200" b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BAM Likelihood Weights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142875" y="809624"/>
            <a:ext cx="8858250" cy="49815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buFont typeface="Arial" pitchFamily="34" charset="0"/>
              <a:buChar char="•"/>
              <a:defRPr/>
            </a:pPr>
            <a:r>
              <a:rPr lang="en-US" sz="15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Iterative re-weighting (Francis </a:t>
            </a:r>
            <a:r>
              <a:rPr lang="en-US" sz="15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2011)</a:t>
            </a:r>
          </a:p>
          <a:p>
            <a:pPr marL="457200" lvl="1" indent="0">
              <a:buNone/>
              <a:defRPr/>
            </a:pPr>
            <a:endParaRPr lang="en-US" sz="15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1">
              <a:buFont typeface="Arial" pitchFamily="34" charset="0"/>
              <a:buChar char="•"/>
              <a:defRPr/>
            </a:pPr>
            <a:r>
              <a:rPr lang="en-US" sz="15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Stage 1 weights based on characteristics of the data inputs:</a:t>
            </a:r>
          </a:p>
          <a:p>
            <a:pPr lvl="2">
              <a:buFont typeface="Arial" pitchFamily="34" charset="0"/>
              <a:buChar char="•"/>
              <a:defRPr/>
            </a:pPr>
            <a:r>
              <a:rPr lang="en-US" sz="15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for indices are the CVs estimated from catch rate standardization</a:t>
            </a:r>
          </a:p>
          <a:p>
            <a:pPr lvl="2">
              <a:buFont typeface="Arial" pitchFamily="34" charset="0"/>
              <a:buChar char="•"/>
              <a:defRPr/>
            </a:pPr>
            <a:r>
              <a:rPr lang="en-US" sz="15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for compositions are the effective sample sizes (number of trips, or number of fish)</a:t>
            </a:r>
          </a:p>
          <a:p>
            <a:pPr lvl="1">
              <a:buFont typeface="Arial" pitchFamily="34" charset="0"/>
              <a:buChar char="•"/>
              <a:defRPr/>
            </a:pPr>
            <a:endParaRPr lang="en-US" sz="15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1">
              <a:buFont typeface="Arial" pitchFamily="34" charset="0"/>
              <a:buChar char="•"/>
              <a:defRPr/>
            </a:pPr>
            <a:r>
              <a:rPr lang="en-US" sz="15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Stage 2 weights based on characteristics of the model run:</a:t>
            </a:r>
          </a:p>
          <a:p>
            <a:pPr lvl="2">
              <a:buFont typeface="Arial" pitchFamily="34" charset="0"/>
              <a:buChar char="•"/>
              <a:defRPr/>
            </a:pPr>
            <a:r>
              <a:rPr lang="en-US" sz="15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Start with all stage 2 weights on data components set to 1.0</a:t>
            </a:r>
          </a:p>
          <a:p>
            <a:pPr lvl="2">
              <a:buFont typeface="Arial" pitchFamily="34" charset="0"/>
              <a:buChar char="•"/>
              <a:defRPr/>
            </a:pPr>
            <a:r>
              <a:rPr lang="en-US" sz="15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Calculate SDNRs (standard deviation of normalized residuals)</a:t>
            </a:r>
          </a:p>
          <a:p>
            <a:pPr lvl="2">
              <a:buFont typeface="Arial" pitchFamily="34" charset="0"/>
              <a:buChar char="•"/>
              <a:defRPr/>
            </a:pPr>
            <a:r>
              <a:rPr lang="en-US" sz="15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Re-compute weights as 1/SDNR for indices or 1/(SDNR)</a:t>
            </a:r>
            <a:r>
              <a:rPr lang="en-US" sz="1500" baseline="30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</a:t>
            </a:r>
            <a:r>
              <a:rPr lang="en-US" sz="15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for compositions</a:t>
            </a:r>
            <a:endParaRPr lang="en-US" sz="1500" baseline="300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2">
              <a:buFont typeface="Arial" pitchFamily="34" charset="0"/>
              <a:buChar char="•"/>
              <a:defRPr/>
            </a:pPr>
            <a:r>
              <a:rPr lang="en-US" sz="15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Iterate until SDNRs approach 1.0</a:t>
            </a:r>
          </a:p>
          <a:p>
            <a:pPr lvl="1">
              <a:buFont typeface="Arial" pitchFamily="34" charset="0"/>
              <a:buChar char="•"/>
              <a:defRPr/>
            </a:pPr>
            <a:endParaRPr lang="en-US" sz="15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1">
              <a:buFont typeface="Arial" pitchFamily="34" charset="0"/>
              <a:buChar char="•"/>
              <a:defRPr/>
            </a:pPr>
            <a:r>
              <a:rPr lang="en-US" sz="15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Method  accounts for potential correlations in the composition data (TA 1.8 in Francis (1011)) </a:t>
            </a:r>
          </a:p>
          <a:p>
            <a:pPr lvl="1">
              <a:buFont typeface="Arial" pitchFamily="34" charset="0"/>
              <a:buChar char="•"/>
              <a:defRPr/>
            </a:pPr>
            <a:endParaRPr lang="en-US" sz="15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1">
              <a:buFont typeface="Arial" pitchFamily="34" charset="0"/>
              <a:buChar char="•"/>
              <a:defRPr/>
            </a:pPr>
            <a:r>
              <a:rPr lang="en-US" sz="15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Did not re-weight landings</a:t>
            </a:r>
          </a:p>
          <a:p>
            <a:pPr lvl="1">
              <a:buFont typeface="Arial" pitchFamily="34" charset="0"/>
              <a:buChar char="•"/>
              <a:defRPr/>
            </a:pPr>
            <a:endParaRPr lang="en-US" sz="15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1">
              <a:buFont typeface="Arial" pitchFamily="34" charset="0"/>
              <a:buChar char="•"/>
              <a:defRPr/>
            </a:pPr>
            <a:r>
              <a:rPr lang="en-US" sz="15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</a:t>
            </a:r>
            <a:r>
              <a:rPr lang="en-US" sz="15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ommercial length and age comps given same weights as corresponding recreational  data</a:t>
            </a:r>
          </a:p>
          <a:p>
            <a:pPr lvl="1">
              <a:buFont typeface="Arial" pitchFamily="34" charset="0"/>
              <a:buChar char="•"/>
              <a:defRPr/>
            </a:pPr>
            <a:endParaRPr lang="en-US" sz="15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1">
              <a:buFont typeface="Arial" pitchFamily="34" charset="0"/>
              <a:buChar char="•"/>
              <a:defRPr/>
            </a:pPr>
            <a:r>
              <a:rPr lang="en-US" sz="15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Evaluated weighting assumptions via sensitivity analysis </a:t>
            </a:r>
          </a:p>
          <a:p>
            <a:pPr>
              <a:defRPr/>
            </a:pPr>
            <a:endParaRPr lang="en-US" sz="14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457200" lvl="1" indent="0">
              <a:buNone/>
              <a:defRPr/>
            </a:pPr>
            <a:endParaRPr lang="en-US" sz="16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defRPr/>
            </a:pPr>
            <a:endParaRPr lang="en-US" sz="16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9285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2033586" y="0"/>
            <a:ext cx="57769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Example with P* = 0.30</a:t>
            </a:r>
            <a:endParaRPr lang="en-US" sz="3200" baseline="-25000" dirty="0">
              <a:solidFill>
                <a:schemeClr val="bg2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228600" y="940832"/>
            <a:ext cx="1853046" cy="995111"/>
            <a:chOff x="228600" y="940832"/>
            <a:chExt cx="1853046" cy="995111"/>
          </a:xfrm>
        </p:grpSpPr>
        <p:cxnSp>
          <p:nvCxnSpPr>
            <p:cNvPr id="4" name="Straight Connector 3"/>
            <p:cNvCxnSpPr/>
            <p:nvPr/>
          </p:nvCxnSpPr>
          <p:spPr>
            <a:xfrm>
              <a:off x="228600" y="1163782"/>
              <a:ext cx="405245" cy="10391"/>
            </a:xfrm>
            <a:prstGeom prst="line">
              <a:avLst/>
            </a:prstGeom>
            <a:ln w="3175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633845" y="940832"/>
              <a:ext cx="12157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 </a:t>
              </a:r>
              <a:r>
                <a:rPr lang="en-US" sz="1200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MSY quantity</a:t>
              </a:r>
              <a:endParaRPr lang="en-US" sz="1200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grpSp>
          <p:nvGrpSpPr>
            <p:cNvPr id="6" name="Group 5"/>
            <p:cNvGrpSpPr/>
            <p:nvPr/>
          </p:nvGrpSpPr>
          <p:grpSpPr>
            <a:xfrm>
              <a:off x="228600" y="1472046"/>
              <a:ext cx="405245" cy="45719"/>
              <a:chOff x="228600" y="1472046"/>
              <a:chExt cx="405245" cy="45719"/>
            </a:xfrm>
          </p:grpSpPr>
          <p:cxnSp>
            <p:nvCxnSpPr>
              <p:cNvPr id="14" name="Straight Connector 13"/>
              <p:cNvCxnSpPr/>
              <p:nvPr/>
            </p:nvCxnSpPr>
            <p:spPr>
              <a:xfrm>
                <a:off x="228600" y="1472046"/>
                <a:ext cx="405245" cy="1039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" name="Oval 4"/>
              <p:cNvSpPr/>
              <p:nvPr/>
            </p:nvSpPr>
            <p:spPr>
              <a:xfrm>
                <a:off x="392775" y="1472046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5" name="TextBox 14"/>
            <p:cNvSpPr txBox="1"/>
            <p:nvPr/>
          </p:nvSpPr>
          <p:spPr>
            <a:xfrm>
              <a:off x="633845" y="1343937"/>
              <a:ext cx="72043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Median</a:t>
              </a:r>
              <a:endParaRPr lang="en-US" sz="1200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>
              <a:off x="235871" y="1773382"/>
              <a:ext cx="405245" cy="10391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633845" y="1658944"/>
              <a:ext cx="14478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5</a:t>
              </a:r>
              <a:r>
                <a:rPr lang="en-US" sz="1200" baseline="30000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th</a:t>
              </a:r>
              <a:r>
                <a:rPr lang="en-US" sz="1200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 &amp; 95</a:t>
              </a:r>
              <a:r>
                <a:rPr lang="en-US" sz="1200" baseline="30000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th</a:t>
              </a:r>
              <a:r>
                <a:rPr lang="en-US" sz="1200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 %tiles</a:t>
              </a:r>
              <a:endParaRPr lang="en-US" sz="1200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pic>
        <p:nvPicPr>
          <p:cNvPr id="19" name="Picture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7944" y="772980"/>
            <a:ext cx="4785856" cy="5384088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3674702" y="663833"/>
            <a:ext cx="14761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err="1" smtClean="0">
                <a:solidFill>
                  <a:srgbClr val="0066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Pr</a:t>
            </a:r>
            <a:r>
              <a:rPr lang="en-US" sz="1200" b="1" dirty="0" smtClean="0">
                <a:solidFill>
                  <a:srgbClr val="0066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(overfishing)</a:t>
            </a:r>
            <a:endParaRPr lang="en-US" sz="1200" b="1" dirty="0">
              <a:solidFill>
                <a:srgbClr val="0066FF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3421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818318" y="146625"/>
            <a:ext cx="36692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</a:t>
            </a:r>
            <a:r>
              <a:rPr lang="en-US" sz="3200" dirty="0" smtClean="0">
                <a:solidFill>
                  <a:schemeClr val="bg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rojection </a:t>
            </a:r>
            <a:r>
              <a:rPr lang="en-US" sz="3200" dirty="0">
                <a:solidFill>
                  <a:schemeClr val="bg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</a:t>
            </a:r>
            <a:r>
              <a:rPr lang="en-US" sz="3200" dirty="0" smtClean="0">
                <a:solidFill>
                  <a:schemeClr val="bg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odel</a:t>
            </a:r>
            <a:endParaRPr lang="en-US" sz="3200" dirty="0">
              <a:solidFill>
                <a:schemeClr val="bg2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1926" y="1095375"/>
            <a:ext cx="8982074" cy="5642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 5 year projection (2012-2016)</a:t>
            </a:r>
          </a:p>
          <a:p>
            <a:endParaRPr lang="en-US" sz="16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Same </a:t>
            </a: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structure as assessment </a:t>
            </a: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model</a:t>
            </a:r>
          </a:p>
          <a:p>
            <a:endParaRPr lang="en-US" sz="16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Initialization:</a:t>
            </a:r>
            <a:endParaRPr lang="en-US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742950" lvl="1" indent="-285750">
              <a:buFont typeface="Courier New" pitchFamily="49" charset="0"/>
              <a:buChar char="o"/>
            </a:pP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Initial </a:t>
            </a: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(</a:t>
            </a: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2012) numbers </a:t>
            </a: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at </a:t>
            </a: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age (2-12</a:t>
            </a:r>
            <a:r>
              <a:rPr lang="en-US" sz="1600" baseline="30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+</a:t>
            </a: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) </a:t>
            </a: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based on </a:t>
            </a: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2011 </a:t>
            </a: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estimates discounted by </a:t>
            </a: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Z</a:t>
            </a:r>
          </a:p>
          <a:p>
            <a:pPr marL="742950" lvl="1" indent="-285750">
              <a:buFont typeface="Courier New" pitchFamily="49" charset="0"/>
              <a:buChar char="o"/>
            </a:pP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Initial recruits (age-1 in 2012) computed </a:t>
            </a: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from S-R </a:t>
            </a: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curve and 2011 spawning biomass</a:t>
            </a:r>
          </a:p>
          <a:p>
            <a:pPr marL="742950" lvl="1" indent="-285750">
              <a:buFont typeface="Courier New" pitchFamily="49" charset="0"/>
              <a:buChar char="o"/>
            </a:pP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Terminal two years of recruitment did not deviate from S-R curve</a:t>
            </a:r>
          </a:p>
          <a:p>
            <a:pPr marL="742950" lvl="1" indent="-285750">
              <a:buFont typeface="Courier New" pitchFamily="49" charset="0"/>
              <a:buChar char="o"/>
            </a:pP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Lognormal </a:t>
            </a:r>
            <a:r>
              <a:rPr lang="en-US" sz="16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stochasticity</a:t>
            </a: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added to age-1 and age-2 abundance in 2011 </a:t>
            </a:r>
          </a:p>
          <a:p>
            <a:pPr marL="742950" lvl="1" indent="-285750">
              <a:buFont typeface="Courier New" pitchFamily="49" charset="0"/>
              <a:buChar char="o"/>
            </a:pP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During initialization year (2012) fully selected F taken as geo. </a:t>
            </a: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m</a:t>
            </a: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ean F 2009-2011</a:t>
            </a:r>
          </a:p>
          <a:p>
            <a:pPr lvl="2"/>
            <a:endParaRPr lang="en-US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New </a:t>
            </a: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management assumed to start in </a:t>
            </a: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2013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No management uncertainty (total removals = ABC)</a:t>
            </a:r>
          </a:p>
          <a:p>
            <a:endParaRPr lang="en-US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n= 10,000 projected time series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Each time series based on a single MCB run chosen at random (includes uncertainty in data and parameter estimates)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Show one example each of constant F and P* (others are available)</a:t>
            </a:r>
          </a:p>
          <a:p>
            <a:endParaRPr lang="en-US" sz="1600" baseline="-250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en-US" sz="1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6756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5"/>
          <p:cNvSpPr>
            <a:spLocks noChangeArrowheads="1"/>
          </p:cNvSpPr>
          <p:nvPr/>
        </p:nvSpPr>
        <p:spPr bwMode="auto">
          <a:xfrm>
            <a:off x="11113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20000"/>
              </a:spcBef>
            </a:pPr>
            <a:endParaRPr lang="en-US"/>
          </a:p>
        </p:txBody>
      </p:sp>
      <p:pic>
        <p:nvPicPr>
          <p:cNvPr id="1945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0688" y="457200"/>
            <a:ext cx="4972050" cy="621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460" name="Rectangle 2"/>
          <p:cNvSpPr txBox="1">
            <a:spLocks noChangeArrowheads="1"/>
          </p:cNvSpPr>
          <p:nvPr/>
        </p:nvSpPr>
        <p:spPr bwMode="auto">
          <a:xfrm>
            <a:off x="1887538" y="117475"/>
            <a:ext cx="5427662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en-US" sz="4000">
                <a:latin typeface="Tahoma" pitchFamily="34" charset="0"/>
                <a:cs typeface="Tahoma" pitchFamily="34" charset="0"/>
              </a:rPr>
              <a:t>Size-at-Age</a:t>
            </a:r>
          </a:p>
        </p:txBody>
      </p:sp>
      <p:pic>
        <p:nvPicPr>
          <p:cNvPr id="1946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100" y="1335088"/>
            <a:ext cx="3910013" cy="3910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93539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OAA Fisheries Content Slides">
  <a:themeElements>
    <a:clrScheme name="Custom 11">
      <a:dk1>
        <a:sysClr val="windowText" lastClr="000000"/>
      </a:dk1>
      <a:lt1>
        <a:sysClr val="window" lastClr="FFFFFF"/>
      </a:lt1>
      <a:dk2>
        <a:srgbClr val="00467F"/>
      </a:dk2>
      <a:lt2>
        <a:srgbClr val="CCE7EA"/>
      </a:lt2>
      <a:accent1>
        <a:srgbClr val="008998"/>
      </a:accent1>
      <a:accent2>
        <a:srgbClr val="CC9C4A"/>
      </a:accent2>
      <a:accent3>
        <a:srgbClr val="EA7125"/>
      </a:accent3>
      <a:accent4>
        <a:srgbClr val="738539"/>
      </a:accent4>
      <a:accent5>
        <a:srgbClr val="9C552D"/>
      </a:accent5>
      <a:accent6>
        <a:srgbClr val="C0311A"/>
      </a:accent6>
      <a:hlink>
        <a:srgbClr val="0000FF"/>
      </a:hlink>
      <a:folHlink>
        <a:srgbClr val="800080"/>
      </a:folHlink>
    </a:clrScheme>
    <a:fontScheme name="Horizon">
      <a:maj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NOAA Divider Slides">
  <a:themeElements>
    <a:clrScheme name="Custom 11">
      <a:dk1>
        <a:sysClr val="windowText" lastClr="000000"/>
      </a:dk1>
      <a:lt1>
        <a:sysClr val="window" lastClr="FFFFFF"/>
      </a:lt1>
      <a:dk2>
        <a:srgbClr val="00467F"/>
      </a:dk2>
      <a:lt2>
        <a:srgbClr val="CCE7EA"/>
      </a:lt2>
      <a:accent1>
        <a:srgbClr val="008998"/>
      </a:accent1>
      <a:accent2>
        <a:srgbClr val="CC9C4A"/>
      </a:accent2>
      <a:accent3>
        <a:srgbClr val="EA7125"/>
      </a:accent3>
      <a:accent4>
        <a:srgbClr val="738539"/>
      </a:accent4>
      <a:accent5>
        <a:srgbClr val="9C552D"/>
      </a:accent5>
      <a:accent6>
        <a:srgbClr val="C0311A"/>
      </a:accent6>
      <a:hlink>
        <a:srgbClr val="0000FF"/>
      </a:hlink>
      <a:folHlink>
        <a:srgbClr val="800080"/>
      </a:folHlink>
    </a:clrScheme>
    <a:fontScheme name="Horizon">
      <a:maj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NOAA Title Options">
  <a:themeElements>
    <a:clrScheme name="Custom 11">
      <a:dk1>
        <a:sysClr val="windowText" lastClr="000000"/>
      </a:dk1>
      <a:lt1>
        <a:sysClr val="window" lastClr="FFFFFF"/>
      </a:lt1>
      <a:dk2>
        <a:srgbClr val="00467F"/>
      </a:dk2>
      <a:lt2>
        <a:srgbClr val="CCE7EA"/>
      </a:lt2>
      <a:accent1>
        <a:srgbClr val="008998"/>
      </a:accent1>
      <a:accent2>
        <a:srgbClr val="CC9C4A"/>
      </a:accent2>
      <a:accent3>
        <a:srgbClr val="EA7125"/>
      </a:accent3>
      <a:accent4>
        <a:srgbClr val="738539"/>
      </a:accent4>
      <a:accent5>
        <a:srgbClr val="9C552D"/>
      </a:accent5>
      <a:accent6>
        <a:srgbClr val="C0311A"/>
      </a:accent6>
      <a:hlink>
        <a:srgbClr val="0000FF"/>
      </a:hlink>
      <a:folHlink>
        <a:srgbClr val="800080"/>
      </a:folHlink>
    </a:clrScheme>
    <a:fontScheme name="Horizon">
      <a:maj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1_NOAA Divider Slides">
  <a:themeElements>
    <a:clrScheme name="Custom 11">
      <a:dk1>
        <a:sysClr val="windowText" lastClr="000000"/>
      </a:dk1>
      <a:lt1>
        <a:sysClr val="window" lastClr="FFFFFF"/>
      </a:lt1>
      <a:dk2>
        <a:srgbClr val="00467F"/>
      </a:dk2>
      <a:lt2>
        <a:srgbClr val="CCE7EA"/>
      </a:lt2>
      <a:accent1>
        <a:srgbClr val="008998"/>
      </a:accent1>
      <a:accent2>
        <a:srgbClr val="CC9C4A"/>
      </a:accent2>
      <a:accent3>
        <a:srgbClr val="EA7125"/>
      </a:accent3>
      <a:accent4>
        <a:srgbClr val="738539"/>
      </a:accent4>
      <a:accent5>
        <a:srgbClr val="9C552D"/>
      </a:accent5>
      <a:accent6>
        <a:srgbClr val="C0311A"/>
      </a:accent6>
      <a:hlink>
        <a:srgbClr val="0000FF"/>
      </a:hlink>
      <a:folHlink>
        <a:srgbClr val="800080"/>
      </a:folHlink>
    </a:clrScheme>
    <a:fontScheme name="Horizon">
      <a:maj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2_NOAA Divider Slides">
  <a:themeElements>
    <a:clrScheme name="Custom 11">
      <a:dk1>
        <a:sysClr val="windowText" lastClr="000000"/>
      </a:dk1>
      <a:lt1>
        <a:sysClr val="window" lastClr="FFFFFF"/>
      </a:lt1>
      <a:dk2>
        <a:srgbClr val="00467F"/>
      </a:dk2>
      <a:lt2>
        <a:srgbClr val="CCE7EA"/>
      </a:lt2>
      <a:accent1>
        <a:srgbClr val="008998"/>
      </a:accent1>
      <a:accent2>
        <a:srgbClr val="CC9C4A"/>
      </a:accent2>
      <a:accent3>
        <a:srgbClr val="EA7125"/>
      </a:accent3>
      <a:accent4>
        <a:srgbClr val="738539"/>
      </a:accent4>
      <a:accent5>
        <a:srgbClr val="9C552D"/>
      </a:accent5>
      <a:accent6>
        <a:srgbClr val="C0311A"/>
      </a:accent6>
      <a:hlink>
        <a:srgbClr val="0000FF"/>
      </a:hlink>
      <a:folHlink>
        <a:srgbClr val="800080"/>
      </a:folHlink>
    </a:clrScheme>
    <a:fontScheme name="Horizon">
      <a:maj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10271</TotalTime>
  <Words>2474</Words>
  <Application>Microsoft Office PowerPoint</Application>
  <PresentationFormat>On-screen Show (4:3)</PresentationFormat>
  <Paragraphs>656</Paragraphs>
  <Slides>81</Slides>
  <Notes>22</Notes>
  <HiddenSlides>0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81</vt:i4>
      </vt:variant>
    </vt:vector>
  </HeadingPairs>
  <TitlesOfParts>
    <vt:vector size="86" baseType="lpstr">
      <vt:lpstr>NOAA Fisheries Content Slides</vt:lpstr>
      <vt:lpstr>NOAA Divider Slides</vt:lpstr>
      <vt:lpstr>NOAA Title Options</vt:lpstr>
      <vt:lpstr>1_NOAA Divider Slides</vt:lpstr>
      <vt:lpstr>2_NOAA Divider Slides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? Data Questions ?</vt:lpstr>
      <vt:lpstr>ASSESSMENT - Cobia Beaufort Assessment Model (BAM)</vt:lpstr>
      <vt:lpstr>BAM Configuration for Cobia</vt:lpstr>
      <vt:lpstr>BAM Estimated Parameters</vt:lpstr>
      <vt:lpstr>Model Fits: Recreational Age Comps</vt:lpstr>
      <vt:lpstr>Model Outputs: Selectivity</vt:lpstr>
      <vt:lpstr>Model Outputs: Fishing Mortality</vt:lpstr>
      <vt:lpstr>Model Outputs: Recruitment</vt:lpstr>
      <vt:lpstr>Model Outputs: Spawning Biomass</vt:lpstr>
      <vt:lpstr>Model Outputs: Stock-Recruitment </vt:lpstr>
      <vt:lpstr>Model Outputs: Management Quantities</vt:lpstr>
      <vt:lpstr>? Model Questions ?</vt:lpstr>
      <vt:lpstr>ASSESSMENT - Cobia Uncertainty Analysis</vt:lpstr>
      <vt:lpstr>Model Diagnostics: Sensitivity Phase Plot</vt:lpstr>
      <vt:lpstr>Model Diagnostics: Retrospective Analysis</vt:lpstr>
      <vt:lpstr>Model Diagnostics: Uncertainty Analysis</vt:lpstr>
      <vt:lpstr>Model Diagnostics: MCB Results</vt:lpstr>
      <vt:lpstr>PowerPoint Presentation</vt:lpstr>
      <vt:lpstr>Model Diagnostics: MCB Results</vt:lpstr>
      <vt:lpstr>? Questions About Uncertainty Analysis ?</vt:lpstr>
      <vt:lpstr>Projections</vt:lpstr>
      <vt:lpstr>PowerPoint Presentation</vt:lpstr>
      <vt:lpstr>PowerPoint Presentation</vt:lpstr>
      <vt:lpstr>Example P* Projections  (P*=0.5)</vt:lpstr>
      <vt:lpstr>Alternative Methods</vt:lpstr>
      <vt:lpstr>Total Mortality Estimation</vt:lpstr>
      <vt:lpstr>Surplus Production Model</vt:lpstr>
      <vt:lpstr>Surplus Production Model</vt:lpstr>
      <vt:lpstr>Review Workshop (Oct 29-31, 2012)</vt:lpstr>
      <vt:lpstr>PowerPoint Presentation</vt:lpstr>
      <vt:lpstr>Dome-shaped Selectivity</vt:lpstr>
      <vt:lpstr>Time-Varying Selectivity</vt:lpstr>
      <vt:lpstr>Model Start Date</vt:lpstr>
      <vt:lpstr>Ricker vs. BH Stock Recruitment</vt:lpstr>
      <vt:lpstr>Size-at-Age</vt:lpstr>
      <vt:lpstr>PowerPoint Presentation</vt:lpstr>
      <vt:lpstr>QUESTIONS?</vt:lpstr>
      <vt:lpstr>P* projections</vt:lpstr>
      <vt:lpstr>P*=0.1</vt:lpstr>
      <vt:lpstr>P*=0.2</vt:lpstr>
      <vt:lpstr>P*=0.3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Model Fits: Fishery Landings</vt:lpstr>
      <vt:lpstr>Model Fits: Length and Age Compositions</vt:lpstr>
      <vt:lpstr>Model Fits: Length and Age Compositions</vt:lpstr>
      <vt:lpstr>PowerPoint Presentation</vt:lpstr>
      <vt:lpstr>PowerPoint Presentation</vt:lpstr>
      <vt:lpstr>PowerPoint Presentation</vt:lpstr>
      <vt:lpstr>Model Fits: Recreational Length Comps</vt:lpstr>
      <vt:lpstr>Model Fits: Recreational Age Comps</vt:lpstr>
      <vt:lpstr>Model Fits: Commercial Compositions</vt:lpstr>
      <vt:lpstr>Model Fits: Indices</vt:lpstr>
      <vt:lpstr>Model Outputs: Fishing Mortality</vt:lpstr>
      <vt:lpstr>PowerPoint Presentation</vt:lpstr>
      <vt:lpstr>PowerPoint Presentation</vt:lpstr>
      <vt:lpstr>PowerPoint Presentation</vt:lpstr>
      <vt:lpstr>Beaufort Assessment Model (BAM)</vt:lpstr>
      <vt:lpstr>Model Outputs: Fishing Mortality</vt:lpstr>
      <vt:lpstr>BAM Likelihood Weights</vt:lpstr>
      <vt:lpstr>PowerPoint Presentation</vt:lpstr>
      <vt:lpstr>PowerPoint Presentation</vt:lpstr>
      <vt:lpstr>PowerPoint Presentation</vt:lpstr>
    </vt:vector>
  </TitlesOfParts>
  <Company>Janin/Cliff Design,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James Durham</dc:creator>
  <cp:lastModifiedBy>Kevin Craig</cp:lastModifiedBy>
  <cp:revision>233</cp:revision>
  <cp:lastPrinted>2013-04-08T14:21:06Z</cp:lastPrinted>
  <dcterms:created xsi:type="dcterms:W3CDTF">2012-07-23T20:47:30Z</dcterms:created>
  <dcterms:modified xsi:type="dcterms:W3CDTF">2013-04-10T19:04:15Z</dcterms:modified>
</cp:coreProperties>
</file>