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  <p:sldMasterId id="2147483686" r:id="rId4"/>
    <p:sldMasterId id="2147483689" r:id="rId5"/>
  </p:sldMasterIdLst>
  <p:notesMasterIdLst>
    <p:notesMasterId r:id="rId87"/>
  </p:notesMasterIdLst>
  <p:handoutMasterIdLst>
    <p:handoutMasterId r:id="rId88"/>
  </p:handoutMasterIdLst>
  <p:sldIdLst>
    <p:sldId id="259" r:id="rId6"/>
    <p:sldId id="295" r:id="rId7"/>
    <p:sldId id="270" r:id="rId8"/>
    <p:sldId id="299" r:id="rId9"/>
    <p:sldId id="300" r:id="rId10"/>
    <p:sldId id="301" r:id="rId11"/>
    <p:sldId id="302" r:id="rId12"/>
    <p:sldId id="308" r:id="rId13"/>
    <p:sldId id="309" r:id="rId14"/>
    <p:sldId id="316" r:id="rId15"/>
    <p:sldId id="319" r:id="rId16"/>
    <p:sldId id="317" r:id="rId17"/>
    <p:sldId id="318" r:id="rId18"/>
    <p:sldId id="404" r:id="rId19"/>
    <p:sldId id="320" r:id="rId20"/>
    <p:sldId id="321" r:id="rId21"/>
    <p:sldId id="383" r:id="rId22"/>
    <p:sldId id="384" r:id="rId23"/>
    <p:sldId id="385" r:id="rId24"/>
    <p:sldId id="386" r:id="rId25"/>
    <p:sldId id="312" r:id="rId26"/>
    <p:sldId id="313" r:id="rId27"/>
    <p:sldId id="314" r:id="rId28"/>
    <p:sldId id="315" r:id="rId29"/>
    <p:sldId id="405" r:id="rId30"/>
    <p:sldId id="388" r:id="rId31"/>
    <p:sldId id="326" r:id="rId32"/>
    <p:sldId id="304" r:id="rId33"/>
    <p:sldId id="330" r:id="rId34"/>
    <p:sldId id="331" r:id="rId35"/>
    <p:sldId id="332" r:id="rId36"/>
    <p:sldId id="334" r:id="rId37"/>
    <p:sldId id="406" r:id="rId38"/>
    <p:sldId id="335" r:id="rId39"/>
    <p:sldId id="402" r:id="rId40"/>
    <p:sldId id="395" r:id="rId41"/>
    <p:sldId id="398" r:id="rId42"/>
    <p:sldId id="336" r:id="rId43"/>
    <p:sldId id="337" r:id="rId44"/>
    <p:sldId id="338" r:id="rId45"/>
    <p:sldId id="339" r:id="rId46"/>
    <p:sldId id="340" r:id="rId47"/>
    <p:sldId id="341" r:id="rId48"/>
    <p:sldId id="346" r:id="rId49"/>
    <p:sldId id="349" r:id="rId50"/>
    <p:sldId id="352" r:id="rId51"/>
    <p:sldId id="400" r:id="rId52"/>
    <p:sldId id="356" r:id="rId53"/>
    <p:sldId id="408" r:id="rId54"/>
    <p:sldId id="365" r:id="rId55"/>
    <p:sldId id="401" r:id="rId56"/>
    <p:sldId id="367" r:id="rId57"/>
    <p:sldId id="368" r:id="rId58"/>
    <p:sldId id="369" r:id="rId59"/>
    <p:sldId id="370" r:id="rId60"/>
    <p:sldId id="371" r:id="rId61"/>
    <p:sldId id="390" r:id="rId62"/>
    <p:sldId id="391" r:id="rId63"/>
    <p:sldId id="392" r:id="rId64"/>
    <p:sldId id="393" r:id="rId65"/>
    <p:sldId id="394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23" r:id="rId77"/>
    <p:sldId id="353" r:id="rId78"/>
    <p:sldId id="344" r:id="rId79"/>
    <p:sldId id="306" r:id="rId80"/>
    <p:sldId id="382" r:id="rId81"/>
    <p:sldId id="387" r:id="rId82"/>
    <p:sldId id="389" r:id="rId83"/>
    <p:sldId id="399" r:id="rId84"/>
    <p:sldId id="403" r:id="rId85"/>
    <p:sldId id="407" r:id="rId86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1" autoAdjust="0"/>
    <p:restoredTop sz="94660"/>
  </p:normalViewPr>
  <p:slideViewPr>
    <p:cSldViewPr snapToGrid="0" snapToObjects="1">
      <p:cViewPr>
        <p:scale>
          <a:sx n="73" d="100"/>
          <a:sy n="73" d="100"/>
        </p:scale>
        <p:origin x="-816" y="-48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Pstar</a:t>
            </a:r>
            <a:r>
              <a:rPr lang="en-US" dirty="0" smtClean="0"/>
              <a:t>=0.1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Pstar</a:t>
            </a:r>
            <a:r>
              <a:rPr lang="en-US" dirty="0" smtClean="0"/>
              <a:t>=0.2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Pstar</a:t>
            </a:r>
            <a:r>
              <a:rPr lang="en-US" dirty="0" smtClean="0"/>
              <a:t>=0.3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Pstar</a:t>
            </a:r>
            <a:r>
              <a:rPr lang="en-US" dirty="0" smtClean="0"/>
              <a:t>=0.4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Pstar</a:t>
            </a:r>
            <a:r>
              <a:rPr lang="en-US" dirty="0" smtClean="0"/>
              <a:t>=0.5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53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measure of fit and link to sample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72371" indent="-297066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88263" indent="-237653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63568" indent="-237653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138873" indent="-237653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614178" indent="-237653" defTabSz="4753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3089483" indent="-237653" defTabSz="4753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564788" indent="-237653" defTabSz="4753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4040094" indent="-237653" defTabSz="47530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AA69A-168F-4BCC-B7CF-79662B7C2F5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9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fold range in biomass indicators across MCB runs;</a:t>
            </a:r>
            <a:r>
              <a:rPr lang="en-US" baseline="0" dirty="0" smtClean="0"/>
              <a:t> </a:t>
            </a:r>
            <a:r>
              <a:rPr lang="en-US" dirty="0" smtClean="0"/>
              <a:t>F/</a:t>
            </a:r>
            <a:r>
              <a:rPr lang="en-US" dirty="0" err="1" smtClean="0"/>
              <a:t>Fmsy</a:t>
            </a:r>
            <a:r>
              <a:rPr lang="en-US" baseline="0" dirty="0" smtClean="0"/>
              <a:t> ranges ~8-fold across MCB runs for several years in 2000s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6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4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9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1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1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  <p:sldLayoutId id="2147483692" r:id="rId7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Southeast Fisheries Science Center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07" y="2804981"/>
            <a:ext cx="4727641" cy="279718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5509" y="963518"/>
            <a:ext cx="7668491" cy="19447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SEDAR 28 Benchmark Assessment: </a:t>
            </a:r>
            <a:b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U.S. South Atlantic Cobia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Rachycentron</a:t>
            </a:r>
            <a:r>
              <a:rPr lang="en-US" sz="2800" b="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canadum</a:t>
            </a:r>
            <a:r>
              <a:rPr lang="en-US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4014" y="5230239"/>
            <a:ext cx="3283085" cy="1190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SEDAR 28 SSC Review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April 10, 2012</a:t>
            </a:r>
          </a:p>
        </p:txBody>
      </p:sp>
    </p:spTree>
    <p:extLst>
      <p:ext uri="{BB962C8B-B14F-4D97-AF65-F5344CB8AC3E}">
        <p14:creationId xmlns:p14="http://schemas.microsoft.com/office/powerpoint/2010/main" val="1310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2700"/>
            <a:ext cx="64008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800" name="Group 33799"/>
          <p:cNvGrpSpPr>
            <a:grpSpLocks/>
          </p:cNvGrpSpPr>
          <p:nvPr/>
        </p:nvGrpSpPr>
        <p:grpSpPr bwMode="auto">
          <a:xfrm>
            <a:off x="1784350" y="12700"/>
            <a:ext cx="2144713" cy="6154738"/>
            <a:chOff x="1783612" y="12749"/>
            <a:chExt cx="2145118" cy="6153947"/>
          </a:xfrm>
        </p:grpSpPr>
        <p:sp>
          <p:nvSpPr>
            <p:cNvPr id="7210" name="4-Point Star 51"/>
            <p:cNvSpPr>
              <a:spLocks noChangeArrowheads="1"/>
            </p:cNvSpPr>
            <p:nvPr/>
          </p:nvSpPr>
          <p:spPr bwMode="auto">
            <a:xfrm>
              <a:off x="1783612" y="6062146"/>
              <a:ext cx="76234" cy="104550"/>
            </a:xfrm>
            <a:prstGeom prst="star4">
              <a:avLst>
                <a:gd name="adj" fmla="val 12500"/>
              </a:avLst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cxnSp>
          <p:nvCxnSpPr>
            <p:cNvPr id="7211" name="Straight Arrow Connector 11"/>
            <p:cNvCxnSpPr>
              <a:cxnSpLocks noChangeShapeType="1"/>
            </p:cNvCxnSpPr>
            <p:nvPr/>
          </p:nvCxnSpPr>
          <p:spPr bwMode="auto">
            <a:xfrm>
              <a:off x="3505200" y="884238"/>
              <a:ext cx="81516" cy="682292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2" name="Straight Arrow Connector 13"/>
            <p:cNvCxnSpPr>
              <a:cxnSpLocks noChangeShapeType="1"/>
            </p:cNvCxnSpPr>
            <p:nvPr/>
          </p:nvCxnSpPr>
          <p:spPr bwMode="auto">
            <a:xfrm>
              <a:off x="3607982" y="1837624"/>
              <a:ext cx="56706" cy="607864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3" name="Straight Arrow Connector 15"/>
            <p:cNvCxnSpPr>
              <a:cxnSpLocks noChangeShapeType="1"/>
            </p:cNvCxnSpPr>
            <p:nvPr/>
          </p:nvCxnSpPr>
          <p:spPr bwMode="auto">
            <a:xfrm>
              <a:off x="3696587" y="2833541"/>
              <a:ext cx="74427" cy="703557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4" name="Straight Arrow Connector 17"/>
            <p:cNvCxnSpPr>
              <a:cxnSpLocks noChangeShapeType="1"/>
            </p:cNvCxnSpPr>
            <p:nvPr/>
          </p:nvCxnSpPr>
          <p:spPr bwMode="auto">
            <a:xfrm>
              <a:off x="3783420" y="3810000"/>
              <a:ext cx="74427" cy="45720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5" name="Straight Arrow Connector 19"/>
            <p:cNvCxnSpPr>
              <a:cxnSpLocks noChangeShapeType="1"/>
            </p:cNvCxnSpPr>
            <p:nvPr/>
          </p:nvCxnSpPr>
          <p:spPr bwMode="auto">
            <a:xfrm>
              <a:off x="3857847" y="4876800"/>
              <a:ext cx="70883" cy="68580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16" name="Straight Arrow Connector 23"/>
            <p:cNvCxnSpPr>
              <a:cxnSpLocks noChangeShapeType="1"/>
            </p:cNvCxnSpPr>
            <p:nvPr/>
          </p:nvCxnSpPr>
          <p:spPr bwMode="auto">
            <a:xfrm>
              <a:off x="3464442" y="12749"/>
              <a:ext cx="40758" cy="363756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548438" y="981075"/>
            <a:ext cx="395287" cy="4505325"/>
            <a:chOff x="6548754" y="980644"/>
            <a:chExt cx="394307" cy="4505756"/>
          </a:xfrm>
        </p:grpSpPr>
        <p:sp>
          <p:nvSpPr>
            <p:cNvPr id="7183" name="4-Point Star 51"/>
            <p:cNvSpPr>
              <a:spLocks noChangeArrowheads="1"/>
            </p:cNvSpPr>
            <p:nvPr/>
          </p:nvSpPr>
          <p:spPr bwMode="auto">
            <a:xfrm>
              <a:off x="6548754" y="980644"/>
              <a:ext cx="76234" cy="104550"/>
            </a:xfrm>
            <a:prstGeom prst="star4">
              <a:avLst>
                <a:gd name="adj" fmla="val 12500"/>
              </a:avLst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/>
            </a:p>
          </p:txBody>
        </p:sp>
        <p:cxnSp>
          <p:nvCxnSpPr>
            <p:cNvPr id="7184" name="Straight Arrow Connector 89"/>
            <p:cNvCxnSpPr>
              <a:cxnSpLocks noChangeShapeType="1"/>
            </p:cNvCxnSpPr>
            <p:nvPr/>
          </p:nvCxnSpPr>
          <p:spPr bwMode="auto">
            <a:xfrm>
              <a:off x="6605475" y="1874856"/>
              <a:ext cx="47847" cy="26670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5" name="Straight Arrow Connector 90"/>
            <p:cNvCxnSpPr>
              <a:cxnSpLocks noChangeShapeType="1"/>
            </p:cNvCxnSpPr>
            <p:nvPr/>
          </p:nvCxnSpPr>
          <p:spPr bwMode="auto">
            <a:xfrm>
              <a:off x="6699397" y="2824953"/>
              <a:ext cx="69998" cy="527847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Straight Arrow Connector 92"/>
            <p:cNvCxnSpPr>
              <a:cxnSpLocks noChangeShapeType="1"/>
            </p:cNvCxnSpPr>
            <p:nvPr/>
          </p:nvCxnSpPr>
          <p:spPr bwMode="auto">
            <a:xfrm>
              <a:off x="6788002" y="3810000"/>
              <a:ext cx="69998" cy="613144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Straight Arrow Connector 94"/>
            <p:cNvCxnSpPr>
              <a:cxnSpLocks noChangeShapeType="1"/>
            </p:cNvCxnSpPr>
            <p:nvPr/>
          </p:nvCxnSpPr>
          <p:spPr bwMode="auto">
            <a:xfrm>
              <a:off x="6861987" y="4800600"/>
              <a:ext cx="81074" cy="685800"/>
            </a:xfrm>
            <a:prstGeom prst="straightConnector1">
              <a:avLst/>
            </a:prstGeom>
            <a:noFill/>
            <a:ln w="19050" algn="ctr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489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8129" y="73994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202" y="117541"/>
            <a:ext cx="8967338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Indices of Abundance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719037"/>
            <a:ext cx="8382000" cy="125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  <a:defRPr/>
            </a:pPr>
            <a:endParaRPr lang="en-US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974715"/>
            <a:ext cx="3571672" cy="36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en-US" sz="3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defRPr/>
            </a:pPr>
            <a:endParaRPr lang="en-US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  <a:defRPr/>
            </a:pPr>
            <a:endParaRPr lang="en-US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6624" y="1348558"/>
            <a:ext cx="81955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Three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potential indices of abundance recommended by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DW</a:t>
            </a:r>
          </a:p>
          <a:p>
            <a:pPr lvl="2"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Headboat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survey (1981-2011)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MRFSS/MRIP survey (1985-2011)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SC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Charterboat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logbook program (1998-2011)</a:t>
            </a:r>
          </a:p>
          <a:p>
            <a:pPr lvl="1"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indices are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fishery-dependent, recreational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hook and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line gear</a:t>
            </a:r>
          </a:p>
          <a:p>
            <a:pPr lvl="1"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All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indices standardized using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Delta-GLMs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Most cobia (&gt;80%) caught as single individuals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Indices driven presence/absence (binomial component of delta-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glm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lvl="1"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5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8" y="2200273"/>
            <a:ext cx="7725944" cy="453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57600" y="152400"/>
            <a:ext cx="5410200" cy="17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/>
              <a:t>                                     </a:t>
            </a:r>
            <a:r>
              <a:rPr lang="en-US" sz="1600" b="1" u="sng" dirty="0"/>
              <a:t>Index </a:t>
            </a:r>
            <a:r>
              <a:rPr lang="en-US" sz="1600" b="1" u="sng" dirty="0" smtClean="0"/>
              <a:t>Correlations</a:t>
            </a:r>
            <a:endParaRPr lang="en-US" sz="1600" b="1" u="sng" dirty="0"/>
          </a:p>
          <a:p>
            <a:pPr eaLnBrk="1" hangingPunct="1">
              <a:spcBef>
                <a:spcPct val="50000"/>
              </a:spcBef>
            </a:pPr>
            <a:r>
              <a:rPr lang="en-US" sz="1400" b="1" dirty="0"/>
              <a:t>                                 </a:t>
            </a:r>
            <a:r>
              <a:rPr lang="en-US" sz="1400" b="1" u="sng" dirty="0"/>
              <a:t>Pearson</a:t>
            </a:r>
            <a:r>
              <a:rPr lang="en-US" sz="1400" b="1" dirty="0"/>
              <a:t>	    </a:t>
            </a:r>
            <a:r>
              <a:rPr lang="en-US" sz="1400" b="1" u="sng" dirty="0"/>
              <a:t>Kendall’s</a:t>
            </a:r>
            <a:r>
              <a:rPr lang="en-US" sz="1400" b="1" dirty="0"/>
              <a:t>             </a:t>
            </a:r>
            <a:r>
              <a:rPr lang="en-US" sz="1400" b="1" u="sng" dirty="0"/>
              <a:t>Spearman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 err="1"/>
              <a:t>Headboat</a:t>
            </a:r>
            <a:r>
              <a:rPr lang="en-US" sz="1200" dirty="0"/>
              <a:t>-MRFSS:          0.002                      -0.026                         -0.035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 err="1"/>
              <a:t>Headboat</a:t>
            </a:r>
            <a:r>
              <a:rPr lang="en-US" sz="1200" dirty="0"/>
              <a:t>-SC log:            -0.11                       -0.011                         -0.024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/>
              <a:t>MRFSS-SC log:               0.19                         0.11                            0.12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dirty="0"/>
              <a:t>                                        95% Confidences intervals: ~ -0.35 – 0.35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202" y="117541"/>
            <a:ext cx="5319466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Indices</a:t>
            </a:r>
          </a:p>
        </p:txBody>
      </p:sp>
    </p:spTree>
    <p:extLst>
      <p:ext uri="{BB962C8B-B14F-4D97-AF65-F5344CB8AC3E}">
        <p14:creationId xmlns:p14="http://schemas.microsoft.com/office/powerpoint/2010/main" val="38087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202" y="117541"/>
            <a:ext cx="8967338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1503" y="797667"/>
            <a:ext cx="873387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Three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indices could not be fit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simultaneously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AW panel recommended exclusion of MRFSS index</a:t>
            </a:r>
          </a:p>
          <a:p>
            <a:pPr lvl="1"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Basis: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MRFSS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survey may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not adequately sample rare species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(0.18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positives)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concerns about changes in MRFSS sampling effort over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</a:p>
          <a:p>
            <a:pPr lvl="4"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MRFSS index did not reflect strong year classes from age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comps to same extent as other indices</a:t>
            </a:r>
          </a:p>
          <a:p>
            <a:pPr lvl="2"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Evaluate consequences of excluding MRFSS via sensitivity analysis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893" y="874114"/>
            <a:ext cx="7038975" cy="12616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? Data Questions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9" y="2135767"/>
            <a:ext cx="4727641" cy="27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270" y="488770"/>
            <a:ext cx="7038975" cy="2001584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ASSESSMENT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- Cobia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Beaufort Assessment </a:t>
            </a:r>
            <a:r>
              <a:rPr lang="en-US" dirty="0"/>
              <a:t>M</a:t>
            </a:r>
            <a:r>
              <a:rPr lang="en-US" dirty="0" smtClean="0"/>
              <a:t>odel (BAM)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9" y="2135767"/>
            <a:ext cx="4727641" cy="2797186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1367270" y="4765963"/>
            <a:ext cx="6207703" cy="14893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Configuration</a:t>
            </a:r>
          </a:p>
          <a:p>
            <a:pPr marL="0" indent="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Model outputs </a:t>
            </a:r>
          </a:p>
          <a:p>
            <a:pPr marL="0" indent="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Fits to data (see report; available as needed)</a:t>
            </a:r>
          </a:p>
          <a:p>
            <a:pPr marL="0" indent="0">
              <a:buFontTx/>
              <a:buChar char="•"/>
            </a:pP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61073" y="0"/>
            <a:ext cx="5421853" cy="838200"/>
          </a:xfrm>
        </p:spPr>
        <p:txBody>
          <a:bodyPr/>
          <a:lstStyle/>
          <a:p>
            <a:pPr algn="l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lang="en-US" sz="3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Configuration for Cobia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0" y="498121"/>
            <a:ext cx="9144000" cy="6359879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Assessment years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1950–2011 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Modeled ages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1–12+  (max age=16 </a:t>
            </a:r>
            <a:r>
              <a:rPr lang="en-US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Two Fleets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general recreational, general commercial; discards pooled with landings</a:t>
            </a:r>
          </a:p>
          <a:p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Abundance Indices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headboat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(HB), South Carolina </a:t>
            </a:r>
            <a:r>
              <a:rPr lang="en-US" sz="16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Charterboat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logbook (SC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 </a:t>
            </a:r>
            <a:r>
              <a:rPr lang="en-US" sz="1200" b="1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(sensitivity)</a:t>
            </a:r>
            <a:endParaRPr lang="en-US" sz="1200" b="1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Catchability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separate q for each fleet, assumed constant in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</a:t>
            </a:r>
            <a:r>
              <a:rPr lang="en-US" sz="12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(sensitivity)</a:t>
            </a:r>
            <a:endParaRPr lang="en-US" sz="12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Selectivity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logistic functions for landings and indices.  Constant in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  </a:t>
            </a:r>
            <a:r>
              <a:rPr lang="en-US" sz="12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(sensitivity)</a:t>
            </a:r>
            <a:endParaRPr lang="en-US" sz="12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Fishing mortality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annual estimates (free parameters) for each fleet.  Age-specific F computed as product full F and selectivity at age  </a:t>
            </a:r>
          </a:p>
          <a:p>
            <a:pPr marL="0" indent="0" algn="l">
              <a:buNone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numbers at age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computed from assumed equilibrium age structure and a historical fishing mortality rate (geo.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ean F from 1950-52)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Spawner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-recruit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Beverton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-Holt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curve with lognormal recruitment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deviations; spawning potential based on mature female biomass </a:t>
            </a:r>
            <a:r>
              <a:rPr lang="en-US" sz="12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(sensitivity</a:t>
            </a:r>
            <a:r>
              <a:rPr lang="en-US" sz="1200" b="1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Iterative re-weighting (Francis 2011) derive likelihood weights for data components </a:t>
            </a:r>
            <a:r>
              <a:rPr lang="en-US" sz="1200" b="1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200" b="1" dirty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sensitivity)</a:t>
            </a:r>
            <a:endParaRPr lang="en-US" sz="12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1" y="95250"/>
            <a:ext cx="5276850" cy="838200"/>
          </a:xfrm>
        </p:spPr>
        <p:txBody>
          <a:bodyPr/>
          <a:lstStyle/>
          <a:p>
            <a:pPr algn="l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lang="en-US" sz="3200" b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Estimated Parameters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233362" y="687816"/>
            <a:ext cx="8677275" cy="6170184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Estimated Parameters (169)</a:t>
            </a: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S-R parameters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(2): R0, sigma-R (steepness fixed)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Annual R </a:t>
            </a:r>
            <a:r>
              <a:rPr lang="en-US" sz="160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devs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(35): 1975-2009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384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Selectivity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):  Recreational (A50, slope)</a:t>
            </a:r>
          </a:p>
          <a:p>
            <a:pPr marL="457200" lvl="1" indent="0">
              <a:spcBef>
                <a:spcPts val="384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Commercial (A50, slope)	 </a:t>
            </a:r>
          </a:p>
          <a:p>
            <a:pPr marL="457200" lvl="1" indent="0">
              <a:spcBef>
                <a:spcPts val="384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A50 free; prior for slopes based on catch curves</a:t>
            </a:r>
          </a:p>
          <a:p>
            <a:pPr marL="457200" lvl="1" indent="0">
              <a:spcBef>
                <a:spcPts val="384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spcBef>
                <a:spcPts val="384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Catchability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(2): q for each abundance index (assumed constant in time)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Fishing mortality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(126): average F + annual deviations for each fleet (landings and discards)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Length-at-age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(1):  CV of length-at-age conversion matrix</a:t>
            </a:r>
          </a:p>
          <a:p>
            <a:pPr algn="l"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l">
              <a:buNone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=======================================================</a:t>
            </a:r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Could not estimate steepness; hit upper bound; prior with CV &lt; 10% to move off bound</a:t>
            </a:r>
          </a:p>
          <a:p>
            <a:pPr algn="l"/>
            <a:endParaRPr lang="en-US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Key assumption: Steepness </a:t>
            </a:r>
            <a:r>
              <a:rPr lang="en-US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(h) fixed at 0.75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997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47625"/>
            <a:ext cx="621030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Recreational Age Comps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6086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24084" y="6361415"/>
            <a:ext cx="1381791" cy="383874"/>
          </a:xfrm>
          <a:prstGeom prst="ellips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6388" y="1205299"/>
            <a:ext cx="98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in. min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388" y="2724150"/>
            <a:ext cx="98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fish bag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76275"/>
            <a:ext cx="14954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47838" y="123825"/>
            <a:ext cx="4452938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Selectivity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432"/>
            <a:ext cx="45910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4432"/>
            <a:ext cx="459105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 bwMode="auto">
          <a:xfrm>
            <a:off x="1409700" y="600075"/>
            <a:ext cx="2333626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Recreational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5895974" y="600075"/>
            <a:ext cx="2333626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Commercial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390650" y="5755482"/>
            <a:ext cx="2333626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400" kern="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3.01 </a:t>
            </a:r>
            <a:r>
              <a:rPr lang="en-US" sz="14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endParaRPr lang="en-US" sz="14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Age at full selection: 5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5700712" y="5755482"/>
            <a:ext cx="2333626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1400" kern="0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2.77 </a:t>
            </a:r>
            <a:r>
              <a:rPr lang="en-US" sz="14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endParaRPr lang="en-US" sz="14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Age at full selection: 6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771089" y="672019"/>
            <a:ext cx="2629711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0820" y="1941995"/>
            <a:ext cx="44285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Assessment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description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Uncertainty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Projections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Alternative assessment methods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Review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47775" y="76200"/>
            <a:ext cx="5343526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Fishing Mortality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476375"/>
            <a:ext cx="44672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476375"/>
            <a:ext cx="44672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 bwMode="auto">
          <a:xfrm>
            <a:off x="1362074" y="890584"/>
            <a:ext cx="1714500" cy="7620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Recreational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5895973" y="745545"/>
            <a:ext cx="1616653" cy="9070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Commercial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2219324" y="1394116"/>
            <a:ext cx="845994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=0.12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2941924" y="1394116"/>
            <a:ext cx="845994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=0.13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3704790" y="1394116"/>
            <a:ext cx="845994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=0.23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 bwMode="auto">
          <a:xfrm>
            <a:off x="6591301" y="1382859"/>
            <a:ext cx="905308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=0.007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7373215" y="1382859"/>
            <a:ext cx="845994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=0.009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8136081" y="1382859"/>
            <a:ext cx="845994" cy="269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05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05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=0.01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1" y="2000551"/>
            <a:ext cx="4629366" cy="413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37" y="1885590"/>
            <a:ext cx="4360006" cy="436000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4424" y="152400"/>
            <a:ext cx="5724526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Recruitment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1186468" y="1495065"/>
            <a:ext cx="226331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Number Age-1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Recruits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6023436" y="1452202"/>
            <a:ext cx="226331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Recruitment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residuals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78331" y="2682240"/>
            <a:ext cx="165463" cy="148046"/>
          </a:xfrm>
          <a:prstGeom prst="ellipse">
            <a:avLst/>
          </a:prstGeom>
          <a:noFill/>
          <a:ln w="254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84171" y="2146663"/>
            <a:ext cx="165463" cy="148046"/>
          </a:xfrm>
          <a:prstGeom prst="ellipse">
            <a:avLst/>
          </a:prstGeom>
          <a:noFill/>
          <a:ln w="254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2034"/>
            <a:ext cx="5663046" cy="566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4424" y="152400"/>
            <a:ext cx="5724526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Spawning Biomass</a:t>
            </a:r>
          </a:p>
        </p:txBody>
      </p:sp>
    </p:spTree>
    <p:extLst>
      <p:ext uri="{BB962C8B-B14F-4D97-AF65-F5344CB8AC3E}">
        <p14:creationId xmlns:p14="http://schemas.microsoft.com/office/powerpoint/2010/main" val="414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62" y="743987"/>
            <a:ext cx="5611093" cy="561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424" y="152400"/>
            <a:ext cx="5724526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Stock-Recruitment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95249"/>
            <a:ext cx="6600825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Management Quantities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86" y="811927"/>
            <a:ext cx="5047095" cy="54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6341051" y="1371600"/>
            <a:ext cx="176645" cy="197428"/>
          </a:xfrm>
          <a:prstGeom prst="star5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341051" y="3901787"/>
            <a:ext cx="176645" cy="197428"/>
          </a:xfrm>
          <a:prstGeom prst="star5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341051" y="5179863"/>
            <a:ext cx="176645" cy="197428"/>
          </a:xfrm>
          <a:prstGeom prst="star5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341051" y="5715000"/>
            <a:ext cx="176645" cy="197428"/>
          </a:xfrm>
          <a:prstGeom prst="star5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893" y="874114"/>
            <a:ext cx="7038975" cy="12616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? Model Questions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9" y="2135767"/>
            <a:ext cx="4727641" cy="27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270" y="488770"/>
            <a:ext cx="7038975" cy="2001584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ASSESSMENT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- Cobia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Uncertainty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9" y="2135767"/>
            <a:ext cx="4727641" cy="2797186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1367270" y="5015345"/>
            <a:ext cx="6207703" cy="990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Sensitivity Analysis</a:t>
            </a:r>
          </a:p>
          <a:p>
            <a:pPr marL="0" indent="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Monte Carlo Bootstrap (MCB)</a:t>
            </a:r>
          </a:p>
        </p:txBody>
      </p:sp>
    </p:spTree>
    <p:extLst>
      <p:ext uri="{BB962C8B-B14F-4D97-AF65-F5344CB8AC3E}">
        <p14:creationId xmlns:p14="http://schemas.microsoft.com/office/powerpoint/2010/main" val="3297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Sensitivities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625" y="133350"/>
            <a:ext cx="7086599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Sensitivity Phase Plot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600075"/>
            <a:ext cx="5416262" cy="54162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25649" y="3783110"/>
            <a:ext cx="1954358" cy="830997"/>
            <a:chOff x="4446442" y="3992660"/>
            <a:chExt cx="1954358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5494626" y="4546658"/>
              <a:ext cx="704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Low M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1999" y="4269659"/>
              <a:ext cx="1828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Unwgt</a:t>
              </a: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Likelihoods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46442" y="3992660"/>
              <a:ext cx="15430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Low steepness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16200000">
            <a:off x="685803" y="2993741"/>
            <a:ext cx="1628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“Biomass threshold”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8451" y="6033655"/>
            <a:ext cx="2000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“Exploitation threshold”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922" y="923545"/>
            <a:ext cx="196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No Overfishing and not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5036" y="923546"/>
            <a:ext cx="164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Overfishing but not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5036" y="487679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Overfishing and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922" y="4922966"/>
            <a:ext cx="17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No Overfishing but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" y="2431284"/>
            <a:ext cx="3121736" cy="312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63" y="2431284"/>
            <a:ext cx="3121735" cy="312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91" y="2431284"/>
            <a:ext cx="3125253" cy="3125253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 bwMode="auto">
          <a:xfrm>
            <a:off x="847225" y="2230202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Fishing Mortality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3888297" y="2230202"/>
            <a:ext cx="177474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Spawning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Biomass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046743" y="2230202"/>
            <a:ext cx="1276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Recruitment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30930" y="155864"/>
            <a:ext cx="7086599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Retrospective Analysis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853399" y="831273"/>
            <a:ext cx="5831531" cy="124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 </a:t>
            </a:r>
            <a:r>
              <a:rPr lang="en-US" sz="1400" u="sng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en-US" sz="1400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Retrospective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Re-ran model with terminal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yrs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from 2004-2011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strong retrospective pattern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Departure in 2006-07 associated with change in sampling intensity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52550" y="133350"/>
            <a:ext cx="695325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Uncertainty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625" y="800100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Monte-Carlo Bootstrap (MCB)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0" y="1328023"/>
            <a:ext cx="7143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Bootstrap </a:t>
            </a:r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Component:</a:t>
            </a:r>
            <a:endParaRPr lang="en-US" sz="1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Landings and Indices (Lognormal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likelihood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components): a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parametric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bootstrap of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original data, with CVs as applied in the fitting procedure 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Length and Age Compositions (Multinomial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likelihood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components):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resample </a:t>
            </a: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Nfish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and assign them to bins with probabilities equal to those from original data</a:t>
            </a: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849" y="3586877"/>
            <a:ext cx="7143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Monte-Carlo Component over key parameters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Natural Mortality (M)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Steepness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Multiplier on ‘historical’ recreational 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48" y="5881925"/>
            <a:ext cx="6334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MCB trials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n=3200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MCB trials attempted;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n=3196 retained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0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82" y="740394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Northern boundary: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Through New York,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northern extent of landings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Southern boundary:  Florida-Georgia border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agging data suggest a mixing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zone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 east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coast of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Florida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Recent genetic (microsatellite) data suggest a boundary north of the proposed mixing zone, but not clear how far north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Limited genetic data suggest some inshore-offshore structure of adult fish</a:t>
            </a:r>
          </a:p>
          <a:p>
            <a:pPr lvl="1"/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7165" y="117541"/>
            <a:ext cx="5428034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Stock Definition</a:t>
            </a:r>
          </a:p>
        </p:txBody>
      </p:sp>
      <p:pic>
        <p:nvPicPr>
          <p:cNvPr id="9" name="Picture 8" descr="Southeast Cobia Stocks1_edited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3913957"/>
            <a:ext cx="2865124" cy="227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jec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928" b="-2074"/>
          <a:stretch>
            <a:fillRect/>
          </a:stretch>
        </p:blipFill>
        <p:spPr bwMode="auto">
          <a:xfrm>
            <a:off x="4070804" y="3748122"/>
            <a:ext cx="4871936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2147" y="3510037"/>
            <a:ext cx="13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Tagging data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305273" y="5711121"/>
            <a:ext cx="58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Gulf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8400" y="4724400"/>
            <a:ext cx="86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S. Atlantic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38399" y="5266099"/>
            <a:ext cx="862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Mixing zone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676383" y="3399668"/>
            <a:ext cx="133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Genetic data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40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6" y="719234"/>
            <a:ext cx="6483928" cy="567242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2550" y="133350"/>
            <a:ext cx="695325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MCB Results</a:t>
            </a:r>
          </a:p>
        </p:txBody>
      </p:sp>
    </p:spTree>
    <p:extLst>
      <p:ext uri="{BB962C8B-B14F-4D97-AF65-F5344CB8AC3E}">
        <p14:creationId xmlns:p14="http://schemas.microsoft.com/office/powerpoint/2010/main" val="8544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413111" y="2490787"/>
            <a:ext cx="2190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Biomass Status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7" y="4447309"/>
            <a:ext cx="3483152" cy="23208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7" y="2407557"/>
            <a:ext cx="3472026" cy="23133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6" y="358690"/>
            <a:ext cx="3472026" cy="231339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612394" y="0"/>
            <a:ext cx="577215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MCB Results</a:t>
            </a:r>
          </a:p>
        </p:txBody>
      </p:sp>
      <p:sp>
        <p:nvSpPr>
          <p:cNvPr id="3" name="Left Brace 2"/>
          <p:cNvSpPr/>
          <p:nvPr/>
        </p:nvSpPr>
        <p:spPr>
          <a:xfrm>
            <a:off x="2823298" y="910827"/>
            <a:ext cx="400916" cy="352251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 txBox="1">
            <a:spLocks/>
          </p:cNvSpPr>
          <p:nvPr/>
        </p:nvSpPr>
        <p:spPr bwMode="auto">
          <a:xfrm>
            <a:off x="165823" y="5364998"/>
            <a:ext cx="2657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Exploitation Status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49248" y="391642"/>
            <a:ext cx="2918475" cy="8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Base run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kumimoji="0" lang="en-US" sz="14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400" kern="0" noProof="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95</a:t>
            </a:r>
            <a:r>
              <a:rPr lang="en-US" sz="1400" kern="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tiles of MCBs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742950"/>
            <a:ext cx="6115050" cy="61150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2394" y="133350"/>
            <a:ext cx="577215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Diagnostics: MCB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0018" y="5638055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9.6%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28925" y="176795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3150" y="1767959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11.4%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5590" y="1475570"/>
            <a:ext cx="18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Overfishing but not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1862" y="5237946"/>
            <a:ext cx="150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Overfishing and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135739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No Overfishing and not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40" y="5540205"/>
            <a:ext cx="18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No overfishing but overfished</a:t>
            </a:r>
            <a:endParaRPr lang="en-US" sz="1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595" y="874114"/>
            <a:ext cx="8551816" cy="126165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 smtClean="0"/>
              <a:t>? Questions About Uncertainty Analysis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9" y="2135767"/>
            <a:ext cx="4727641" cy="27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5043" y="666750"/>
            <a:ext cx="2540507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98" y="1200150"/>
            <a:ext cx="4727641" cy="279718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23894" y="3657599"/>
            <a:ext cx="4188333" cy="229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Constant F</a:t>
            </a: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Projections (in</a:t>
            </a: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report)</a:t>
            </a:r>
            <a:endParaRPr kumimoji="0" lang="en-US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 = </a:t>
            </a:r>
            <a:r>
              <a:rPr lang="en-US" sz="16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60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1600" kern="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 =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current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 = 65% </a:t>
            </a:r>
            <a:r>
              <a:rPr lang="en-US" sz="16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60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1600" kern="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 = 75%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kumimoji="0" lang="en-US" sz="1600" b="0" i="0" u="none" strike="noStrike" kern="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kumimoji="0" lang="en-US" sz="1600" b="0" i="0" u="none" strike="noStrike" kern="0" cap="none" spc="0" normalizeH="0" baseline="-2500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 = 85% </a:t>
            </a:r>
            <a:r>
              <a:rPr lang="en-US" sz="1600" kern="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600" kern="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kumimoji="0" lang="en-US" sz="1600" b="0" i="0" u="none" strike="noStrike" kern="0" cap="none" spc="0" normalizeH="0" baseline="-2500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5215001" y="3657599"/>
            <a:ext cx="3284764" cy="229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P* Analysis </a:t>
            </a:r>
            <a:r>
              <a:rPr kumimoji="0" lang="en-US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(not in</a:t>
            </a:r>
            <a:r>
              <a:rPr kumimoji="0" lang="en-US" b="0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report)</a:t>
            </a:r>
            <a:endParaRPr kumimoji="0" lang="en-US" b="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P* = 0.1</a:t>
            </a:r>
            <a:endParaRPr lang="en-US" sz="1600" kern="0" baseline="-25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P* = </a:t>
            </a: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0.2</a:t>
            </a:r>
            <a:endParaRPr lang="en-US" sz="1600" kern="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P* = </a:t>
            </a: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0.3</a:t>
            </a:r>
            <a:endParaRPr lang="en-US" sz="1600" kern="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P* = </a:t>
            </a: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0.4</a:t>
            </a:r>
            <a:endParaRPr lang="en-US" sz="1600" kern="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P* = </a:t>
            </a:r>
            <a:r>
              <a:rPr lang="en-US" sz="16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0.5</a:t>
            </a:r>
            <a:endParaRPr lang="en-US" sz="1600" kern="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8318" y="146625"/>
            <a:ext cx="366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rojection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odel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6" y="1095375"/>
            <a:ext cx="8982074" cy="441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5 year projection (2012-2016)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structure as assessment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</a:p>
          <a:p>
            <a:pPr lvl="2"/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New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management assumed to start in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management uncertainty (total removals = ABC)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10,000 projected times series, each based on a single MCB run chosen at random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Carry forward uncertainties from MCB analysis: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Data, natural mortality, steepness, historical recreational landings</a:t>
            </a:r>
          </a:p>
          <a:p>
            <a:pPr lvl="1"/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Initial (2012) numbers at age and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recruitment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Show one example each of constant F and P* projections (others are available)</a:t>
            </a:r>
          </a:p>
          <a:p>
            <a:endParaRPr lang="en-US" sz="16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756166"/>
            <a:ext cx="7306056" cy="5477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1158" y="530376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1733" y="571500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158" y="3310128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1732" y="3299341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586" y="0"/>
            <a:ext cx="57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163782"/>
            <a:ext cx="405245" cy="10391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3845" y="940832"/>
            <a:ext cx="121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MSY quantity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472046"/>
            <a:ext cx="405245" cy="45719"/>
            <a:chOff x="228600" y="1472046"/>
            <a:chExt cx="405245" cy="45719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8600" y="1472046"/>
              <a:ext cx="405245" cy="1039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392775" y="147204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33845" y="1343937"/>
            <a:ext cx="720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Median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5871" y="1773382"/>
            <a:ext cx="405245" cy="103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3845" y="1658944"/>
            <a:ext cx="14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2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95</a:t>
            </a:r>
            <a:r>
              <a:rPr lang="en-US" sz="12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%tiles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332758" y="139008"/>
            <a:ext cx="5034397" cy="676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P* </a:t>
            </a:r>
            <a:r>
              <a:rPr lang="en-US" sz="2800" dirty="0"/>
              <a:t>P</a:t>
            </a:r>
            <a:r>
              <a:rPr lang="en-US" sz="2800" dirty="0" smtClean="0"/>
              <a:t>rojections  (P*=0.5)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013" y="4331789"/>
            <a:ext cx="14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ABC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41" y="2322802"/>
            <a:ext cx="393642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0" y="691460"/>
            <a:ext cx="4998351" cy="5623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7040" y="4337450"/>
            <a:ext cx="14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ABC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345" y="552960"/>
            <a:ext cx="14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</a:t>
            </a:r>
            <a:r>
              <a:rPr lang="en-US" sz="12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(overfishing)</a:t>
            </a:r>
            <a:endParaRPr lang="en-US" sz="12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6529" y="1207831"/>
            <a:ext cx="405245" cy="45719"/>
            <a:chOff x="228600" y="1472046"/>
            <a:chExt cx="405245" cy="4571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28600" y="1472046"/>
              <a:ext cx="405245" cy="1039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392775" y="147204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81774" y="1079722"/>
            <a:ext cx="720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Median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183800" y="1509167"/>
            <a:ext cx="405245" cy="1039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81774" y="1394729"/>
            <a:ext cx="1447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12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95</a:t>
            </a:r>
            <a:r>
              <a:rPr lang="en-US" sz="12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%tiles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09875" y="933450"/>
            <a:ext cx="462915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Alternative Methods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08" y="2322804"/>
            <a:ext cx="4727641" cy="27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7" y="236791"/>
            <a:ext cx="5572125" cy="677609"/>
          </a:xfrm>
        </p:spPr>
        <p:txBody>
          <a:bodyPr/>
          <a:lstStyle/>
          <a:p>
            <a:pPr algn="l"/>
            <a:r>
              <a:rPr lang="en-US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Mortality Estimation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1" y="1495425"/>
            <a:ext cx="869284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8899" y="891064"/>
            <a:ext cx="3924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(F computed as Z-M) where M=0.26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066903" y="1487524"/>
            <a:ext cx="4909593" cy="135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Traditional catch curve analysis</a:t>
            </a:r>
          </a:p>
          <a:p>
            <a:pPr marL="457200" lvl="1" indent="0">
              <a:lnSpc>
                <a:spcPct val="90000"/>
              </a:lnSpc>
              <a:buFont typeface="Arial"/>
              <a:buNone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Thorson and </a:t>
            </a:r>
            <a:r>
              <a:rPr lang="en-US" sz="16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Prager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(2011) catch curves</a:t>
            </a:r>
          </a:p>
          <a:p>
            <a:pPr marL="457200" lvl="1" indent="0">
              <a:lnSpc>
                <a:spcPct val="90000"/>
              </a:lnSpc>
              <a:buFont typeface="Arial"/>
              <a:buNone/>
            </a:pPr>
            <a:endParaRPr lang="en-US" sz="16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Mean length estimator </a:t>
            </a:r>
            <a:r>
              <a:rPr lang="en-US" sz="1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Gedamke</a:t>
            </a:r>
            <a:r>
              <a:rPr lang="en-US" sz="1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3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Hoenig</a:t>
            </a:r>
            <a:r>
              <a:rPr lang="en-US" sz="13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2006)</a:t>
            </a:r>
          </a:p>
          <a:p>
            <a:pPr marL="457200" lvl="1" indent="0">
              <a:lnSpc>
                <a:spcPct val="90000"/>
              </a:lnSpc>
              <a:buFont typeface="Arial"/>
              <a:buNone/>
            </a:pP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887165" y="117541"/>
            <a:ext cx="5428034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Mortality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7724" y="5708749"/>
            <a:ext cx="813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Scaled to provide same fraction fish surviving to max age as for constant 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Age-based mortality assumed constant in time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06" y="1520729"/>
            <a:ext cx="62484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ft Bracket 9"/>
          <p:cNvSpPr/>
          <p:nvPr/>
        </p:nvSpPr>
        <p:spPr>
          <a:xfrm flipH="1">
            <a:off x="7106573" y="2033732"/>
            <a:ext cx="83495" cy="710119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2006" y="2204125"/>
            <a:ext cx="125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049" y="1281237"/>
            <a:ext cx="63178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Age-aggregated Surplus production model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Graham-Schaefer logistic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nonequilibrium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formulation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Conditioned on yield (landings and discards)</a:t>
            </a:r>
          </a:p>
          <a:p>
            <a:pPr lvl="1"/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Fit to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headboat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and SC logbook indices</a:t>
            </a:r>
          </a:p>
          <a:p>
            <a:pPr lvl="1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Implemented in ASPIC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Prager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1994)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626" y="288746"/>
            <a:ext cx="5572125" cy="677609"/>
          </a:xfrm>
        </p:spPr>
        <p:txBody>
          <a:bodyPr/>
          <a:lstStyle/>
          <a:p>
            <a:pPr algn="l"/>
            <a:r>
              <a:rPr lang="en-US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Surplus Production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898" y="4187782"/>
            <a:ext cx="788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Lack of contrast in data led to: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convergence problems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unrealistic estimates of B</a:t>
            </a:r>
            <a:r>
              <a:rPr lang="en-US" baseline="-25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AW panel recommended not pursuing further for 	this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could fit under restrictive set of conditions (start date 1985)</a:t>
            </a:r>
          </a:p>
        </p:txBody>
      </p:sp>
    </p:spTree>
    <p:extLst>
      <p:ext uri="{BB962C8B-B14F-4D97-AF65-F5344CB8AC3E}">
        <p14:creationId xmlns:p14="http://schemas.microsoft.com/office/powerpoint/2010/main" val="3771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753" y="29909"/>
            <a:ext cx="5572125" cy="677609"/>
          </a:xfrm>
        </p:spPr>
        <p:txBody>
          <a:bodyPr/>
          <a:lstStyle/>
          <a:p>
            <a:pPr algn="l"/>
            <a:r>
              <a:rPr lang="en-US" sz="36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Surplus Production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142999"/>
            <a:ext cx="7794811" cy="53646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9345" y="3828126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F/</a:t>
            </a:r>
            <a:r>
              <a:rPr lang="en-US" b="1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b="1" baseline="-250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1600" b="1" baseline="-250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6626" y="1571715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B/</a:t>
            </a:r>
            <a:r>
              <a:rPr lang="en-US" b="1" dirty="0" err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b="1" baseline="-25000" dirty="0" err="1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1600" b="1" baseline="-25000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7446" y="973722"/>
            <a:ext cx="1872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BAM:  F/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16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=0.6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7446" y="614664"/>
            <a:ext cx="1959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BAM:  B/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en-US" sz="1600" baseline="-25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=1.6</a:t>
            </a:r>
          </a:p>
        </p:txBody>
      </p:sp>
    </p:spTree>
    <p:extLst>
      <p:ext uri="{BB962C8B-B14F-4D97-AF65-F5344CB8AC3E}">
        <p14:creationId xmlns:p14="http://schemas.microsoft.com/office/powerpoint/2010/main" val="4221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4940" y="364287"/>
            <a:ext cx="6691746" cy="676014"/>
          </a:xfrm>
        </p:spPr>
        <p:txBody>
          <a:bodyPr/>
          <a:lstStyle/>
          <a:p>
            <a:r>
              <a:rPr lang="en-US" dirty="0" smtClean="0"/>
              <a:t>Review Workshop (Oct 29-31, 2012)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54" y="3451214"/>
            <a:ext cx="4727641" cy="27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5864" y="672019"/>
            <a:ext cx="8759535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Issues Addressed at Review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86" y="1692613"/>
            <a:ext cx="84386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I.  Dome-shaped selectivity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II. Time varying selectivity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III. Start date (1950 vs. 1981)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indent="-400050">
              <a:buAutoNum type="romanUcPeriod" startAt="4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Ricker S-R model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 indent="-400050">
              <a:buAutoNum type="romanUcPeriod" startAt="4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Size-at-Age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328" y="4166400"/>
            <a:ext cx="8438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Requested to better understand model behavior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recommended changes to base run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Did not (qualitatively) affect status determination (i.e., overfished/overfishing)</a:t>
            </a:r>
          </a:p>
          <a:p>
            <a:pPr marL="400050" indent="-400050">
              <a:buAutoNum type="romanUcPeriod" startAt="4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22"/>
          <a:stretch/>
        </p:blipFill>
        <p:spPr bwMode="auto">
          <a:xfrm>
            <a:off x="97355" y="1533421"/>
            <a:ext cx="4597367" cy="22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83" y="1539077"/>
            <a:ext cx="4436918" cy="443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7386" y="236694"/>
            <a:ext cx="4909833" cy="676014"/>
          </a:xfrm>
        </p:spPr>
        <p:txBody>
          <a:bodyPr/>
          <a:lstStyle/>
          <a:p>
            <a:r>
              <a:rPr lang="en-US" dirty="0" smtClean="0"/>
              <a:t>Dome-shaped Selectivity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631" y="1442035"/>
            <a:ext cx="1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7282" y="1442035"/>
            <a:ext cx="19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Status Indicators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4169870"/>
            <a:ext cx="1960610" cy="196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53" y="4169870"/>
            <a:ext cx="2013498" cy="201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4584" y="3860446"/>
            <a:ext cx="118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Flat-topped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5749" y="3860446"/>
            <a:ext cx="13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Dome-shaped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1306" y="199242"/>
            <a:ext cx="4909833" cy="676014"/>
          </a:xfrm>
        </p:spPr>
        <p:txBody>
          <a:bodyPr/>
          <a:lstStyle/>
          <a:p>
            <a:r>
              <a:rPr lang="en-US" dirty="0" smtClean="0"/>
              <a:t>Time-Varying Selectivity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631" y="1104187"/>
            <a:ext cx="1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7282" y="1104187"/>
            <a:ext cx="19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Status Indicators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473519"/>
            <a:ext cx="4502612" cy="225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6" y="1473519"/>
            <a:ext cx="4502612" cy="450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4172" y="4515439"/>
            <a:ext cx="4807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 1: 1950-1990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 2: 1991-2011</a:t>
            </a:r>
          </a:p>
          <a:p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Based on: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fish/person bag limit &amp;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Suggested change in mortality from one permutation of the mean length estimator</a:t>
            </a:r>
          </a:p>
        </p:txBody>
      </p:sp>
    </p:spTree>
    <p:extLst>
      <p:ext uri="{BB962C8B-B14F-4D97-AF65-F5344CB8AC3E}">
        <p14:creationId xmlns:p14="http://schemas.microsoft.com/office/powerpoint/2010/main" val="36198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16324" y="199242"/>
            <a:ext cx="3494867" cy="676014"/>
          </a:xfrm>
        </p:spPr>
        <p:txBody>
          <a:bodyPr/>
          <a:lstStyle/>
          <a:p>
            <a:r>
              <a:rPr lang="en-US" dirty="0" smtClean="0"/>
              <a:t>Model Start Date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631" y="1626701"/>
            <a:ext cx="1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7282" y="1626701"/>
            <a:ext cx="19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Status Indicators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9887" y="4506730"/>
            <a:ext cx="32576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 date: </a:t>
            </a:r>
          </a:p>
          <a:p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1950 (lightly exploited condition)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vs.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1981 (most data sources begin)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3"/>
          <a:stretch/>
        </p:blipFill>
        <p:spPr bwMode="auto">
          <a:xfrm>
            <a:off x="135081" y="2045744"/>
            <a:ext cx="4236745" cy="196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1" y="2045743"/>
            <a:ext cx="4236745" cy="423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47009" y="199242"/>
            <a:ext cx="6005945" cy="676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Ricker vs. BH Stock Recruitment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631" y="875256"/>
            <a:ext cx="1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7282" y="875256"/>
            <a:ext cx="19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Status Indicators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7"/>
          <a:stretch/>
        </p:blipFill>
        <p:spPr bwMode="auto">
          <a:xfrm>
            <a:off x="95641" y="1244588"/>
            <a:ext cx="4322729" cy="193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44588"/>
            <a:ext cx="4322729" cy="432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" y="4023360"/>
            <a:ext cx="2166786" cy="21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19" y="4007216"/>
            <a:ext cx="2111530" cy="211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7619" y="3637884"/>
            <a:ext cx="1244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Ricker SR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1874" y="3637884"/>
            <a:ext cx="173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Beverton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-Holt SR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9752" y="199242"/>
            <a:ext cx="2707871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Size-at-Age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3631" y="875256"/>
            <a:ext cx="15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Population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7282" y="875256"/>
            <a:ext cx="19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Status Indicators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42" y="1271451"/>
            <a:ext cx="4420966" cy="2029098"/>
            <a:chOff x="54442" y="1271451"/>
            <a:chExt cx="4420966" cy="2029098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55"/>
            <a:stretch/>
          </p:blipFill>
          <p:spPr bwMode="auto">
            <a:xfrm>
              <a:off x="54442" y="1271451"/>
              <a:ext cx="4420966" cy="2029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79863" y="2151017"/>
              <a:ext cx="435428" cy="26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45942" y="1271451"/>
            <a:ext cx="4737463" cy="4737463"/>
            <a:chOff x="4345942" y="1271451"/>
            <a:chExt cx="4737463" cy="473746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942" y="1271451"/>
              <a:ext cx="4737463" cy="4737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416731" y="2172788"/>
              <a:ext cx="505096" cy="261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0" y="3559220"/>
            <a:ext cx="3661033" cy="27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2422660" y="1625917"/>
            <a:ext cx="1819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Single VB: solid line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422660" y="1909172"/>
            <a:ext cx="1819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/>
              <a:t>Two  VB: dashed line</a:t>
            </a:r>
          </a:p>
        </p:txBody>
      </p:sp>
    </p:spTree>
    <p:extLst>
      <p:ext uri="{BB962C8B-B14F-4D97-AF65-F5344CB8AC3E}">
        <p14:creationId xmlns:p14="http://schemas.microsoft.com/office/powerpoint/2010/main" val="37551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5864" y="672019"/>
            <a:ext cx="8759535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Issues Addressed at Review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86" y="1692613"/>
            <a:ext cx="8438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Additional Runs: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Requested to better understand model behavior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recommended changes to base run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Did not (qualitatively) affect status determination (i.e., overfished/overfishing)</a:t>
            </a:r>
          </a:p>
          <a:p>
            <a:pPr marL="400050" indent="-400050">
              <a:buAutoNum type="romanUcPeriod" startAt="4"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152400"/>
            <a:ext cx="6743699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2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Life History Characteristics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301" y="842916"/>
            <a:ext cx="8853054" cy="555913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Von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Bertalannfy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growth (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2000" baseline="-25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∞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=1324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mm, k=0.27, t0=-0.47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Female maturity (A</a:t>
            </a:r>
            <a:r>
              <a:rPr lang="en-US" sz="2000" baseline="-25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=2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 0% at &lt;1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100% at 4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yr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Limited information on reproduction:</a:t>
            </a:r>
          </a:p>
          <a:p>
            <a:pPr lvl="1"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Base run: mature female biomass as measure of spawning potential  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Sensitivity run: age-based female fecundity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log(batch fecundity) vs. body weight (37 fish)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Assume 4 mo. spawning period and 6 d spawning interval </a:t>
            </a:r>
          </a:p>
          <a:p>
            <a:pPr>
              <a:buFontTx/>
              <a:buChar char="•"/>
            </a:pP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50:50 sex ratio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Ageing error matrix (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% </a:t>
            </a:r>
            <a:r>
              <a:rPr lang="en-US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agreement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93.8%)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•"/>
            </a:pPr>
            <a:endParaRPr lang="en-US" sz="2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3551" b="2620"/>
          <a:stretch/>
        </p:blipFill>
        <p:spPr bwMode="auto">
          <a:xfrm>
            <a:off x="5247410" y="1187901"/>
            <a:ext cx="3719945" cy="247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11584" b="4443"/>
          <a:stretch/>
        </p:blipFill>
        <p:spPr bwMode="auto">
          <a:xfrm>
            <a:off x="5686855" y="1932135"/>
            <a:ext cx="3457143" cy="20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5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2667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54" y="3451214"/>
            <a:ext cx="4727641" cy="279718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304800" y="1981200"/>
            <a:ext cx="2895600" cy="1371600"/>
          </a:xfrm>
          <a:prstGeom prst="wedgeEllipseCallout">
            <a:avLst>
              <a:gd name="adj1" fmla="val 62545"/>
              <a:gd name="adj2" fmla="val 112049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20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 Narrow Bold" pitchFamily="34" charset="0"/>
              </a:rPr>
              <a:t>P* projections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49" y="1230585"/>
            <a:ext cx="6659562" cy="4237037"/>
          </a:xfrm>
        </p:spPr>
        <p:txBody>
          <a:bodyPr rtlCol="0">
            <a:normAutofit fontScale="77500" lnSpcReduction="20000"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Carry forward uncertainties from MCB runs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600" dirty="0"/>
              <a:t>Uncertainties in initial (</a:t>
            </a:r>
            <a:r>
              <a:rPr lang="en-US" sz="2600" dirty="0" smtClean="0"/>
              <a:t>2013) </a:t>
            </a:r>
            <a:r>
              <a:rPr lang="en-US" sz="2600" dirty="0"/>
              <a:t>abundance at age, </a:t>
            </a:r>
            <a:r>
              <a:rPr lang="en-US" sz="2600" dirty="0" err="1"/>
              <a:t>spawner</a:t>
            </a:r>
            <a:r>
              <a:rPr lang="en-US" sz="2600" dirty="0"/>
              <a:t>-recruit function, natural mortality, discard mortality, </a:t>
            </a:r>
            <a:r>
              <a:rPr lang="en-US" sz="2600" dirty="0" err="1"/>
              <a:t>selectivities</a:t>
            </a:r>
            <a:r>
              <a:rPr lang="en-US" sz="2600" dirty="0"/>
              <a:t>, recruitment deviations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Uncertainty in </a:t>
            </a:r>
            <a:r>
              <a:rPr lang="en-US" dirty="0" err="1"/>
              <a:t>Fmsy</a:t>
            </a:r>
            <a:r>
              <a:rPr lang="en-US" dirty="0"/>
              <a:t> uses distribution from MCB runs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Landings in </a:t>
            </a:r>
            <a:r>
              <a:rPr lang="en-US" dirty="0" smtClean="0"/>
              <a:t>2013 </a:t>
            </a:r>
            <a:r>
              <a:rPr lang="en-US" dirty="0"/>
              <a:t>equal to average from </a:t>
            </a:r>
            <a:r>
              <a:rPr lang="en-US" dirty="0" smtClean="0"/>
              <a:t>2011-2012. </a:t>
            </a:r>
            <a:r>
              <a:rPr lang="en-US" dirty="0"/>
              <a:t>New management assumed to start in 2013.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 management uncertainty (total removals = ABC)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Probability of overfishing P*=</a:t>
            </a:r>
            <a:r>
              <a:rPr lang="en-US" dirty="0" smtClean="0"/>
              <a:t>0.4 </a:t>
            </a:r>
            <a:r>
              <a:rPr lang="en-US" dirty="0"/>
              <a:t>and P*=0.5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28" y="730889"/>
            <a:ext cx="4907836" cy="552131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845" y="99752"/>
            <a:ext cx="161059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P*=0.1</a:t>
            </a:r>
          </a:p>
        </p:txBody>
      </p:sp>
    </p:spTree>
    <p:extLst>
      <p:ext uri="{BB962C8B-B14F-4D97-AF65-F5344CB8AC3E}">
        <p14:creationId xmlns:p14="http://schemas.microsoft.com/office/powerpoint/2010/main" val="292325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3" y="849036"/>
            <a:ext cx="5004954" cy="5625723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845" y="99752"/>
            <a:ext cx="161059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P*=0.2</a:t>
            </a:r>
          </a:p>
        </p:txBody>
      </p:sp>
    </p:spTree>
    <p:extLst>
      <p:ext uri="{BB962C8B-B14F-4D97-AF65-F5344CB8AC3E}">
        <p14:creationId xmlns:p14="http://schemas.microsoft.com/office/powerpoint/2010/main" val="24986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62" y="1068667"/>
            <a:ext cx="4785856" cy="5384088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2845" y="99752"/>
            <a:ext cx="161059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P*=0.3</a:t>
            </a:r>
          </a:p>
        </p:txBody>
      </p:sp>
    </p:spTree>
    <p:extLst>
      <p:ext uri="{BB962C8B-B14F-4D97-AF65-F5344CB8AC3E}">
        <p14:creationId xmlns:p14="http://schemas.microsoft.com/office/powerpoint/2010/main" val="4169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35" y="1030370"/>
            <a:ext cx="4894119" cy="550588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2845" y="99752"/>
            <a:ext cx="1610591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P*=0.4</a:t>
            </a:r>
          </a:p>
        </p:txBody>
      </p:sp>
    </p:spTree>
    <p:extLst>
      <p:ext uri="{BB962C8B-B14F-4D97-AF65-F5344CB8AC3E}">
        <p14:creationId xmlns:p14="http://schemas.microsoft.com/office/powerpoint/2010/main" val="4169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66" y="937952"/>
            <a:ext cx="4998351" cy="562314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62845" y="99752"/>
            <a:ext cx="1610591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r>
              <a:rPr lang="en-US" dirty="0" smtClean="0"/>
              <a:t>P*=0.5</a:t>
            </a:r>
          </a:p>
        </p:txBody>
      </p:sp>
    </p:spTree>
    <p:extLst>
      <p:ext uri="{BB962C8B-B14F-4D97-AF65-F5344CB8AC3E}">
        <p14:creationId xmlns:p14="http://schemas.microsoft.com/office/powerpoint/2010/main" val="4169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797290"/>
            <a:ext cx="7306056" cy="5477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3586" y="0"/>
            <a:ext cx="57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current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6876" y="57150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7451" y="61262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6876" y="335125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7450" y="3340465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2" y="797290"/>
            <a:ext cx="7306056" cy="5477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6876" y="57150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451" y="61262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876" y="335125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450" y="3340465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33586" y="0"/>
            <a:ext cx="57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3556" y="0"/>
            <a:ext cx="638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F=65%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0" y="797290"/>
            <a:ext cx="7306056" cy="5477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6876" y="57150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7451" y="61262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6876" y="335125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7450" y="3340465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573" y="1011274"/>
            <a:ext cx="892999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Modeled two fishing fleets: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 General Recreational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harterboat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private recreational, shore (MRFSS/MRIP)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Headboats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(Southeast Regional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Headboat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Survey)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&gt;80% rec landings from private recreational mode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Dead discards &lt; 5% of landings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pooled as recreational removals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(2) General Commercial</a:t>
            </a: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Handlines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(~35%)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Gillnets (~25%)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Pound nets (~25%)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Seines, trawls, miscellaneous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Dead discards &lt;2.5% of landings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pooled as commercial removals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42807" y="185635"/>
            <a:ext cx="5428034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Fishing Fleets</a:t>
            </a:r>
          </a:p>
        </p:txBody>
      </p:sp>
    </p:spTree>
    <p:extLst>
      <p:ext uri="{BB962C8B-B14F-4D97-AF65-F5344CB8AC3E}">
        <p14:creationId xmlns:p14="http://schemas.microsoft.com/office/powerpoint/2010/main" val="2721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3556" y="0"/>
            <a:ext cx="638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F=75%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5" y="786503"/>
            <a:ext cx="7306056" cy="5477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6876" y="57150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7451" y="61262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6876" y="335125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7450" y="3340465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23556" y="0"/>
            <a:ext cx="638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Projection Scenario F=85%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3200" baseline="-25000" dirty="0" err="1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00" y="797290"/>
            <a:ext cx="7306056" cy="54772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66876" y="571500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Spawning Stock (midyear)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67451" y="612624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Recruits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6876" y="3351252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Fishing Mortality Rate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7450" y="3340465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Landings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300"/>
            <a:ext cx="45719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8300"/>
            <a:ext cx="4571999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9725" y="95250"/>
            <a:ext cx="497205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Fishery Landings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8762" y="1352550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Recreationa</a:t>
            </a:r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9362" y="1352550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Commercial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4825" y="95250"/>
            <a:ext cx="7019925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Length and Age Compositions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6" y="628650"/>
            <a:ext cx="6086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81025"/>
            <a:ext cx="61436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825" y="95250"/>
            <a:ext cx="7019925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Length and Age Compositions</a:t>
            </a:r>
          </a:p>
        </p:txBody>
      </p:sp>
    </p:spTree>
    <p:extLst>
      <p:ext uri="{BB962C8B-B14F-4D97-AF65-F5344CB8AC3E}">
        <p14:creationId xmlns:p14="http://schemas.microsoft.com/office/powerpoint/2010/main" val="21649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528637"/>
            <a:ext cx="6205538" cy="620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9100" y="38099"/>
            <a:ext cx="7019925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Length and Age Compositions</a:t>
            </a:r>
          </a:p>
        </p:txBody>
      </p:sp>
    </p:spTree>
    <p:extLst>
      <p:ext uri="{BB962C8B-B14F-4D97-AF65-F5344CB8AC3E}">
        <p14:creationId xmlns:p14="http://schemas.microsoft.com/office/powerpoint/2010/main" val="3162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1" y="485775"/>
            <a:ext cx="62579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9100" y="38099"/>
            <a:ext cx="7019925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Length and Age Compositions</a:t>
            </a:r>
          </a:p>
        </p:txBody>
      </p:sp>
    </p:spTree>
    <p:extLst>
      <p:ext uri="{BB962C8B-B14F-4D97-AF65-F5344CB8AC3E}">
        <p14:creationId xmlns:p14="http://schemas.microsoft.com/office/powerpoint/2010/main" val="35809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0" y="573880"/>
            <a:ext cx="6160295" cy="616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7427" y="123824"/>
            <a:ext cx="7019925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Length and Age Compositions</a:t>
            </a:r>
          </a:p>
        </p:txBody>
      </p:sp>
    </p:spTree>
    <p:extLst>
      <p:ext uri="{BB962C8B-B14F-4D97-AF65-F5344CB8AC3E}">
        <p14:creationId xmlns:p14="http://schemas.microsoft.com/office/powerpoint/2010/main" val="26379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5825" y="47625"/>
            <a:ext cx="661035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Recreational Length Comps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47702"/>
            <a:ext cx="5695950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22955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7425" y="1197664"/>
            <a:ext cx="83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in. min</a:t>
            </a:r>
            <a:endParaRPr lang="en-US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5" y="2667000"/>
            <a:ext cx="800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fish bag</a:t>
            </a:r>
            <a:endParaRPr lang="en-US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5875" y="47625"/>
            <a:ext cx="6210300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Recreational Age Comps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6086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24084" y="6361415"/>
            <a:ext cx="1381791" cy="383874"/>
          </a:xfrm>
          <a:prstGeom prst="ellipse">
            <a:avLst/>
          </a:prstGeom>
          <a:noFill/>
          <a:ln w="254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6388" y="1205299"/>
            <a:ext cx="98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in. min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6388" y="2724150"/>
            <a:ext cx="98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fish bag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76275"/>
            <a:ext cx="149542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3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202" y="117541"/>
            <a:ext cx="8967338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36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Recreational and Commercial Removals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37366" y="789694"/>
            <a:ext cx="622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Since 1981, 92% recreational and 8% Commercial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8407" y="1191215"/>
            <a:ext cx="7033099" cy="5045484"/>
            <a:chOff x="1017321" y="1548467"/>
            <a:chExt cx="7033099" cy="504548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321" y="1548467"/>
              <a:ext cx="7033099" cy="5045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ight Bracket 7"/>
            <p:cNvSpPr/>
            <p:nvPr/>
          </p:nvSpPr>
          <p:spPr>
            <a:xfrm rot="16200000">
              <a:off x="3250891" y="4069268"/>
              <a:ext cx="161599" cy="2788644"/>
            </a:xfrm>
            <a:prstGeom prst="rightBracke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54827" y="4447309"/>
              <a:ext cx="23171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Pre-1981:</a:t>
              </a:r>
            </a:p>
            <a:p>
              <a:r>
                <a:rPr lang="en-US" sz="1400" dirty="0" smtClean="0"/>
                <a:t>Commercial landings observed</a:t>
              </a:r>
            </a:p>
            <a:p>
              <a:r>
                <a:rPr lang="en-US" sz="1400" dirty="0" smtClean="0"/>
                <a:t>Recreational landings </a:t>
              </a:r>
              <a:r>
                <a:rPr lang="en-US" sz="1400" dirty="0" err="1" smtClean="0"/>
                <a:t>hindcast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9625" y="47625"/>
            <a:ext cx="6224587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Commercial Compositions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6951" y="5584609"/>
            <a:ext cx="25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1986-2011</a:t>
            </a:r>
          </a:p>
          <a:p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trips:  7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fish: 120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3" y="1288063"/>
            <a:ext cx="4281874" cy="42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01" y="1288063"/>
            <a:ext cx="4281874" cy="42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52551" y="5584609"/>
            <a:ext cx="25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1982-2011</a:t>
            </a:r>
          </a:p>
          <a:p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Avg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trips:  9</a:t>
            </a:r>
          </a:p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</a:t>
            </a:r>
            <a:r>
              <a:rPr lang="en-US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fish: 438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1200151" y="1058175"/>
            <a:ext cx="2849776" cy="45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Commercial Length Comps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5416250" y="1058175"/>
            <a:ext cx="2849776" cy="459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Commercial Age Comps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439025" y="95250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5925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3762376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Fits: Indices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1771650" y="1252537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Headboat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6381750" y="1252537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SC logbook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38450" y="2381250"/>
            <a:ext cx="5924550" cy="914400"/>
            <a:chOff x="2914650" y="2057400"/>
            <a:chExt cx="5924550" cy="914400"/>
          </a:xfrm>
        </p:grpSpPr>
        <p:cxnSp>
          <p:nvCxnSpPr>
            <p:cNvPr id="12" name="Straight Connector 2"/>
            <p:cNvCxnSpPr>
              <a:cxnSpLocks noChangeShapeType="1"/>
            </p:cNvCxnSpPr>
            <p:nvPr/>
          </p:nvCxnSpPr>
          <p:spPr bwMode="auto">
            <a:xfrm>
              <a:off x="2914650" y="2486025"/>
              <a:ext cx="1200150" cy="485775"/>
            </a:xfrm>
            <a:prstGeom prst="line">
              <a:avLst/>
            </a:prstGeom>
            <a:noFill/>
            <a:ln w="25400" algn="ctr">
              <a:solidFill>
                <a:srgbClr val="16F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8"/>
            <p:cNvCxnSpPr>
              <a:cxnSpLocks noChangeShapeType="1"/>
            </p:cNvCxnSpPr>
            <p:nvPr/>
          </p:nvCxnSpPr>
          <p:spPr bwMode="auto">
            <a:xfrm>
              <a:off x="7467600" y="2057400"/>
              <a:ext cx="1371600" cy="647700"/>
            </a:xfrm>
            <a:prstGeom prst="line">
              <a:avLst/>
            </a:prstGeom>
            <a:noFill/>
            <a:ln w="25400" algn="ctr">
              <a:solidFill>
                <a:srgbClr val="16FA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276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3037"/>
            <a:ext cx="42576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7" y="2190750"/>
            <a:ext cx="4682663" cy="35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10050" y="3648075"/>
            <a:ext cx="51435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81625" y="1790700"/>
            <a:ext cx="51435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971550" y="2400300"/>
            <a:ext cx="1067358" cy="292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Commercial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971550" y="2729512"/>
            <a:ext cx="1067358" cy="292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Recreational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4690" y="2475310"/>
            <a:ext cx="141759" cy="1428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34690" y="2804523"/>
            <a:ext cx="141759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 txBox="1">
            <a:spLocks/>
          </p:cNvSpPr>
          <p:nvPr/>
        </p:nvSpPr>
        <p:spPr bwMode="auto">
          <a:xfrm>
            <a:off x="1438275" y="1357311"/>
            <a:ext cx="2114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Landings by Fishery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5995987" y="1357311"/>
            <a:ext cx="21145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 by Fishery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38149" y="76200"/>
            <a:ext cx="7172326" cy="533400"/>
          </a:xfrm>
        </p:spPr>
        <p:txBody>
          <a:bodyPr/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Fishing Mortality</a:t>
            </a:r>
          </a:p>
        </p:txBody>
      </p:sp>
    </p:spTree>
    <p:extLst>
      <p:ext uri="{BB962C8B-B14F-4D97-AF65-F5344CB8AC3E}">
        <p14:creationId xmlns:p14="http://schemas.microsoft.com/office/powerpoint/2010/main" val="26608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281113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4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27094" y="147250"/>
            <a:ext cx="6145306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Dome-shaped Selectivity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1269402"/>
            <a:ext cx="5588598" cy="558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3" y="698002"/>
            <a:ext cx="2823267" cy="17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87165" y="117541"/>
            <a:ext cx="5428034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Recreational Landings 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98" y="1167827"/>
            <a:ext cx="71056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8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0163" y="133350"/>
            <a:ext cx="6543674" cy="838200"/>
          </a:xfrm>
        </p:spPr>
        <p:txBody>
          <a:bodyPr/>
          <a:lstStyle/>
          <a:p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Beaufort Assessment Model (BAM)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8791" y="634702"/>
            <a:ext cx="8516134" cy="5680374"/>
          </a:xfrm>
        </p:spPr>
        <p:txBody>
          <a:bodyPr>
            <a:normAutofit/>
          </a:bodyPr>
          <a:lstStyle/>
          <a:p>
            <a:pPr algn="l"/>
            <a:endParaRPr lang="en-US" sz="1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Forward projecting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tatistical catch-age model </a:t>
            </a:r>
          </a:p>
          <a:p>
            <a:pPr algn="l"/>
            <a:endParaRPr lang="en-US" sz="1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Fit by maximum likelihood</a:t>
            </a:r>
          </a:p>
          <a:p>
            <a:pPr lvl="1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Robust multinomial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age and length composition data</a:t>
            </a:r>
          </a:p>
          <a:p>
            <a:pPr lvl="1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lognormal for landings and index data</a:t>
            </a:r>
          </a:p>
          <a:p>
            <a:pPr lvl="1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lus priors and penalty terms</a:t>
            </a:r>
          </a:p>
          <a:p>
            <a:pPr lvl="1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Likelihood weights to control model fit (derived from iterative re-weighting)</a:t>
            </a: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AD Model Builder for optimization</a:t>
            </a:r>
          </a:p>
          <a:p>
            <a:pPr algn="l"/>
            <a:endParaRPr lang="en-US" sz="17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Baranov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catch 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equation to predict landings</a:t>
            </a:r>
          </a:p>
          <a:p>
            <a:pPr algn="l">
              <a:buFontTx/>
              <a:buChar char="•"/>
            </a:pP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Beverton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-Holt </a:t>
            </a:r>
            <a:r>
              <a:rPr lang="en-US" sz="17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spawner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-recruit model, with annual deviations assumed to be distributed </a:t>
            </a:r>
            <a:r>
              <a:rPr lang="en-US" sz="17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lognormally</a:t>
            </a:r>
            <a:endParaRPr lang="en-US" sz="17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Age-length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conversion 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matrix assuming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normal distribution of length at age with estimated CV</a:t>
            </a: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Catchability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options: constant, linear change, random walk, density 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dependence</a:t>
            </a:r>
            <a:endParaRPr lang="en-US" sz="17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Selectivity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options: logistic, double logistic, joined logistic, double </a:t>
            </a:r>
            <a:r>
              <a:rPr lang="en-US" sz="17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gaussian</a:t>
            </a:r>
            <a:endParaRPr lang="en-US" sz="17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MSY-benchmarks 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the expected </a:t>
            </a:r>
            <a:r>
              <a:rPr lang="en-US" sz="17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spawner</a:t>
            </a:r>
            <a:r>
              <a:rPr lang="en-US" sz="17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-recruit curve </a:t>
            </a:r>
            <a:r>
              <a:rPr lang="en-US" sz="1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(bias corrected)</a:t>
            </a:r>
            <a:endParaRPr lang="en-US" sz="17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05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73353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7515225" y="95249"/>
            <a:ext cx="1543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BAM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Base Run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1273" y="603970"/>
            <a:ext cx="6493981" cy="6276762"/>
            <a:chOff x="3499750" y="561695"/>
            <a:chExt cx="6172759" cy="6172759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0" y="561695"/>
              <a:ext cx="6172759" cy="6172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467225" y="1181100"/>
              <a:ext cx="750743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5381625" y="1790700"/>
            <a:ext cx="51435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 bwMode="auto">
          <a:xfrm>
            <a:off x="3231139" y="603969"/>
            <a:ext cx="126750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 by Fishery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53018" y="70569"/>
            <a:ext cx="5200651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Outputs: Fishing Mortality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77579" y="1838926"/>
            <a:ext cx="1200332" cy="688014"/>
            <a:chOff x="2177579" y="1838926"/>
            <a:chExt cx="1200332" cy="688014"/>
          </a:xfrm>
        </p:grpSpPr>
        <p:sp>
          <p:nvSpPr>
            <p:cNvPr id="30" name="Title 2"/>
            <p:cNvSpPr txBox="1">
              <a:spLocks/>
            </p:cNvSpPr>
            <p:nvPr/>
          </p:nvSpPr>
          <p:spPr bwMode="auto">
            <a:xfrm>
              <a:off x="2177579" y="1838926"/>
              <a:ext cx="1067358" cy="2928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Commercial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Title 2"/>
            <p:cNvSpPr txBox="1">
              <a:spLocks/>
            </p:cNvSpPr>
            <p:nvPr/>
          </p:nvSpPr>
          <p:spPr bwMode="auto">
            <a:xfrm>
              <a:off x="2177579" y="2234044"/>
              <a:ext cx="1067358" cy="2928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Recreational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31138" y="2328862"/>
              <a:ext cx="141759" cy="1428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36152" y="1913936"/>
              <a:ext cx="141759" cy="142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42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1226" y="95250"/>
            <a:ext cx="4571999" cy="838200"/>
          </a:xfrm>
        </p:spPr>
        <p:txBody>
          <a:bodyPr/>
          <a:lstStyle/>
          <a:p>
            <a:pPr algn="l"/>
            <a:r>
              <a:rPr lang="en-US" sz="3200" b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BAM Likelihood Weights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2875" y="809624"/>
            <a:ext cx="8858250" cy="4981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Iterative re-weighting (Francis 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2011)</a:t>
            </a:r>
          </a:p>
          <a:p>
            <a:pPr marL="457200" lvl="1" indent="0">
              <a:buNone/>
              <a:defRPr/>
            </a:pPr>
            <a:endParaRPr lang="en-US" sz="15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 1 weights based on characteristics of the data inputs: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indices are the CVs estimated from catch rate standardization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compositions are the effective sample sizes (number of trips, or number of fish)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5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Stage 2 weights based on characteristics of the model run: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Start with all stage 2 weights on data components set to 1.0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Calculate SDNRs (standard deviation of normalized residuals)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Re-compute weights as 1/SDNR for indices or 1/(SDNR)</a:t>
            </a:r>
            <a:r>
              <a:rPr lang="en-US" sz="15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 compositions</a:t>
            </a:r>
            <a:endParaRPr lang="en-US" sz="1500" baseline="30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Iterate until SDNRs approach 1.0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  accounts for potential correlations in the composition data (TA 1.8 in Francis (1011)) 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Did not re-weight landings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ommercial length and age comps given same weights as corresponding recreational  data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15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5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Evaluated weighting assumptions via sensitivity analysis </a:t>
            </a:r>
          </a:p>
          <a:p>
            <a:pPr>
              <a:defRPr/>
            </a:pPr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lvl="1" indent="0">
              <a:buNone/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33586" y="0"/>
            <a:ext cx="57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 with P* = 0.30</a:t>
            </a:r>
            <a:endParaRPr lang="en-US" sz="3200" baseline="-250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940832"/>
            <a:ext cx="1853046" cy="995111"/>
            <a:chOff x="228600" y="940832"/>
            <a:chExt cx="1853046" cy="99511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28600" y="1163782"/>
              <a:ext cx="405245" cy="10391"/>
            </a:xfrm>
            <a:prstGeom prst="line">
              <a:avLst/>
            </a:prstGeom>
            <a:ln w="317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3845" y="940832"/>
              <a:ext cx="1215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MSY quantity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8600" y="1472046"/>
              <a:ext cx="405245" cy="45719"/>
              <a:chOff x="228600" y="1472046"/>
              <a:chExt cx="405245" cy="45719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28600" y="1472046"/>
                <a:ext cx="405245" cy="103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392775" y="147204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33845" y="1343937"/>
              <a:ext cx="7204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Median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5871" y="1773382"/>
              <a:ext cx="405245" cy="103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33845" y="1658944"/>
              <a:ext cx="1447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r>
                <a:rPr lang="en-US" sz="1200" baseline="30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</a:t>
              </a: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&amp; 95</a:t>
              </a:r>
              <a:r>
                <a:rPr lang="en-US" sz="1200" baseline="300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th</a:t>
              </a:r>
              <a:r>
                <a:rPr lang="en-US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%tiles</a:t>
              </a:r>
              <a:endParaRPr lang="en-US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44" y="772980"/>
            <a:ext cx="4785856" cy="53840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74702" y="663833"/>
            <a:ext cx="1476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</a:t>
            </a:r>
            <a:r>
              <a:rPr lang="en-US" sz="1200" b="1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(overfishing)</a:t>
            </a:r>
            <a:endParaRPr lang="en-US" sz="1200" b="1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2914"/>
              </p:ext>
            </p:extLst>
          </p:nvPr>
        </p:nvGraphicFramePr>
        <p:xfrm>
          <a:off x="457200" y="2464031"/>
          <a:ext cx="809341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680"/>
                <a:gridCol w="714125"/>
                <a:gridCol w="2170712"/>
                <a:gridCol w="527092"/>
                <a:gridCol w="26978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Recreational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Commercial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1983    Min. size limit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33 in. ( 838 mm) FL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33 in. ( 838 mm) FL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1990    Bag limit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fish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person/day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fish/person/day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88473" y="185635"/>
            <a:ext cx="6317450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40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Management Regulations</a:t>
            </a:r>
          </a:p>
        </p:txBody>
      </p:sp>
    </p:spTree>
    <p:extLst>
      <p:ext uri="{BB962C8B-B14F-4D97-AF65-F5344CB8AC3E}">
        <p14:creationId xmlns:p14="http://schemas.microsoft.com/office/powerpoint/2010/main" val="4159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8318" y="146625"/>
            <a:ext cx="366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rojection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odel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6" y="1095375"/>
            <a:ext cx="8982074" cy="564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5 year projection (2012-2016)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Same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structure as assessment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</a:p>
          <a:p>
            <a:endParaRPr lang="en-US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Initialization: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2012) numbers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at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age (2-12</a:t>
            </a:r>
            <a:r>
              <a:rPr lang="en-US" sz="16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based on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2011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estimates discounted by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Initial recruits (age-1 in 2012) computed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from S-R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curve and 2011 spawning biomass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Terminal two years of recruitment did not deviate from S-R curve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Lognormal </a:t>
            </a:r>
            <a:r>
              <a:rPr lang="en-US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stochasticity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added to age-1 and age-2 abundance in 2011 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initialization year (2012) fully selected F taken as geo.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ean F 2009-2011</a:t>
            </a:r>
          </a:p>
          <a:p>
            <a:pPr lvl="2"/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New </a:t>
            </a:r>
            <a:r>
              <a:rPr lang="en-US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management assumed to start in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 management uncertainty (total removals = ABC)</a:t>
            </a:r>
          </a:p>
          <a:p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n= 10,000 projected time series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Each time series based on a single MCB run chosen at random (includes uncertainty in data and parameter estimates)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Show one example each of constant F and P* (others are available)</a:t>
            </a:r>
          </a:p>
          <a:p>
            <a:endParaRPr lang="en-US" sz="1600" baseline="-25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1113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457200"/>
            <a:ext cx="49720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1887538" y="117475"/>
            <a:ext cx="5427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4000">
                <a:latin typeface="Tahoma" pitchFamily="34" charset="0"/>
                <a:cs typeface="Tahoma" pitchFamily="34" charset="0"/>
              </a:rPr>
              <a:t>Size-at-Age</a:t>
            </a: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35088"/>
            <a:ext cx="3910013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202" y="117541"/>
            <a:ext cx="8967338" cy="680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Arial Narrow Bold"/>
              </a:defRPr>
            </a:lvl1pPr>
          </a:lstStyle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 and Length Compositions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08953" y="588508"/>
            <a:ext cx="697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Annual recreational length and age comps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Pooled commercial length and age comps and weighted by sample 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4183" y="1727626"/>
            <a:ext cx="118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33 in size limit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183" y="2906171"/>
            <a:ext cx="1187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fish bag limit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46" y="1173283"/>
            <a:ext cx="5670380" cy="528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10271</TotalTime>
  <Words>2474</Words>
  <Application>Microsoft Office PowerPoint</Application>
  <PresentationFormat>On-screen Show (4:3)</PresentationFormat>
  <Paragraphs>656</Paragraphs>
  <Slides>81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NOAA Fisheries Content Slides</vt:lpstr>
      <vt:lpstr>NOAA Divider Slides</vt:lpstr>
      <vt:lpstr>NOAA Title Options</vt:lpstr>
      <vt:lpstr>1_NOAA Divider Slides</vt:lpstr>
      <vt:lpstr>2_NOAA Divider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 Data Questions ?</vt:lpstr>
      <vt:lpstr>ASSESSMENT - Cobia Beaufort Assessment Model (BAM)</vt:lpstr>
      <vt:lpstr>BAM Configuration for Cobia</vt:lpstr>
      <vt:lpstr>BAM Estimated Parameters</vt:lpstr>
      <vt:lpstr>Model Fits: Recreational Age Comps</vt:lpstr>
      <vt:lpstr>Model Outputs: Selectivity</vt:lpstr>
      <vt:lpstr>Model Outputs: Fishing Mortality</vt:lpstr>
      <vt:lpstr>Model Outputs: Recruitment</vt:lpstr>
      <vt:lpstr>Model Outputs: Spawning Biomass</vt:lpstr>
      <vt:lpstr>Model Outputs: Stock-Recruitment </vt:lpstr>
      <vt:lpstr>Model Outputs: Management Quantities</vt:lpstr>
      <vt:lpstr>? Model Questions ?</vt:lpstr>
      <vt:lpstr>ASSESSMENT - Cobia Uncertainty Analysis</vt:lpstr>
      <vt:lpstr>Model Diagnostics: Sensitivity Phase Plot</vt:lpstr>
      <vt:lpstr>Model Diagnostics: Retrospective Analysis</vt:lpstr>
      <vt:lpstr>Model Diagnostics: Uncertainty Analysis</vt:lpstr>
      <vt:lpstr>Model Diagnostics: MCB Results</vt:lpstr>
      <vt:lpstr>PowerPoint Presentation</vt:lpstr>
      <vt:lpstr>Model Diagnostics: MCB Results</vt:lpstr>
      <vt:lpstr>? Questions About Uncertainty Analysis ?</vt:lpstr>
      <vt:lpstr>Projections</vt:lpstr>
      <vt:lpstr>PowerPoint Presentation</vt:lpstr>
      <vt:lpstr>PowerPoint Presentation</vt:lpstr>
      <vt:lpstr>Example P* Projections  (P*=0.5)</vt:lpstr>
      <vt:lpstr>Alternative Methods</vt:lpstr>
      <vt:lpstr>Total Mortality Estimation</vt:lpstr>
      <vt:lpstr>Surplus Production Model</vt:lpstr>
      <vt:lpstr>Surplus Production Model</vt:lpstr>
      <vt:lpstr>Review Workshop (Oct 29-31, 2012)</vt:lpstr>
      <vt:lpstr>PowerPoint Presentation</vt:lpstr>
      <vt:lpstr>Dome-shaped Selectivity</vt:lpstr>
      <vt:lpstr>Time-Varying Selectivity</vt:lpstr>
      <vt:lpstr>Model Start Date</vt:lpstr>
      <vt:lpstr>Ricker vs. BH Stock Recruitment</vt:lpstr>
      <vt:lpstr>Size-at-Age</vt:lpstr>
      <vt:lpstr>PowerPoint Presentation</vt:lpstr>
      <vt:lpstr>QUESTIONS?</vt:lpstr>
      <vt:lpstr>P* projections</vt:lpstr>
      <vt:lpstr>P*=0.1</vt:lpstr>
      <vt:lpstr>P*=0.2</vt:lpstr>
      <vt:lpstr>P*=0.3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Fits: Fishery Landings</vt:lpstr>
      <vt:lpstr>Model Fits: Length and Age Compositions</vt:lpstr>
      <vt:lpstr>Model Fits: Length and Age Compositions</vt:lpstr>
      <vt:lpstr>PowerPoint Presentation</vt:lpstr>
      <vt:lpstr>PowerPoint Presentation</vt:lpstr>
      <vt:lpstr>PowerPoint Presentation</vt:lpstr>
      <vt:lpstr>Model Fits: Recreational Length Comps</vt:lpstr>
      <vt:lpstr>Model Fits: Recreational Age Comps</vt:lpstr>
      <vt:lpstr>Model Fits: Commercial Compositions</vt:lpstr>
      <vt:lpstr>Model Fits: Indices</vt:lpstr>
      <vt:lpstr>Model Outputs: Fishing Mortality</vt:lpstr>
      <vt:lpstr>PowerPoint Presentation</vt:lpstr>
      <vt:lpstr>PowerPoint Presentation</vt:lpstr>
      <vt:lpstr>PowerPoint Presentation</vt:lpstr>
      <vt:lpstr>Beaufort Assessment Model (BAM)</vt:lpstr>
      <vt:lpstr>Model Outputs: Fishing Mortality</vt:lpstr>
      <vt:lpstr>BAM Likelihood Weights</vt:lpstr>
      <vt:lpstr>PowerPoint Presentation</vt:lpstr>
      <vt:lpstr>PowerPoint Presentation</vt:lpstr>
      <vt:lpstr>PowerPoint Presentation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Kevin Craig</cp:lastModifiedBy>
  <cp:revision>233</cp:revision>
  <cp:lastPrinted>2013-04-08T14:21:06Z</cp:lastPrinted>
  <dcterms:created xsi:type="dcterms:W3CDTF">2012-07-23T20:47:30Z</dcterms:created>
  <dcterms:modified xsi:type="dcterms:W3CDTF">2013-04-10T19:04:15Z</dcterms:modified>
</cp:coreProperties>
</file>