
<file path=[Content_Types].xml><?xml version="1.0" encoding="utf-8"?>
<Types xmlns="http://schemas.openxmlformats.org/package/2006/content-types">
  <Default Extension="wmf" ContentType="image/x-wmf"/>
  <Default Extension="emf" ContentType="image/x-emf"/>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8"/>
  </p:notesMasterIdLst>
  <p:handoutMasterIdLst>
    <p:handoutMasterId r:id="rId19"/>
  </p:handoutMasterIdLst>
  <p:sldIdLst>
    <p:sldId id="256" r:id="rId3"/>
    <p:sldId id="286" r:id="rId4"/>
    <p:sldId id="260" r:id="rId5"/>
    <p:sldId id="275" r:id="rId6"/>
    <p:sldId id="273" r:id="rId7"/>
    <p:sldId id="270" r:id="rId8"/>
    <p:sldId id="271" r:id="rId9"/>
    <p:sldId id="279" r:id="rId10"/>
    <p:sldId id="284" r:id="rId11"/>
    <p:sldId id="280" r:id="rId12"/>
    <p:sldId id="281" r:id="rId13"/>
    <p:sldId id="282" r:id="rId14"/>
    <p:sldId id="283" r:id="rId15"/>
    <p:sldId id="285"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61" autoAdjust="0"/>
    <p:restoredTop sz="94660"/>
  </p:normalViewPr>
  <p:slideViewPr>
    <p:cSldViewPr>
      <p:cViewPr varScale="1">
        <p:scale>
          <a:sx n="109" d="100"/>
          <a:sy n="109" d="100"/>
        </p:scale>
        <p:origin x="692" y="84"/>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52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9CC7B23-37FE-4481-9A01-77184CC400AB}" type="datetimeFigureOut">
              <a:rPr lang="en-US" smtClean="0"/>
              <a:pPr/>
              <a:t>12/2/2016</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152E870-B089-44D8-AB6E-BA3A010A8462}" type="slidenum">
              <a:rPr lang="en-US" smtClean="0"/>
              <a:pPr/>
              <a:t>‹#›</a:t>
            </a:fld>
            <a:endParaRPr lang="en-US" dirty="0"/>
          </a:p>
        </p:txBody>
      </p:sp>
    </p:spTree>
    <p:extLst>
      <p:ext uri="{BB962C8B-B14F-4D97-AF65-F5344CB8AC3E}">
        <p14:creationId xmlns:p14="http://schemas.microsoft.com/office/powerpoint/2010/main" val="2013795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361438-8E50-4784-8162-D02DC9BB3615}" type="datetimeFigureOut">
              <a:rPr lang="en-US" smtClean="0"/>
              <a:pPr/>
              <a:t>12/2/2016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DBFE1F-320A-4E1C-8BCB-44B2DAD50978}" type="slidenum">
              <a:rPr lang="en-US" smtClean="0"/>
              <a:pPr/>
              <a:t>‹#›</a:t>
            </a:fld>
            <a:endParaRPr lang="en-US" dirty="0"/>
          </a:p>
        </p:txBody>
      </p:sp>
    </p:spTree>
    <p:extLst>
      <p:ext uri="{BB962C8B-B14F-4D97-AF65-F5344CB8AC3E}">
        <p14:creationId xmlns:p14="http://schemas.microsoft.com/office/powerpoint/2010/main" val="1867839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DBFE1F-320A-4E1C-8BCB-44B2DAD50978}" type="slidenum">
              <a:rPr lang="en-US" smtClean="0"/>
              <a:pPr/>
              <a:t>1</a:t>
            </a:fld>
            <a:endParaRPr lang="en-US" dirty="0"/>
          </a:p>
        </p:txBody>
      </p:sp>
    </p:spTree>
    <p:extLst>
      <p:ext uri="{BB962C8B-B14F-4D97-AF65-F5344CB8AC3E}">
        <p14:creationId xmlns:p14="http://schemas.microsoft.com/office/powerpoint/2010/main" val="29164911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1.tiff"/><Relationship Id="rId1" Type="http://schemas.openxmlformats.org/officeDocument/2006/relationships/slideMaster" Target="../slideMasters/slideMaster1.xml"/><Relationship Id="rId4" Type="http://schemas.openxmlformats.org/officeDocument/2006/relationships/image" Target="../media/image2.w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1.tiff"/><Relationship Id="rId1" Type="http://schemas.openxmlformats.org/officeDocument/2006/relationships/slideMaster" Target="../slideMasters/slideMaster2.xml"/><Relationship Id="rId4" Type="http://schemas.openxmlformats.org/officeDocument/2006/relationships/image" Target="../media/image2.wmf"/></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6861593-80FD-4721-93AF-A02EB022F5EF}" type="datetimeFigureOut">
              <a:rPr lang="en-US" smtClean="0"/>
              <a:pPr/>
              <a:t>12/2/2016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EF2B50-872E-4DCC-809A-E2B07BF811E2}" type="slidenum">
              <a:rPr lang="en-US" smtClean="0"/>
              <a:pPr/>
              <a:t>‹#›</a:t>
            </a:fld>
            <a:endParaRPr lang="en-US" dirty="0"/>
          </a:p>
        </p:txBody>
      </p:sp>
      <p:pic>
        <p:nvPicPr>
          <p:cNvPr id="8" name="Picture 7" descr="UpperWave.tif"/>
          <p:cNvPicPr>
            <a:picLocks noChangeAspect="1"/>
          </p:cNvPicPr>
          <p:nvPr userDrawn="1"/>
        </p:nvPicPr>
        <p:blipFill>
          <a:blip r:embed="rId2" cstate="print"/>
          <a:stretch>
            <a:fillRect/>
          </a:stretch>
        </p:blipFill>
        <p:spPr>
          <a:xfrm>
            <a:off x="0" y="0"/>
            <a:ext cx="9144000" cy="1143000"/>
          </a:xfrm>
          <a:prstGeom prst="rect">
            <a:avLst/>
          </a:prstGeom>
        </p:spPr>
      </p:pic>
      <p:pic>
        <p:nvPicPr>
          <p:cNvPr id="9" name="Picture 8" descr="LowerWave.tif"/>
          <p:cNvPicPr>
            <a:picLocks noChangeAspect="1"/>
          </p:cNvPicPr>
          <p:nvPr userDrawn="1"/>
        </p:nvPicPr>
        <p:blipFill>
          <a:blip r:embed="rId3" cstate="print"/>
          <a:stretch>
            <a:fillRect/>
          </a:stretch>
        </p:blipFill>
        <p:spPr>
          <a:xfrm>
            <a:off x="0" y="6172200"/>
            <a:ext cx="9144000" cy="762000"/>
          </a:xfrm>
          <a:prstGeom prst="rect">
            <a:avLst/>
          </a:prstGeom>
        </p:spPr>
      </p:pic>
      <p:pic>
        <p:nvPicPr>
          <p:cNvPr id="13" name="Picture 12" descr="OfficialASMFCLogo.eps"/>
          <p:cNvPicPr>
            <a:picLocks noChangeAspect="1"/>
          </p:cNvPicPr>
          <p:nvPr userDrawn="1"/>
        </p:nvPicPr>
        <p:blipFill>
          <a:blip r:embed="rId4" cstate="print">
            <a:duotone>
              <a:schemeClr val="accent1">
                <a:shade val="45000"/>
                <a:satMod val="135000"/>
              </a:schemeClr>
              <a:prstClr val="white"/>
            </a:duotone>
          </a:blip>
          <a:stretch>
            <a:fillRect/>
          </a:stretch>
        </p:blipFill>
        <p:spPr>
          <a:xfrm>
            <a:off x="8229600" y="50104"/>
            <a:ext cx="838200" cy="838200"/>
          </a:xfrm>
          <a:prstGeom prst="ellipse">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6861593-80FD-4721-93AF-A02EB022F5EF}" type="datetimeFigureOut">
              <a:rPr lang="en-US" smtClean="0"/>
              <a:pPr/>
              <a:t>12/2/2016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EF2B50-872E-4DCC-809A-E2B07BF811E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6861593-80FD-4721-93AF-A02EB022F5EF}" type="datetimeFigureOut">
              <a:rPr lang="en-US" smtClean="0"/>
              <a:pPr/>
              <a:t>12/2/2016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EF2B50-872E-4DCC-809A-E2B07BF811E2}"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6861593-80FD-4721-93AF-A02EB022F5EF}" type="datetimeFigureOut">
              <a:rPr lang="en-US" smtClean="0"/>
              <a:pPr/>
              <a:t>12/2/2016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EF2B50-872E-4DCC-809A-E2B07BF811E2}" type="slidenum">
              <a:rPr lang="en-US" smtClean="0"/>
              <a:pPr/>
              <a:t>‹#›</a:t>
            </a:fld>
            <a:endParaRPr lang="en-US" dirty="0"/>
          </a:p>
        </p:txBody>
      </p:sp>
      <p:pic>
        <p:nvPicPr>
          <p:cNvPr id="8" name="Picture 7" descr="UpperWave.tif"/>
          <p:cNvPicPr>
            <a:picLocks noChangeAspect="1"/>
          </p:cNvPicPr>
          <p:nvPr userDrawn="1"/>
        </p:nvPicPr>
        <p:blipFill>
          <a:blip r:embed="rId2" cstate="print"/>
          <a:stretch>
            <a:fillRect/>
          </a:stretch>
        </p:blipFill>
        <p:spPr>
          <a:xfrm>
            <a:off x="0" y="0"/>
            <a:ext cx="9144000" cy="1143000"/>
          </a:xfrm>
          <a:prstGeom prst="rect">
            <a:avLst/>
          </a:prstGeom>
        </p:spPr>
      </p:pic>
      <p:pic>
        <p:nvPicPr>
          <p:cNvPr id="9" name="Picture 8" descr="LowerWave.tif"/>
          <p:cNvPicPr>
            <a:picLocks noChangeAspect="1"/>
          </p:cNvPicPr>
          <p:nvPr userDrawn="1"/>
        </p:nvPicPr>
        <p:blipFill>
          <a:blip r:embed="rId3" cstate="print"/>
          <a:stretch>
            <a:fillRect/>
          </a:stretch>
        </p:blipFill>
        <p:spPr>
          <a:xfrm>
            <a:off x="0" y="6172200"/>
            <a:ext cx="9144000" cy="762000"/>
          </a:xfrm>
          <a:prstGeom prst="rect">
            <a:avLst/>
          </a:prstGeom>
        </p:spPr>
      </p:pic>
      <p:pic>
        <p:nvPicPr>
          <p:cNvPr id="13" name="Picture 12" descr="OfficialASMFCLogo.eps"/>
          <p:cNvPicPr>
            <a:picLocks noChangeAspect="1"/>
          </p:cNvPicPr>
          <p:nvPr userDrawn="1"/>
        </p:nvPicPr>
        <p:blipFill>
          <a:blip r:embed="rId4" cstate="print">
            <a:duotone>
              <a:schemeClr val="accent1">
                <a:shade val="45000"/>
                <a:satMod val="135000"/>
              </a:schemeClr>
              <a:prstClr val="white"/>
            </a:duotone>
          </a:blip>
          <a:stretch>
            <a:fillRect/>
          </a:stretch>
        </p:blipFill>
        <p:spPr>
          <a:xfrm>
            <a:off x="8229600" y="50104"/>
            <a:ext cx="838200" cy="838200"/>
          </a:xfrm>
          <a:prstGeom prst="ellipse">
            <a:avLst/>
          </a:prstGeom>
        </p:spPr>
      </p:pic>
    </p:spTree>
    <p:extLst>
      <p:ext uri="{BB962C8B-B14F-4D97-AF65-F5344CB8AC3E}">
        <p14:creationId xmlns:p14="http://schemas.microsoft.com/office/powerpoint/2010/main" val="533223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6861593-80FD-4721-93AF-A02EB022F5EF}" type="datetimeFigureOut">
              <a:rPr lang="en-US" smtClean="0"/>
              <a:pPr/>
              <a:t>12/2/2016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EF2B50-872E-4DCC-809A-E2B07BF811E2}" type="slidenum">
              <a:rPr lang="en-US" smtClean="0"/>
              <a:pPr/>
              <a:t>‹#›</a:t>
            </a:fld>
            <a:endParaRPr lang="en-US" dirty="0"/>
          </a:p>
        </p:txBody>
      </p:sp>
    </p:spTree>
    <p:extLst>
      <p:ext uri="{BB962C8B-B14F-4D97-AF65-F5344CB8AC3E}">
        <p14:creationId xmlns:p14="http://schemas.microsoft.com/office/powerpoint/2010/main" val="25984523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6861593-80FD-4721-93AF-A02EB022F5EF}" type="datetimeFigureOut">
              <a:rPr lang="en-US" smtClean="0"/>
              <a:pPr/>
              <a:t>12/2/2016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EF2B50-872E-4DCC-809A-E2B07BF811E2}" type="slidenum">
              <a:rPr lang="en-US" smtClean="0"/>
              <a:pPr/>
              <a:t>‹#›</a:t>
            </a:fld>
            <a:endParaRPr lang="en-US" dirty="0"/>
          </a:p>
        </p:txBody>
      </p:sp>
    </p:spTree>
    <p:extLst>
      <p:ext uri="{BB962C8B-B14F-4D97-AF65-F5344CB8AC3E}">
        <p14:creationId xmlns:p14="http://schemas.microsoft.com/office/powerpoint/2010/main" val="20678251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6861593-80FD-4721-93AF-A02EB022F5EF}" type="datetimeFigureOut">
              <a:rPr lang="en-US" smtClean="0"/>
              <a:pPr/>
              <a:t>12/2/2016</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EF2B50-872E-4DCC-809A-E2B07BF811E2}" type="slidenum">
              <a:rPr lang="en-US" smtClean="0"/>
              <a:pPr/>
              <a:t>‹#›</a:t>
            </a:fld>
            <a:endParaRPr lang="en-US" dirty="0"/>
          </a:p>
        </p:txBody>
      </p:sp>
    </p:spTree>
    <p:extLst>
      <p:ext uri="{BB962C8B-B14F-4D97-AF65-F5344CB8AC3E}">
        <p14:creationId xmlns:p14="http://schemas.microsoft.com/office/powerpoint/2010/main" val="11622991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A6861593-80FD-4721-93AF-A02EB022F5EF}" type="datetimeFigureOut">
              <a:rPr lang="en-US" smtClean="0"/>
              <a:pPr/>
              <a:t>12/2/2016</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3DEF2B50-872E-4DCC-809A-E2B07BF811E2}" type="slidenum">
              <a:rPr lang="en-US" smtClean="0"/>
              <a:pPr/>
              <a:t>‹#›</a:t>
            </a:fld>
            <a:endParaRPr lang="en-US" dirty="0"/>
          </a:p>
        </p:txBody>
      </p:sp>
    </p:spTree>
    <p:extLst>
      <p:ext uri="{BB962C8B-B14F-4D97-AF65-F5344CB8AC3E}">
        <p14:creationId xmlns:p14="http://schemas.microsoft.com/office/powerpoint/2010/main" val="29670438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A6861593-80FD-4721-93AF-A02EB022F5EF}" type="datetimeFigureOut">
              <a:rPr lang="en-US" smtClean="0"/>
              <a:pPr/>
              <a:t>12/2/2016</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3DEF2B50-872E-4DCC-809A-E2B07BF811E2}" type="slidenum">
              <a:rPr lang="en-US" smtClean="0"/>
              <a:pPr/>
              <a:t>‹#›</a:t>
            </a:fld>
            <a:endParaRPr lang="en-US" dirty="0"/>
          </a:p>
        </p:txBody>
      </p:sp>
    </p:spTree>
    <p:extLst>
      <p:ext uri="{BB962C8B-B14F-4D97-AF65-F5344CB8AC3E}">
        <p14:creationId xmlns:p14="http://schemas.microsoft.com/office/powerpoint/2010/main" val="32328165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6861593-80FD-4721-93AF-A02EB022F5EF}" type="datetimeFigureOut">
              <a:rPr lang="en-US" smtClean="0"/>
              <a:pPr/>
              <a:t>12/2/2016</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3DEF2B50-872E-4DCC-809A-E2B07BF811E2}" type="slidenum">
              <a:rPr lang="en-US" smtClean="0"/>
              <a:pPr/>
              <a:t>‹#›</a:t>
            </a:fld>
            <a:endParaRPr lang="en-US" dirty="0"/>
          </a:p>
        </p:txBody>
      </p:sp>
    </p:spTree>
    <p:extLst>
      <p:ext uri="{BB962C8B-B14F-4D97-AF65-F5344CB8AC3E}">
        <p14:creationId xmlns:p14="http://schemas.microsoft.com/office/powerpoint/2010/main" val="3947463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6861593-80FD-4721-93AF-A02EB022F5EF}" type="datetimeFigureOut">
              <a:rPr lang="en-US" smtClean="0"/>
              <a:pPr/>
              <a:t>12/2/2016</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EF2B50-872E-4DCC-809A-E2B07BF811E2}" type="slidenum">
              <a:rPr lang="en-US" smtClean="0"/>
              <a:pPr/>
              <a:t>‹#›</a:t>
            </a:fld>
            <a:endParaRPr lang="en-US" dirty="0"/>
          </a:p>
        </p:txBody>
      </p:sp>
    </p:spTree>
    <p:extLst>
      <p:ext uri="{BB962C8B-B14F-4D97-AF65-F5344CB8AC3E}">
        <p14:creationId xmlns:p14="http://schemas.microsoft.com/office/powerpoint/2010/main" val="1451125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6861593-80FD-4721-93AF-A02EB022F5EF}" type="datetimeFigureOut">
              <a:rPr lang="en-US" smtClean="0"/>
              <a:pPr/>
              <a:t>12/2/2016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EF2B50-872E-4DCC-809A-E2B07BF811E2}"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6861593-80FD-4721-93AF-A02EB022F5EF}" type="datetimeFigureOut">
              <a:rPr lang="en-US" smtClean="0"/>
              <a:pPr/>
              <a:t>12/2/2016</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EF2B50-872E-4DCC-809A-E2B07BF811E2}" type="slidenum">
              <a:rPr lang="en-US" smtClean="0"/>
              <a:pPr/>
              <a:t>‹#›</a:t>
            </a:fld>
            <a:endParaRPr lang="en-US" dirty="0"/>
          </a:p>
        </p:txBody>
      </p:sp>
    </p:spTree>
    <p:extLst>
      <p:ext uri="{BB962C8B-B14F-4D97-AF65-F5344CB8AC3E}">
        <p14:creationId xmlns:p14="http://schemas.microsoft.com/office/powerpoint/2010/main" val="31893352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6861593-80FD-4721-93AF-A02EB022F5EF}" type="datetimeFigureOut">
              <a:rPr lang="en-US" smtClean="0"/>
              <a:pPr/>
              <a:t>12/2/2016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EF2B50-872E-4DCC-809A-E2B07BF811E2}" type="slidenum">
              <a:rPr lang="en-US" smtClean="0"/>
              <a:pPr/>
              <a:t>‹#›</a:t>
            </a:fld>
            <a:endParaRPr lang="en-US" dirty="0"/>
          </a:p>
        </p:txBody>
      </p:sp>
    </p:spTree>
    <p:extLst>
      <p:ext uri="{BB962C8B-B14F-4D97-AF65-F5344CB8AC3E}">
        <p14:creationId xmlns:p14="http://schemas.microsoft.com/office/powerpoint/2010/main" val="8113847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6861593-80FD-4721-93AF-A02EB022F5EF}" type="datetimeFigureOut">
              <a:rPr lang="en-US" smtClean="0"/>
              <a:pPr/>
              <a:t>12/2/2016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EF2B50-872E-4DCC-809A-E2B07BF811E2}" type="slidenum">
              <a:rPr lang="en-US" smtClean="0"/>
              <a:pPr/>
              <a:t>‹#›</a:t>
            </a:fld>
            <a:endParaRPr lang="en-US" dirty="0"/>
          </a:p>
        </p:txBody>
      </p:sp>
    </p:spTree>
    <p:extLst>
      <p:ext uri="{BB962C8B-B14F-4D97-AF65-F5344CB8AC3E}">
        <p14:creationId xmlns:p14="http://schemas.microsoft.com/office/powerpoint/2010/main" val="2264786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6861593-80FD-4721-93AF-A02EB022F5EF}" type="datetimeFigureOut">
              <a:rPr lang="en-US" smtClean="0"/>
              <a:pPr/>
              <a:t>12/2/2016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EF2B50-872E-4DCC-809A-E2B07BF811E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6861593-80FD-4721-93AF-A02EB022F5EF}" type="datetimeFigureOut">
              <a:rPr lang="en-US" smtClean="0"/>
              <a:pPr/>
              <a:t>12/2/2016</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EF2B50-872E-4DCC-809A-E2B07BF811E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A6861593-80FD-4721-93AF-A02EB022F5EF}" type="datetimeFigureOut">
              <a:rPr lang="en-US" smtClean="0"/>
              <a:pPr/>
              <a:t>12/2/2016</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3DEF2B50-872E-4DCC-809A-E2B07BF811E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A6861593-80FD-4721-93AF-A02EB022F5EF}" type="datetimeFigureOut">
              <a:rPr lang="en-US" smtClean="0"/>
              <a:pPr/>
              <a:t>12/2/2016</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3DEF2B50-872E-4DCC-809A-E2B07BF811E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6861593-80FD-4721-93AF-A02EB022F5EF}" type="datetimeFigureOut">
              <a:rPr lang="en-US" smtClean="0"/>
              <a:pPr/>
              <a:t>12/2/2016</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3DEF2B50-872E-4DCC-809A-E2B07BF811E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6861593-80FD-4721-93AF-A02EB022F5EF}" type="datetimeFigureOut">
              <a:rPr lang="en-US" smtClean="0"/>
              <a:pPr/>
              <a:t>12/2/2016</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EF2B50-872E-4DCC-809A-E2B07BF811E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6861593-80FD-4721-93AF-A02EB022F5EF}" type="datetimeFigureOut">
              <a:rPr lang="en-US" smtClean="0"/>
              <a:pPr/>
              <a:t>12/2/2016</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EF2B50-872E-4DCC-809A-E2B07BF811E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tif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tif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219200"/>
            <a:ext cx="8229600" cy="8080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225583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descr="UpperWave.tif"/>
          <p:cNvPicPr>
            <a:picLocks noChangeAspect="1"/>
          </p:cNvPicPr>
          <p:nvPr/>
        </p:nvPicPr>
        <p:blipFill>
          <a:blip r:embed="rId13" cstate="print"/>
          <a:stretch>
            <a:fillRect/>
          </a:stretch>
        </p:blipFill>
        <p:spPr>
          <a:xfrm>
            <a:off x="0" y="0"/>
            <a:ext cx="9144000" cy="1143000"/>
          </a:xfrm>
          <a:prstGeom prst="rect">
            <a:avLst/>
          </a:prstGeom>
        </p:spPr>
      </p:pic>
      <p:pic>
        <p:nvPicPr>
          <p:cNvPr id="8" name="Picture 7" descr="OfficialASMFCLogo.eps"/>
          <p:cNvPicPr>
            <a:picLocks noChangeAspect="1"/>
          </p:cNvPicPr>
          <p:nvPr/>
        </p:nvPicPr>
        <p:blipFill>
          <a:blip r:embed="rId14" cstate="print">
            <a:duotone>
              <a:schemeClr val="accent1">
                <a:shade val="45000"/>
                <a:satMod val="135000"/>
              </a:schemeClr>
              <a:prstClr val="white"/>
            </a:duotone>
          </a:blip>
          <a:stretch>
            <a:fillRect/>
          </a:stretch>
        </p:blipFill>
        <p:spPr>
          <a:xfrm>
            <a:off x="8229600" y="50104"/>
            <a:ext cx="838200" cy="838200"/>
          </a:xfrm>
          <a:prstGeom prst="ellipse">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219200"/>
            <a:ext cx="8229600" cy="8080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225583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descr="UpperWave.tif"/>
          <p:cNvPicPr>
            <a:picLocks noChangeAspect="1"/>
          </p:cNvPicPr>
          <p:nvPr/>
        </p:nvPicPr>
        <p:blipFill>
          <a:blip r:embed="rId13" cstate="print"/>
          <a:stretch>
            <a:fillRect/>
          </a:stretch>
        </p:blipFill>
        <p:spPr>
          <a:xfrm>
            <a:off x="0" y="0"/>
            <a:ext cx="9144000" cy="1143000"/>
          </a:xfrm>
          <a:prstGeom prst="rect">
            <a:avLst/>
          </a:prstGeom>
        </p:spPr>
      </p:pic>
      <p:pic>
        <p:nvPicPr>
          <p:cNvPr id="8" name="Picture 7" descr="OfficialASMFCLogo.eps"/>
          <p:cNvPicPr>
            <a:picLocks noChangeAspect="1"/>
          </p:cNvPicPr>
          <p:nvPr/>
        </p:nvPicPr>
        <p:blipFill>
          <a:blip r:embed="rId14" cstate="print">
            <a:duotone>
              <a:schemeClr val="accent1">
                <a:shade val="45000"/>
                <a:satMod val="135000"/>
              </a:schemeClr>
              <a:prstClr val="white"/>
            </a:duotone>
          </a:blip>
          <a:stretch>
            <a:fillRect/>
          </a:stretch>
        </p:blipFill>
        <p:spPr>
          <a:xfrm>
            <a:off x="8229600" y="50104"/>
            <a:ext cx="838200" cy="838200"/>
          </a:xfrm>
          <a:prstGeom prst="ellipse">
            <a:avLst/>
          </a:prstGeom>
        </p:spPr>
      </p:pic>
    </p:spTree>
    <p:extLst>
      <p:ext uri="{BB962C8B-B14F-4D97-AF65-F5344CB8AC3E}">
        <p14:creationId xmlns:p14="http://schemas.microsoft.com/office/powerpoint/2010/main" val="10137119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92500" lnSpcReduction="20000"/>
          </a:bodyPr>
          <a:lstStyle/>
          <a:p>
            <a:r>
              <a:rPr lang="en-US" dirty="0" smtClean="0">
                <a:solidFill>
                  <a:schemeClr val="tx1"/>
                </a:solidFill>
              </a:rPr>
              <a:t>Presented </a:t>
            </a:r>
            <a:r>
              <a:rPr lang="en-US" dirty="0" smtClean="0">
                <a:solidFill>
                  <a:schemeClr val="tx1"/>
                </a:solidFill>
              </a:rPr>
              <a:t>at Public Meetings in Virginia, North Carolina, South Carolina and Florida</a:t>
            </a:r>
          </a:p>
          <a:p>
            <a:r>
              <a:rPr lang="en-US" dirty="0" smtClean="0">
                <a:solidFill>
                  <a:schemeClr val="tx1"/>
                </a:solidFill>
              </a:rPr>
              <a:t>December 6-15</a:t>
            </a:r>
            <a:r>
              <a:rPr lang="en-US" dirty="0" smtClean="0">
                <a:solidFill>
                  <a:schemeClr val="tx1"/>
                </a:solidFill>
              </a:rPr>
              <a:t>, </a:t>
            </a:r>
            <a:r>
              <a:rPr lang="en-US" dirty="0" smtClean="0">
                <a:solidFill>
                  <a:schemeClr val="tx1"/>
                </a:solidFill>
              </a:rPr>
              <a:t>2016</a:t>
            </a:r>
          </a:p>
        </p:txBody>
      </p:sp>
      <p:sp>
        <p:nvSpPr>
          <p:cNvPr id="5" name="Title 1"/>
          <p:cNvSpPr>
            <a:spLocks noGrp="1"/>
          </p:cNvSpPr>
          <p:nvPr>
            <p:ph type="ctrTitle"/>
          </p:nvPr>
        </p:nvSpPr>
        <p:spPr>
          <a:xfrm>
            <a:off x="685800" y="1981200"/>
            <a:ext cx="7772400" cy="1470025"/>
          </a:xfrm>
        </p:spPr>
        <p:txBody>
          <a:bodyPr>
            <a:normAutofit fontScale="90000"/>
          </a:bodyPr>
          <a:lstStyle/>
          <a:p>
            <a:r>
              <a:rPr lang="en-US" dirty="0" smtClean="0"/>
              <a:t>Public Information Document for Cobia</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Management Issue 2</a:t>
            </a:r>
            <a:endParaRPr lang="en-US"/>
          </a:p>
        </p:txBody>
      </p:sp>
      <p:sp>
        <p:nvSpPr>
          <p:cNvPr id="3" name="Content Placeholder 2"/>
          <p:cNvSpPr>
            <a:spLocks noGrp="1"/>
          </p:cNvSpPr>
          <p:nvPr>
            <p:ph idx="1"/>
          </p:nvPr>
        </p:nvSpPr>
        <p:spPr/>
        <p:txBody>
          <a:bodyPr>
            <a:normAutofit fontScale="77500" lnSpcReduction="20000"/>
          </a:bodyPr>
          <a:lstStyle/>
          <a:p>
            <a:pPr marL="0" indent="0">
              <a:buNone/>
            </a:pPr>
            <a:r>
              <a:rPr lang="en-US" sz="2300" b="1" i="1" dirty="0" smtClean="0"/>
              <a:t>MANAGEMENT </a:t>
            </a:r>
            <a:r>
              <a:rPr lang="en-US" sz="2300" b="1" i="1" dirty="0"/>
              <a:t>OBJECTIVES </a:t>
            </a:r>
            <a:r>
              <a:rPr lang="en-US" sz="2300" b="1" i="1" dirty="0" smtClean="0"/>
              <a:t>AND GOALS</a:t>
            </a:r>
            <a:endParaRPr lang="en-US" sz="2300" dirty="0"/>
          </a:p>
          <a:p>
            <a:pPr lvl="0"/>
            <a:r>
              <a:rPr lang="en-US" sz="2600" dirty="0" smtClean="0"/>
              <a:t>Provide </a:t>
            </a:r>
            <a:r>
              <a:rPr lang="en-US" sz="2600" dirty="0"/>
              <a:t>a management plan that achieves the long-term sustainability of the resource and strives, to the extent practicable, to implement and maintain consistent coast wide measures, while allowing the states the flexibility to implement alternative strategies to accomplish the objectives of the FMP</a:t>
            </a:r>
          </a:p>
          <a:p>
            <a:pPr lvl="0"/>
            <a:r>
              <a:rPr lang="en-US" sz="2600" dirty="0"/>
              <a:t>Provide for sustainable recreational and commercial fisheries.</a:t>
            </a:r>
          </a:p>
          <a:p>
            <a:pPr lvl="0"/>
            <a:r>
              <a:rPr lang="en-US" sz="2600" dirty="0"/>
              <a:t>Maximize cost effectiveness of current information gathering and prioritize state obligations in order to minimize costs of monitoring and management.</a:t>
            </a:r>
          </a:p>
          <a:p>
            <a:pPr lvl="0"/>
            <a:r>
              <a:rPr lang="en-US" sz="2600" dirty="0"/>
              <a:t>Adopt a long-term management regime which minimizes or eliminates the need to make annual changes or modifications to management measures.</a:t>
            </a:r>
          </a:p>
          <a:p>
            <a:pPr marL="0" indent="0">
              <a:buNone/>
            </a:pPr>
            <a:r>
              <a:rPr lang="en-US" sz="2600" dirty="0"/>
              <a:t> </a:t>
            </a:r>
          </a:p>
          <a:p>
            <a:pPr marL="0" indent="0">
              <a:buNone/>
            </a:pPr>
            <a:r>
              <a:rPr lang="en-US" sz="2600" b="1" dirty="0" smtClean="0"/>
              <a:t>Management Question</a:t>
            </a:r>
            <a:endParaRPr lang="en-US" sz="2600" dirty="0"/>
          </a:p>
          <a:p>
            <a:r>
              <a:rPr lang="en-US" sz="2600" dirty="0"/>
              <a:t>What should be the objectives in managing the Cobia fisheries through the Commission?</a:t>
            </a:r>
          </a:p>
          <a:p>
            <a:pPr marL="0" indent="0">
              <a:buNone/>
            </a:pPr>
            <a:endParaRPr lang="en-US" sz="2600" dirty="0"/>
          </a:p>
          <a:p>
            <a:endParaRPr lang="en-US" dirty="0"/>
          </a:p>
        </p:txBody>
      </p:sp>
    </p:spTree>
    <p:extLst>
      <p:ext uri="{BB962C8B-B14F-4D97-AF65-F5344CB8AC3E}">
        <p14:creationId xmlns:p14="http://schemas.microsoft.com/office/powerpoint/2010/main" val="4329050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Management Issue 3</a:t>
            </a:r>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sz="1900" b="1" i="1" dirty="0" smtClean="0"/>
              <a:t>COASTWIDE, REGIONAL, OR STATE-BY-STATE MANAGEMENT:</a:t>
            </a:r>
            <a:endParaRPr lang="en-US" sz="1900" dirty="0"/>
          </a:p>
          <a:p>
            <a:pPr marL="0" indent="0">
              <a:buNone/>
            </a:pPr>
            <a:r>
              <a:rPr lang="en-US" sz="1900" dirty="0" smtClean="0"/>
              <a:t>States </a:t>
            </a:r>
            <a:r>
              <a:rPr lang="en-US" sz="1900" dirty="0"/>
              <a:t>currently manage their cobia fisheries independently. The Commission is considering coordinating the management of cobia in order to avoid states being disadvantaged based on where they occur along the migratory route, while maintaining harvest at the Council’s ACL level.</a:t>
            </a:r>
          </a:p>
          <a:p>
            <a:pPr marL="0" indent="0">
              <a:buNone/>
            </a:pPr>
            <a:r>
              <a:rPr lang="en-US" sz="1900" dirty="0"/>
              <a:t> </a:t>
            </a:r>
            <a:r>
              <a:rPr lang="en-US" sz="1900" b="1" dirty="0" smtClean="0"/>
              <a:t>Management </a:t>
            </a:r>
            <a:r>
              <a:rPr lang="en-US" sz="1900" b="1" dirty="0"/>
              <a:t>Questions:</a:t>
            </a:r>
            <a:endParaRPr lang="en-US" sz="1900" dirty="0"/>
          </a:p>
          <a:p>
            <a:pPr lvl="0"/>
            <a:r>
              <a:rPr lang="en-US" sz="1900" dirty="0"/>
              <a:t>Are consistent, state-specific management measures, coordinated by the Commission, needed for cobia? </a:t>
            </a:r>
            <a:endParaRPr lang="en-US" sz="1900" dirty="0" smtClean="0"/>
          </a:p>
          <a:p>
            <a:pPr lvl="0"/>
            <a:r>
              <a:rPr lang="en-US" sz="1900" dirty="0" smtClean="0"/>
              <a:t>Are there regional differences in the fishery and/or resource that need to be considered when implementing management measures? </a:t>
            </a:r>
          </a:p>
          <a:p>
            <a:pPr lvl="0"/>
            <a:r>
              <a:rPr lang="en-US" sz="1900" dirty="0"/>
              <a:t>Should the FMP require a coast wide closure if the Council ACL is met?</a:t>
            </a:r>
          </a:p>
          <a:p>
            <a:pPr lvl="0"/>
            <a:r>
              <a:rPr lang="en-US" sz="1900" dirty="0"/>
              <a:t>Should the FMP require a coast wide measures (e.g., size and bag limit)?</a:t>
            </a:r>
          </a:p>
          <a:p>
            <a:pPr lvl="0"/>
            <a:r>
              <a:rPr lang="en-US" sz="1900" dirty="0"/>
              <a:t>Should the FMP </a:t>
            </a:r>
            <a:r>
              <a:rPr lang="en-US" sz="1900" dirty="0" smtClean="0"/>
              <a:t>require regional measures?</a:t>
            </a:r>
            <a:endParaRPr lang="en-US" sz="1900" dirty="0"/>
          </a:p>
          <a:p>
            <a:pPr lvl="0"/>
            <a:r>
              <a:rPr lang="en-US" sz="1900" dirty="0"/>
              <a:t>Should the FMP </a:t>
            </a:r>
            <a:r>
              <a:rPr lang="en-US" sz="1900" dirty="0" smtClean="0"/>
              <a:t>develop a suite of options for the allocation of state-specific quotas and allow states to adopt unique size, bag, and season measures?</a:t>
            </a:r>
            <a:endParaRPr lang="en-US" sz="1900" dirty="0"/>
          </a:p>
          <a:p>
            <a:endParaRPr lang="en-US" sz="1900" dirty="0"/>
          </a:p>
          <a:p>
            <a:endParaRPr lang="en-US" sz="2100" dirty="0"/>
          </a:p>
        </p:txBody>
      </p:sp>
    </p:spTree>
    <p:extLst>
      <p:ext uri="{BB962C8B-B14F-4D97-AF65-F5344CB8AC3E}">
        <p14:creationId xmlns:p14="http://schemas.microsoft.com/office/powerpoint/2010/main" val="3140453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Issue 4</a:t>
            </a:r>
            <a:endParaRPr lang="en-US" dirty="0"/>
          </a:p>
        </p:txBody>
      </p:sp>
      <p:sp>
        <p:nvSpPr>
          <p:cNvPr id="3" name="Content Placeholder 2"/>
          <p:cNvSpPr>
            <a:spLocks noGrp="1"/>
          </p:cNvSpPr>
          <p:nvPr>
            <p:ph idx="1"/>
          </p:nvPr>
        </p:nvSpPr>
        <p:spPr/>
        <p:txBody>
          <a:bodyPr>
            <a:noAutofit/>
          </a:bodyPr>
          <a:lstStyle/>
          <a:p>
            <a:pPr marL="0" indent="0">
              <a:buNone/>
            </a:pPr>
            <a:r>
              <a:rPr lang="en-US" sz="1800" b="1" i="1" dirty="0" smtClean="0"/>
              <a:t>COMMERCIAL </a:t>
            </a:r>
            <a:r>
              <a:rPr lang="en-US" sz="1800" b="1" i="1" dirty="0"/>
              <a:t>AND RECREATIONAL MANAGEMENT </a:t>
            </a:r>
            <a:r>
              <a:rPr lang="en-US" sz="1800" b="1" i="1" dirty="0" smtClean="0"/>
              <a:t>TOOLS</a:t>
            </a:r>
            <a:r>
              <a:rPr lang="en-US" sz="1800" b="1" dirty="0" smtClean="0"/>
              <a:t> </a:t>
            </a:r>
            <a:endParaRPr lang="en-US" sz="1800" dirty="0"/>
          </a:p>
          <a:p>
            <a:pPr marL="0" indent="0">
              <a:buNone/>
            </a:pPr>
            <a:r>
              <a:rPr lang="en-US" sz="1800" dirty="0" smtClean="0"/>
              <a:t>Potential </a:t>
            </a:r>
            <a:r>
              <a:rPr lang="en-US" sz="1800" dirty="0"/>
              <a:t>management tools include: minimum size restrictions, maximum size restrictions, bag/trip/boat limits, seasons or gear restrictions. Currently, the commercial fishery is managed consistently throughout state and federal jurisdictions, while recreational management measures </a:t>
            </a:r>
            <a:r>
              <a:rPr lang="en-US" sz="1800" dirty="0" smtClean="0"/>
              <a:t>vary.</a:t>
            </a:r>
            <a:endParaRPr lang="en-US" sz="1800" dirty="0"/>
          </a:p>
          <a:p>
            <a:pPr marL="0" indent="0">
              <a:buNone/>
            </a:pPr>
            <a:r>
              <a:rPr lang="en-US" sz="1800" b="1" dirty="0" smtClean="0"/>
              <a:t>Management Questions:</a:t>
            </a:r>
            <a:endParaRPr lang="en-US" sz="1800" dirty="0"/>
          </a:p>
          <a:p>
            <a:pPr lvl="0"/>
            <a:r>
              <a:rPr lang="en-US" sz="1800" dirty="0"/>
              <a:t>What are the appropriate commercial and recreational measures for cobia?</a:t>
            </a:r>
          </a:p>
          <a:p>
            <a:pPr lvl="0"/>
            <a:r>
              <a:rPr lang="en-US" sz="1800" dirty="0"/>
              <a:t>Should the FMP consider gear restrictions, e.g. circle hooks for all live and dead bait fisheries for cobia or prohibition on gaffing cobia?</a:t>
            </a:r>
          </a:p>
          <a:p>
            <a:pPr lvl="0"/>
            <a:r>
              <a:rPr lang="en-US" sz="1800" dirty="0"/>
              <a:t>Are there other management options that should be considered (e.g., slot limits, spawning season closures, etc.)? </a:t>
            </a:r>
          </a:p>
          <a:p>
            <a:r>
              <a:rPr lang="en-US" sz="1800" dirty="0"/>
              <a:t>Should the FMP consider some level of </a:t>
            </a:r>
            <a:r>
              <a:rPr lang="en-US" sz="1800" i="1" dirty="0"/>
              <a:t>de Minimis</a:t>
            </a:r>
            <a:r>
              <a:rPr lang="en-US" sz="1800" dirty="0"/>
              <a:t> or threshold landings where cobia harvest is minimal or episodic</a:t>
            </a:r>
          </a:p>
          <a:p>
            <a:endParaRPr lang="en-US" sz="1800" dirty="0"/>
          </a:p>
        </p:txBody>
      </p:sp>
    </p:spTree>
    <p:extLst>
      <p:ext uri="{BB962C8B-B14F-4D97-AF65-F5344CB8AC3E}">
        <p14:creationId xmlns:p14="http://schemas.microsoft.com/office/powerpoint/2010/main" val="1752615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latin typeface="+mn-lt"/>
              </a:rPr>
              <a:t>Management Issue 5</a:t>
            </a:r>
            <a:endParaRPr lang="en-US" dirty="0">
              <a:latin typeface="+mn-lt"/>
            </a:endParaRPr>
          </a:p>
        </p:txBody>
      </p:sp>
      <p:sp>
        <p:nvSpPr>
          <p:cNvPr id="3" name="Content Placeholder 2"/>
          <p:cNvSpPr>
            <a:spLocks noGrp="1"/>
          </p:cNvSpPr>
          <p:nvPr>
            <p:ph idx="1"/>
          </p:nvPr>
        </p:nvSpPr>
        <p:spPr/>
        <p:txBody>
          <a:bodyPr>
            <a:normAutofit/>
          </a:bodyPr>
          <a:lstStyle/>
          <a:p>
            <a:r>
              <a:rPr lang="en-US" sz="1800" dirty="0" smtClean="0"/>
              <a:t>The public will be asked to comment on any other issues for consideration in the development of the Commission’s draft FMP for Cobia.</a:t>
            </a:r>
            <a:endParaRPr lang="en-US" sz="1800" dirty="0"/>
          </a:p>
        </p:txBody>
      </p:sp>
    </p:spTree>
    <p:extLst>
      <p:ext uri="{BB962C8B-B14F-4D97-AF65-F5344CB8AC3E}">
        <p14:creationId xmlns:p14="http://schemas.microsoft.com/office/powerpoint/2010/main" val="18548923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Issues raised by the PDT</a:t>
            </a:r>
            <a:endParaRPr lang="en-US"/>
          </a:p>
        </p:txBody>
      </p:sp>
      <p:sp>
        <p:nvSpPr>
          <p:cNvPr id="3" name="Content Placeholder 2"/>
          <p:cNvSpPr>
            <a:spLocks noGrp="1"/>
          </p:cNvSpPr>
          <p:nvPr>
            <p:ph idx="1"/>
          </p:nvPr>
        </p:nvSpPr>
        <p:spPr/>
        <p:txBody>
          <a:bodyPr/>
          <a:lstStyle/>
          <a:p>
            <a:r>
              <a:rPr lang="en-US" smtClean="0"/>
              <a:t>Delay in stock assessment</a:t>
            </a:r>
          </a:p>
          <a:p>
            <a:r>
              <a:rPr lang="en-US" smtClean="0"/>
              <a:t>Stock ID workshop timing </a:t>
            </a:r>
            <a:endParaRPr lang="en-US"/>
          </a:p>
        </p:txBody>
      </p:sp>
    </p:spTree>
    <p:extLst>
      <p:ext uri="{BB962C8B-B14F-4D97-AF65-F5344CB8AC3E}">
        <p14:creationId xmlns:p14="http://schemas.microsoft.com/office/powerpoint/2010/main" val="8128078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33600" y="2133600"/>
            <a:ext cx="4724400" cy="4525962"/>
          </a:xfrm>
          <a:prstGeom prst="rect">
            <a:avLst/>
          </a:prstGeom>
        </p:spPr>
      </p:pic>
    </p:spTree>
    <p:extLst>
      <p:ext uri="{BB962C8B-B14F-4D97-AF65-F5344CB8AC3E}">
        <p14:creationId xmlns:p14="http://schemas.microsoft.com/office/powerpoint/2010/main" val="37594748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Presentation Summary </a:t>
            </a:r>
            <a:endParaRPr lang="en-US" dirty="0"/>
          </a:p>
        </p:txBody>
      </p:sp>
      <p:sp>
        <p:nvSpPr>
          <p:cNvPr id="4" name="Content Placeholder 2"/>
          <p:cNvSpPr>
            <a:spLocks noGrp="1"/>
          </p:cNvSpPr>
          <p:nvPr>
            <p:ph idx="1"/>
          </p:nvPr>
        </p:nvSpPr>
        <p:spPr/>
        <p:txBody>
          <a:bodyPr>
            <a:normAutofit/>
          </a:bodyPr>
          <a:lstStyle/>
          <a:p>
            <a:r>
              <a:rPr lang="en-US" dirty="0" smtClean="0"/>
              <a:t>Review current status.</a:t>
            </a:r>
          </a:p>
          <a:p>
            <a:r>
              <a:rPr lang="en-US" dirty="0" smtClean="0"/>
              <a:t>September 2016 SAFMC meeting.</a:t>
            </a:r>
          </a:p>
          <a:p>
            <a:r>
              <a:rPr lang="en-US" dirty="0" smtClean="0"/>
              <a:t>Review SAFMC Framework 4 to the CMP:FMP  to implement accountability measures to slow harvest in 2017.</a:t>
            </a:r>
          </a:p>
          <a:p>
            <a:r>
              <a:rPr lang="en-US" dirty="0" smtClean="0"/>
              <a:t>Review PID and proposed management issues</a:t>
            </a:r>
          </a:p>
          <a:p>
            <a:pPr marL="0" indent="0">
              <a:buNone/>
            </a:pPr>
            <a:endParaRPr lang="en-US" dirty="0" smtClean="0"/>
          </a:p>
          <a:p>
            <a:endParaRPr lang="en-US" dirty="0" smtClean="0"/>
          </a:p>
          <a:p>
            <a:endParaRPr lang="en-US" dirty="0" smtClean="0"/>
          </a:p>
        </p:txBody>
      </p:sp>
    </p:spTree>
    <p:extLst>
      <p:ext uri="{BB962C8B-B14F-4D97-AF65-F5344CB8AC3E}">
        <p14:creationId xmlns:p14="http://schemas.microsoft.com/office/powerpoint/2010/main" val="18783642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Issues</a:t>
            </a:r>
            <a:endParaRPr lang="en-US" dirty="0"/>
          </a:p>
        </p:txBody>
      </p:sp>
      <p:sp>
        <p:nvSpPr>
          <p:cNvPr id="4" name="Content Placeholder 2"/>
          <p:cNvSpPr>
            <a:spLocks noGrp="1"/>
          </p:cNvSpPr>
          <p:nvPr>
            <p:ph idx="1"/>
          </p:nvPr>
        </p:nvSpPr>
        <p:spPr/>
        <p:txBody>
          <a:bodyPr>
            <a:normAutofit fontScale="85000" lnSpcReduction="10000"/>
          </a:bodyPr>
          <a:lstStyle/>
          <a:p>
            <a:r>
              <a:rPr lang="en-US" dirty="0" smtClean="0"/>
              <a:t>The NMFS announced a closure to the AMG cobia effective June 20, 2016 for exceeding the ACL in 2015.</a:t>
            </a:r>
          </a:p>
          <a:p>
            <a:r>
              <a:rPr lang="en-US" dirty="0" smtClean="0"/>
              <a:t>The ACL for AMG cobia in 2015 was 630,000 pounds while landings were 1,540,776 pounds.</a:t>
            </a:r>
          </a:p>
          <a:p>
            <a:r>
              <a:rPr lang="en-US" dirty="0" smtClean="0"/>
              <a:t>The closure impacted the fishery throughout the range of the AMG cobia but impacts were greatest for the outer banks of North Carolina and all states from Virginia to the northern extent of the range.</a:t>
            </a:r>
          </a:p>
          <a:p>
            <a:r>
              <a:rPr lang="en-US" dirty="0" smtClean="0"/>
              <a:t> Virginia and North Carolina reacted to the closures by implementing state specific regulations to lessen the impact of the closure.</a:t>
            </a:r>
            <a:endParaRPr lang="en-US" dirty="0"/>
          </a:p>
        </p:txBody>
      </p:sp>
    </p:spTree>
    <p:extLst>
      <p:ext uri="{BB962C8B-B14F-4D97-AF65-F5344CB8AC3E}">
        <p14:creationId xmlns:p14="http://schemas.microsoft.com/office/powerpoint/2010/main" val="260797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Stock Status</a:t>
            </a:r>
            <a:endParaRPr lang="en-US" sz="2800" dirty="0"/>
          </a:p>
        </p:txBody>
      </p:sp>
      <p:pic>
        <p:nvPicPr>
          <p:cNvPr id="5" name="Content Placeholder 4"/>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191000" y="1676400"/>
            <a:ext cx="3886200" cy="2895600"/>
          </a:xfrm>
          <a:prstGeom prst="rect">
            <a:avLst/>
          </a:prstGeom>
          <a:noFill/>
          <a:ln>
            <a:noFill/>
          </a:ln>
        </p:spPr>
      </p:pic>
      <p:sp>
        <p:nvSpPr>
          <p:cNvPr id="6" name="Content Placeholder 2"/>
          <p:cNvSpPr>
            <a:spLocks noGrp="1"/>
          </p:cNvSpPr>
          <p:nvPr>
            <p:ph type="body" sz="half" idx="2"/>
          </p:nvPr>
        </p:nvSpPr>
        <p:spPr>
          <a:xfrm>
            <a:off x="457200" y="1465992"/>
            <a:ext cx="3008313" cy="4691063"/>
          </a:xfrm>
        </p:spPr>
        <p:txBody>
          <a:bodyPr>
            <a:noAutofit/>
          </a:bodyPr>
          <a:lstStyle/>
          <a:p>
            <a:r>
              <a:rPr lang="en-US" sz="2000" dirty="0" smtClean="0"/>
              <a:t>2013 Cobia Benchmark SEDAR Assessment</a:t>
            </a:r>
          </a:p>
          <a:p>
            <a:r>
              <a:rPr lang="en-US" sz="2000" dirty="0" smtClean="0"/>
              <a:t>Data through 2011</a:t>
            </a:r>
          </a:p>
          <a:p>
            <a:r>
              <a:rPr lang="en-US" sz="2000" dirty="0" smtClean="0"/>
              <a:t>Assessment indicates stock is not overfished and overfishing is not occurring but does indicate an overall decline in biomass</a:t>
            </a:r>
          </a:p>
          <a:p>
            <a:r>
              <a:rPr lang="en-US" sz="2000" dirty="0" smtClean="0"/>
              <a:t>Research track stock assessment scheduled for 2019</a:t>
            </a:r>
          </a:p>
          <a:p>
            <a:r>
              <a:rPr lang="en-US" sz="2000" dirty="0" smtClean="0"/>
              <a:t>Operational stock assessment scheduled for 2020</a:t>
            </a:r>
            <a:endParaRPr lang="en-US" sz="2000" dirty="0"/>
          </a:p>
        </p:txBody>
      </p:sp>
    </p:spTree>
    <p:extLst>
      <p:ext uri="{BB962C8B-B14F-4D97-AF65-F5344CB8AC3E}">
        <p14:creationId xmlns:p14="http://schemas.microsoft.com/office/powerpoint/2010/main" val="16087830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Stock Boundaries</a:t>
            </a:r>
            <a:endParaRPr lang="en-US" dirty="0"/>
          </a:p>
        </p:txBody>
      </p:sp>
      <p:sp>
        <p:nvSpPr>
          <p:cNvPr id="3" name="Content Placeholder 2"/>
          <p:cNvSpPr>
            <a:spLocks noGrp="1"/>
          </p:cNvSpPr>
          <p:nvPr>
            <p:ph idx="1"/>
          </p:nvPr>
        </p:nvSpPr>
        <p:spPr/>
        <p:txBody>
          <a:bodyPr>
            <a:normAutofit fontScale="92500"/>
          </a:bodyPr>
          <a:lstStyle/>
          <a:p>
            <a:r>
              <a:rPr lang="en-US" dirty="0" smtClean="0"/>
              <a:t>New cobia stock boundaries </a:t>
            </a:r>
            <a:r>
              <a:rPr lang="en-US" dirty="0"/>
              <a:t>were established through </a:t>
            </a:r>
            <a:r>
              <a:rPr lang="en-US" dirty="0" smtClean="0"/>
              <a:t>SAFMC Amendment </a:t>
            </a:r>
            <a:r>
              <a:rPr lang="en-US" dirty="0"/>
              <a:t>20B (2014) beginning March 1, 2015: </a:t>
            </a:r>
            <a:r>
              <a:rPr lang="en-US" dirty="0" smtClean="0"/>
              <a:t>Atlantic Migratory Group cobia </a:t>
            </a:r>
            <a:r>
              <a:rPr lang="en-US" dirty="0"/>
              <a:t>annual catch limits </a:t>
            </a:r>
            <a:r>
              <a:rPr lang="en-US" dirty="0" smtClean="0"/>
              <a:t>apply </a:t>
            </a:r>
            <a:r>
              <a:rPr lang="en-US" dirty="0"/>
              <a:t>from Georgia through New York; </a:t>
            </a:r>
          </a:p>
          <a:p>
            <a:r>
              <a:rPr lang="en-US" dirty="0" smtClean="0"/>
              <a:t>Cobia </a:t>
            </a:r>
            <a:r>
              <a:rPr lang="en-US" dirty="0"/>
              <a:t>caught off the east coast of Florida are counted against the Florida East Coast allocation of the Gulf of Mexico cobia annual catch limit. </a:t>
            </a:r>
            <a:endParaRPr lang="en-US" dirty="0" smtClean="0"/>
          </a:p>
          <a:p>
            <a:r>
              <a:rPr lang="en-US" dirty="0" smtClean="0"/>
              <a:t>Cobia included in Stock ID workshop in 2017</a:t>
            </a:r>
            <a:endParaRPr lang="en-US" dirty="0"/>
          </a:p>
          <a:p>
            <a:endParaRPr lang="en-US" dirty="0"/>
          </a:p>
        </p:txBody>
      </p:sp>
    </p:spTree>
    <p:extLst>
      <p:ext uri="{BB962C8B-B14F-4D97-AF65-F5344CB8AC3E}">
        <p14:creationId xmlns:p14="http://schemas.microsoft.com/office/powerpoint/2010/main" val="35933115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Framework Action 4 proposed measures</a:t>
            </a:r>
            <a:endParaRPr lang="en-US" dirty="0"/>
          </a:p>
        </p:txBody>
      </p:sp>
      <p:sp>
        <p:nvSpPr>
          <p:cNvPr id="4" name="Content Placeholder 2"/>
          <p:cNvSpPr>
            <a:spLocks noGrp="1"/>
          </p:cNvSpPr>
          <p:nvPr>
            <p:ph idx="1"/>
          </p:nvPr>
        </p:nvSpPr>
        <p:spPr/>
        <p:txBody>
          <a:bodyPr>
            <a:normAutofit/>
          </a:bodyPr>
          <a:lstStyle/>
          <a:p>
            <a:r>
              <a:rPr lang="en-US" dirty="0" smtClean="0"/>
              <a:t>Reduce recreational bag limit from 2 fish to 1 fish</a:t>
            </a:r>
          </a:p>
          <a:p>
            <a:r>
              <a:rPr lang="en-US" dirty="0" smtClean="0"/>
              <a:t>Increase the minimum size limit from 33” to 36” FL.</a:t>
            </a:r>
          </a:p>
          <a:p>
            <a:r>
              <a:rPr lang="en-US" dirty="0" smtClean="0"/>
              <a:t>Limit commercial harvest to 2 fish per person or 6 per vessel, whichever is more restrictive</a:t>
            </a:r>
            <a:endParaRPr lang="en-US" dirty="0"/>
          </a:p>
        </p:txBody>
      </p:sp>
    </p:spTree>
    <p:extLst>
      <p:ext uri="{BB962C8B-B14F-4D97-AF65-F5344CB8AC3E}">
        <p14:creationId xmlns:p14="http://schemas.microsoft.com/office/powerpoint/2010/main" val="22485006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(short term)</a:t>
            </a:r>
            <a:endParaRPr lang="en-US" dirty="0"/>
          </a:p>
        </p:txBody>
      </p:sp>
      <p:sp>
        <p:nvSpPr>
          <p:cNvPr id="3" name="Content Placeholder 2"/>
          <p:cNvSpPr>
            <a:spLocks noGrp="1"/>
          </p:cNvSpPr>
          <p:nvPr>
            <p:ph idx="1"/>
          </p:nvPr>
        </p:nvSpPr>
        <p:spPr/>
        <p:txBody>
          <a:bodyPr/>
          <a:lstStyle/>
          <a:p>
            <a:r>
              <a:rPr lang="en-US" smtClean="0"/>
              <a:t>Oct 2016 – SA Board reviews PID for approval</a:t>
            </a:r>
            <a:endParaRPr lang="en-US" dirty="0" smtClean="0"/>
          </a:p>
          <a:p>
            <a:r>
              <a:rPr lang="en-US" dirty="0" smtClean="0"/>
              <a:t>Nov 2016–Jan 2017 - staff conducts public meetings and accepts public comment </a:t>
            </a:r>
          </a:p>
          <a:p>
            <a:r>
              <a:rPr lang="en-US" dirty="0" smtClean="0"/>
              <a:t>Feb 2017- Board reviews public comments and directs FMP development</a:t>
            </a:r>
            <a:endParaRPr lang="en-US" dirty="0"/>
          </a:p>
        </p:txBody>
      </p:sp>
    </p:spTree>
    <p:extLst>
      <p:ext uri="{BB962C8B-B14F-4D97-AF65-F5344CB8AC3E}">
        <p14:creationId xmlns:p14="http://schemas.microsoft.com/office/powerpoint/2010/main" val="22707266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Management Issues for PID</a:t>
            </a:r>
            <a:endParaRPr lang="en-US"/>
          </a:p>
        </p:txBody>
      </p:sp>
      <p:sp>
        <p:nvSpPr>
          <p:cNvPr id="3" name="Content Placeholder 2"/>
          <p:cNvSpPr>
            <a:spLocks noGrp="1"/>
          </p:cNvSpPr>
          <p:nvPr>
            <p:ph idx="1"/>
          </p:nvPr>
        </p:nvSpPr>
        <p:spPr/>
        <p:txBody>
          <a:bodyPr>
            <a:normAutofit/>
          </a:bodyPr>
          <a:lstStyle/>
          <a:p>
            <a:pPr lvl="0"/>
            <a:r>
              <a:rPr lang="en-US" dirty="0" smtClean="0"/>
              <a:t>ASMFC staff and the Plan Development Team reviewed and discussed the following management issues and questions for Board consideration.  </a:t>
            </a:r>
            <a:endParaRPr lang="en-US" dirty="0"/>
          </a:p>
        </p:txBody>
      </p:sp>
    </p:spTree>
    <p:extLst>
      <p:ext uri="{BB962C8B-B14F-4D97-AF65-F5344CB8AC3E}">
        <p14:creationId xmlns:p14="http://schemas.microsoft.com/office/powerpoint/2010/main" val="2866330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Issue 1</a:t>
            </a:r>
            <a:endParaRPr lang="en-US" dirty="0"/>
          </a:p>
        </p:txBody>
      </p:sp>
      <p:sp>
        <p:nvSpPr>
          <p:cNvPr id="4" name="Content Placeholder 2"/>
          <p:cNvSpPr>
            <a:spLocks noGrp="1"/>
          </p:cNvSpPr>
          <p:nvPr>
            <p:ph idx="1"/>
          </p:nvPr>
        </p:nvSpPr>
        <p:spPr>
          <a:xfrm>
            <a:off x="533400" y="2362200"/>
            <a:ext cx="8229600" cy="4525963"/>
          </a:xfrm>
        </p:spPr>
        <p:txBody>
          <a:bodyPr>
            <a:normAutofit/>
          </a:bodyPr>
          <a:lstStyle/>
          <a:p>
            <a:pPr marL="0" lvl="0" indent="0">
              <a:buNone/>
            </a:pPr>
            <a:r>
              <a:rPr lang="en-US" sz="1800" b="1" dirty="0" smtClean="0"/>
              <a:t>COMPLEMENTARY MANAGEMENT WITH THE COUNCIL</a:t>
            </a:r>
          </a:p>
          <a:p>
            <a:pPr marL="0" lvl="0" indent="0">
              <a:buNone/>
            </a:pPr>
            <a:r>
              <a:rPr lang="en-US" sz="1800" dirty="0" smtClean="0"/>
              <a:t>Complementary management of cobia is intended to increase flexibility and management reaction time, while providing states the ability to more actively and adequately manage the fishery in their respective states.</a:t>
            </a:r>
          </a:p>
          <a:p>
            <a:pPr marL="0" lvl="0" indent="0">
              <a:buNone/>
            </a:pPr>
            <a:r>
              <a:rPr lang="en-US" sz="1800" b="1" dirty="0" smtClean="0"/>
              <a:t>Management Questions</a:t>
            </a:r>
            <a:r>
              <a:rPr lang="en-US" sz="1800" dirty="0" smtClean="0"/>
              <a:t>:</a:t>
            </a:r>
            <a:endParaRPr lang="en-US" sz="1800" dirty="0"/>
          </a:p>
          <a:p>
            <a:pPr lvl="0"/>
            <a:r>
              <a:rPr lang="en-US" sz="1800" dirty="0"/>
              <a:t>Should the Commission develop a complementary Cobia FMP to the SAFMC’s CMP FMP?</a:t>
            </a:r>
          </a:p>
          <a:p>
            <a:pPr lvl="0"/>
            <a:r>
              <a:rPr lang="en-US" sz="1800" dirty="0"/>
              <a:t>What federal management measures should be required in the Commission plan?</a:t>
            </a:r>
          </a:p>
          <a:p>
            <a:pPr lvl="0"/>
            <a:r>
              <a:rPr lang="en-US" sz="1800" dirty="0"/>
              <a:t>What states should be included in the management unit?</a:t>
            </a:r>
          </a:p>
          <a:p>
            <a:pPr lvl="0"/>
            <a:r>
              <a:rPr lang="en-US" sz="1800" dirty="0"/>
              <a:t>Given the upcoming genetic workshop in 2017, should the FMP provide the flexibility to make changes to management and stock units to reflect changes in the science</a:t>
            </a:r>
            <a:r>
              <a:rPr lang="en-US" sz="1800" dirty="0" smtClean="0"/>
              <a:t>?</a:t>
            </a:r>
            <a:endParaRPr lang="en-US" sz="1800" dirty="0"/>
          </a:p>
        </p:txBody>
      </p:sp>
    </p:spTree>
    <p:extLst>
      <p:ext uri="{BB962C8B-B14F-4D97-AF65-F5344CB8AC3E}">
        <p14:creationId xmlns:p14="http://schemas.microsoft.com/office/powerpoint/2010/main" val="1791925864"/>
      </p:ext>
    </p:extLst>
  </p:cSld>
  <p:clrMapOvr>
    <a:masterClrMapping/>
  </p:clrMapOvr>
</p:sld>
</file>

<file path=ppt/theme/theme1.xml><?xml version="1.0" encoding="utf-8"?>
<a:theme xmlns:a="http://schemas.openxmlformats.org/drawingml/2006/main" name="Presentation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resentation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Presentation1</Template>
  <TotalTime>20153</TotalTime>
  <Words>806</Words>
  <Application>Microsoft Office PowerPoint</Application>
  <PresentationFormat>On-screen Show (4:3)</PresentationFormat>
  <Paragraphs>76</Paragraphs>
  <Slides>15</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15</vt:i4>
      </vt:variant>
    </vt:vector>
  </HeadingPairs>
  <TitlesOfParts>
    <vt:vector size="19" baseType="lpstr">
      <vt:lpstr>Arial</vt:lpstr>
      <vt:lpstr>Calibri</vt:lpstr>
      <vt:lpstr>Presentation1</vt:lpstr>
      <vt:lpstr>1_Presentation1</vt:lpstr>
      <vt:lpstr>Public Information Document for Cobia </vt:lpstr>
      <vt:lpstr>Presentation Summary </vt:lpstr>
      <vt:lpstr>Current Issues</vt:lpstr>
      <vt:lpstr>Stock Status</vt:lpstr>
      <vt:lpstr>Stock Boundaries</vt:lpstr>
      <vt:lpstr>Framework Action 4 proposed measures</vt:lpstr>
      <vt:lpstr>Timeline (short term)</vt:lpstr>
      <vt:lpstr>Management Issues for PID</vt:lpstr>
      <vt:lpstr>Management Issue 1</vt:lpstr>
      <vt:lpstr>Management Issue 2</vt:lpstr>
      <vt:lpstr>Management Issue 3</vt:lpstr>
      <vt:lpstr>Management Issue 4</vt:lpstr>
      <vt:lpstr>Management Issue 5</vt:lpstr>
      <vt:lpstr>Issues raised by the PDT</vt:lpstr>
      <vt:lpstr>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Tina Berger</dc:creator>
  <cp:lastModifiedBy>Louis_D</cp:lastModifiedBy>
  <cp:revision>37</cp:revision>
  <dcterms:created xsi:type="dcterms:W3CDTF">2014-02-20T20:46:47Z</dcterms:created>
  <dcterms:modified xsi:type="dcterms:W3CDTF">2016-12-02T13:15:51Z</dcterms:modified>
</cp:coreProperties>
</file>