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yra Brouwer" initials="MB"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1074"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B8DAC7-26D1-44AD-A490-264EAB4FD2EF}" type="datetimeFigureOut">
              <a:rPr lang="en-US" smtClean="0"/>
              <a:pPr/>
              <a:t>6/14/2011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A54B6-B403-4D99-AAFE-15F26263D089}" type="slidenum">
              <a:rPr lang="en-US" smtClean="0"/>
              <a:pPr/>
              <a:t>‹#›</a:t>
            </a:fld>
            <a:endParaRPr lang="en-US"/>
          </a:p>
        </p:txBody>
      </p:sp>
    </p:spTree>
    <p:extLst>
      <p:ext uri="{BB962C8B-B14F-4D97-AF65-F5344CB8AC3E}">
        <p14:creationId xmlns:p14="http://schemas.microsoft.com/office/powerpoint/2010/main" val="19471226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B8DAC7-26D1-44AD-A490-264EAB4FD2EF}" type="datetimeFigureOut">
              <a:rPr lang="en-US" smtClean="0"/>
              <a:pPr/>
              <a:t>6/14/2011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A54B6-B403-4D99-AAFE-15F26263D089}" type="slidenum">
              <a:rPr lang="en-US" smtClean="0"/>
              <a:pPr/>
              <a:t>‹#›</a:t>
            </a:fld>
            <a:endParaRPr lang="en-US"/>
          </a:p>
        </p:txBody>
      </p:sp>
    </p:spTree>
    <p:extLst>
      <p:ext uri="{BB962C8B-B14F-4D97-AF65-F5344CB8AC3E}">
        <p14:creationId xmlns:p14="http://schemas.microsoft.com/office/powerpoint/2010/main" val="320928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B8DAC7-26D1-44AD-A490-264EAB4FD2EF}" type="datetimeFigureOut">
              <a:rPr lang="en-US" smtClean="0"/>
              <a:pPr/>
              <a:t>6/14/2011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A54B6-B403-4D99-AAFE-15F26263D089}" type="slidenum">
              <a:rPr lang="en-US" smtClean="0"/>
              <a:pPr/>
              <a:t>‹#›</a:t>
            </a:fld>
            <a:endParaRPr lang="en-US"/>
          </a:p>
        </p:txBody>
      </p:sp>
    </p:spTree>
    <p:extLst>
      <p:ext uri="{BB962C8B-B14F-4D97-AF65-F5344CB8AC3E}">
        <p14:creationId xmlns:p14="http://schemas.microsoft.com/office/powerpoint/2010/main" val="492927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B8DAC7-26D1-44AD-A490-264EAB4FD2EF}" type="datetimeFigureOut">
              <a:rPr lang="en-US" smtClean="0"/>
              <a:pPr/>
              <a:t>6/14/2011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A54B6-B403-4D99-AAFE-15F26263D089}" type="slidenum">
              <a:rPr lang="en-US" smtClean="0"/>
              <a:pPr/>
              <a:t>‹#›</a:t>
            </a:fld>
            <a:endParaRPr lang="en-US"/>
          </a:p>
        </p:txBody>
      </p:sp>
    </p:spTree>
    <p:extLst>
      <p:ext uri="{BB962C8B-B14F-4D97-AF65-F5344CB8AC3E}">
        <p14:creationId xmlns:p14="http://schemas.microsoft.com/office/powerpoint/2010/main" val="2772659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B8DAC7-26D1-44AD-A490-264EAB4FD2EF}" type="datetimeFigureOut">
              <a:rPr lang="en-US" smtClean="0"/>
              <a:pPr/>
              <a:t>6/14/2011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3A54B6-B403-4D99-AAFE-15F26263D089}" type="slidenum">
              <a:rPr lang="en-US" smtClean="0"/>
              <a:pPr/>
              <a:t>‹#›</a:t>
            </a:fld>
            <a:endParaRPr lang="en-US"/>
          </a:p>
        </p:txBody>
      </p:sp>
    </p:spTree>
    <p:extLst>
      <p:ext uri="{BB962C8B-B14F-4D97-AF65-F5344CB8AC3E}">
        <p14:creationId xmlns:p14="http://schemas.microsoft.com/office/powerpoint/2010/main" val="3690940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B8DAC7-26D1-44AD-A490-264EAB4FD2EF}" type="datetimeFigureOut">
              <a:rPr lang="en-US" smtClean="0"/>
              <a:pPr/>
              <a:t>6/14/2011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3A54B6-B403-4D99-AAFE-15F26263D089}" type="slidenum">
              <a:rPr lang="en-US" smtClean="0"/>
              <a:pPr/>
              <a:t>‹#›</a:t>
            </a:fld>
            <a:endParaRPr lang="en-US"/>
          </a:p>
        </p:txBody>
      </p:sp>
    </p:spTree>
    <p:extLst>
      <p:ext uri="{BB962C8B-B14F-4D97-AF65-F5344CB8AC3E}">
        <p14:creationId xmlns:p14="http://schemas.microsoft.com/office/powerpoint/2010/main" val="3146741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B8DAC7-26D1-44AD-A490-264EAB4FD2EF}" type="datetimeFigureOut">
              <a:rPr lang="en-US" smtClean="0"/>
              <a:pPr/>
              <a:t>6/14/2011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3A54B6-B403-4D99-AAFE-15F26263D089}" type="slidenum">
              <a:rPr lang="en-US" smtClean="0"/>
              <a:pPr/>
              <a:t>‹#›</a:t>
            </a:fld>
            <a:endParaRPr lang="en-US"/>
          </a:p>
        </p:txBody>
      </p:sp>
    </p:spTree>
    <p:extLst>
      <p:ext uri="{BB962C8B-B14F-4D97-AF65-F5344CB8AC3E}">
        <p14:creationId xmlns:p14="http://schemas.microsoft.com/office/powerpoint/2010/main" val="3293251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B8DAC7-26D1-44AD-A490-264EAB4FD2EF}" type="datetimeFigureOut">
              <a:rPr lang="en-US" smtClean="0"/>
              <a:pPr/>
              <a:t>6/14/2011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3A54B6-B403-4D99-AAFE-15F26263D089}" type="slidenum">
              <a:rPr lang="en-US" smtClean="0"/>
              <a:pPr/>
              <a:t>‹#›</a:t>
            </a:fld>
            <a:endParaRPr lang="en-US"/>
          </a:p>
        </p:txBody>
      </p:sp>
    </p:spTree>
    <p:extLst>
      <p:ext uri="{BB962C8B-B14F-4D97-AF65-F5344CB8AC3E}">
        <p14:creationId xmlns:p14="http://schemas.microsoft.com/office/powerpoint/2010/main" val="17915273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B8DAC7-26D1-44AD-A490-264EAB4FD2EF}" type="datetimeFigureOut">
              <a:rPr lang="en-US" smtClean="0"/>
              <a:pPr/>
              <a:t>6/14/2011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3A54B6-B403-4D99-AAFE-15F26263D089}" type="slidenum">
              <a:rPr lang="en-US" smtClean="0"/>
              <a:pPr/>
              <a:t>‹#›</a:t>
            </a:fld>
            <a:endParaRPr lang="en-US"/>
          </a:p>
        </p:txBody>
      </p:sp>
    </p:spTree>
    <p:extLst>
      <p:ext uri="{BB962C8B-B14F-4D97-AF65-F5344CB8AC3E}">
        <p14:creationId xmlns:p14="http://schemas.microsoft.com/office/powerpoint/2010/main" val="3905980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B8DAC7-26D1-44AD-A490-264EAB4FD2EF}" type="datetimeFigureOut">
              <a:rPr lang="en-US" smtClean="0"/>
              <a:pPr/>
              <a:t>6/14/2011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3A54B6-B403-4D99-AAFE-15F26263D089}" type="slidenum">
              <a:rPr lang="en-US" smtClean="0"/>
              <a:pPr/>
              <a:t>‹#›</a:t>
            </a:fld>
            <a:endParaRPr lang="en-US"/>
          </a:p>
        </p:txBody>
      </p:sp>
    </p:spTree>
    <p:extLst>
      <p:ext uri="{BB962C8B-B14F-4D97-AF65-F5344CB8AC3E}">
        <p14:creationId xmlns:p14="http://schemas.microsoft.com/office/powerpoint/2010/main" val="1724208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B8DAC7-26D1-44AD-A490-264EAB4FD2EF}" type="datetimeFigureOut">
              <a:rPr lang="en-US" smtClean="0"/>
              <a:pPr/>
              <a:t>6/14/2011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3A54B6-B403-4D99-AAFE-15F26263D089}" type="slidenum">
              <a:rPr lang="en-US" smtClean="0"/>
              <a:pPr/>
              <a:t>‹#›</a:t>
            </a:fld>
            <a:endParaRPr lang="en-US"/>
          </a:p>
        </p:txBody>
      </p:sp>
    </p:spTree>
    <p:extLst>
      <p:ext uri="{BB962C8B-B14F-4D97-AF65-F5344CB8AC3E}">
        <p14:creationId xmlns:p14="http://schemas.microsoft.com/office/powerpoint/2010/main" val="2929859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B8DAC7-26D1-44AD-A490-264EAB4FD2EF}" type="datetimeFigureOut">
              <a:rPr lang="en-US" smtClean="0"/>
              <a:pPr/>
              <a:t>6/14/2011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3A54B6-B403-4D99-AAFE-15F26263D089}" type="slidenum">
              <a:rPr lang="en-US" smtClean="0"/>
              <a:pPr/>
              <a:t>‹#›</a:t>
            </a:fld>
            <a:endParaRPr lang="en-US"/>
          </a:p>
        </p:txBody>
      </p:sp>
    </p:spTree>
    <p:extLst>
      <p:ext uri="{BB962C8B-B14F-4D97-AF65-F5344CB8AC3E}">
        <p14:creationId xmlns:p14="http://schemas.microsoft.com/office/powerpoint/2010/main" val="3580731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470025"/>
          </a:xfrm>
        </p:spPr>
        <p:txBody>
          <a:bodyPr/>
          <a:lstStyle/>
          <a:p>
            <a:r>
              <a:rPr lang="en-US" dirty="0" smtClean="0"/>
              <a:t>Comp ACL AM Triggers</a:t>
            </a:r>
            <a:endParaRPr lang="en-US" dirty="0"/>
          </a:p>
        </p:txBody>
      </p:sp>
      <p:sp>
        <p:nvSpPr>
          <p:cNvPr id="3" name="Subtitle 2"/>
          <p:cNvSpPr>
            <a:spLocks noGrp="1"/>
          </p:cNvSpPr>
          <p:nvPr>
            <p:ph type="subTitle" idx="1"/>
          </p:nvPr>
        </p:nvSpPr>
        <p:spPr/>
        <p:txBody>
          <a:bodyPr/>
          <a:lstStyle/>
          <a:p>
            <a:r>
              <a:rPr lang="en-US" dirty="0" smtClean="0"/>
              <a:t>Pluses and Minuses of each Alternative</a:t>
            </a:r>
            <a:endParaRPr lang="en-US" dirty="0"/>
          </a:p>
        </p:txBody>
      </p:sp>
    </p:spTree>
    <p:extLst>
      <p:ext uri="{BB962C8B-B14F-4D97-AF65-F5344CB8AC3E}">
        <p14:creationId xmlns:p14="http://schemas.microsoft.com/office/powerpoint/2010/main" val="38390430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799" y="428625"/>
            <a:ext cx="8686801" cy="6005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65869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Wahoo</a:t>
            </a:r>
            <a:endParaRPr lang="en-US" dirty="0"/>
          </a:p>
        </p:txBody>
      </p:sp>
      <p:sp>
        <p:nvSpPr>
          <p:cNvPr id="3" name="Content Placeholder 2"/>
          <p:cNvSpPr>
            <a:spLocks noGrp="1"/>
          </p:cNvSpPr>
          <p:nvPr>
            <p:ph idx="1"/>
          </p:nvPr>
        </p:nvSpPr>
        <p:spPr/>
        <p:txBody>
          <a:bodyPr>
            <a:normAutofit lnSpcReduction="10000"/>
          </a:bodyPr>
          <a:lstStyle/>
          <a:p>
            <a:r>
              <a:rPr lang="en-US" dirty="0" smtClean="0"/>
              <a:t>Averages show same lag problem.</a:t>
            </a:r>
          </a:p>
          <a:p>
            <a:r>
              <a:rPr lang="en-US" dirty="0" smtClean="0"/>
              <a:t>Also see 3 year average is very affected by spikes.</a:t>
            </a:r>
          </a:p>
          <a:p>
            <a:pPr lvl="1">
              <a:buFont typeface="Wingdings" pitchFamily="2" charset="2"/>
              <a:buChar char="Ø"/>
            </a:pPr>
            <a:r>
              <a:rPr lang="en-US" dirty="0" smtClean="0"/>
              <a:t>2007 spike keeps 3 </a:t>
            </a:r>
            <a:r>
              <a:rPr lang="en-US" dirty="0" err="1" smtClean="0"/>
              <a:t>yr</a:t>
            </a:r>
            <a:r>
              <a:rPr lang="en-US" dirty="0" smtClean="0"/>
              <a:t> </a:t>
            </a:r>
            <a:r>
              <a:rPr lang="en-US" dirty="0" err="1" smtClean="0"/>
              <a:t>avg</a:t>
            </a:r>
            <a:r>
              <a:rPr lang="en-US" dirty="0" smtClean="0"/>
              <a:t> over the ACL for 3 years.</a:t>
            </a:r>
          </a:p>
          <a:p>
            <a:r>
              <a:rPr lang="en-US" dirty="0" smtClean="0"/>
              <a:t>Mod mean can smooth those spikes, but has a worse lag than the 3 year average.</a:t>
            </a:r>
          </a:p>
          <a:p>
            <a:r>
              <a:rPr lang="en-US" dirty="0" smtClean="0"/>
              <a:t>Same problems exist for the CI.</a:t>
            </a:r>
          </a:p>
          <a:p>
            <a:r>
              <a:rPr lang="en-US" dirty="0" smtClean="0"/>
              <a:t>What happens when the running average is outside of the CI?</a:t>
            </a:r>
            <a:endParaRPr lang="en-US" dirty="0"/>
          </a:p>
        </p:txBody>
      </p:sp>
    </p:spTree>
    <p:extLst>
      <p:ext uri="{BB962C8B-B14F-4D97-AF65-F5344CB8AC3E}">
        <p14:creationId xmlns:p14="http://schemas.microsoft.com/office/powerpoint/2010/main" val="14709180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799" y="493713"/>
            <a:ext cx="8610601" cy="5876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304057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Gray Snapper</a:t>
            </a:r>
            <a:endParaRPr lang="en-US" dirty="0"/>
          </a:p>
        </p:txBody>
      </p:sp>
      <p:sp>
        <p:nvSpPr>
          <p:cNvPr id="3" name="Content Placeholder 2"/>
          <p:cNvSpPr>
            <a:spLocks noGrp="1"/>
          </p:cNvSpPr>
          <p:nvPr>
            <p:ph idx="1"/>
          </p:nvPr>
        </p:nvSpPr>
        <p:spPr/>
        <p:txBody>
          <a:bodyPr/>
          <a:lstStyle/>
          <a:p>
            <a:r>
              <a:rPr lang="en-US" dirty="0" smtClean="0"/>
              <a:t>One of the few species where the averages work fairly well.</a:t>
            </a:r>
          </a:p>
          <a:p>
            <a:r>
              <a:rPr lang="en-US" dirty="0" smtClean="0"/>
              <a:t>Why?  Because there is no real trend in the data at any point.  Landings fluctuate around a central tendency.</a:t>
            </a:r>
          </a:p>
          <a:p>
            <a:r>
              <a:rPr lang="en-US" dirty="0" smtClean="0"/>
              <a:t>There is still some evidence of lagging and peaks affecting the 3 </a:t>
            </a:r>
            <a:r>
              <a:rPr lang="en-US" dirty="0" err="1" smtClean="0"/>
              <a:t>yr</a:t>
            </a:r>
            <a:r>
              <a:rPr lang="en-US" dirty="0" smtClean="0"/>
              <a:t> </a:t>
            </a:r>
            <a:r>
              <a:rPr lang="en-US" dirty="0" err="1" smtClean="0"/>
              <a:t>avg</a:t>
            </a:r>
            <a:r>
              <a:rPr lang="en-US" dirty="0" smtClean="0"/>
              <a:t>, though.</a:t>
            </a:r>
            <a:endParaRPr lang="en-US" dirty="0"/>
          </a:p>
        </p:txBody>
      </p:sp>
    </p:spTree>
    <p:extLst>
      <p:ext uri="{BB962C8B-B14F-4D97-AF65-F5344CB8AC3E}">
        <p14:creationId xmlns:p14="http://schemas.microsoft.com/office/powerpoint/2010/main" val="3200019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works best?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After careful analysis, all of these AM triggers have weaknesses in certain situations, making none of them ideal.</a:t>
            </a:r>
          </a:p>
          <a:p>
            <a:r>
              <a:rPr lang="en-US" dirty="0" smtClean="0"/>
              <a:t>One possible solution is to use a combination of metrics. </a:t>
            </a:r>
          </a:p>
          <a:p>
            <a:pPr lvl="1">
              <a:buFont typeface="Wingdings" pitchFamily="2" charset="2"/>
              <a:buChar char="Ø"/>
            </a:pPr>
            <a:r>
              <a:rPr lang="en-US" dirty="0" smtClean="0"/>
              <a:t>If CI is over the ACL, taker immediate action. </a:t>
            </a:r>
          </a:p>
          <a:p>
            <a:pPr lvl="1">
              <a:buFont typeface="Wingdings" pitchFamily="2" charset="2"/>
              <a:buChar char="Ø"/>
            </a:pPr>
            <a:r>
              <a:rPr lang="en-US" dirty="0" smtClean="0"/>
              <a:t>If CI is under but estimate is over, look at the running average.  </a:t>
            </a:r>
          </a:p>
          <a:p>
            <a:pPr lvl="1">
              <a:buFont typeface="Wingdings" pitchFamily="2" charset="2"/>
              <a:buChar char="Ø"/>
            </a:pPr>
            <a:r>
              <a:rPr lang="en-US" dirty="0" smtClean="0"/>
              <a:t>If it is over, take action.  If not, monitor in-season in the next year.</a:t>
            </a:r>
            <a:endParaRPr lang="en-US" dirty="0"/>
          </a:p>
        </p:txBody>
      </p:sp>
    </p:spTree>
    <p:extLst>
      <p:ext uri="{BB962C8B-B14F-4D97-AF65-F5344CB8AC3E}">
        <p14:creationId xmlns:p14="http://schemas.microsoft.com/office/powerpoint/2010/main" val="34630202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Possible Solutions</a:t>
            </a:r>
            <a:endParaRPr lang="en-US" dirty="0"/>
          </a:p>
        </p:txBody>
      </p:sp>
      <p:sp>
        <p:nvSpPr>
          <p:cNvPr id="3" name="Content Placeholder 2"/>
          <p:cNvSpPr>
            <a:spLocks noGrp="1"/>
          </p:cNvSpPr>
          <p:nvPr>
            <p:ph idx="1"/>
          </p:nvPr>
        </p:nvSpPr>
        <p:spPr/>
        <p:txBody>
          <a:bodyPr>
            <a:normAutofit lnSpcReduction="10000"/>
          </a:bodyPr>
          <a:lstStyle/>
          <a:p>
            <a:r>
              <a:rPr lang="en-US" dirty="0" smtClean="0"/>
              <a:t>Another possible solution is to simply use the landings estimates from each year.</a:t>
            </a:r>
          </a:p>
          <a:p>
            <a:r>
              <a:rPr lang="en-US" dirty="0" smtClean="0"/>
              <a:t>Remember, new MRIP </a:t>
            </a:r>
            <a:r>
              <a:rPr lang="en-US" dirty="0" smtClean="0"/>
              <a:t>methods in the future </a:t>
            </a:r>
            <a:r>
              <a:rPr lang="en-US" dirty="0" smtClean="0"/>
              <a:t>should reduce PSEs.</a:t>
            </a:r>
          </a:p>
          <a:p>
            <a:r>
              <a:rPr lang="en-US" dirty="0" smtClean="0"/>
              <a:t>Will still have to look at trends in data.</a:t>
            </a:r>
          </a:p>
          <a:p>
            <a:r>
              <a:rPr lang="en-US" dirty="0" smtClean="0"/>
              <a:t>Perhaps if over in one year, monitor in-season in the next to see if fishery is on track to stay above of fall below the ACL</a:t>
            </a:r>
          </a:p>
          <a:p>
            <a:r>
              <a:rPr lang="en-US" dirty="0" smtClean="0"/>
              <a:t>Take action as necessary.</a:t>
            </a:r>
            <a:endParaRPr lang="en-US" dirty="0"/>
          </a:p>
        </p:txBody>
      </p:sp>
    </p:spTree>
    <p:extLst>
      <p:ext uri="{BB962C8B-B14F-4D97-AF65-F5344CB8AC3E}">
        <p14:creationId xmlns:p14="http://schemas.microsoft.com/office/powerpoint/2010/main" val="31864809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Tree>
    <p:extLst>
      <p:ext uri="{BB962C8B-B14F-4D97-AF65-F5344CB8AC3E}">
        <p14:creationId xmlns:p14="http://schemas.microsoft.com/office/powerpoint/2010/main" val="28701063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470025"/>
          </a:xfrm>
        </p:spPr>
        <p:txBody>
          <a:bodyPr/>
          <a:lstStyle/>
          <a:p>
            <a:r>
              <a:rPr lang="en-US" dirty="0" smtClean="0"/>
              <a:t>Using Total Overages for AMs</a:t>
            </a:r>
            <a:endParaRPr lang="en-US" dirty="0"/>
          </a:p>
        </p:txBody>
      </p:sp>
      <p:sp>
        <p:nvSpPr>
          <p:cNvPr id="3" name="Subtitle 2"/>
          <p:cNvSpPr>
            <a:spLocks noGrp="1"/>
          </p:cNvSpPr>
          <p:nvPr>
            <p:ph type="subTitle" idx="1"/>
          </p:nvPr>
        </p:nvSpPr>
        <p:spPr/>
        <p:txBody>
          <a:bodyPr/>
          <a:lstStyle/>
          <a:p>
            <a:r>
              <a:rPr lang="en-US" dirty="0" smtClean="0"/>
              <a:t>Instead of simply tracking each sector completely separately.</a:t>
            </a:r>
            <a:endParaRPr lang="en-US" dirty="0"/>
          </a:p>
        </p:txBody>
      </p:sp>
    </p:spTree>
    <p:extLst>
      <p:ext uri="{BB962C8B-B14F-4D97-AF65-F5344CB8AC3E}">
        <p14:creationId xmlns:p14="http://schemas.microsoft.com/office/powerpoint/2010/main" val="4271293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a:t>
            </a:r>
            <a:endParaRPr lang="en-US" dirty="0"/>
          </a:p>
        </p:txBody>
      </p:sp>
      <p:sp>
        <p:nvSpPr>
          <p:cNvPr id="3" name="Content Placeholder 2"/>
          <p:cNvSpPr>
            <a:spLocks noGrp="1"/>
          </p:cNvSpPr>
          <p:nvPr>
            <p:ph idx="1"/>
          </p:nvPr>
        </p:nvSpPr>
        <p:spPr/>
        <p:txBody>
          <a:bodyPr/>
          <a:lstStyle/>
          <a:p>
            <a:r>
              <a:rPr lang="en-US" dirty="0" smtClean="0"/>
              <a:t>Only penalize sectors for total overages, not only for sector overages.</a:t>
            </a:r>
          </a:p>
          <a:p>
            <a:r>
              <a:rPr lang="en-US" dirty="0" smtClean="0"/>
              <a:t>4 scenarios</a:t>
            </a:r>
          </a:p>
          <a:p>
            <a:pPr marL="971550" lvl="1" indent="-514350">
              <a:buFont typeface="+mj-lt"/>
              <a:buAutoNum type="arabicPeriod"/>
            </a:pPr>
            <a:r>
              <a:rPr lang="en-US" dirty="0" smtClean="0"/>
              <a:t>Both sectors under, total under.</a:t>
            </a:r>
          </a:p>
          <a:p>
            <a:pPr marL="971550" lvl="1" indent="-514350">
              <a:buFont typeface="+mj-lt"/>
              <a:buAutoNum type="arabicPeriod"/>
            </a:pPr>
            <a:r>
              <a:rPr lang="en-US" dirty="0" smtClean="0"/>
              <a:t>One sector over, total under.</a:t>
            </a:r>
          </a:p>
          <a:p>
            <a:pPr marL="971550" lvl="1" indent="-514350">
              <a:buFont typeface="+mj-lt"/>
              <a:buAutoNum type="arabicPeriod"/>
            </a:pPr>
            <a:r>
              <a:rPr lang="en-US" dirty="0" smtClean="0"/>
              <a:t>One sector over, total over.</a:t>
            </a:r>
          </a:p>
          <a:p>
            <a:pPr marL="971550" lvl="1" indent="-514350">
              <a:buFont typeface="+mj-lt"/>
              <a:buAutoNum type="arabicPeriod"/>
            </a:pPr>
            <a:r>
              <a:rPr lang="en-US" dirty="0" smtClean="0"/>
              <a:t>Both sectors over, total over.</a:t>
            </a:r>
            <a:endParaRPr lang="en-US" dirty="0"/>
          </a:p>
        </p:txBody>
      </p:sp>
    </p:spTree>
    <p:extLst>
      <p:ext uri="{BB962C8B-B14F-4D97-AF65-F5344CB8AC3E}">
        <p14:creationId xmlns:p14="http://schemas.microsoft.com/office/powerpoint/2010/main" val="27804999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a:t>
            </a:r>
            <a:endParaRPr lang="en-US" dirty="0"/>
          </a:p>
        </p:txBody>
      </p:sp>
      <p:sp>
        <p:nvSpPr>
          <p:cNvPr id="3" name="Content Placeholder 2"/>
          <p:cNvSpPr>
            <a:spLocks noGrp="1"/>
          </p:cNvSpPr>
          <p:nvPr>
            <p:ph idx="1"/>
          </p:nvPr>
        </p:nvSpPr>
        <p:spPr/>
        <p:txBody>
          <a:bodyPr/>
          <a:lstStyle/>
          <a:p>
            <a:r>
              <a:rPr lang="en-US" dirty="0" smtClean="0"/>
              <a:t>What do we do?</a:t>
            </a:r>
          </a:p>
          <a:p>
            <a:r>
              <a:rPr lang="en-US" dirty="0" smtClean="0"/>
              <a:t>If the total is under, no matter if one sector is over or not, no action is taken.</a:t>
            </a:r>
          </a:p>
          <a:p>
            <a:r>
              <a:rPr lang="en-US" dirty="0" smtClean="0"/>
              <a:t>If both sectors are over, then each is penalized based on the sector overage.</a:t>
            </a:r>
          </a:p>
          <a:p>
            <a:r>
              <a:rPr lang="en-US" dirty="0" smtClean="0"/>
              <a:t>If one sector is over and the total is over, penalize that sector based on the total overage, not the sector overage.</a:t>
            </a:r>
            <a:endParaRPr lang="en-US" dirty="0"/>
          </a:p>
        </p:txBody>
      </p:sp>
    </p:spTree>
    <p:extLst>
      <p:ext uri="{BB962C8B-B14F-4D97-AF65-F5344CB8AC3E}">
        <p14:creationId xmlns:p14="http://schemas.microsoft.com/office/powerpoint/2010/main" val="30779564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and Fisheries</a:t>
            </a:r>
            <a:endParaRPr lang="en-US" dirty="0"/>
          </a:p>
        </p:txBody>
      </p:sp>
      <p:sp>
        <p:nvSpPr>
          <p:cNvPr id="3" name="Content Placeholder 2"/>
          <p:cNvSpPr>
            <a:spLocks noGrp="1"/>
          </p:cNvSpPr>
          <p:nvPr>
            <p:ph idx="1"/>
          </p:nvPr>
        </p:nvSpPr>
        <p:spPr/>
        <p:txBody>
          <a:bodyPr/>
          <a:lstStyle/>
          <a:p>
            <a:r>
              <a:rPr lang="en-US" dirty="0" smtClean="0"/>
              <a:t>All the landings data presented are from the </a:t>
            </a:r>
            <a:r>
              <a:rPr lang="en-US" dirty="0" smtClean="0"/>
              <a:t>SEFSC </a:t>
            </a:r>
            <a:r>
              <a:rPr lang="en-US" dirty="0" smtClean="0"/>
              <a:t>ACL </a:t>
            </a:r>
            <a:r>
              <a:rPr lang="en-US" dirty="0" smtClean="0"/>
              <a:t>datasets.</a:t>
            </a:r>
            <a:endParaRPr lang="en-US" dirty="0" smtClean="0"/>
          </a:p>
          <a:p>
            <a:r>
              <a:rPr lang="en-US" dirty="0" smtClean="0"/>
              <a:t>The example fisheries are Dolphin, Wahoo, and Gray Snapper.</a:t>
            </a:r>
          </a:p>
          <a:p>
            <a:r>
              <a:rPr lang="en-US" dirty="0" smtClean="0"/>
              <a:t>The ACLs for Dolphin and Wahoo are the current preferred alternatives, not the new SSC recommendations for ABC.</a:t>
            </a:r>
            <a:endParaRPr lang="en-US" dirty="0"/>
          </a:p>
        </p:txBody>
      </p:sp>
    </p:spTree>
    <p:extLst>
      <p:ext uri="{BB962C8B-B14F-4D97-AF65-F5344CB8AC3E}">
        <p14:creationId xmlns:p14="http://schemas.microsoft.com/office/powerpoint/2010/main" val="17962602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Dolphin and Wahoo Examples</a:t>
            </a:r>
            <a:endParaRPr lang="en-US" dirty="0"/>
          </a:p>
        </p:txBody>
      </p:sp>
      <p:graphicFrame>
        <p:nvGraphicFramePr>
          <p:cNvPr id="4" name="Content Placeholder 3"/>
          <p:cNvGraphicFramePr>
            <a:graphicFrameLocks noGrp="1"/>
          </p:cNvGraphicFramePr>
          <p:nvPr>
            <p:ph sz="half" idx="1"/>
            <p:extLst>
              <p:ext uri="{D42A27DB-BD31-4B8C-83A1-F6EECF244321}">
                <p14:modId xmlns:p14="http://schemas.microsoft.com/office/powerpoint/2010/main" val="3052702847"/>
              </p:ext>
            </p:extLst>
          </p:nvPr>
        </p:nvGraphicFramePr>
        <p:xfrm>
          <a:off x="381000" y="1600200"/>
          <a:ext cx="3962401" cy="3657600"/>
        </p:xfrm>
        <a:graphic>
          <a:graphicData uri="http://schemas.openxmlformats.org/drawingml/2006/table">
            <a:tbl>
              <a:tblPr>
                <a:tableStyleId>{5C22544A-7EE6-4342-B048-85BDC9FD1C3A}</a:tableStyleId>
              </a:tblPr>
              <a:tblGrid>
                <a:gridCol w="905692"/>
                <a:gridCol w="905692"/>
                <a:gridCol w="1089660"/>
                <a:gridCol w="1061357"/>
              </a:tblGrid>
              <a:tr h="406400">
                <a:tc gridSpan="4">
                  <a:txBody>
                    <a:bodyPr/>
                    <a:lstStyle/>
                    <a:p>
                      <a:pPr algn="ctr" fontAlgn="ctr"/>
                      <a:r>
                        <a:rPr lang="en-US" sz="1800" b="1" u="none" strike="noStrike" dirty="0">
                          <a:effectLst/>
                        </a:rPr>
                        <a:t>Dolphin Overages</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r>
              <a:tr h="406400">
                <a:tc>
                  <a:txBody>
                    <a:bodyPr/>
                    <a:lstStyle/>
                    <a:p>
                      <a:pPr algn="ctr" fontAlgn="b"/>
                      <a:r>
                        <a:rPr lang="en-US" sz="1800" b="1" u="none" strike="noStrike" dirty="0">
                          <a:effectLst/>
                        </a:rPr>
                        <a:t>Year</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b="1" u="none" strike="noStrike" dirty="0" err="1">
                          <a:effectLst/>
                        </a:rPr>
                        <a:t>Comm</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n-US" sz="1800" b="1" u="none" strike="noStrike" dirty="0">
                          <a:effectLst/>
                        </a:rPr>
                        <a:t>Rec</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800" b="1" u="none" strike="noStrike" dirty="0">
                          <a:effectLst/>
                        </a:rPr>
                        <a:t>Total</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6400">
                <a:tc>
                  <a:txBody>
                    <a:bodyPr/>
                    <a:lstStyle/>
                    <a:p>
                      <a:pPr algn="ctr" fontAlgn="b"/>
                      <a:r>
                        <a:rPr lang="en-US" sz="1800" u="none" strike="noStrike" dirty="0">
                          <a:effectLst/>
                        </a:rPr>
                        <a:t>1986</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-341,333</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n-US" sz="1800" u="none" strike="noStrike" dirty="0">
                          <a:effectLst/>
                        </a:rPr>
                        <a:t>-2,782,191</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800" u="none" strike="noStrike" dirty="0">
                          <a:effectLst/>
                        </a:rPr>
                        <a:t>-3,123,523</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6400">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6400">
                <a:tc>
                  <a:txBody>
                    <a:bodyPr/>
                    <a:lstStyle/>
                    <a:p>
                      <a:pPr algn="ctr" fontAlgn="b"/>
                      <a:r>
                        <a:rPr lang="en-US" sz="1800" u="none" strike="noStrike" dirty="0">
                          <a:effectLst/>
                        </a:rPr>
                        <a:t>1990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165,539</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n-US" sz="1800" u="none" strike="noStrike" dirty="0">
                          <a:effectLst/>
                        </a:rPr>
                        <a:t>-2,535,635</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800" u="none" strike="noStrike" dirty="0">
                          <a:effectLst/>
                        </a:rPr>
                        <a:t>-2,370,096</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6400">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6400">
                <a:tc>
                  <a:txBody>
                    <a:bodyPr/>
                    <a:lstStyle/>
                    <a:p>
                      <a:pPr algn="ctr" fontAlgn="b"/>
                      <a:r>
                        <a:rPr lang="en-US" sz="1800" u="none" strike="noStrike" dirty="0">
                          <a:effectLst/>
                        </a:rPr>
                        <a:t>2002</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-180,261</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n-US" sz="1800" u="none" strike="noStrike" dirty="0">
                          <a:effectLst/>
                        </a:rPr>
                        <a:t>3,123,383</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800" u="none" strike="noStrike" dirty="0">
                          <a:effectLst/>
                        </a:rPr>
                        <a:t>2,943,122</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6400">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6400">
                <a:tc>
                  <a:txBody>
                    <a:bodyPr/>
                    <a:lstStyle/>
                    <a:p>
                      <a:pPr algn="ctr" fontAlgn="b"/>
                      <a:r>
                        <a:rPr lang="en-US" sz="1800" u="none" strike="noStrike" dirty="0">
                          <a:effectLst/>
                        </a:rPr>
                        <a:t>2000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b"/>
                      <a:r>
                        <a:rPr lang="en-US" sz="1800" u="none" strike="noStrike" dirty="0">
                          <a:effectLst/>
                        </a:rPr>
                        <a:t>136,947</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n-US" sz="1800" u="none" strike="noStrike" dirty="0">
                          <a:effectLst/>
                        </a:rPr>
                        <a:t>3,678,021</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800" u="none" strike="noStrike" dirty="0">
                          <a:effectLst/>
                        </a:rPr>
                        <a:t>3,814,968</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graphicFrame>
        <p:nvGraphicFramePr>
          <p:cNvPr id="8" name="Content Placeholder 7"/>
          <p:cNvGraphicFramePr>
            <a:graphicFrameLocks noGrp="1"/>
          </p:cNvGraphicFramePr>
          <p:nvPr>
            <p:ph sz="half" idx="2"/>
            <p:extLst>
              <p:ext uri="{D42A27DB-BD31-4B8C-83A1-F6EECF244321}">
                <p14:modId xmlns:p14="http://schemas.microsoft.com/office/powerpoint/2010/main" val="1256245484"/>
              </p:ext>
            </p:extLst>
          </p:nvPr>
        </p:nvGraphicFramePr>
        <p:xfrm>
          <a:off x="4572000" y="1600200"/>
          <a:ext cx="4267199" cy="3657600"/>
        </p:xfrm>
        <a:graphic>
          <a:graphicData uri="http://schemas.openxmlformats.org/drawingml/2006/table">
            <a:tbl>
              <a:tblPr>
                <a:tableStyleId>{5C22544A-7EE6-4342-B048-85BDC9FD1C3A}</a:tableStyleId>
              </a:tblPr>
              <a:tblGrid>
                <a:gridCol w="975360"/>
                <a:gridCol w="1173480"/>
                <a:gridCol w="1142999"/>
                <a:gridCol w="975360"/>
              </a:tblGrid>
              <a:tr h="415636">
                <a:tc gridSpan="4">
                  <a:txBody>
                    <a:bodyPr/>
                    <a:lstStyle/>
                    <a:p>
                      <a:pPr algn="ctr" fontAlgn="ctr"/>
                      <a:r>
                        <a:rPr lang="en-US" sz="1800" b="1" u="none" strike="noStrike" dirty="0">
                          <a:effectLst/>
                        </a:rPr>
                        <a:t>Wahoo Overages</a:t>
                      </a:r>
                      <a:endParaRPr lang="en-US" sz="1800" b="1" i="0" u="none" strike="noStrike" dirty="0">
                        <a:solidFill>
                          <a:srgbClr val="000000"/>
                        </a:solidFill>
                        <a:effectLst/>
                        <a:latin typeface="Calibri"/>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tc>
                <a:tc hMerge="1">
                  <a:txBody>
                    <a:bodyPr/>
                    <a:lstStyle/>
                    <a:p>
                      <a:endParaRPr lang="en-US"/>
                    </a:p>
                  </a:txBody>
                  <a:tcPr/>
                </a:tc>
              </a:tr>
              <a:tr h="400355">
                <a:tc>
                  <a:txBody>
                    <a:bodyPr/>
                    <a:lstStyle/>
                    <a:p>
                      <a:pPr algn="ctr" fontAlgn="b"/>
                      <a:r>
                        <a:rPr lang="en-US" sz="1800" b="1" u="none" strike="noStrike" dirty="0">
                          <a:effectLst/>
                        </a:rPr>
                        <a:t>Year</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b="1" u="none" strike="noStrike" dirty="0" err="1">
                          <a:effectLst/>
                        </a:rPr>
                        <a:t>Comm</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n-US" sz="1800" b="1" u="none" strike="noStrike" dirty="0">
                          <a:effectLst/>
                        </a:rPr>
                        <a:t>Rec</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800" b="1" u="none" strike="noStrike" dirty="0">
                          <a:effectLst/>
                        </a:rPr>
                        <a:t>Total</a:t>
                      </a:r>
                      <a:endParaRPr lang="en-US" sz="1800" b="1"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0355">
                <a:tc>
                  <a:txBody>
                    <a:bodyPr/>
                    <a:lstStyle/>
                    <a:p>
                      <a:pPr algn="ctr" fontAlgn="b"/>
                      <a:r>
                        <a:rPr lang="en-US" sz="1800" u="none" strike="noStrike" dirty="0">
                          <a:effectLst/>
                        </a:rPr>
                        <a:t>1989</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-4,939</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n-US" sz="1800" u="none" strike="noStrike" dirty="0">
                          <a:effectLst/>
                        </a:rPr>
                        <a:t>-202,582</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800" u="none" strike="noStrike" dirty="0">
                          <a:effectLst/>
                        </a:rPr>
                        <a:t>-207,521</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0355">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0355">
                <a:tc>
                  <a:txBody>
                    <a:bodyPr/>
                    <a:lstStyle/>
                    <a:p>
                      <a:pPr algn="ctr" fontAlgn="b"/>
                      <a:r>
                        <a:rPr lang="en-US" sz="1800" u="none" strike="noStrike" dirty="0">
                          <a:effectLst/>
                        </a:rPr>
                        <a:t>1990</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9,862</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n-US" sz="1800" u="none" strike="noStrike" dirty="0">
                          <a:effectLst/>
                        </a:rPr>
                        <a:t>-653,397</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800" u="none" strike="noStrike" dirty="0">
                          <a:effectLst/>
                        </a:rPr>
                        <a:t>-643,535</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0355">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00355">
                <a:tc>
                  <a:txBody>
                    <a:bodyPr/>
                    <a:lstStyle/>
                    <a:p>
                      <a:pPr algn="ctr" fontAlgn="b"/>
                      <a:r>
                        <a:rPr lang="en-US" sz="1800" u="none" strike="noStrike" dirty="0">
                          <a:effectLst/>
                        </a:rPr>
                        <a:t>1986</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-19,874</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n-US" sz="1800" u="none" strike="noStrike" dirty="0">
                          <a:effectLst/>
                        </a:rPr>
                        <a:t>776,817</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800" u="none" strike="noStrike" dirty="0">
                          <a:effectLst/>
                        </a:rPr>
                        <a:t>756,943</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24198">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l" fontAlgn="b"/>
                      <a:r>
                        <a:rPr lang="en-US" sz="1800" u="none" strike="noStrike" dirty="0">
                          <a:effectLst/>
                        </a:rPr>
                        <a:t> </a:t>
                      </a:r>
                      <a:endParaRPr lang="en-US" sz="1800" b="0" i="0" u="none" strike="noStrike" dirty="0">
                        <a:solidFill>
                          <a:srgbClr val="000000"/>
                        </a:solidFill>
                        <a:effectLst/>
                        <a:latin typeface="Calibri"/>
                      </a:endParaRPr>
                    </a:p>
                  </a:txBody>
                  <a:tcPr marL="9525" marR="9525" marT="952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r h="415636">
                <a:tc>
                  <a:txBody>
                    <a:bodyPr/>
                    <a:lstStyle/>
                    <a:p>
                      <a:pPr algn="ctr" fontAlgn="b"/>
                      <a:r>
                        <a:rPr lang="en-US" sz="1800" u="none" strike="noStrike" dirty="0">
                          <a:effectLst/>
                        </a:rPr>
                        <a:t>2007</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800" u="none" strike="noStrike" dirty="0">
                          <a:effectLst/>
                        </a:rPr>
                        <a:t>13,323</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lumMod val="20000"/>
                        <a:lumOff val="80000"/>
                      </a:schemeClr>
                    </a:solidFill>
                  </a:tcPr>
                </a:tc>
                <a:tc>
                  <a:txBody>
                    <a:bodyPr/>
                    <a:lstStyle/>
                    <a:p>
                      <a:pPr algn="ctr" fontAlgn="b"/>
                      <a:r>
                        <a:rPr lang="en-US" sz="1800" u="none" strike="noStrike" dirty="0">
                          <a:effectLst/>
                        </a:rPr>
                        <a:t>1,062,624</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20000"/>
                        <a:lumOff val="80000"/>
                      </a:schemeClr>
                    </a:solidFill>
                  </a:tcPr>
                </a:tc>
                <a:tc>
                  <a:txBody>
                    <a:bodyPr/>
                    <a:lstStyle/>
                    <a:p>
                      <a:pPr algn="ctr" fontAlgn="b"/>
                      <a:r>
                        <a:rPr lang="en-US" sz="1800" u="none" strike="noStrike" dirty="0">
                          <a:effectLst/>
                        </a:rPr>
                        <a:t>1,075,946</a:t>
                      </a:r>
                      <a:endParaRPr lang="en-US" sz="1800" b="0" i="0" u="none" strike="noStrike" dirty="0">
                        <a:solidFill>
                          <a:srgbClr val="000000"/>
                        </a:solidFill>
                        <a:effectLst/>
                        <a:latin typeface="Calibri"/>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r>
            </a:tbl>
          </a:graphicData>
        </a:graphic>
      </p:graphicFrame>
    </p:spTree>
    <p:extLst>
      <p:ext uri="{BB962C8B-B14F-4D97-AF65-F5344CB8AC3E}">
        <p14:creationId xmlns:p14="http://schemas.microsoft.com/office/powerpoint/2010/main" val="5678304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Dolphin Sector Landings</a:t>
            </a:r>
            <a:endParaRPr lang="en-US" dirty="0"/>
          </a:p>
        </p:txBody>
      </p:sp>
      <p:pic>
        <p:nvPicPr>
          <p:cNvPr id="5122"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1295400"/>
            <a:ext cx="8686800" cy="541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405099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Wahoo Sector Landings</a:t>
            </a:r>
            <a:endParaRPr lang="en-US" dirty="0"/>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1219199"/>
            <a:ext cx="8686800" cy="5486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055073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US" dirty="0"/>
          </a:p>
        </p:txBody>
      </p:sp>
      <p:sp>
        <p:nvSpPr>
          <p:cNvPr id="3" name="Content Placeholder 2"/>
          <p:cNvSpPr>
            <a:spLocks noGrp="1"/>
          </p:cNvSpPr>
          <p:nvPr>
            <p:ph idx="1"/>
          </p:nvPr>
        </p:nvSpPr>
        <p:spPr/>
        <p:txBody>
          <a:bodyPr/>
          <a:lstStyle/>
          <a:p>
            <a:r>
              <a:rPr lang="en-US" dirty="0" smtClean="0"/>
              <a:t>Makes biological sense.  Want to keep fishery under total ACL.</a:t>
            </a:r>
          </a:p>
          <a:p>
            <a:r>
              <a:rPr lang="en-US" dirty="0" smtClean="0"/>
              <a:t>For paybacks, one sector’s overage is buffered by the other sector’s underage.</a:t>
            </a:r>
          </a:p>
          <a:p>
            <a:r>
              <a:rPr lang="en-US" dirty="0" smtClean="0"/>
              <a:t>No one is penalized for being under their ACL.</a:t>
            </a:r>
          </a:p>
          <a:p>
            <a:r>
              <a:rPr lang="en-US" dirty="0" smtClean="0"/>
              <a:t>Only helps in overage situations.</a:t>
            </a:r>
            <a:endParaRPr lang="en-US" dirty="0"/>
          </a:p>
        </p:txBody>
      </p:sp>
    </p:spTree>
    <p:extLst>
      <p:ext uri="{BB962C8B-B14F-4D97-AF65-F5344CB8AC3E}">
        <p14:creationId xmlns:p14="http://schemas.microsoft.com/office/powerpoint/2010/main" val="26985144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Questions?</a:t>
            </a:r>
            <a:endParaRPr lang="en-US"/>
          </a:p>
        </p:txBody>
      </p:sp>
    </p:spTree>
    <p:extLst>
      <p:ext uri="{BB962C8B-B14F-4D97-AF65-F5344CB8AC3E}">
        <p14:creationId xmlns:p14="http://schemas.microsoft.com/office/powerpoint/2010/main" val="24942969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Sector Allocations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fontScale="77500" lnSpcReduction="20000"/>
              </a:bodyPr>
              <a:lstStyle/>
              <a:p>
                <a:r>
                  <a:rPr lang="en-US" dirty="0" smtClean="0"/>
                  <a:t>Rec allocation for Dolphin and Wahoo:</a:t>
                </a:r>
              </a:p>
              <a:p>
                <a:pPr lvl="1">
                  <a:buFont typeface="Wingdings" pitchFamily="2" charset="2"/>
                  <a:buChar char="Ø"/>
                </a:pPr>
                <a14:m>
                  <m:oMath xmlns:m="http://schemas.openxmlformats.org/officeDocument/2006/math">
                    <m:f>
                      <m:fPr>
                        <m:ctrlPr>
                          <a:rPr lang="en-US" i="1" smtClean="0">
                            <a:latin typeface="Cambria Math"/>
                          </a:rPr>
                        </m:ctrlPr>
                      </m:fPr>
                      <m:num>
                        <m:d>
                          <m:dPr>
                            <m:ctrlPr>
                              <a:rPr lang="en-US" i="1" smtClean="0">
                                <a:latin typeface="Cambria Math"/>
                              </a:rPr>
                            </m:ctrlPr>
                          </m:dPr>
                          <m:e>
                            <m:r>
                              <a:rPr lang="en-US" b="0" i="1" smtClean="0">
                                <a:latin typeface="Cambria Math"/>
                              </a:rPr>
                              <m:t>50% </m:t>
                            </m:r>
                            <m:r>
                              <a:rPr lang="en-US" b="0" i="1" smtClean="0">
                                <a:latin typeface="Cambria Math"/>
                              </a:rPr>
                              <m:t>𝑜𝑓</m:t>
                            </m:r>
                            <m:r>
                              <a:rPr lang="en-US" b="0" i="1" smtClean="0">
                                <a:latin typeface="Cambria Math"/>
                              </a:rPr>
                              <m:t> </m:t>
                            </m:r>
                            <m:r>
                              <a:rPr lang="en-US" b="0" i="1" smtClean="0">
                                <a:latin typeface="Cambria Math"/>
                              </a:rPr>
                              <m:t>𝑎𝑣𝑔</m:t>
                            </m:r>
                            <m:r>
                              <a:rPr lang="en-US" b="0" i="1" smtClean="0">
                                <a:latin typeface="Cambria Math"/>
                              </a:rPr>
                              <m:t>.  </m:t>
                            </m:r>
                            <m:r>
                              <a:rPr lang="en-US" b="0" i="1" smtClean="0">
                                <a:latin typeface="Cambria Math"/>
                              </a:rPr>
                              <m:t>𝑟𝑒𝑐</m:t>
                            </m:r>
                            <m:r>
                              <a:rPr lang="en-US" b="0" i="1" smtClean="0">
                                <a:latin typeface="Cambria Math"/>
                              </a:rPr>
                              <m:t> </m:t>
                            </m:r>
                            <m:r>
                              <a:rPr lang="en-US" b="0" i="1" smtClean="0">
                                <a:latin typeface="Cambria Math"/>
                              </a:rPr>
                              <m:t>𝑙𝑎𝑛𝑑𝑖𝑛𝑔𝑠</m:t>
                            </m:r>
                            <m:r>
                              <a:rPr lang="en-US" b="0" i="1" smtClean="0">
                                <a:latin typeface="Cambria Math"/>
                              </a:rPr>
                              <m:t> 99−08</m:t>
                            </m:r>
                          </m:e>
                        </m:d>
                        <m:r>
                          <a:rPr lang="en-US" b="0" i="1" smtClean="0">
                            <a:latin typeface="Cambria Math"/>
                          </a:rPr>
                          <m:t>+</m:t>
                        </m:r>
                        <m:d>
                          <m:dPr>
                            <m:ctrlPr>
                              <a:rPr lang="en-US" b="0" i="1" smtClean="0">
                                <a:latin typeface="Cambria Math"/>
                              </a:rPr>
                            </m:ctrlPr>
                          </m:dPr>
                          <m:e>
                            <m:r>
                              <a:rPr lang="en-US" b="0" i="1" smtClean="0">
                                <a:latin typeface="Cambria Math"/>
                              </a:rPr>
                              <m:t>50% </m:t>
                            </m:r>
                            <m:r>
                              <a:rPr lang="en-US" b="0" i="1" smtClean="0">
                                <a:latin typeface="Cambria Math"/>
                              </a:rPr>
                              <m:t>𝑜𝑓</m:t>
                            </m:r>
                            <m:r>
                              <a:rPr lang="en-US" b="0" i="1" smtClean="0">
                                <a:latin typeface="Cambria Math"/>
                              </a:rPr>
                              <m:t> </m:t>
                            </m:r>
                            <m:r>
                              <a:rPr lang="en-US" b="0" i="1" smtClean="0">
                                <a:latin typeface="Cambria Math"/>
                              </a:rPr>
                              <m:t>𝑎𝑣𝑔</m:t>
                            </m:r>
                            <m:r>
                              <a:rPr lang="en-US" b="0" i="1" smtClean="0">
                                <a:latin typeface="Cambria Math"/>
                              </a:rPr>
                              <m:t>.  </m:t>
                            </m:r>
                            <m:r>
                              <a:rPr lang="en-US" b="0" i="1" smtClean="0">
                                <a:latin typeface="Cambria Math"/>
                              </a:rPr>
                              <m:t>𝑟𝑒𝑐</m:t>
                            </m:r>
                            <m:r>
                              <a:rPr lang="en-US" b="0" i="1" smtClean="0">
                                <a:latin typeface="Cambria Math"/>
                              </a:rPr>
                              <m:t> </m:t>
                            </m:r>
                            <m:r>
                              <a:rPr lang="en-US" b="0" i="1" smtClean="0">
                                <a:latin typeface="Cambria Math"/>
                              </a:rPr>
                              <m:t>𝑙𝑎𝑛𝑑𝑖𝑛𝑔𝑠</m:t>
                            </m:r>
                            <m:r>
                              <a:rPr lang="en-US" b="0" i="1" smtClean="0">
                                <a:latin typeface="Cambria Math"/>
                              </a:rPr>
                              <m:t> 06−08</m:t>
                            </m:r>
                          </m:e>
                        </m:d>
                      </m:num>
                      <m:den>
                        <m:d>
                          <m:dPr>
                            <m:ctrlPr>
                              <a:rPr lang="en-US" i="1" smtClean="0">
                                <a:latin typeface="Cambria Math"/>
                              </a:rPr>
                            </m:ctrlPr>
                          </m:dPr>
                          <m:e>
                            <m:r>
                              <a:rPr lang="en-US" b="0" i="1" smtClean="0">
                                <a:latin typeface="Cambria Math"/>
                              </a:rPr>
                              <m:t>50% </m:t>
                            </m:r>
                            <m:r>
                              <a:rPr lang="en-US" b="0" i="1" smtClean="0">
                                <a:latin typeface="Cambria Math"/>
                              </a:rPr>
                              <m:t>𝑜𝑓</m:t>
                            </m:r>
                            <m:r>
                              <a:rPr lang="en-US" b="0" i="1" smtClean="0">
                                <a:latin typeface="Cambria Math"/>
                              </a:rPr>
                              <m:t> </m:t>
                            </m:r>
                            <m:r>
                              <a:rPr lang="en-US" b="0" i="1" smtClean="0">
                                <a:latin typeface="Cambria Math"/>
                              </a:rPr>
                              <m:t>𝑎𝑣𝑔</m:t>
                            </m:r>
                            <m:r>
                              <a:rPr lang="en-US" b="0" i="1" smtClean="0">
                                <a:latin typeface="Cambria Math"/>
                              </a:rPr>
                              <m:t>.  </m:t>
                            </m:r>
                            <m:r>
                              <a:rPr lang="en-US" b="0" i="1" smtClean="0">
                                <a:latin typeface="Cambria Math"/>
                              </a:rPr>
                              <m:t>𝑡𝑜𝑡𝑎𝑙</m:t>
                            </m:r>
                            <m:r>
                              <a:rPr lang="en-US" b="0" i="1" smtClean="0">
                                <a:latin typeface="Cambria Math"/>
                              </a:rPr>
                              <m:t> </m:t>
                            </m:r>
                            <m:r>
                              <a:rPr lang="en-US" b="0" i="1" smtClean="0">
                                <a:latin typeface="Cambria Math"/>
                              </a:rPr>
                              <m:t>𝑙𝑎𝑛𝑑𝑖𝑛𝑔𝑠</m:t>
                            </m:r>
                            <m:r>
                              <a:rPr lang="en-US" b="0" i="1" smtClean="0">
                                <a:latin typeface="Cambria Math"/>
                              </a:rPr>
                              <m:t> 99−08</m:t>
                            </m:r>
                          </m:e>
                        </m:d>
                        <m:r>
                          <a:rPr lang="en-US" b="0" i="1" smtClean="0">
                            <a:latin typeface="Cambria Math"/>
                          </a:rPr>
                          <m:t>+</m:t>
                        </m:r>
                        <m:d>
                          <m:dPr>
                            <m:ctrlPr>
                              <a:rPr lang="en-US" b="0" i="1" smtClean="0">
                                <a:latin typeface="Cambria Math"/>
                              </a:rPr>
                            </m:ctrlPr>
                          </m:dPr>
                          <m:e>
                            <m:r>
                              <a:rPr lang="en-US" b="0" i="1" smtClean="0">
                                <a:latin typeface="Cambria Math"/>
                              </a:rPr>
                              <m:t>50% </m:t>
                            </m:r>
                            <m:r>
                              <a:rPr lang="en-US" b="0" i="1" smtClean="0">
                                <a:latin typeface="Cambria Math"/>
                              </a:rPr>
                              <m:t>𝑜𝑓</m:t>
                            </m:r>
                            <m:r>
                              <a:rPr lang="en-US" b="0" i="1" smtClean="0">
                                <a:latin typeface="Cambria Math"/>
                              </a:rPr>
                              <m:t> </m:t>
                            </m:r>
                            <m:r>
                              <a:rPr lang="en-US" b="0" i="1" smtClean="0">
                                <a:latin typeface="Cambria Math"/>
                              </a:rPr>
                              <m:t>𝑎𝑣𝑔</m:t>
                            </m:r>
                            <m:r>
                              <a:rPr lang="en-US" b="0" i="1" smtClean="0">
                                <a:latin typeface="Cambria Math"/>
                              </a:rPr>
                              <m:t>.  </m:t>
                            </m:r>
                            <m:r>
                              <a:rPr lang="en-US" b="0" i="1" smtClean="0">
                                <a:latin typeface="Cambria Math"/>
                              </a:rPr>
                              <m:t>𝑡𝑜𝑡𝑎𝑙</m:t>
                            </m:r>
                            <m:r>
                              <a:rPr lang="en-US" b="0" i="1" smtClean="0">
                                <a:latin typeface="Cambria Math"/>
                              </a:rPr>
                              <m:t> </m:t>
                            </m:r>
                            <m:r>
                              <a:rPr lang="en-US" b="0" i="1" smtClean="0">
                                <a:latin typeface="Cambria Math"/>
                              </a:rPr>
                              <m:t>𝑙𝑎𝑛𝑑𝑖𝑛𝑔𝑠</m:t>
                            </m:r>
                            <m:r>
                              <a:rPr lang="en-US" b="0" i="1" smtClean="0">
                                <a:latin typeface="Cambria Math"/>
                              </a:rPr>
                              <m:t> 06−08</m:t>
                            </m:r>
                          </m:e>
                        </m:d>
                      </m:den>
                    </m:f>
                  </m:oMath>
                </a14:m>
                <a:endParaRPr lang="en-US" dirty="0" smtClean="0"/>
              </a:p>
              <a:p>
                <a:pPr marL="0" indent="0">
                  <a:buNone/>
                </a:pPr>
                <a:endParaRPr lang="en-US" dirty="0" smtClean="0"/>
              </a:p>
              <a:p>
                <a:pPr marL="0" indent="0">
                  <a:buNone/>
                </a:pPr>
                <a:endParaRPr lang="en-US" dirty="0" smtClean="0"/>
              </a:p>
              <a:p>
                <a:r>
                  <a:rPr lang="en-US" dirty="0" smtClean="0"/>
                  <a:t>Rec allocation for Gray Snapper:</a:t>
                </a:r>
              </a:p>
              <a:p>
                <a:pPr lvl="1">
                  <a:buFont typeface="Wingdings" pitchFamily="2" charset="2"/>
                  <a:buChar char="Ø"/>
                </a:pPr>
                <a14:m>
                  <m:oMath xmlns:m="http://schemas.openxmlformats.org/officeDocument/2006/math">
                    <m:f>
                      <m:fPr>
                        <m:ctrlPr>
                          <a:rPr lang="en-US" i="1" smtClean="0">
                            <a:latin typeface="Cambria Math"/>
                          </a:rPr>
                        </m:ctrlPr>
                      </m:fPr>
                      <m:num>
                        <m:d>
                          <m:dPr>
                            <m:ctrlPr>
                              <a:rPr lang="en-US" i="1" smtClean="0">
                                <a:latin typeface="Cambria Math"/>
                              </a:rPr>
                            </m:ctrlPr>
                          </m:dPr>
                          <m:e>
                            <m:r>
                              <a:rPr lang="en-US" b="0" i="1" smtClean="0">
                                <a:latin typeface="Cambria Math"/>
                              </a:rPr>
                              <m:t>50% </m:t>
                            </m:r>
                            <m:r>
                              <a:rPr lang="en-US" b="0" i="1" smtClean="0">
                                <a:latin typeface="Cambria Math"/>
                              </a:rPr>
                              <m:t>𝑜𝑓</m:t>
                            </m:r>
                            <m:r>
                              <a:rPr lang="en-US" b="0" i="1" smtClean="0">
                                <a:latin typeface="Cambria Math"/>
                              </a:rPr>
                              <m:t> </m:t>
                            </m:r>
                            <m:r>
                              <a:rPr lang="en-US" b="0" i="1" smtClean="0">
                                <a:latin typeface="Cambria Math"/>
                              </a:rPr>
                              <m:t>𝑎𝑣𝑔</m:t>
                            </m:r>
                            <m:r>
                              <a:rPr lang="en-US" b="0" i="1" smtClean="0">
                                <a:latin typeface="Cambria Math"/>
                              </a:rPr>
                              <m:t>.  </m:t>
                            </m:r>
                            <m:r>
                              <a:rPr lang="en-US" b="0" i="1" smtClean="0">
                                <a:latin typeface="Cambria Math"/>
                              </a:rPr>
                              <m:t>𝑟𝑒𝑐</m:t>
                            </m:r>
                            <m:r>
                              <a:rPr lang="en-US" b="0" i="1" smtClean="0">
                                <a:latin typeface="Cambria Math"/>
                              </a:rPr>
                              <m:t> </m:t>
                            </m:r>
                            <m:r>
                              <a:rPr lang="en-US" b="0" i="1" smtClean="0">
                                <a:latin typeface="Cambria Math"/>
                              </a:rPr>
                              <m:t>𝑙𝑎𝑛𝑑𝑖𝑛𝑔𝑠</m:t>
                            </m:r>
                            <m:r>
                              <a:rPr lang="en-US" b="0" i="1" smtClean="0">
                                <a:latin typeface="Cambria Math"/>
                              </a:rPr>
                              <m:t> 86−08</m:t>
                            </m:r>
                          </m:e>
                        </m:d>
                        <m:r>
                          <a:rPr lang="en-US" b="0" i="1" smtClean="0">
                            <a:latin typeface="Cambria Math"/>
                          </a:rPr>
                          <m:t>+</m:t>
                        </m:r>
                        <m:d>
                          <m:dPr>
                            <m:ctrlPr>
                              <a:rPr lang="en-US" b="0" i="1" smtClean="0">
                                <a:latin typeface="Cambria Math"/>
                              </a:rPr>
                            </m:ctrlPr>
                          </m:dPr>
                          <m:e>
                            <m:r>
                              <a:rPr lang="en-US" b="0" i="1" smtClean="0">
                                <a:latin typeface="Cambria Math"/>
                              </a:rPr>
                              <m:t>50% </m:t>
                            </m:r>
                            <m:r>
                              <a:rPr lang="en-US" b="0" i="1" smtClean="0">
                                <a:latin typeface="Cambria Math"/>
                              </a:rPr>
                              <m:t>𝑜𝑓</m:t>
                            </m:r>
                            <m:r>
                              <a:rPr lang="en-US" b="0" i="1" smtClean="0">
                                <a:latin typeface="Cambria Math"/>
                              </a:rPr>
                              <m:t> </m:t>
                            </m:r>
                            <m:r>
                              <a:rPr lang="en-US" b="0" i="1" smtClean="0">
                                <a:latin typeface="Cambria Math"/>
                              </a:rPr>
                              <m:t>𝑎𝑣𝑔</m:t>
                            </m:r>
                            <m:r>
                              <a:rPr lang="en-US" b="0" i="1" smtClean="0">
                                <a:latin typeface="Cambria Math"/>
                              </a:rPr>
                              <m:t>.  </m:t>
                            </m:r>
                            <m:r>
                              <a:rPr lang="en-US" b="0" i="1" smtClean="0">
                                <a:latin typeface="Cambria Math"/>
                              </a:rPr>
                              <m:t>𝑟𝑒𝑐</m:t>
                            </m:r>
                            <m:r>
                              <a:rPr lang="en-US" b="0" i="1" smtClean="0">
                                <a:latin typeface="Cambria Math"/>
                              </a:rPr>
                              <m:t> </m:t>
                            </m:r>
                            <m:r>
                              <a:rPr lang="en-US" b="0" i="1" smtClean="0">
                                <a:latin typeface="Cambria Math"/>
                              </a:rPr>
                              <m:t>𝑙𝑎𝑛𝑑𝑖𝑛𝑔𝑠</m:t>
                            </m:r>
                            <m:r>
                              <a:rPr lang="en-US" b="0" i="1" smtClean="0">
                                <a:latin typeface="Cambria Math"/>
                              </a:rPr>
                              <m:t> 06−08</m:t>
                            </m:r>
                          </m:e>
                        </m:d>
                      </m:num>
                      <m:den>
                        <m:d>
                          <m:dPr>
                            <m:ctrlPr>
                              <a:rPr lang="en-US" i="1" smtClean="0">
                                <a:latin typeface="Cambria Math"/>
                              </a:rPr>
                            </m:ctrlPr>
                          </m:dPr>
                          <m:e>
                            <m:r>
                              <a:rPr lang="en-US" b="0" i="1" smtClean="0">
                                <a:latin typeface="Cambria Math"/>
                              </a:rPr>
                              <m:t>50% </m:t>
                            </m:r>
                            <m:r>
                              <a:rPr lang="en-US" b="0" i="1" smtClean="0">
                                <a:latin typeface="Cambria Math"/>
                              </a:rPr>
                              <m:t>𝑜𝑓</m:t>
                            </m:r>
                            <m:r>
                              <a:rPr lang="en-US" b="0" i="1" smtClean="0">
                                <a:latin typeface="Cambria Math"/>
                              </a:rPr>
                              <m:t> </m:t>
                            </m:r>
                            <m:r>
                              <a:rPr lang="en-US" b="0" i="1" smtClean="0">
                                <a:latin typeface="Cambria Math"/>
                              </a:rPr>
                              <m:t>𝑎𝑣𝑔</m:t>
                            </m:r>
                            <m:r>
                              <a:rPr lang="en-US" b="0" i="1" smtClean="0">
                                <a:latin typeface="Cambria Math"/>
                              </a:rPr>
                              <m:t>.  </m:t>
                            </m:r>
                            <m:r>
                              <a:rPr lang="en-US" b="0" i="1" smtClean="0">
                                <a:latin typeface="Cambria Math"/>
                              </a:rPr>
                              <m:t>𝑡𝑜𝑡𝑎𝑙</m:t>
                            </m:r>
                            <m:r>
                              <a:rPr lang="en-US" b="0" i="1" smtClean="0">
                                <a:latin typeface="Cambria Math"/>
                              </a:rPr>
                              <m:t> </m:t>
                            </m:r>
                            <m:r>
                              <a:rPr lang="en-US" b="0" i="1" smtClean="0">
                                <a:latin typeface="Cambria Math"/>
                              </a:rPr>
                              <m:t>𝑙𝑎𝑛𝑑𝑖𝑛𝑔𝑠</m:t>
                            </m:r>
                            <m:r>
                              <a:rPr lang="en-US" b="0" i="1" smtClean="0">
                                <a:latin typeface="Cambria Math"/>
                              </a:rPr>
                              <m:t> 86−08</m:t>
                            </m:r>
                          </m:e>
                        </m:d>
                        <m:r>
                          <a:rPr lang="en-US" b="0" i="1" smtClean="0">
                            <a:latin typeface="Cambria Math"/>
                          </a:rPr>
                          <m:t>+</m:t>
                        </m:r>
                        <m:d>
                          <m:dPr>
                            <m:ctrlPr>
                              <a:rPr lang="en-US" b="0" i="1" smtClean="0">
                                <a:latin typeface="Cambria Math"/>
                              </a:rPr>
                            </m:ctrlPr>
                          </m:dPr>
                          <m:e>
                            <m:r>
                              <a:rPr lang="en-US" b="0" i="1" smtClean="0">
                                <a:latin typeface="Cambria Math"/>
                              </a:rPr>
                              <m:t>50% </m:t>
                            </m:r>
                            <m:r>
                              <a:rPr lang="en-US" b="0" i="1" smtClean="0">
                                <a:latin typeface="Cambria Math"/>
                              </a:rPr>
                              <m:t>𝑜𝑓</m:t>
                            </m:r>
                            <m:r>
                              <a:rPr lang="en-US" b="0" i="1" smtClean="0">
                                <a:latin typeface="Cambria Math"/>
                              </a:rPr>
                              <m:t> </m:t>
                            </m:r>
                            <m:r>
                              <a:rPr lang="en-US" b="0" i="1" smtClean="0">
                                <a:latin typeface="Cambria Math"/>
                              </a:rPr>
                              <m:t>𝑎𝑣𝑔</m:t>
                            </m:r>
                            <m:r>
                              <a:rPr lang="en-US" b="0" i="1" smtClean="0">
                                <a:latin typeface="Cambria Math"/>
                              </a:rPr>
                              <m:t>.  </m:t>
                            </m:r>
                            <m:r>
                              <a:rPr lang="en-US" b="0" i="1" smtClean="0">
                                <a:latin typeface="Cambria Math"/>
                              </a:rPr>
                              <m:t>𝑡𝑜𝑡𝑎𝑙</m:t>
                            </m:r>
                            <m:r>
                              <a:rPr lang="en-US" b="0" i="1" smtClean="0">
                                <a:latin typeface="Cambria Math"/>
                              </a:rPr>
                              <m:t> </m:t>
                            </m:r>
                            <m:r>
                              <a:rPr lang="en-US" b="0" i="1" smtClean="0">
                                <a:latin typeface="Cambria Math"/>
                              </a:rPr>
                              <m:t>𝑙𝑎𝑛𝑑𝑖𝑛𝑔𝑠</m:t>
                            </m:r>
                            <m:r>
                              <a:rPr lang="en-US" b="0" i="1" smtClean="0">
                                <a:latin typeface="Cambria Math"/>
                              </a:rPr>
                              <m:t> 06−08</m:t>
                            </m:r>
                          </m:e>
                        </m:d>
                      </m:den>
                    </m:f>
                  </m:oMath>
                </a14:m>
                <a:endParaRPr lang="en-US" dirty="0" smtClean="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l="-1037" t="-2426"/>
                </a:stretch>
              </a:blipFill>
            </p:spPr>
            <p:txBody>
              <a:bodyPr/>
              <a:lstStyle/>
              <a:p>
                <a:r>
                  <a:rPr lang="en-US">
                    <a:noFill/>
                  </a:rPr>
                  <a:t> </a:t>
                </a:r>
              </a:p>
            </p:txBody>
          </p:sp>
        </mc:Fallback>
      </mc:AlternateContent>
    </p:spTree>
    <p:extLst>
      <p:ext uri="{BB962C8B-B14F-4D97-AF65-F5344CB8AC3E}">
        <p14:creationId xmlns:p14="http://schemas.microsoft.com/office/powerpoint/2010/main" val="33414282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Confidence Interval</a:t>
            </a:r>
            <a:endParaRPr lang="en-US" dirty="0"/>
          </a:p>
        </p:txBody>
      </p:sp>
      <p:sp>
        <p:nvSpPr>
          <p:cNvPr id="3" name="Content Placeholder 2"/>
          <p:cNvSpPr>
            <a:spLocks noGrp="1"/>
          </p:cNvSpPr>
          <p:nvPr>
            <p:ph idx="1"/>
          </p:nvPr>
        </p:nvSpPr>
        <p:spPr/>
        <p:txBody>
          <a:bodyPr/>
          <a:lstStyle/>
          <a:p>
            <a:r>
              <a:rPr lang="en-US" dirty="0" smtClean="0"/>
              <a:t>90% CI</a:t>
            </a:r>
          </a:p>
          <a:p>
            <a:pPr lvl="1">
              <a:buFont typeface="Wingdings" pitchFamily="2" charset="2"/>
              <a:buChar char="Ø"/>
            </a:pPr>
            <a:r>
              <a:rPr lang="en-US" dirty="0" smtClean="0"/>
              <a:t>Used only the lower bound.</a:t>
            </a:r>
          </a:p>
          <a:p>
            <a:pPr lvl="1">
              <a:buFont typeface="Wingdings" pitchFamily="2" charset="2"/>
              <a:buChar char="Ø"/>
            </a:pPr>
            <a:r>
              <a:rPr lang="en-US" dirty="0" smtClean="0"/>
              <a:t>Calculated using MRFSS PSEs.</a:t>
            </a:r>
          </a:p>
          <a:p>
            <a:pPr lvl="1">
              <a:buFont typeface="Wingdings" pitchFamily="2" charset="2"/>
              <a:buChar char="Ø"/>
            </a:pPr>
            <a:r>
              <a:rPr lang="en-US" dirty="0" smtClean="0"/>
              <a:t>Landings –(1.645*Landings*PSE*.01)</a:t>
            </a:r>
          </a:p>
          <a:p>
            <a:pPr lvl="1">
              <a:buFont typeface="Wingdings" pitchFamily="2" charset="2"/>
              <a:buChar char="Ø"/>
            </a:pPr>
            <a:r>
              <a:rPr lang="en-US" dirty="0" smtClean="0"/>
              <a:t>The .01 converts the PSE from a percentage to a decimal.</a:t>
            </a:r>
            <a:endParaRPr lang="en-US" dirty="0"/>
          </a:p>
        </p:txBody>
      </p:sp>
    </p:spTree>
    <p:extLst>
      <p:ext uri="{BB962C8B-B14F-4D97-AF65-F5344CB8AC3E}">
        <p14:creationId xmlns:p14="http://schemas.microsoft.com/office/powerpoint/2010/main" val="17142198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Averages</a:t>
            </a:r>
            <a:endParaRPr lang="en-US" dirty="0"/>
          </a:p>
        </p:txBody>
      </p:sp>
      <p:sp>
        <p:nvSpPr>
          <p:cNvPr id="3" name="Content Placeholder 2"/>
          <p:cNvSpPr>
            <a:spLocks noGrp="1"/>
          </p:cNvSpPr>
          <p:nvPr>
            <p:ph idx="1"/>
          </p:nvPr>
        </p:nvSpPr>
        <p:spPr/>
        <p:txBody>
          <a:bodyPr/>
          <a:lstStyle/>
          <a:p>
            <a:r>
              <a:rPr lang="en-US" dirty="0" smtClean="0"/>
              <a:t>3 year running average</a:t>
            </a:r>
          </a:p>
          <a:p>
            <a:pPr lvl="1">
              <a:buFont typeface="Wingdings" pitchFamily="2" charset="2"/>
              <a:buChar char="Ø"/>
            </a:pPr>
            <a:r>
              <a:rPr lang="en-US" dirty="0" smtClean="0"/>
              <a:t>Take the average of the current year’s landings and the previous 2 years’ landings.</a:t>
            </a:r>
          </a:p>
          <a:p>
            <a:pPr marL="457200" lvl="1" indent="0">
              <a:buNone/>
            </a:pPr>
            <a:endParaRPr lang="en-US" dirty="0"/>
          </a:p>
          <a:p>
            <a:r>
              <a:rPr lang="en-US" dirty="0" smtClean="0"/>
              <a:t>Modified Mean</a:t>
            </a:r>
          </a:p>
          <a:p>
            <a:pPr lvl="1">
              <a:buFont typeface="Wingdings" pitchFamily="2" charset="2"/>
              <a:buChar char="Ø"/>
            </a:pPr>
            <a:r>
              <a:rPr lang="en-US" dirty="0" smtClean="0"/>
              <a:t>Also a running average.</a:t>
            </a:r>
          </a:p>
          <a:p>
            <a:pPr lvl="1">
              <a:buFont typeface="Wingdings" pitchFamily="2" charset="2"/>
              <a:buChar char="Ø"/>
            </a:pPr>
            <a:r>
              <a:rPr lang="en-US" dirty="0" smtClean="0"/>
              <a:t>Look back over 5 years.  Find the highest and lowest landings.  Drop those years.  Take the average of the remaining 3 years.</a:t>
            </a:r>
            <a:endParaRPr lang="en-US" dirty="0"/>
          </a:p>
        </p:txBody>
      </p:sp>
    </p:spTree>
    <p:extLst>
      <p:ext uri="{BB962C8B-B14F-4D97-AF65-F5344CB8AC3E}">
        <p14:creationId xmlns:p14="http://schemas.microsoft.com/office/powerpoint/2010/main" val="32056552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Caveats</a:t>
            </a:r>
            <a:endParaRPr lang="en-US" dirty="0"/>
          </a:p>
        </p:txBody>
      </p:sp>
      <p:sp>
        <p:nvSpPr>
          <p:cNvPr id="3" name="Content Placeholder 2"/>
          <p:cNvSpPr>
            <a:spLocks noGrp="1"/>
          </p:cNvSpPr>
          <p:nvPr>
            <p:ph idx="1"/>
          </p:nvPr>
        </p:nvSpPr>
        <p:spPr/>
        <p:txBody>
          <a:bodyPr/>
          <a:lstStyle/>
          <a:p>
            <a:r>
              <a:rPr lang="en-US" dirty="0" smtClean="0"/>
              <a:t>2010 Wahoo landings are just a simple estimate, not true landings.</a:t>
            </a:r>
          </a:p>
          <a:p>
            <a:r>
              <a:rPr lang="en-US" dirty="0" smtClean="0"/>
              <a:t>These ACLs and AMs were not present in fisheries, however ACLs were imposed over historic data in order to illustrate how these AM triggers work.  Landings may respond differently in real life.</a:t>
            </a:r>
            <a:endParaRPr lang="en-US" dirty="0"/>
          </a:p>
        </p:txBody>
      </p:sp>
    </p:spTree>
    <p:extLst>
      <p:ext uri="{BB962C8B-B14F-4D97-AF65-F5344CB8AC3E}">
        <p14:creationId xmlns:p14="http://schemas.microsoft.com/office/powerpoint/2010/main" val="528463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Caveats: PSEs</a:t>
            </a:r>
            <a:endParaRPr lang="en-US" dirty="0"/>
          </a:p>
        </p:txBody>
      </p:sp>
      <p:sp>
        <p:nvSpPr>
          <p:cNvPr id="3" name="Content Placeholder 2"/>
          <p:cNvSpPr>
            <a:spLocks noGrp="1"/>
          </p:cNvSpPr>
          <p:nvPr>
            <p:ph idx="1"/>
          </p:nvPr>
        </p:nvSpPr>
        <p:spPr/>
        <p:txBody>
          <a:bodyPr/>
          <a:lstStyle/>
          <a:p>
            <a:r>
              <a:rPr lang="en-US" dirty="0" smtClean="0"/>
              <a:t>All landings are from NMFS.  NMFS uses a different algorithm to convert #s to weight than MRFSS, so the PSEs differ from MRFSS PSEs</a:t>
            </a:r>
          </a:p>
          <a:p>
            <a:r>
              <a:rPr lang="en-US" dirty="0" smtClean="0"/>
              <a:t>Error estimates from SEFSC </a:t>
            </a:r>
            <a:r>
              <a:rPr lang="en-US" dirty="0" smtClean="0"/>
              <a:t>were not available.  MRFSS PSEs were used instead.</a:t>
            </a:r>
            <a:endParaRPr lang="en-US" dirty="0"/>
          </a:p>
        </p:txBody>
      </p:sp>
    </p:spTree>
    <p:extLst>
      <p:ext uri="{BB962C8B-B14F-4D97-AF65-F5344CB8AC3E}">
        <p14:creationId xmlns:p14="http://schemas.microsoft.com/office/powerpoint/2010/main" val="3373542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504825"/>
            <a:ext cx="8686800" cy="5853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094818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Dolphin</a:t>
            </a:r>
            <a:endParaRPr lang="en-US" dirty="0"/>
          </a:p>
        </p:txBody>
      </p:sp>
      <p:sp>
        <p:nvSpPr>
          <p:cNvPr id="3" name="Content Placeholder 2"/>
          <p:cNvSpPr>
            <a:spLocks noGrp="1"/>
          </p:cNvSpPr>
          <p:nvPr>
            <p:ph idx="1"/>
          </p:nvPr>
        </p:nvSpPr>
        <p:spPr/>
        <p:txBody>
          <a:bodyPr>
            <a:normAutofit fontScale="92500"/>
          </a:bodyPr>
          <a:lstStyle/>
          <a:p>
            <a:r>
              <a:rPr lang="en-US" dirty="0" smtClean="0"/>
              <a:t>Both running averages display lags when there is a trend in the landings.</a:t>
            </a:r>
          </a:p>
          <a:p>
            <a:r>
              <a:rPr lang="en-US" dirty="0" smtClean="0"/>
              <a:t>How do we justify taking action when average is over ACL but landings are under it?</a:t>
            </a:r>
          </a:p>
          <a:p>
            <a:r>
              <a:rPr lang="en-US" dirty="0" smtClean="0"/>
              <a:t>Using only CI to track landings can be dangerous because the lower says we are 90% confident landings are above this point.</a:t>
            </a:r>
          </a:p>
          <a:p>
            <a:r>
              <a:rPr lang="en-US" dirty="0" smtClean="0"/>
              <a:t>What do we do if estimate is over but CI is under?  What if CI is close to ACL but not over?</a:t>
            </a:r>
            <a:endParaRPr lang="en-US" dirty="0"/>
          </a:p>
        </p:txBody>
      </p:sp>
    </p:spTree>
    <p:extLst>
      <p:ext uri="{BB962C8B-B14F-4D97-AF65-F5344CB8AC3E}">
        <p14:creationId xmlns:p14="http://schemas.microsoft.com/office/powerpoint/2010/main" val="16450240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1746</TotalTime>
  <Words>935</Words>
  <Application>Microsoft Office PowerPoint</Application>
  <PresentationFormat>On-screen Show (4:3)</PresentationFormat>
  <Paragraphs>150</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Comp ACL AM Triggers</vt:lpstr>
      <vt:lpstr>Data and Fisheries</vt:lpstr>
      <vt:lpstr>Sector Allocations</vt:lpstr>
      <vt:lpstr>Confidence Interval</vt:lpstr>
      <vt:lpstr>Running Averages</vt:lpstr>
      <vt:lpstr>Caveats</vt:lpstr>
      <vt:lpstr>Caveats: PSEs</vt:lpstr>
      <vt:lpstr>PowerPoint Presentation</vt:lpstr>
      <vt:lpstr>Dolphin</vt:lpstr>
      <vt:lpstr>PowerPoint Presentation</vt:lpstr>
      <vt:lpstr>Wahoo</vt:lpstr>
      <vt:lpstr>PowerPoint Presentation</vt:lpstr>
      <vt:lpstr>Gray Snapper</vt:lpstr>
      <vt:lpstr>What works best?</vt:lpstr>
      <vt:lpstr>Possible Solutions</vt:lpstr>
      <vt:lpstr>Questions?</vt:lpstr>
      <vt:lpstr>Using Total Overages for AMs</vt:lpstr>
      <vt:lpstr>Explanation</vt:lpstr>
      <vt:lpstr>Explanation</vt:lpstr>
      <vt:lpstr>Dolphin and Wahoo Examples</vt:lpstr>
      <vt:lpstr>Dolphin Sector Landings</vt:lpstr>
      <vt:lpstr>Wahoo Sector Landings</vt:lpstr>
      <vt:lpstr>Conclusions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ACL AM Triggers</dc:title>
  <dc:creator>Mike Errigo</dc:creator>
  <cp:lastModifiedBy>Mike Errigo</cp:lastModifiedBy>
  <cp:revision>27</cp:revision>
  <dcterms:created xsi:type="dcterms:W3CDTF">2011-06-08T18:55:16Z</dcterms:created>
  <dcterms:modified xsi:type="dcterms:W3CDTF">2011-06-14T14:21:59Z</dcterms:modified>
</cp:coreProperties>
</file>