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 id="2147483682" r:id="rId3"/>
    <p:sldMasterId id="2147483662" r:id="rId4"/>
  </p:sldMasterIdLst>
  <p:notesMasterIdLst>
    <p:notesMasterId r:id="rId19"/>
  </p:notesMasterIdLst>
  <p:handoutMasterIdLst>
    <p:handoutMasterId r:id="rId20"/>
  </p:handoutMasterIdLst>
  <p:sldIdLst>
    <p:sldId id="289" r:id="rId5"/>
    <p:sldId id="326" r:id="rId6"/>
    <p:sldId id="293" r:id="rId7"/>
    <p:sldId id="308" r:id="rId8"/>
    <p:sldId id="320" r:id="rId9"/>
    <p:sldId id="319" r:id="rId10"/>
    <p:sldId id="324" r:id="rId11"/>
    <p:sldId id="322" r:id="rId12"/>
    <p:sldId id="325" r:id="rId13"/>
    <p:sldId id="323" r:id="rId14"/>
    <p:sldId id="309" r:id="rId15"/>
    <p:sldId id="310" r:id="rId16"/>
    <p:sldId id="312" r:id="rId17"/>
    <p:sldId id="313"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0"/>
    <a:srgbClr val="D24B5F"/>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592" autoAdjust="0"/>
    <p:restoredTop sz="72663" autoAdjust="0"/>
  </p:normalViewPr>
  <p:slideViewPr>
    <p:cSldViewPr snapToGrid="0" snapToObjects="1">
      <p:cViewPr>
        <p:scale>
          <a:sx n="57" d="100"/>
          <a:sy n="57" d="100"/>
        </p:scale>
        <p:origin x="-246" y="-72"/>
      </p:cViewPr>
      <p:guideLst>
        <p:guide orient="horz" pos="1885"/>
        <p:guide orient="horz" pos="758"/>
        <p:guide pos="286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775BF4A-9CB1-5747-B319-707DA98CEC20}" type="datetime1">
              <a:rPr lang="en-US" smtClean="0"/>
              <a:pPr/>
              <a:t>5/7/2014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BC7567-D5EA-874F-8815-73DC5E77631E}" type="datetime1">
              <a:rPr lang="en-US" smtClean="0"/>
              <a:pPr/>
              <a:t>5/7/2014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10</a:t>
            </a:fld>
            <a:endParaRPr lang="en-US"/>
          </a:p>
        </p:txBody>
      </p:sp>
    </p:spTree>
    <p:extLst>
      <p:ext uri="{BB962C8B-B14F-4D97-AF65-F5344CB8AC3E}">
        <p14:creationId xmlns:p14="http://schemas.microsoft.com/office/powerpoint/2010/main" val="231936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13</a:t>
            </a:fld>
            <a:endParaRPr lang="en-US"/>
          </a:p>
        </p:txBody>
      </p:sp>
    </p:spTree>
    <p:extLst>
      <p:ext uri="{BB962C8B-B14F-4D97-AF65-F5344CB8AC3E}">
        <p14:creationId xmlns:p14="http://schemas.microsoft.com/office/powerpoint/2010/main" val="2339451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8DCC0E-7DBF-7C4A-B104-25FE08E3BB8F}" type="slidenum">
              <a:rPr lang="en-US" smtClean="0"/>
              <a:pPr/>
              <a:t>14</a:t>
            </a:fld>
            <a:endParaRPr lang="en-US"/>
          </a:p>
        </p:txBody>
      </p:sp>
    </p:spTree>
    <p:extLst>
      <p:ext uri="{BB962C8B-B14F-4D97-AF65-F5344CB8AC3E}">
        <p14:creationId xmlns:p14="http://schemas.microsoft.com/office/powerpoint/2010/main" val="43020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9939" name="Slide Number Placeholder 3"/>
          <p:cNvSpPr>
            <a:spLocks noGrp="1"/>
          </p:cNvSpPr>
          <p:nvPr>
            <p:ph type="sldNum" sz="quarter" idx="5"/>
          </p:nvPr>
        </p:nvSpPr>
        <p:spPr/>
        <p:txBody>
          <a:bodyPr/>
          <a:lstStyle/>
          <a:p>
            <a:pPr>
              <a:defRPr/>
            </a:pPr>
            <a:fld id="{C05033A8-D6A6-4703-B007-CD66432CB2F5}"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80830"/>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a:t>
            </a:fld>
            <a:endParaRPr lang="en-US"/>
          </a:p>
        </p:txBody>
      </p:sp>
    </p:spTree>
    <p:extLst>
      <p:ext uri="{BB962C8B-B14F-4D97-AF65-F5344CB8AC3E}">
        <p14:creationId xmlns:p14="http://schemas.microsoft.com/office/powerpoint/2010/main" val="422624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9</a:t>
            </a:fld>
            <a:endParaRPr lang="en-US"/>
          </a:p>
        </p:txBody>
      </p:sp>
    </p:spTree>
    <p:extLst>
      <p:ext uri="{BB962C8B-B14F-4D97-AF65-F5344CB8AC3E}">
        <p14:creationId xmlns:p14="http://schemas.microsoft.com/office/powerpoint/2010/main" val="326255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Reef Fade Left">
    <p:spTree>
      <p:nvGrpSpPr>
        <p:cNvPr id="1" name=""/>
        <p:cNvGrpSpPr/>
        <p:nvPr/>
      </p:nvGrpSpPr>
      <p:grpSpPr>
        <a:xfrm>
          <a:off x="0" y="0"/>
          <a:ext cx="0" cy="0"/>
          <a:chOff x="0" y="0"/>
          <a:chExt cx="0" cy="0"/>
        </a:xfrm>
      </p:grpSpPr>
      <p:pic>
        <p:nvPicPr>
          <p:cNvPr id="4" name="Picture 3" descr="coral_illustration.png"/>
          <p:cNvPicPr>
            <a:picLocks noChangeAspect="1"/>
          </p:cNvPicPr>
          <p:nvPr userDrawn="1"/>
        </p:nvPicPr>
        <p:blipFill>
          <a:blip r:embed="rId2">
            <a:lum bright="42000" contrast="-55000"/>
          </a:blip>
          <a:srcRect l="5752" b="4943"/>
          <a:stretch>
            <a:fillRect/>
          </a:stretch>
        </p:blipFill>
        <p:spPr>
          <a:xfrm>
            <a:off x="1875" y="2707457"/>
            <a:ext cx="8305800" cy="4101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reeform 2"/>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7"/>
          <p:cNvSpPr>
            <a:spLocks noGrp="1"/>
          </p:cNvSpPr>
          <p:nvPr>
            <p:ph type="body" sz="quarter" idx="12" hasCustomPrompt="1"/>
          </p:nvPr>
        </p:nvSpPr>
        <p:spPr>
          <a:xfrm>
            <a:off x="3201988" y="4282303"/>
            <a:ext cx="5484812" cy="577850"/>
          </a:xfrm>
        </p:spPr>
        <p:txBody>
          <a:bodyPr>
            <a:normAutofit/>
          </a:bodyPr>
          <a:lstStyle>
            <a:lvl1pPr>
              <a:defRPr sz="1800">
                <a:solidFill>
                  <a:schemeClr val="tx2"/>
                </a:solidFill>
              </a:defRPr>
            </a:lvl1pPr>
          </a:lstStyle>
          <a:p>
            <a:pPr lvl="0"/>
            <a:r>
              <a:rPr lang="en-US" dirty="0" smtClean="0"/>
              <a:t>July 19, 2012</a:t>
            </a:r>
            <a:endParaRPr lang="en-US" dirty="0"/>
          </a:p>
        </p:txBody>
      </p:sp>
      <p:sp>
        <p:nvSpPr>
          <p:cNvPr id="6" name="Text Placeholder 3"/>
          <p:cNvSpPr>
            <a:spLocks noGrp="1"/>
          </p:cNvSpPr>
          <p:nvPr>
            <p:ph type="body" sz="quarter" idx="10"/>
          </p:nvPr>
        </p:nvSpPr>
        <p:spPr>
          <a:xfrm>
            <a:off x="3201988" y="2707457"/>
            <a:ext cx="5484812" cy="1224439"/>
          </a:xfrm>
        </p:spPr>
        <p:txBody>
          <a:bodyPr/>
          <a:lstStyle>
            <a:lvl1pPr>
              <a:defRPr>
                <a:solidFill>
                  <a:schemeClr val="tx2"/>
                </a:solidFill>
              </a:defRPr>
            </a:lvl1pPr>
          </a:lstStyle>
          <a:p>
            <a:pPr lvl="0"/>
            <a:r>
              <a:rPr lang="en-US" dirty="0" smtClean="0"/>
              <a:t>Click to edit Master text styles</a:t>
            </a:r>
          </a:p>
        </p:txBody>
      </p:sp>
      <p:sp>
        <p:nvSpPr>
          <p:cNvPr id="7" name="Text Placeholder 5"/>
          <p:cNvSpPr>
            <a:spLocks noGrp="1"/>
          </p:cNvSpPr>
          <p:nvPr>
            <p:ph type="body" sz="quarter" idx="11" hasCustomPrompt="1"/>
          </p:nvPr>
        </p:nvSpPr>
        <p:spPr>
          <a:xfrm>
            <a:off x="463550" y="3118591"/>
            <a:ext cx="1293813" cy="282532"/>
          </a:xfrm>
        </p:spPr>
        <p:txBody>
          <a:bodyPr lIns="0" tIns="0" rIns="0" bIns="0">
            <a:normAutofit/>
          </a:bodyPr>
          <a:lstStyle>
            <a:lvl1pPr algn="l">
              <a:defRPr sz="1800" b="1" baseline="0">
                <a:solidFill>
                  <a:schemeClr val="accent1"/>
                </a:solidFill>
              </a:defRPr>
            </a:lvl1pPr>
          </a:lstStyle>
          <a:p>
            <a:pPr lvl="0"/>
            <a:r>
              <a:rPr lang="en-US" dirty="0" smtClean="0"/>
              <a:t>Regional Unit</a:t>
            </a:r>
          </a:p>
        </p:txBody>
      </p:sp>
      <p:sp>
        <p:nvSpPr>
          <p:cNvPr id="8" name="Text Placeholder 7"/>
          <p:cNvSpPr>
            <a:spLocks noGrp="1"/>
          </p:cNvSpPr>
          <p:nvPr>
            <p:ph type="body" sz="quarter" idx="13" hasCustomPrompt="1"/>
          </p:nvPr>
        </p:nvSpPr>
        <p:spPr>
          <a:xfrm>
            <a:off x="463550" y="3434116"/>
            <a:ext cx="1293813" cy="577850"/>
          </a:xfrm>
        </p:spPr>
        <p:txBody>
          <a:bodyPr lIns="0" tIns="0" rIns="0" bIns="0">
            <a:noAutofit/>
          </a:bodyPr>
          <a:lstStyle>
            <a:lvl1pPr algn="l">
              <a:defRPr sz="4200" b="1" cap="none" spc="0">
                <a:ln w="12700">
                  <a:solidFill>
                    <a:srgbClr val="D24B5F"/>
                  </a:solidFill>
                  <a:prstDash val="solid"/>
                </a:ln>
                <a:solidFill>
                  <a:srgbClr val="D24B5F"/>
                </a:solidFill>
                <a:effectLst>
                  <a:outerShdw blurRad="41275" dist="20320" dir="1800000" algn="tl" rotWithShape="0">
                    <a:srgbClr val="000000">
                      <a:alpha val="40000"/>
                    </a:srgbClr>
                  </a:outerShdw>
                </a:effectLst>
                <a:latin typeface="Arial Narrow Bold" pitchFamily="34" charset="0"/>
              </a:defRPr>
            </a:lvl1pPr>
          </a:lstStyle>
          <a:p>
            <a:pPr lvl="0"/>
            <a:r>
              <a:rPr lang="en-US" dirty="0" smtClean="0"/>
              <a:t>corals</a:t>
            </a:r>
          </a:p>
        </p:txBody>
      </p:sp>
    </p:spTree>
    <p:extLst>
      <p:ext uri="{BB962C8B-B14F-4D97-AF65-F5344CB8AC3E}">
        <p14:creationId xmlns:p14="http://schemas.microsoft.com/office/powerpoint/2010/main" val="264946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 Swoosh Co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1"/>
            <a:ext cx="1293813" cy="282532"/>
          </a:xfrm>
        </p:spPr>
        <p:txBody>
          <a:bodyPr lIns="0" tIns="0" rIns="0" bIns="0">
            <a:normAutofit/>
          </a:bodyPr>
          <a:lstStyle>
            <a:lvl1pPr algn="l">
              <a:defRPr sz="1800" b="1" baseline="0">
                <a:solidFill>
                  <a:schemeClr val="accent1"/>
                </a:solidFill>
              </a:defRPr>
            </a:lvl1pPr>
          </a:lstStyle>
          <a:p>
            <a:pPr lvl="0"/>
            <a:r>
              <a:rPr lang="en-US" dirty="0" smtClean="0"/>
              <a:t>Regional Unit</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lvl1pPr>
          </a:lstStyle>
          <a:p>
            <a:pPr lvl="0"/>
            <a:r>
              <a:rPr lang="en-US" smtClean="0"/>
              <a:t>Click to edit Master text styles</a:t>
            </a:r>
          </a:p>
        </p:txBody>
      </p:sp>
      <p:sp>
        <p:nvSpPr>
          <p:cNvPr id="7" name="Text Placeholder 7"/>
          <p:cNvSpPr>
            <a:spLocks noGrp="1"/>
          </p:cNvSpPr>
          <p:nvPr>
            <p:ph type="body" sz="quarter" idx="13" hasCustomPrompt="1"/>
          </p:nvPr>
        </p:nvSpPr>
        <p:spPr>
          <a:xfrm>
            <a:off x="463550" y="3434116"/>
            <a:ext cx="1293813" cy="577850"/>
          </a:xfrm>
        </p:spPr>
        <p:txBody>
          <a:bodyPr lIns="0" tIns="0" rIns="0" bIns="0">
            <a:noAutofit/>
          </a:bodyPr>
          <a:lstStyle>
            <a:lvl1pPr algn="l">
              <a:defRPr sz="4200" b="1" cap="none" spc="0">
                <a:ln w="12700">
                  <a:solidFill>
                    <a:srgbClr val="D24B5F"/>
                  </a:solidFill>
                  <a:prstDash val="solid"/>
                </a:ln>
                <a:solidFill>
                  <a:srgbClr val="D24B5F"/>
                </a:solidFill>
                <a:effectLst>
                  <a:outerShdw blurRad="41275" dist="20320" dir="1800000" algn="tl" rotWithShape="0">
                    <a:srgbClr val="000000">
                      <a:alpha val="40000"/>
                    </a:srgbClr>
                  </a:outerShdw>
                </a:effectLst>
                <a:latin typeface="Arial Narrow Bold" pitchFamily="34" charset="0"/>
              </a:defRPr>
            </a:lvl1pPr>
          </a:lstStyle>
          <a:p>
            <a:pPr lvl="0"/>
            <a:r>
              <a:rPr lang="en-US" dirty="0" smtClean="0"/>
              <a:t>corals</a:t>
            </a:r>
          </a:p>
        </p:txBody>
      </p:sp>
    </p:spTree>
    <p:extLst>
      <p:ext uri="{BB962C8B-B14F-4D97-AF65-F5344CB8AC3E}">
        <p14:creationId xmlns:p14="http://schemas.microsoft.com/office/powerpoint/2010/main" val="428598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D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Freeform 6"/>
          <p:cNvSpPr/>
          <p:nvPr userDrawn="1"/>
        </p:nvSpPr>
        <p:spPr>
          <a:xfrm>
            <a:off x="-9525" y="4416425"/>
            <a:ext cx="9170988" cy="2459038"/>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solidFill>
                  <a:srgbClr val="FFFFFF"/>
                </a:solidFill>
              </a:defRPr>
            </a:lvl1pPr>
          </a:lstStyle>
          <a:p>
            <a:pPr lvl="0"/>
            <a:r>
              <a:rPr lang="en-US" smtClean="0"/>
              <a:t>Click to edit Master text styles</a:t>
            </a:r>
          </a:p>
        </p:txBody>
      </p:sp>
      <p:sp>
        <p:nvSpPr>
          <p:cNvPr id="10" name="Text Placeholder 5"/>
          <p:cNvSpPr>
            <a:spLocks noGrp="1"/>
          </p:cNvSpPr>
          <p:nvPr>
            <p:ph type="body" sz="quarter" idx="11" hasCustomPrompt="1"/>
          </p:nvPr>
        </p:nvSpPr>
        <p:spPr>
          <a:xfrm>
            <a:off x="463550" y="3118591"/>
            <a:ext cx="1293813" cy="282532"/>
          </a:xfrm>
        </p:spPr>
        <p:txBody>
          <a:bodyPr lIns="0" tIns="0" rIns="0" bIns="0">
            <a:normAutofit/>
          </a:bodyPr>
          <a:lstStyle>
            <a:lvl1pPr algn="l">
              <a:defRPr sz="1800" b="1" baseline="0">
                <a:solidFill>
                  <a:schemeClr val="bg1"/>
                </a:solidFill>
              </a:defRPr>
            </a:lvl1pPr>
          </a:lstStyle>
          <a:p>
            <a:pPr lvl="0"/>
            <a:r>
              <a:rPr lang="en-US" dirty="0" smtClean="0"/>
              <a:t>Regional Unit</a:t>
            </a:r>
          </a:p>
        </p:txBody>
      </p:sp>
      <p:sp>
        <p:nvSpPr>
          <p:cNvPr id="11" name="Text Placeholder 7"/>
          <p:cNvSpPr>
            <a:spLocks noGrp="1"/>
          </p:cNvSpPr>
          <p:nvPr>
            <p:ph type="body" sz="quarter" idx="13" hasCustomPrompt="1"/>
          </p:nvPr>
        </p:nvSpPr>
        <p:spPr>
          <a:xfrm>
            <a:off x="463550" y="3434116"/>
            <a:ext cx="1293813" cy="577850"/>
          </a:xfrm>
        </p:spPr>
        <p:txBody>
          <a:bodyPr lIns="0" tIns="0" rIns="0" bIns="0">
            <a:noAutofit/>
          </a:bodyPr>
          <a:lstStyle>
            <a:lvl1pPr algn="l">
              <a:defRPr sz="4200" b="1" cap="none" spc="0">
                <a:ln w="12700">
                  <a:solidFill>
                    <a:srgbClr val="D24B5F"/>
                  </a:solidFill>
                  <a:prstDash val="solid"/>
                </a:ln>
                <a:solidFill>
                  <a:srgbClr val="D24B5F"/>
                </a:solidFill>
                <a:effectLst>
                  <a:outerShdw blurRad="41275" dist="20320" dir="1800000" algn="tl" rotWithShape="0">
                    <a:srgbClr val="000000">
                      <a:alpha val="40000"/>
                    </a:srgbClr>
                  </a:outerShdw>
                </a:effectLst>
                <a:latin typeface="Arial Narrow Bold" pitchFamily="34" charset="0"/>
              </a:defRPr>
            </a:lvl1pPr>
          </a:lstStyle>
          <a:p>
            <a:pPr lvl="0"/>
            <a:r>
              <a:rPr lang="en-US" dirty="0" smtClean="0"/>
              <a:t>corals</a:t>
            </a:r>
          </a:p>
        </p:txBody>
      </p:sp>
    </p:spTree>
    <p:extLst>
      <p:ext uri="{BB962C8B-B14F-4D97-AF65-F5344CB8AC3E}">
        <p14:creationId xmlns:p14="http://schemas.microsoft.com/office/powerpoint/2010/main" val="98875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2285999" y="6355080"/>
            <a:ext cx="6400801" cy="502919"/>
          </a:xfrm>
          <a:prstGeom prst="rect">
            <a:avLst/>
          </a:prstGeom>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322078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Tree>
    <p:extLst>
      <p:ext uri="{BB962C8B-B14F-4D97-AF65-F5344CB8AC3E}">
        <p14:creationId xmlns:p14="http://schemas.microsoft.com/office/powerpoint/2010/main" val="157196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5FF437A-EF3F-4AC9-B988-AE2E8A88C6B9}" type="slidenum">
              <a:rPr lang="en-US" smtClean="0"/>
              <a:pPr/>
              <a:t>‹#›</a:t>
            </a:fld>
            <a:endParaRPr lang="en-US"/>
          </a:p>
        </p:txBody>
      </p:sp>
    </p:spTree>
    <p:extLst>
      <p:ext uri="{BB962C8B-B14F-4D97-AF65-F5344CB8AC3E}">
        <p14:creationId xmlns:p14="http://schemas.microsoft.com/office/powerpoint/2010/main" val="333497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pic>
        <p:nvPicPr>
          <p:cNvPr id="6" name="Picture 5" descr="coral_illustration.png"/>
          <p:cNvPicPr>
            <a:picLocks noChangeAspect="1"/>
          </p:cNvPicPr>
          <p:nvPr userDrawn="1"/>
        </p:nvPicPr>
        <p:blipFill>
          <a:blip r:embed="rId2">
            <a:lum bright="42000" contrast="-55000"/>
          </a:blip>
          <a:srcRect l="5752" b="4943"/>
          <a:stretch>
            <a:fillRect/>
          </a:stretch>
        </p:blipFill>
        <p:spPr>
          <a:xfrm>
            <a:off x="-1" y="2253740"/>
            <a:ext cx="8305800" cy="4101340"/>
          </a:xfrm>
          <a:prstGeom prst="rect">
            <a:avLst/>
          </a:prstGeom>
        </p:spPr>
      </p:pic>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a:xfrm>
            <a:off x="2285999" y="6355080"/>
            <a:ext cx="6400801" cy="502919"/>
          </a:xfrm>
          <a:prstGeom prst="rect">
            <a:avLst/>
          </a:prstGeom>
        </p:spPr>
        <p:txBody>
          <a:bodyPr/>
          <a:lstStyle>
            <a:lvl1pPr>
              <a:defRPr>
                <a:solidFill>
                  <a:schemeClr val="tx1"/>
                </a:solidFill>
              </a:defRPr>
            </a:lvl1p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Administration | National Marine Fisheries Service | Page </a:t>
            </a:r>
            <a:fld id="{632D3AEB-7CBE-3049-91AC-335C6B4F5BF6}" type="slidenum">
              <a:rPr lang="en-US" smtClean="0"/>
              <a:pPr/>
              <a:t>‹#›</a:t>
            </a:fld>
            <a:endParaRPr lang="en-US" dirty="0"/>
          </a:p>
        </p:txBody>
      </p:sp>
      <p:sp>
        <p:nvSpPr>
          <p:cNvPr id="4" name="Rectangle 3"/>
          <p:cNvSpPr/>
          <p:nvPr userDrawn="1"/>
        </p:nvSpPr>
        <p:spPr>
          <a:xfrm>
            <a:off x="0" y="0"/>
            <a:ext cx="9144000" cy="914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oral_illustration.png"/>
          <p:cNvPicPr>
            <a:picLocks noChangeAspect="1"/>
          </p:cNvPicPr>
          <p:nvPr userDrawn="1"/>
        </p:nvPicPr>
        <p:blipFill>
          <a:blip r:embed="rId2">
            <a:lum bright="42000" contrast="-55000"/>
          </a:blip>
          <a:srcRect l="5752" b="4943"/>
          <a:stretch>
            <a:fillRect/>
          </a:stretch>
        </p:blipFill>
        <p:spPr>
          <a:xfrm>
            <a:off x="0" y="490654"/>
            <a:ext cx="11876301" cy="586442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Reef Fade Right">
    <p:spTree>
      <p:nvGrpSpPr>
        <p:cNvPr id="1" name=""/>
        <p:cNvGrpSpPr/>
        <p:nvPr/>
      </p:nvGrpSpPr>
      <p:grpSpPr>
        <a:xfrm>
          <a:off x="0" y="0"/>
          <a:ext cx="0" cy="0"/>
          <a:chOff x="0" y="0"/>
          <a:chExt cx="0" cy="0"/>
        </a:xfrm>
      </p:grpSpPr>
      <p:pic>
        <p:nvPicPr>
          <p:cNvPr id="4" name="Picture 3" descr="coral_illustration.png"/>
          <p:cNvPicPr>
            <a:picLocks noChangeAspect="1"/>
          </p:cNvPicPr>
          <p:nvPr userDrawn="1"/>
        </p:nvPicPr>
        <p:blipFill>
          <a:blip r:embed="rId2">
            <a:lum bright="42000" contrast="-55000"/>
          </a:blip>
          <a:srcRect l="5752" b="4943"/>
          <a:stretch>
            <a:fillRect/>
          </a:stretch>
        </p:blipFill>
        <p:spPr>
          <a:xfrm flipH="1">
            <a:off x="838200" y="2707457"/>
            <a:ext cx="8305800" cy="4101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reeform 2"/>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7"/>
          <p:cNvSpPr>
            <a:spLocks noGrp="1"/>
          </p:cNvSpPr>
          <p:nvPr>
            <p:ph type="body" sz="quarter" idx="12" hasCustomPrompt="1"/>
          </p:nvPr>
        </p:nvSpPr>
        <p:spPr>
          <a:xfrm>
            <a:off x="3201988" y="4282303"/>
            <a:ext cx="5484812" cy="577850"/>
          </a:xfrm>
        </p:spPr>
        <p:txBody>
          <a:bodyPr>
            <a:normAutofit/>
          </a:bodyPr>
          <a:lstStyle>
            <a:lvl1pPr>
              <a:defRPr sz="1800">
                <a:solidFill>
                  <a:schemeClr val="tx2"/>
                </a:solidFill>
              </a:defRPr>
            </a:lvl1pPr>
          </a:lstStyle>
          <a:p>
            <a:pPr lvl="0"/>
            <a:r>
              <a:rPr lang="en-US" dirty="0" smtClean="0"/>
              <a:t>July 19, 2012</a:t>
            </a:r>
            <a:endParaRPr lang="en-US" dirty="0"/>
          </a:p>
        </p:txBody>
      </p:sp>
      <p:sp>
        <p:nvSpPr>
          <p:cNvPr id="6" name="Text Placeholder 3"/>
          <p:cNvSpPr>
            <a:spLocks noGrp="1"/>
          </p:cNvSpPr>
          <p:nvPr>
            <p:ph type="body" sz="quarter" idx="10"/>
          </p:nvPr>
        </p:nvSpPr>
        <p:spPr>
          <a:xfrm>
            <a:off x="3201988" y="2707457"/>
            <a:ext cx="5484812" cy="1224439"/>
          </a:xfrm>
        </p:spPr>
        <p:txBody>
          <a:bodyPr/>
          <a:lstStyle>
            <a:lvl1pPr>
              <a:defRPr>
                <a:solidFill>
                  <a:schemeClr val="tx2"/>
                </a:solidFill>
              </a:defRPr>
            </a:lvl1pPr>
          </a:lstStyle>
          <a:p>
            <a:pPr lvl="0"/>
            <a:r>
              <a:rPr lang="en-US" dirty="0" smtClean="0"/>
              <a:t>Click to edit Master text styles</a:t>
            </a:r>
          </a:p>
        </p:txBody>
      </p:sp>
      <p:sp>
        <p:nvSpPr>
          <p:cNvPr id="7" name="Text Placeholder 5"/>
          <p:cNvSpPr>
            <a:spLocks noGrp="1"/>
          </p:cNvSpPr>
          <p:nvPr>
            <p:ph type="body" sz="quarter" idx="11" hasCustomPrompt="1"/>
          </p:nvPr>
        </p:nvSpPr>
        <p:spPr>
          <a:xfrm>
            <a:off x="463550" y="3118591"/>
            <a:ext cx="1293813" cy="282532"/>
          </a:xfrm>
        </p:spPr>
        <p:txBody>
          <a:bodyPr lIns="0" tIns="0" rIns="0" bIns="0">
            <a:normAutofit/>
          </a:bodyPr>
          <a:lstStyle>
            <a:lvl1pPr algn="l">
              <a:defRPr sz="1800" b="1" baseline="0">
                <a:solidFill>
                  <a:schemeClr val="accent1"/>
                </a:solidFill>
              </a:defRPr>
            </a:lvl1pPr>
          </a:lstStyle>
          <a:p>
            <a:pPr lvl="0"/>
            <a:r>
              <a:rPr lang="en-US" dirty="0" smtClean="0"/>
              <a:t>Regional Unit</a:t>
            </a:r>
          </a:p>
        </p:txBody>
      </p:sp>
      <p:sp>
        <p:nvSpPr>
          <p:cNvPr id="8" name="Text Placeholder 7"/>
          <p:cNvSpPr>
            <a:spLocks noGrp="1"/>
          </p:cNvSpPr>
          <p:nvPr>
            <p:ph type="body" sz="quarter" idx="13" hasCustomPrompt="1"/>
          </p:nvPr>
        </p:nvSpPr>
        <p:spPr>
          <a:xfrm>
            <a:off x="463550" y="3434116"/>
            <a:ext cx="1293813" cy="577850"/>
          </a:xfrm>
        </p:spPr>
        <p:txBody>
          <a:bodyPr lIns="0" tIns="0" rIns="0" bIns="0">
            <a:noAutofit/>
          </a:bodyPr>
          <a:lstStyle>
            <a:lvl1pPr algn="l">
              <a:defRPr sz="4200" b="1" cap="none" spc="0">
                <a:ln w="12700">
                  <a:solidFill>
                    <a:srgbClr val="D24B5F"/>
                  </a:solidFill>
                  <a:prstDash val="solid"/>
                </a:ln>
                <a:solidFill>
                  <a:srgbClr val="D24B5F"/>
                </a:solidFill>
                <a:effectLst>
                  <a:outerShdw blurRad="41275" dist="20320" dir="1800000" algn="tl" rotWithShape="0">
                    <a:srgbClr val="000000">
                      <a:alpha val="40000"/>
                    </a:srgbClr>
                  </a:outerShdw>
                </a:effectLst>
                <a:latin typeface="Arial Narrow Bold" pitchFamily="34" charset="0"/>
              </a:defRPr>
            </a:lvl1pPr>
          </a:lstStyle>
          <a:p>
            <a:pPr lvl="0"/>
            <a:r>
              <a:rPr lang="en-US" dirty="0" smtClean="0"/>
              <a:t>corals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
        <p:nvSpPr>
          <p:cNvPr id="7" name="Rectangle 6"/>
          <p:cNvSpPr/>
          <p:nvPr/>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
        <p:nvSpPr>
          <p:cNvPr id="12" name="Rectangle 11"/>
          <p:cNvSpPr/>
          <p:nvPr/>
        </p:nvSpPr>
        <p:spPr>
          <a:xfrm>
            <a:off x="2243664" y="6355717"/>
            <a:ext cx="1388532" cy="502920"/>
          </a:xfrm>
          <a:prstGeom prst="rect">
            <a:avLst/>
          </a:prstGeom>
          <a:solidFill>
            <a:schemeClr val="accent1">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coral_illustration.png"/>
          <p:cNvPicPr>
            <a:picLocks noChangeAspect="1"/>
          </p:cNvPicPr>
          <p:nvPr/>
        </p:nvPicPr>
        <p:blipFill>
          <a:blip r:embed="rId6">
            <a:lum bright="54000" contrast="-71000"/>
          </a:blip>
          <a:stretch>
            <a:fillRect/>
          </a:stretch>
        </p:blipFill>
        <p:spPr>
          <a:xfrm>
            <a:off x="0" y="4239620"/>
            <a:ext cx="4614333" cy="2115460"/>
          </a:xfrm>
          <a:prstGeom prst="rect">
            <a:avLst/>
          </a:prstGeom>
        </p:spPr>
      </p:pic>
      <p:sp>
        <p:nvSpPr>
          <p:cNvPr id="11" name="Text Placeholder 7"/>
          <p:cNvSpPr txBox="1">
            <a:spLocks/>
          </p:cNvSpPr>
          <p:nvPr/>
        </p:nvSpPr>
        <p:spPr>
          <a:xfrm>
            <a:off x="2291023" y="6254899"/>
            <a:ext cx="1293813" cy="577850"/>
          </a:xfrm>
          <a:prstGeom prst="rect">
            <a:avLst/>
          </a:prstGeom>
        </p:spPr>
        <p:txBody>
          <a:bodyPr lIns="0" tIns="0" rIns="0" bIns="0">
            <a:noAutofit/>
          </a:bodyPr>
          <a:lstStyle>
            <a:lvl1pPr marL="342900" indent="-342900" algn="l" defTabSz="457200" rtl="0" eaLnBrk="1" latinLnBrk="0" hangingPunct="1">
              <a:spcBef>
                <a:spcPct val="20000"/>
              </a:spcBef>
              <a:buFont typeface="Arial"/>
              <a:buChar char="•"/>
              <a:defRPr sz="4200" b="1" kern="1200" cap="none" spc="0">
                <a:ln w="12700">
                  <a:solidFill>
                    <a:srgbClr val="D24B5F"/>
                  </a:solidFill>
                  <a:prstDash val="solid"/>
                </a:ln>
                <a:solidFill>
                  <a:srgbClr val="D24B5F"/>
                </a:solidFill>
                <a:effectLst>
                  <a:outerShdw blurRad="41275" dist="20320" dir="1800000" algn="tl" rotWithShape="0">
                    <a:srgbClr val="000000">
                      <a:alpha val="40000"/>
                    </a:srgbClr>
                  </a:outerShdw>
                </a:effectLst>
                <a:latin typeface="Arial Narrow Bold" pitchFamily="34" charset="0"/>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corals</a:t>
            </a:r>
          </a:p>
        </p:txBody>
      </p:sp>
    </p:spTree>
  </p:cSld>
  <p:clrMap bg1="lt1" tx1="dk1" bg2="lt2" tx2="dk2" accent1="accent1" accent2="accent2" accent3="accent3" accent4="accent4" accent5="accent5" accent6="accent6" hlink="hlink" folHlink="folHlink"/>
  <p:sldLayoutIdLst>
    <p:sldLayoutId id="2147483650" r:id="rId1"/>
    <p:sldLayoutId id="2147483697" r:id="rId2"/>
    <p:sldLayoutId id="2147483703" r:id="rId3"/>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oral_illustration.png"/>
          <p:cNvPicPr>
            <a:picLocks noChangeAspect="1"/>
          </p:cNvPicPr>
          <p:nvPr/>
        </p:nvPicPr>
        <p:blipFill>
          <a:blip r:embed="rId3">
            <a:lum bright="54000" contrast="-71000"/>
          </a:blip>
          <a:stretch>
            <a:fillRect/>
          </a:stretch>
        </p:blipFill>
        <p:spPr>
          <a:xfrm>
            <a:off x="-1" y="2040467"/>
            <a:ext cx="9411221" cy="4314613"/>
          </a:xfrm>
          <a:prstGeom prst="rect">
            <a:avLst/>
          </a:prstGeom>
        </p:spPr>
      </p:pic>
      <p:sp>
        <p:nvSpPr>
          <p:cNvPr id="9" name="Rectangle 8"/>
          <p:cNvSpPr/>
          <p:nvPr/>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
        <p:nvSpPr>
          <p:cNvPr id="7" name="Rectangle 6"/>
          <p:cNvSpPr/>
          <p:nvPr/>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
        <p:nvSpPr>
          <p:cNvPr id="13" name="Text Placeholder 7"/>
          <p:cNvSpPr txBox="1">
            <a:spLocks/>
          </p:cNvSpPr>
          <p:nvPr/>
        </p:nvSpPr>
        <p:spPr>
          <a:xfrm>
            <a:off x="2291023" y="6254899"/>
            <a:ext cx="1293813" cy="577850"/>
          </a:xfrm>
          <a:prstGeom prst="rect">
            <a:avLst/>
          </a:prstGeom>
        </p:spPr>
        <p:txBody>
          <a:bodyPr lIns="0" tIns="0" rIns="0" bIns="0">
            <a:noAutofit/>
          </a:bodyPr>
          <a:lstStyle>
            <a:lvl1pPr marL="342900" indent="-342900" algn="l" defTabSz="457200" rtl="0" eaLnBrk="1" latinLnBrk="0" hangingPunct="1">
              <a:spcBef>
                <a:spcPct val="20000"/>
              </a:spcBef>
              <a:buFont typeface="Arial"/>
              <a:buChar char="•"/>
              <a:defRPr sz="4200" b="1" kern="1200" cap="none" spc="0">
                <a:ln w="12700">
                  <a:solidFill>
                    <a:srgbClr val="D24B5F"/>
                  </a:solidFill>
                  <a:prstDash val="solid"/>
                </a:ln>
                <a:solidFill>
                  <a:srgbClr val="D24B5F"/>
                </a:solidFill>
                <a:effectLst>
                  <a:outerShdw blurRad="41275" dist="20320" dir="1800000" algn="tl" rotWithShape="0">
                    <a:srgbClr val="000000">
                      <a:alpha val="40000"/>
                    </a:srgbClr>
                  </a:outerShdw>
                </a:effectLst>
                <a:latin typeface="Arial Narrow Bold" pitchFamily="34" charset="0"/>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corals</a:t>
            </a:r>
          </a:p>
        </p:txBody>
      </p:sp>
    </p:spTree>
  </p:cSld>
  <p:clrMap bg1="lt1" tx1="dk1" bg2="lt2" tx2="dk2" accent1="accent1" accent2="accent2" accent3="accent3" accent4="accent4" accent5="accent5" accent6="accent6" hlink="hlink" folHlink="folHlink"/>
  <p:sldLayoutIdLst>
    <p:sldLayoutId id="2147483687"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9" name="Rectangle 8"/>
          <p:cNvSpPr/>
          <p:nvPr/>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pic>
        <p:nvPicPr>
          <p:cNvPr id="11" name="Picture 10" descr="NOAA-Fisheries-horizont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
        <p:nvSpPr>
          <p:cNvPr id="12" name="Rectangle 11"/>
          <p:cNvSpPr/>
          <p:nvPr/>
        </p:nvSpPr>
        <p:spPr>
          <a:xfrm>
            <a:off x="2243664" y="6355717"/>
            <a:ext cx="1388532" cy="502920"/>
          </a:xfrm>
          <a:prstGeom prst="rect">
            <a:avLst/>
          </a:prstGeom>
          <a:solidFill>
            <a:schemeClr val="accent1">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p:cNvSpPr txBox="1">
            <a:spLocks/>
          </p:cNvSpPr>
          <p:nvPr/>
        </p:nvSpPr>
        <p:spPr>
          <a:xfrm>
            <a:off x="2291023" y="6254899"/>
            <a:ext cx="1293813" cy="577850"/>
          </a:xfrm>
          <a:prstGeom prst="rect">
            <a:avLst/>
          </a:prstGeom>
        </p:spPr>
        <p:txBody>
          <a:bodyPr lIns="0" tIns="0" rIns="0" bIns="0">
            <a:noAutofit/>
          </a:bodyPr>
          <a:lstStyle>
            <a:lvl1pPr marL="342900" indent="-342900" algn="l" defTabSz="457200" rtl="0" eaLnBrk="1" latinLnBrk="0" hangingPunct="1">
              <a:spcBef>
                <a:spcPct val="20000"/>
              </a:spcBef>
              <a:buFont typeface="Arial"/>
              <a:buChar char="•"/>
              <a:defRPr sz="4200" b="1" kern="1200" cap="none" spc="0">
                <a:ln w="12700">
                  <a:solidFill>
                    <a:srgbClr val="D24B5F"/>
                  </a:solidFill>
                  <a:prstDash val="solid"/>
                </a:ln>
                <a:solidFill>
                  <a:srgbClr val="D24B5F"/>
                </a:solidFill>
                <a:effectLst>
                  <a:outerShdw blurRad="41275" dist="20320" dir="1800000" algn="tl" rotWithShape="0">
                    <a:srgbClr val="000000">
                      <a:alpha val="40000"/>
                    </a:srgbClr>
                  </a:outerShdw>
                </a:effectLst>
                <a:latin typeface="Arial Narrow Bold" pitchFamily="34" charset="0"/>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corals</a:t>
            </a:r>
          </a:p>
        </p:txBody>
      </p:sp>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91" r:id="rId2"/>
    <p:sldLayoutId id="2147483685" r:id="rId3"/>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8" r:id="rId1"/>
    <p:sldLayoutId id="2147483690" r:id="rId2"/>
    <p:sldLayoutId id="2147483695" r:id="rId3"/>
    <p:sldLayoutId id="2147483692" r:id="rId4"/>
    <p:sldLayoutId id="2147483694" r:id="rId5"/>
    <p:sldLayoutId id="2147483704"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1757" y="1141666"/>
            <a:ext cx="6345044" cy="1398472"/>
          </a:xfrm>
        </p:spPr>
        <p:txBody>
          <a:bodyPr/>
          <a:lstStyle/>
          <a:p>
            <a:r>
              <a:rPr lang="en-US" sz="3200" dirty="0" smtClean="0">
                <a:cs typeface="Arial Narrow Bold" pitchFamily="34" charset="0"/>
              </a:rPr>
              <a:t>Update on Proposed </a:t>
            </a:r>
            <a:r>
              <a:rPr lang="en-US" sz="3200" dirty="0">
                <a:cs typeface="Arial Narrow Bold" pitchFamily="34" charset="0"/>
              </a:rPr>
              <a:t>ESA </a:t>
            </a:r>
            <a:r>
              <a:rPr lang="en-US" sz="3200" dirty="0" smtClean="0">
                <a:cs typeface="Arial Narrow Bold" pitchFamily="34" charset="0"/>
              </a:rPr>
              <a:t>Listing Determinations for </a:t>
            </a:r>
            <a:r>
              <a:rPr lang="en-US" sz="3200" dirty="0">
                <a:cs typeface="Arial Narrow Bold" pitchFamily="34" charset="0"/>
              </a:rPr>
              <a:t>82 Coral Species</a:t>
            </a:r>
            <a:endParaRPr lang="en-US" sz="3200" dirty="0"/>
          </a:p>
        </p:txBody>
      </p:sp>
      <p:sp>
        <p:nvSpPr>
          <p:cNvPr id="3" name="Text Placeholder 2"/>
          <p:cNvSpPr>
            <a:spLocks noGrp="1"/>
          </p:cNvSpPr>
          <p:nvPr>
            <p:ph type="body" sz="quarter" idx="10"/>
          </p:nvPr>
        </p:nvSpPr>
        <p:spPr>
          <a:xfrm>
            <a:off x="2341757" y="2707457"/>
            <a:ext cx="6345043" cy="1224439"/>
          </a:xfrm>
        </p:spPr>
        <p:txBody>
          <a:bodyPr>
            <a:noAutofit/>
          </a:bodyPr>
          <a:lstStyle/>
          <a:p>
            <a:r>
              <a:rPr lang="en-US" sz="2000" dirty="0" smtClean="0"/>
              <a:t>Jennifer Lee</a:t>
            </a:r>
          </a:p>
          <a:p>
            <a:r>
              <a:rPr lang="en-US" sz="2000" dirty="0" smtClean="0"/>
              <a:t>Fishery Biologist/Management Council Liaison</a:t>
            </a:r>
          </a:p>
          <a:p>
            <a:r>
              <a:rPr lang="en-US" sz="2000" dirty="0" smtClean="0"/>
              <a:t>Protected Resources Division</a:t>
            </a:r>
            <a:endParaRPr lang="en-US" sz="2000" dirty="0"/>
          </a:p>
        </p:txBody>
      </p:sp>
      <p:sp>
        <p:nvSpPr>
          <p:cNvPr id="6" name="Text Placeholder 5"/>
          <p:cNvSpPr>
            <a:spLocks noGrp="1"/>
          </p:cNvSpPr>
          <p:nvPr>
            <p:ph type="body" sz="quarter" idx="12"/>
          </p:nvPr>
        </p:nvSpPr>
        <p:spPr>
          <a:xfrm>
            <a:off x="3201988" y="4592781"/>
            <a:ext cx="5484812" cy="810491"/>
          </a:xfrm>
        </p:spPr>
        <p:txBody>
          <a:bodyPr>
            <a:normAutofit fontScale="62500" lnSpcReduction="20000"/>
          </a:bodyPr>
          <a:lstStyle/>
          <a:p>
            <a:endParaRPr lang="en-US" dirty="0" smtClean="0"/>
          </a:p>
          <a:p>
            <a:endParaRPr lang="en-US" dirty="0"/>
          </a:p>
          <a:p>
            <a:r>
              <a:rPr lang="en-US" sz="3800" dirty="0" smtClean="0"/>
              <a:t>May 07, 2014</a:t>
            </a:r>
            <a:endParaRPr lang="en-US" sz="3800" dirty="0"/>
          </a:p>
        </p:txBody>
      </p:sp>
    </p:spTree>
    <p:extLst>
      <p:ext uri="{BB962C8B-B14F-4D97-AF65-F5344CB8AC3E}">
        <p14:creationId xmlns:p14="http://schemas.microsoft.com/office/powerpoint/2010/main" val="145241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NEW </a:t>
            </a:r>
            <a:r>
              <a:rPr lang="en-US" sz="3600" dirty="0"/>
              <a:t>INFORMATION</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285750" indent="-285750">
              <a:buFont typeface="Wingdings" panose="05000000000000000000" pitchFamily="2" charset="2"/>
              <a:buChar char="§"/>
              <a:tabLst>
                <a:tab pos="338138" algn="l"/>
              </a:tabLst>
            </a:pPr>
            <a:r>
              <a:rPr lang="en-US" dirty="0"/>
              <a:t>For general coral habitat, many new papers on the emerging field of </a:t>
            </a:r>
            <a:r>
              <a:rPr lang="en-US" dirty="0" err="1"/>
              <a:t>mesophotic</a:t>
            </a:r>
            <a:r>
              <a:rPr lang="en-US" dirty="0"/>
              <a:t> habitat (&gt;30 m depth) in the Caribbean and Indo-Pacific;</a:t>
            </a:r>
          </a:p>
          <a:p>
            <a:pPr marL="285750" indent="-285750">
              <a:buFont typeface="Wingdings" panose="05000000000000000000" pitchFamily="2" charset="2"/>
              <a:buChar char="§"/>
              <a:tabLst>
                <a:tab pos="338138" algn="l"/>
              </a:tabLst>
            </a:pPr>
            <a:r>
              <a:rPr lang="en-US" dirty="0"/>
              <a:t>For general coral biology:</a:t>
            </a:r>
          </a:p>
          <a:p>
            <a:pPr lvl="1">
              <a:buFont typeface="Wingdings" panose="05000000000000000000" pitchFamily="2" charset="2"/>
              <a:buChar char="§"/>
              <a:tabLst>
                <a:tab pos="338138" algn="l"/>
              </a:tabLst>
            </a:pPr>
            <a:r>
              <a:rPr lang="en-US" dirty="0"/>
              <a:t> in the Indo-Pacific, many public comments from coral experts regarding taxonomic and species identification uncertainties; </a:t>
            </a:r>
          </a:p>
          <a:p>
            <a:pPr lvl="1">
              <a:buFont typeface="Wingdings" panose="05000000000000000000" pitchFamily="2" charset="2"/>
              <a:buChar char="§"/>
              <a:tabLst>
                <a:tab pos="338138" algn="l"/>
              </a:tabLst>
            </a:pPr>
            <a:r>
              <a:rPr lang="en-US" dirty="0"/>
              <a:t>in the Caribbean, a new report from a group of scientists on trends in corals and coral reefs from 1970 to 2012;</a:t>
            </a:r>
          </a:p>
          <a:p>
            <a:pPr marL="285750" indent="-285750">
              <a:buFont typeface="Wingdings" panose="05000000000000000000" pitchFamily="2" charset="2"/>
              <a:buChar char="§"/>
              <a:tabLst>
                <a:tab pos="338138" algn="l"/>
              </a:tabLst>
            </a:pPr>
            <a:r>
              <a:rPr lang="en-US" dirty="0"/>
              <a:t>For climate change threats, the IPCC’s new Fifth Assessment Report, a 2,300 page synthesis of the current physical science of climate change;</a:t>
            </a:r>
          </a:p>
          <a:p>
            <a:pPr marL="285750" indent="-285750">
              <a:buFont typeface="Wingdings" panose="05000000000000000000" pitchFamily="2" charset="2"/>
              <a:buChar char="§"/>
              <a:tabLst>
                <a:tab pos="338138" algn="l"/>
              </a:tabLst>
            </a:pPr>
            <a:r>
              <a:rPr lang="en-US" dirty="0"/>
              <a:t>For species-specific information:</a:t>
            </a:r>
          </a:p>
          <a:p>
            <a:pPr lvl="1">
              <a:buFont typeface="Wingdings" panose="05000000000000000000" pitchFamily="2" charset="2"/>
              <a:buChar char="§"/>
              <a:tabLst>
                <a:tab pos="338138" algn="l"/>
              </a:tabLst>
            </a:pPr>
            <a:r>
              <a:rPr lang="en-US" dirty="0"/>
              <a:t> a new report from coral expert Charlie </a:t>
            </a:r>
            <a:r>
              <a:rPr lang="en-US" dirty="0" err="1"/>
              <a:t>Veron</a:t>
            </a:r>
            <a:r>
              <a:rPr lang="en-US" dirty="0"/>
              <a:t> on the distributions and abundances of 66 of the 68 proposed species</a:t>
            </a:r>
          </a:p>
          <a:p>
            <a:pPr lvl="1">
              <a:buFont typeface="Wingdings" panose="05000000000000000000" pitchFamily="2" charset="2"/>
              <a:buChar char="§"/>
              <a:tabLst>
                <a:tab pos="338138" algn="l"/>
              </a:tabLst>
            </a:pPr>
            <a:r>
              <a:rPr lang="en-US" dirty="0"/>
              <a:t>&gt;1,000 new papers the distributions, abundances, threat vulnerabilities, and life histories of the proposed species.</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Administration | National Marine Fisheries Service | Page </a:t>
            </a:r>
            <a:fld id="{632D3AEB-7CBE-3049-91AC-335C6B4F5BF6}" type="slidenum">
              <a:rPr lang="en-US" smtClean="0"/>
              <a:pPr/>
              <a:t>10</a:t>
            </a:fld>
            <a:endParaRPr lang="en-US" dirty="0"/>
          </a:p>
        </p:txBody>
      </p:sp>
    </p:spTree>
    <p:extLst>
      <p:ext uri="{BB962C8B-B14F-4D97-AF65-F5344CB8AC3E}">
        <p14:creationId xmlns:p14="http://schemas.microsoft.com/office/powerpoint/2010/main" val="74595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If corals are listed?</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Administration | National Marine Fisheries Service | Page </a:t>
            </a:r>
            <a:fld id="{632D3AEB-7CBE-3049-91AC-335C6B4F5BF6}" type="slidenum">
              <a:rPr lang="en-US" smtClean="0"/>
              <a:pPr/>
              <a:t>11</a:t>
            </a:fld>
            <a:endParaRPr lang="en-US" dirty="0"/>
          </a:p>
        </p:txBody>
      </p:sp>
      <p:graphicFrame>
        <p:nvGraphicFramePr>
          <p:cNvPr id="13" name="Table 12"/>
          <p:cNvGraphicFramePr>
            <a:graphicFrameLocks noGrp="1"/>
          </p:cNvGraphicFramePr>
          <p:nvPr/>
        </p:nvGraphicFramePr>
        <p:xfrm>
          <a:off x="635000" y="1507751"/>
          <a:ext cx="8053133" cy="4313381"/>
        </p:xfrm>
        <a:graphic>
          <a:graphicData uri="http://schemas.openxmlformats.org/drawingml/2006/table">
            <a:tbl>
              <a:tblPr firstRow="1" bandRow="1">
                <a:tableStyleId>{5C22544A-7EE6-4342-B048-85BDC9FD1C3A}</a:tableStyleId>
              </a:tblPr>
              <a:tblGrid>
                <a:gridCol w="4110406"/>
                <a:gridCol w="2028410"/>
                <a:gridCol w="1914317"/>
              </a:tblGrid>
              <a:tr h="672588">
                <a:tc>
                  <a:txBody>
                    <a:bodyPr/>
                    <a:lstStyle/>
                    <a:p>
                      <a:endParaRPr lang="en-US" sz="2400" dirty="0"/>
                    </a:p>
                  </a:txBody>
                  <a:tcPr>
                    <a:solidFill>
                      <a:srgbClr val="005580"/>
                    </a:solidFill>
                  </a:tcPr>
                </a:tc>
                <a:tc>
                  <a:txBody>
                    <a:bodyPr/>
                    <a:lstStyle/>
                    <a:p>
                      <a:pPr algn="ctr"/>
                      <a:r>
                        <a:rPr lang="en-US" sz="2400" dirty="0" smtClean="0"/>
                        <a:t>Endangered</a:t>
                      </a:r>
                      <a:endParaRPr lang="en-US" sz="2400" dirty="0"/>
                    </a:p>
                  </a:txBody>
                  <a:tcPr>
                    <a:solidFill>
                      <a:srgbClr val="005580"/>
                    </a:solidFill>
                  </a:tcPr>
                </a:tc>
                <a:tc>
                  <a:txBody>
                    <a:bodyPr/>
                    <a:lstStyle/>
                    <a:p>
                      <a:pPr algn="ctr"/>
                      <a:r>
                        <a:rPr lang="en-US" sz="2400" dirty="0" smtClean="0"/>
                        <a:t>Threatened</a:t>
                      </a:r>
                      <a:endParaRPr lang="en-US" sz="2400" dirty="0"/>
                    </a:p>
                  </a:txBody>
                  <a:tcPr>
                    <a:solidFill>
                      <a:srgbClr val="005580"/>
                    </a:solidFill>
                  </a:tcPr>
                </a:tc>
              </a:tr>
              <a:tr h="920555">
                <a:tc>
                  <a:txBody>
                    <a:bodyPr/>
                    <a:lstStyle/>
                    <a:p>
                      <a:r>
                        <a:rPr lang="en-US" sz="2400" b="1" i="0" dirty="0" smtClean="0">
                          <a:solidFill>
                            <a:srgbClr val="005580"/>
                          </a:solidFill>
                        </a:rPr>
                        <a:t>Increased</a:t>
                      </a:r>
                      <a:r>
                        <a:rPr lang="en-US" sz="2400" b="1" i="0" baseline="0" dirty="0" smtClean="0">
                          <a:solidFill>
                            <a:srgbClr val="005580"/>
                          </a:solidFill>
                        </a:rPr>
                        <a:t> p</a:t>
                      </a:r>
                      <a:r>
                        <a:rPr lang="en-US" sz="2400" b="1" i="0" dirty="0" smtClean="0">
                          <a:solidFill>
                            <a:srgbClr val="005580"/>
                          </a:solidFill>
                        </a:rPr>
                        <a:t>rotection from impacts from</a:t>
                      </a:r>
                      <a:r>
                        <a:rPr lang="en-US" sz="2400" b="1" i="0" baseline="0" dirty="0" smtClean="0">
                          <a:solidFill>
                            <a:srgbClr val="005580"/>
                          </a:solidFill>
                        </a:rPr>
                        <a:t> federal activities</a:t>
                      </a:r>
                      <a:endParaRPr lang="en-US" sz="2400" b="1" i="0" dirty="0">
                        <a:solidFill>
                          <a:srgbClr val="005580"/>
                        </a:solidFill>
                      </a:endParaRPr>
                    </a:p>
                  </a:txBody>
                  <a:tcPr anchor="ctr">
                    <a:solidFill>
                      <a:schemeClr val="bg2"/>
                    </a:solidFill>
                  </a:tcPr>
                </a:tc>
                <a:tc>
                  <a:txBody>
                    <a:bodyPr/>
                    <a:lstStyle/>
                    <a:p>
                      <a:endParaRPr lang="en-US" dirty="0">
                        <a:solidFill>
                          <a:schemeClr val="tx1">
                            <a:lumMod val="95000"/>
                            <a:lumOff val="5000"/>
                          </a:schemeClr>
                        </a:solidFill>
                      </a:endParaRPr>
                    </a:p>
                  </a:txBody>
                  <a:tcPr>
                    <a:solidFill>
                      <a:schemeClr val="bg2"/>
                    </a:solidFill>
                  </a:tcPr>
                </a:tc>
                <a:tc>
                  <a:txBody>
                    <a:bodyPr/>
                    <a:lstStyle/>
                    <a:p>
                      <a:endParaRPr lang="en-US" dirty="0">
                        <a:solidFill>
                          <a:schemeClr val="tx1">
                            <a:lumMod val="95000"/>
                            <a:lumOff val="5000"/>
                          </a:schemeClr>
                        </a:solidFill>
                      </a:endParaRPr>
                    </a:p>
                  </a:txBody>
                  <a:tcPr>
                    <a:solidFill>
                      <a:schemeClr val="bg2"/>
                    </a:solidFill>
                  </a:tcPr>
                </a:tc>
              </a:tr>
              <a:tr h="858930">
                <a:tc>
                  <a:txBody>
                    <a:bodyPr/>
                    <a:lstStyle/>
                    <a:p>
                      <a:r>
                        <a:rPr lang="en-US" sz="2400" b="1" i="0" dirty="0" smtClean="0">
                          <a:solidFill>
                            <a:srgbClr val="005580"/>
                          </a:solidFill>
                        </a:rPr>
                        <a:t>Restrictions on removal</a:t>
                      </a:r>
                      <a:r>
                        <a:rPr lang="en-US" sz="2400" b="1" i="0" baseline="0" dirty="0" smtClean="0">
                          <a:solidFill>
                            <a:srgbClr val="005580"/>
                          </a:solidFill>
                        </a:rPr>
                        <a:t>, harm, transport, or sale</a:t>
                      </a:r>
                      <a:endParaRPr lang="en-US" sz="2400" b="1" i="0" dirty="0">
                        <a:solidFill>
                          <a:srgbClr val="005580"/>
                        </a:solidFill>
                      </a:endParaRPr>
                    </a:p>
                  </a:txBody>
                  <a:tcPr anchor="ctr">
                    <a:solidFill>
                      <a:srgbClr val="CCE7EA"/>
                    </a:solidFill>
                  </a:tcPr>
                </a:tc>
                <a:tc>
                  <a:txBody>
                    <a:bodyPr/>
                    <a:lstStyle/>
                    <a:p>
                      <a:endParaRPr lang="en-US" dirty="0">
                        <a:solidFill>
                          <a:schemeClr val="tx1">
                            <a:lumMod val="95000"/>
                            <a:lumOff val="5000"/>
                          </a:schemeClr>
                        </a:solidFill>
                      </a:endParaRPr>
                    </a:p>
                  </a:txBody>
                  <a:tcPr>
                    <a:solidFill>
                      <a:srgbClr val="CCE7EA"/>
                    </a:solidFill>
                  </a:tcPr>
                </a:tc>
                <a:tc>
                  <a:txBody>
                    <a:bodyPr/>
                    <a:lstStyle/>
                    <a:p>
                      <a:endParaRPr lang="en-US" dirty="0">
                        <a:solidFill>
                          <a:schemeClr val="tx1">
                            <a:lumMod val="95000"/>
                            <a:lumOff val="5000"/>
                          </a:schemeClr>
                        </a:solidFill>
                      </a:endParaRPr>
                    </a:p>
                  </a:txBody>
                  <a:tcPr>
                    <a:solidFill>
                      <a:srgbClr val="CCE7EA"/>
                    </a:solidFill>
                  </a:tcPr>
                </a:tc>
              </a:tr>
              <a:tr h="672588">
                <a:tc>
                  <a:txBody>
                    <a:bodyPr/>
                    <a:lstStyle/>
                    <a:p>
                      <a:r>
                        <a:rPr lang="en-US" sz="2400" b="1" i="0" dirty="0" smtClean="0">
                          <a:solidFill>
                            <a:srgbClr val="005580"/>
                          </a:solidFill>
                        </a:rPr>
                        <a:t>Development of Recovery Plans</a:t>
                      </a:r>
                      <a:endParaRPr lang="en-US" sz="2400" b="1" i="0" dirty="0">
                        <a:solidFill>
                          <a:srgbClr val="005580"/>
                        </a:solidFill>
                      </a:endParaRPr>
                    </a:p>
                  </a:txBody>
                  <a:tcPr anchor="ctr">
                    <a:solidFill>
                      <a:srgbClr val="CCE7EA"/>
                    </a:solidFill>
                  </a:tcPr>
                </a:tc>
                <a:tc>
                  <a:txBody>
                    <a:bodyPr/>
                    <a:lstStyle/>
                    <a:p>
                      <a:endParaRPr lang="en-US" dirty="0">
                        <a:solidFill>
                          <a:schemeClr val="tx1">
                            <a:lumMod val="95000"/>
                            <a:lumOff val="5000"/>
                          </a:schemeClr>
                        </a:solidFill>
                      </a:endParaRPr>
                    </a:p>
                  </a:txBody>
                  <a:tcPr>
                    <a:solidFill>
                      <a:srgbClr val="CCE7EA"/>
                    </a:solidFill>
                  </a:tcPr>
                </a:tc>
                <a:tc>
                  <a:txBody>
                    <a:bodyPr/>
                    <a:lstStyle/>
                    <a:p>
                      <a:endParaRPr lang="en-US" dirty="0">
                        <a:solidFill>
                          <a:schemeClr val="tx1">
                            <a:lumMod val="95000"/>
                            <a:lumOff val="5000"/>
                          </a:schemeClr>
                        </a:solidFill>
                      </a:endParaRPr>
                    </a:p>
                  </a:txBody>
                  <a:tcPr>
                    <a:solidFill>
                      <a:srgbClr val="CCE7EA"/>
                    </a:solidFill>
                  </a:tcPr>
                </a:tc>
              </a:tr>
              <a:tr h="1093767">
                <a:tc>
                  <a:txBody>
                    <a:bodyPr/>
                    <a:lstStyle/>
                    <a:p>
                      <a:r>
                        <a:rPr lang="en-US" sz="2400" b="1" i="0" dirty="0" smtClean="0">
                          <a:solidFill>
                            <a:srgbClr val="005580"/>
                          </a:solidFill>
                        </a:rPr>
                        <a:t>Potential funding for State, Territorial, and Commonwealth fisheries &amp; wildlife agencies</a:t>
                      </a:r>
                      <a:endParaRPr lang="en-US" sz="2400" b="1" i="0" dirty="0">
                        <a:solidFill>
                          <a:srgbClr val="005580"/>
                        </a:solidFill>
                      </a:endParaRPr>
                    </a:p>
                  </a:txBody>
                  <a:tcPr anchor="ctr">
                    <a:solidFill>
                      <a:srgbClr val="CCE7EA"/>
                    </a:solidFill>
                  </a:tcPr>
                </a:tc>
                <a:tc>
                  <a:txBody>
                    <a:bodyPr/>
                    <a:lstStyle/>
                    <a:p>
                      <a:endParaRPr lang="en-US" dirty="0">
                        <a:solidFill>
                          <a:schemeClr val="tx1">
                            <a:lumMod val="95000"/>
                            <a:lumOff val="5000"/>
                          </a:schemeClr>
                        </a:solidFill>
                      </a:endParaRPr>
                    </a:p>
                  </a:txBody>
                  <a:tcPr>
                    <a:solidFill>
                      <a:srgbClr val="CCE7EA"/>
                    </a:solidFill>
                  </a:tcPr>
                </a:tc>
                <a:tc>
                  <a:txBody>
                    <a:bodyPr/>
                    <a:lstStyle/>
                    <a:p>
                      <a:endParaRPr lang="en-US" dirty="0">
                        <a:solidFill>
                          <a:schemeClr val="tx1">
                            <a:lumMod val="95000"/>
                            <a:lumOff val="5000"/>
                          </a:schemeClr>
                        </a:solidFill>
                      </a:endParaRPr>
                    </a:p>
                  </a:txBody>
                  <a:tcPr>
                    <a:solidFill>
                      <a:srgbClr val="CCE7EA"/>
                    </a:solidFill>
                  </a:tcPr>
                </a:tc>
              </a:tr>
            </a:tbl>
          </a:graphicData>
        </a:graphic>
      </p:graphicFrame>
      <p:grpSp>
        <p:nvGrpSpPr>
          <p:cNvPr id="32" name="Group 31"/>
          <p:cNvGrpSpPr/>
          <p:nvPr/>
        </p:nvGrpSpPr>
        <p:grpSpPr>
          <a:xfrm>
            <a:off x="5423007" y="2247399"/>
            <a:ext cx="675143" cy="3330722"/>
            <a:chOff x="5423007" y="2247399"/>
            <a:chExt cx="675143" cy="3330722"/>
          </a:xfrm>
        </p:grpSpPr>
        <p:sp>
          <p:nvSpPr>
            <p:cNvPr id="15" name="TextBox 14"/>
            <p:cNvSpPr txBox="1"/>
            <p:nvPr/>
          </p:nvSpPr>
          <p:spPr>
            <a:xfrm>
              <a:off x="5423007" y="2247399"/>
              <a:ext cx="662135" cy="769441"/>
            </a:xfrm>
            <a:prstGeom prst="rect">
              <a:avLst/>
            </a:prstGeom>
            <a:noFill/>
          </p:spPr>
          <p:txBody>
            <a:bodyPr wrap="none" rtlCol="0">
              <a:spAutoFit/>
            </a:bodyPr>
            <a:lstStyle/>
            <a:p>
              <a:r>
                <a:rPr lang="en-US" sz="4400" dirty="0" smtClean="0">
                  <a:solidFill>
                    <a:srgbClr val="005580"/>
                  </a:solidFill>
                  <a:latin typeface="Zapf Dingbats"/>
                  <a:ea typeface="Zapf Dingbats"/>
                  <a:cs typeface="Zapf Dingbats"/>
                </a:rPr>
                <a:t>✔</a:t>
              </a:r>
              <a:endParaRPr lang="en-US" sz="4400" dirty="0">
                <a:solidFill>
                  <a:srgbClr val="005580"/>
                </a:solidFill>
              </a:endParaRPr>
            </a:p>
          </p:txBody>
        </p:sp>
        <p:sp>
          <p:nvSpPr>
            <p:cNvPr id="16" name="TextBox 15"/>
            <p:cNvSpPr txBox="1"/>
            <p:nvPr/>
          </p:nvSpPr>
          <p:spPr>
            <a:xfrm>
              <a:off x="5423007" y="3122770"/>
              <a:ext cx="662135" cy="769441"/>
            </a:xfrm>
            <a:prstGeom prst="rect">
              <a:avLst/>
            </a:prstGeom>
            <a:noFill/>
          </p:spPr>
          <p:txBody>
            <a:bodyPr wrap="none" rtlCol="0">
              <a:spAutoFit/>
            </a:bodyPr>
            <a:lstStyle/>
            <a:p>
              <a:r>
                <a:rPr lang="en-US" sz="4400" dirty="0" smtClean="0">
                  <a:solidFill>
                    <a:srgbClr val="005580"/>
                  </a:solidFill>
                  <a:latin typeface="Zapf Dingbats"/>
                  <a:ea typeface="Zapf Dingbats"/>
                  <a:cs typeface="Zapf Dingbats"/>
                </a:rPr>
                <a:t>✔</a:t>
              </a:r>
              <a:endParaRPr lang="en-US" sz="4400" dirty="0">
                <a:solidFill>
                  <a:srgbClr val="005580"/>
                </a:solidFill>
              </a:endParaRPr>
            </a:p>
          </p:txBody>
        </p:sp>
        <p:sp>
          <p:nvSpPr>
            <p:cNvPr id="19" name="TextBox 18"/>
            <p:cNvSpPr txBox="1"/>
            <p:nvPr/>
          </p:nvSpPr>
          <p:spPr>
            <a:xfrm>
              <a:off x="5436015" y="3886839"/>
              <a:ext cx="662135" cy="769441"/>
            </a:xfrm>
            <a:prstGeom prst="rect">
              <a:avLst/>
            </a:prstGeom>
            <a:noFill/>
          </p:spPr>
          <p:txBody>
            <a:bodyPr wrap="none" rtlCol="0">
              <a:spAutoFit/>
            </a:bodyPr>
            <a:lstStyle/>
            <a:p>
              <a:r>
                <a:rPr lang="en-US" sz="4400" dirty="0" smtClean="0">
                  <a:solidFill>
                    <a:srgbClr val="005580"/>
                  </a:solidFill>
                  <a:latin typeface="Zapf Dingbats"/>
                  <a:ea typeface="Zapf Dingbats"/>
                  <a:cs typeface="Zapf Dingbats"/>
                </a:rPr>
                <a:t>✔</a:t>
              </a:r>
              <a:endParaRPr lang="en-US" sz="4400" dirty="0">
                <a:solidFill>
                  <a:srgbClr val="005580"/>
                </a:solidFill>
              </a:endParaRPr>
            </a:p>
          </p:txBody>
        </p:sp>
        <p:sp>
          <p:nvSpPr>
            <p:cNvPr id="20" name="TextBox 19"/>
            <p:cNvSpPr txBox="1"/>
            <p:nvPr/>
          </p:nvSpPr>
          <p:spPr>
            <a:xfrm>
              <a:off x="5436015" y="4808680"/>
              <a:ext cx="662135" cy="769441"/>
            </a:xfrm>
            <a:prstGeom prst="rect">
              <a:avLst/>
            </a:prstGeom>
            <a:noFill/>
          </p:spPr>
          <p:txBody>
            <a:bodyPr wrap="none" rtlCol="0">
              <a:spAutoFit/>
            </a:bodyPr>
            <a:lstStyle/>
            <a:p>
              <a:r>
                <a:rPr lang="en-US" sz="4400" dirty="0" smtClean="0">
                  <a:solidFill>
                    <a:srgbClr val="005580"/>
                  </a:solidFill>
                  <a:latin typeface="Zapf Dingbats"/>
                  <a:ea typeface="Zapf Dingbats"/>
                  <a:cs typeface="Zapf Dingbats"/>
                </a:rPr>
                <a:t>✔</a:t>
              </a:r>
              <a:endParaRPr lang="en-US" sz="4400" dirty="0">
                <a:solidFill>
                  <a:srgbClr val="005580"/>
                </a:solidFill>
              </a:endParaRPr>
            </a:p>
          </p:txBody>
        </p:sp>
      </p:grpSp>
      <p:grpSp>
        <p:nvGrpSpPr>
          <p:cNvPr id="33" name="Group 32"/>
          <p:cNvGrpSpPr/>
          <p:nvPr/>
        </p:nvGrpSpPr>
        <p:grpSpPr>
          <a:xfrm>
            <a:off x="7443216" y="2260389"/>
            <a:ext cx="665894" cy="3330722"/>
            <a:chOff x="7443216" y="2260389"/>
            <a:chExt cx="665894" cy="3330722"/>
          </a:xfrm>
        </p:grpSpPr>
        <p:sp>
          <p:nvSpPr>
            <p:cNvPr id="29" name="TextBox 28"/>
            <p:cNvSpPr txBox="1"/>
            <p:nvPr/>
          </p:nvSpPr>
          <p:spPr>
            <a:xfrm>
              <a:off x="7571664" y="3143300"/>
              <a:ext cx="430001" cy="1015663"/>
            </a:xfrm>
            <a:prstGeom prst="rect">
              <a:avLst/>
            </a:prstGeom>
            <a:noFill/>
          </p:spPr>
          <p:txBody>
            <a:bodyPr wrap="none" rtlCol="0">
              <a:spAutoFit/>
            </a:bodyPr>
            <a:lstStyle/>
            <a:p>
              <a:r>
                <a:rPr lang="en-US" sz="6000" b="1" dirty="0" smtClean="0">
                  <a:solidFill>
                    <a:srgbClr val="005580"/>
                  </a:solidFill>
                </a:rPr>
                <a:t>*</a:t>
              </a:r>
              <a:endParaRPr lang="en-US" sz="6000" b="1" dirty="0">
                <a:solidFill>
                  <a:srgbClr val="005580"/>
                </a:solidFill>
              </a:endParaRPr>
            </a:p>
          </p:txBody>
        </p:sp>
        <p:sp>
          <p:nvSpPr>
            <p:cNvPr id="21" name="TextBox 20"/>
            <p:cNvSpPr txBox="1"/>
            <p:nvPr/>
          </p:nvSpPr>
          <p:spPr>
            <a:xfrm>
              <a:off x="7446975" y="3899829"/>
              <a:ext cx="662135" cy="769441"/>
            </a:xfrm>
            <a:prstGeom prst="rect">
              <a:avLst/>
            </a:prstGeom>
            <a:noFill/>
          </p:spPr>
          <p:txBody>
            <a:bodyPr wrap="none" rtlCol="0">
              <a:spAutoFit/>
            </a:bodyPr>
            <a:lstStyle/>
            <a:p>
              <a:r>
                <a:rPr lang="en-US" sz="4400" dirty="0" smtClean="0">
                  <a:solidFill>
                    <a:srgbClr val="005580"/>
                  </a:solidFill>
                  <a:latin typeface="Zapf Dingbats"/>
                  <a:ea typeface="Zapf Dingbats"/>
                  <a:cs typeface="Zapf Dingbats"/>
                </a:rPr>
                <a:t>✔</a:t>
              </a:r>
              <a:endParaRPr lang="en-US" sz="4400" dirty="0">
                <a:solidFill>
                  <a:srgbClr val="005580"/>
                </a:solidFill>
              </a:endParaRPr>
            </a:p>
          </p:txBody>
        </p:sp>
        <p:sp>
          <p:nvSpPr>
            <p:cNvPr id="30" name="TextBox 29"/>
            <p:cNvSpPr txBox="1"/>
            <p:nvPr/>
          </p:nvSpPr>
          <p:spPr>
            <a:xfrm>
              <a:off x="7446975" y="4821670"/>
              <a:ext cx="662135" cy="769441"/>
            </a:xfrm>
            <a:prstGeom prst="rect">
              <a:avLst/>
            </a:prstGeom>
            <a:noFill/>
          </p:spPr>
          <p:txBody>
            <a:bodyPr wrap="none" rtlCol="0">
              <a:spAutoFit/>
            </a:bodyPr>
            <a:lstStyle/>
            <a:p>
              <a:r>
                <a:rPr lang="en-US" sz="4400" dirty="0" smtClean="0">
                  <a:solidFill>
                    <a:srgbClr val="005580"/>
                  </a:solidFill>
                  <a:latin typeface="Zapf Dingbats"/>
                  <a:ea typeface="Zapf Dingbats"/>
                  <a:cs typeface="Zapf Dingbats"/>
                </a:rPr>
                <a:t>✔</a:t>
              </a:r>
              <a:endParaRPr lang="en-US" sz="4400" dirty="0">
                <a:solidFill>
                  <a:srgbClr val="005580"/>
                </a:solidFill>
              </a:endParaRPr>
            </a:p>
          </p:txBody>
        </p:sp>
        <p:sp>
          <p:nvSpPr>
            <p:cNvPr id="31" name="TextBox 30"/>
            <p:cNvSpPr txBox="1"/>
            <p:nvPr/>
          </p:nvSpPr>
          <p:spPr>
            <a:xfrm>
              <a:off x="7443216" y="2260389"/>
              <a:ext cx="662135" cy="769441"/>
            </a:xfrm>
            <a:prstGeom prst="rect">
              <a:avLst/>
            </a:prstGeom>
            <a:noFill/>
          </p:spPr>
          <p:txBody>
            <a:bodyPr wrap="none" rtlCol="0">
              <a:spAutoFit/>
            </a:bodyPr>
            <a:lstStyle/>
            <a:p>
              <a:r>
                <a:rPr lang="en-US" sz="4400" dirty="0" smtClean="0">
                  <a:solidFill>
                    <a:srgbClr val="005580"/>
                  </a:solidFill>
                  <a:latin typeface="Zapf Dingbats"/>
                  <a:ea typeface="Zapf Dingbats"/>
                  <a:cs typeface="Zapf Dingbats"/>
                </a:rPr>
                <a:t>✔</a:t>
              </a:r>
              <a:endParaRPr lang="en-US" sz="4400" dirty="0">
                <a:solidFill>
                  <a:srgbClr val="005580"/>
                </a:solidFill>
              </a:endParaRPr>
            </a:p>
          </p:txBody>
        </p:sp>
      </p:grpSp>
    </p:spTree>
    <p:extLst>
      <p:ext uri="{BB962C8B-B14F-4D97-AF65-F5344CB8AC3E}">
        <p14:creationId xmlns:p14="http://schemas.microsoft.com/office/powerpoint/2010/main" val="31726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Listing does NOT automatically:</a:t>
            </a:r>
            <a:br>
              <a:rPr lang="en-US" dirty="0" smtClean="0"/>
            </a:b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Administration | National Marine Fisheries Service | Page </a:t>
            </a:r>
            <a:fld id="{632D3AEB-7CBE-3049-91AC-335C6B4F5BF6}" type="slidenum">
              <a:rPr lang="en-US" smtClean="0"/>
              <a:pPr/>
              <a:t>12</a:t>
            </a:fld>
            <a:endParaRPr lang="en-US" dirty="0"/>
          </a:p>
        </p:txBody>
      </p:sp>
      <p:sp>
        <p:nvSpPr>
          <p:cNvPr id="20" name="TextBox 19"/>
          <p:cNvSpPr txBox="1"/>
          <p:nvPr/>
        </p:nvSpPr>
        <p:spPr>
          <a:xfrm>
            <a:off x="944019" y="1924824"/>
            <a:ext cx="7072221" cy="2677656"/>
          </a:xfrm>
          <a:prstGeom prst="rect">
            <a:avLst/>
          </a:prstGeom>
          <a:noFill/>
        </p:spPr>
        <p:txBody>
          <a:bodyPr wrap="square" rtlCol="0">
            <a:spAutoFit/>
          </a:bodyPr>
          <a:lstStyle/>
          <a:p>
            <a:pPr marL="465138" indent="-403225">
              <a:buFont typeface="Wingdings" charset="2"/>
              <a:buChar char="ü"/>
            </a:pPr>
            <a:r>
              <a:rPr lang="en-US" sz="2400" b="1" dirty="0" smtClean="0">
                <a:solidFill>
                  <a:srgbClr val="005580"/>
                </a:solidFill>
              </a:rPr>
              <a:t>PROHIBIT recreation around coral reefs.</a:t>
            </a:r>
          </a:p>
          <a:p>
            <a:pPr marL="465138" indent="-403225"/>
            <a:endParaRPr lang="en-US" sz="2400" b="1" dirty="0" smtClean="0">
              <a:solidFill>
                <a:srgbClr val="005580"/>
              </a:solidFill>
            </a:endParaRPr>
          </a:p>
          <a:p>
            <a:pPr marL="465138" indent="-403225">
              <a:buFont typeface="Wingdings" charset="2"/>
              <a:buChar char="ü"/>
            </a:pPr>
            <a:r>
              <a:rPr lang="en-US" sz="2400" b="1" dirty="0" smtClean="0">
                <a:solidFill>
                  <a:srgbClr val="005580"/>
                </a:solidFill>
              </a:rPr>
              <a:t>BAN fishing around coral reefs.</a:t>
            </a:r>
          </a:p>
          <a:p>
            <a:pPr marL="465138" indent="-403225">
              <a:buFont typeface="Wingdings" charset="2"/>
              <a:buChar char="ü"/>
            </a:pPr>
            <a:endParaRPr lang="en-US" sz="2400" b="1" dirty="0" smtClean="0">
              <a:solidFill>
                <a:srgbClr val="005580"/>
              </a:solidFill>
            </a:endParaRPr>
          </a:p>
          <a:p>
            <a:pPr marL="465138" indent="-403225">
              <a:buFont typeface="Wingdings" charset="2"/>
              <a:buChar char="ü"/>
            </a:pPr>
            <a:r>
              <a:rPr lang="en-US" sz="2400" b="1" dirty="0" smtClean="0">
                <a:solidFill>
                  <a:srgbClr val="005580"/>
                </a:solidFill>
              </a:rPr>
              <a:t>PREVENT boating near coral reefs.</a:t>
            </a:r>
          </a:p>
          <a:p>
            <a:pPr marL="465138" indent="-403225">
              <a:buFont typeface="Wingdings" charset="2"/>
              <a:buChar char="ü"/>
            </a:pPr>
            <a:endParaRPr lang="en-US" sz="2400" b="1" dirty="0" smtClean="0">
              <a:solidFill>
                <a:srgbClr val="005580"/>
              </a:solidFill>
            </a:endParaRPr>
          </a:p>
          <a:p>
            <a:pPr marL="465138" indent="-403225">
              <a:buFont typeface="Wingdings" charset="2"/>
              <a:buChar char="ü"/>
            </a:pPr>
            <a:r>
              <a:rPr lang="en-US" sz="2400" b="1" dirty="0" smtClean="0">
                <a:solidFill>
                  <a:srgbClr val="005580"/>
                </a:solidFill>
              </a:rPr>
              <a:t>STOP research on coral reefs.</a:t>
            </a:r>
          </a:p>
        </p:txBody>
      </p:sp>
    </p:spTree>
    <p:extLst>
      <p:ext uri="{BB962C8B-B14F-4D97-AF65-F5344CB8AC3E}">
        <p14:creationId xmlns:p14="http://schemas.microsoft.com/office/powerpoint/2010/main" val="626123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Administration | National Marine Fisheries Service | Page </a:t>
            </a:r>
            <a:fld id="{632D3AEB-7CBE-3049-91AC-335C6B4F5BF6}" type="slidenum">
              <a:rPr lang="en-US" smtClean="0"/>
              <a:pPr/>
              <a:t>13</a:t>
            </a:fld>
            <a:endParaRPr lang="en-US" dirty="0"/>
          </a:p>
        </p:txBody>
      </p:sp>
      <p:sp>
        <p:nvSpPr>
          <p:cNvPr id="5" name="Rectangle 6"/>
          <p:cNvSpPr>
            <a:spLocks noChangeArrowheads="1"/>
          </p:cNvSpPr>
          <p:nvPr/>
        </p:nvSpPr>
        <p:spPr bwMode="auto">
          <a:xfrm>
            <a:off x="533400" y="1185115"/>
            <a:ext cx="8382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b="1" dirty="0" smtClean="0">
                <a:solidFill>
                  <a:schemeClr val="bg1"/>
                </a:solidFill>
              </a:rPr>
              <a:t>Jennifer Lee </a:t>
            </a:r>
          </a:p>
          <a:p>
            <a:pPr algn="r"/>
            <a:r>
              <a:rPr lang="en-US" sz="1600" b="1" dirty="0" smtClean="0">
                <a:solidFill>
                  <a:schemeClr val="bg1"/>
                </a:solidFill>
              </a:rPr>
              <a:t>Fishery Biologist and Fishery Management Liaison </a:t>
            </a:r>
          </a:p>
          <a:p>
            <a:pPr algn="r"/>
            <a:r>
              <a:rPr lang="en-US" sz="1600" b="1" dirty="0" smtClean="0">
                <a:solidFill>
                  <a:schemeClr val="bg1"/>
                </a:solidFill>
              </a:rPr>
              <a:t>Southeast Region</a:t>
            </a:r>
          </a:p>
          <a:p>
            <a:pPr algn="r"/>
            <a:r>
              <a:rPr lang="en-US" sz="1600" b="1" dirty="0" smtClean="0">
                <a:solidFill>
                  <a:schemeClr val="bg1"/>
                </a:solidFill>
              </a:rPr>
              <a:t>Jennifer.Lee@noaa.gov</a:t>
            </a:r>
          </a:p>
          <a:p>
            <a:pPr algn="r"/>
            <a:endParaRPr lang="en-US" sz="1600" b="1" dirty="0">
              <a:solidFill>
                <a:schemeClr val="bg1"/>
              </a:solidFill>
            </a:endParaRPr>
          </a:p>
          <a:p>
            <a:pPr algn="r"/>
            <a:r>
              <a:rPr lang="en-US" sz="1600" b="1" dirty="0" smtClean="0">
                <a:solidFill>
                  <a:schemeClr val="bg1"/>
                </a:solidFill>
              </a:rPr>
              <a:t>Jennifer Moore</a:t>
            </a:r>
          </a:p>
          <a:p>
            <a:pPr algn="r"/>
            <a:r>
              <a:rPr lang="en-US" sz="1600" b="1" dirty="0" smtClean="0">
                <a:solidFill>
                  <a:schemeClr val="bg1"/>
                </a:solidFill>
              </a:rPr>
              <a:t>ESA Coral Listing and Recovery Coordinator</a:t>
            </a:r>
            <a:endParaRPr lang="en-US" sz="1600" b="1" dirty="0">
              <a:solidFill>
                <a:schemeClr val="bg1"/>
              </a:solidFill>
            </a:endParaRPr>
          </a:p>
          <a:p>
            <a:pPr algn="r"/>
            <a:r>
              <a:rPr lang="en-US" sz="1600" b="1" dirty="0" smtClean="0">
                <a:solidFill>
                  <a:schemeClr val="bg1"/>
                </a:solidFill>
              </a:rPr>
              <a:t>Southeast Region</a:t>
            </a:r>
            <a:endParaRPr lang="en-US" sz="1600" b="1" dirty="0">
              <a:solidFill>
                <a:schemeClr val="bg1"/>
              </a:solidFill>
            </a:endParaRPr>
          </a:p>
          <a:p>
            <a:pPr algn="r"/>
            <a:r>
              <a:rPr lang="en-US" sz="1600" b="1" dirty="0" smtClean="0">
                <a:solidFill>
                  <a:schemeClr val="bg1"/>
                </a:solidFill>
              </a:rPr>
              <a:t>jennifer.moore@noaa.gov</a:t>
            </a:r>
          </a:p>
          <a:p>
            <a:pPr algn="r"/>
            <a:endParaRPr lang="en-US" sz="1600" b="1" dirty="0">
              <a:solidFill>
                <a:schemeClr val="bg1"/>
              </a:solidFill>
            </a:endParaRPr>
          </a:p>
          <a:p>
            <a:pPr algn="r"/>
            <a:endParaRPr lang="en-US" sz="1600" b="1" dirty="0">
              <a:solidFill>
                <a:schemeClr val="bg1"/>
              </a:solidFill>
            </a:endParaRPr>
          </a:p>
          <a:p>
            <a:pPr algn="r"/>
            <a:r>
              <a:rPr lang="en-US" sz="2400" b="1" dirty="0">
                <a:solidFill>
                  <a:schemeClr val="bg1"/>
                </a:solidFill>
              </a:rPr>
              <a:t>http://</a:t>
            </a:r>
            <a:r>
              <a:rPr lang="en-US" sz="2400" b="1" dirty="0" smtClean="0">
                <a:solidFill>
                  <a:schemeClr val="bg1"/>
                </a:solidFill>
              </a:rPr>
              <a:t>sero.nmfs.noaa.gov/pr/esa/82CoralSpecies.htm</a:t>
            </a:r>
          </a:p>
        </p:txBody>
      </p:sp>
      <p:sp>
        <p:nvSpPr>
          <p:cNvPr id="8" name="Title 1"/>
          <p:cNvSpPr txBox="1">
            <a:spLocks/>
          </p:cNvSpPr>
          <p:nvPr/>
        </p:nvSpPr>
        <p:spPr bwMode="auto">
          <a:xfrm>
            <a:off x="685800" y="457200"/>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r>
              <a:rPr lang="en-US" sz="3600" b="1" dirty="0" smtClean="0">
                <a:solidFill>
                  <a:schemeClr val="bg1"/>
                </a:solidFill>
                <a:latin typeface="Arial Narrow" pitchFamily="34" charset="0"/>
                <a:ea typeface="Arial Narrow Bold" pitchFamily="34" charset="0"/>
                <a:cs typeface="Arial Narrow Bold" pitchFamily="34" charset="0"/>
              </a:rPr>
              <a:t>Contact Information</a:t>
            </a:r>
            <a:endParaRPr lang="en-US" sz="3600" b="1" dirty="0">
              <a:solidFill>
                <a:schemeClr val="bg1"/>
              </a:solidFill>
              <a:latin typeface="Arial Narrow" pitchFamily="34" charset="0"/>
              <a:ea typeface="Arial Narrow Bold" pitchFamily="34" charset="0"/>
              <a:cs typeface="Arial Narrow Bold" pitchFamily="34" charset="0"/>
            </a:endParaRPr>
          </a:p>
        </p:txBody>
      </p:sp>
    </p:spTree>
    <p:extLst>
      <p:ext uri="{BB962C8B-B14F-4D97-AF65-F5344CB8AC3E}">
        <p14:creationId xmlns:p14="http://schemas.microsoft.com/office/powerpoint/2010/main" val="154675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635000"/>
            <a:ext cx="8229600" cy="773113"/>
          </a:xfrm>
          <a:prstGeom prst="rect">
            <a:avLst/>
          </a:prstGeom>
        </p:spPr>
        <p:txBody>
          <a:bodyPr rtlCol="0">
            <a:noAutofit/>
          </a:bodyPr>
          <a:lstStyle>
            <a:lvl1pPr algn="l" defTabSz="457200" rtl="0" eaLnBrk="1" latinLnBrk="0" hangingPunct="1">
              <a:spcBef>
                <a:spcPct val="0"/>
              </a:spcBef>
              <a:buNone/>
              <a:defRPr sz="3600" b="1" i="0" kern="1200">
                <a:solidFill>
                  <a:schemeClr val="accent1"/>
                </a:solidFill>
                <a:latin typeface="+mj-lt"/>
                <a:ea typeface="+mj-ea"/>
                <a:cs typeface="Arial Narrow Bold"/>
              </a:defRPr>
            </a:lvl1pPr>
          </a:lstStyle>
          <a:p>
            <a:pPr algn="r">
              <a:defRPr/>
            </a:pPr>
            <a:r>
              <a:rPr lang="en-US" sz="5400" dirty="0" smtClean="0">
                <a:solidFill>
                  <a:schemeClr val="bg1"/>
                </a:solidFill>
              </a:rPr>
              <a:t>Questions?</a:t>
            </a:r>
            <a:endParaRPr lang="en-US" sz="5400" dirty="0">
              <a:solidFill>
                <a:schemeClr val="bg1"/>
              </a:solidFill>
            </a:endParaRPr>
          </a:p>
        </p:txBody>
      </p:sp>
    </p:spTree>
    <p:extLst>
      <p:ext uri="{BB962C8B-B14F-4D97-AF65-F5344CB8AC3E}">
        <p14:creationId xmlns:p14="http://schemas.microsoft.com/office/powerpoint/2010/main" val="1012340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4398788" y="794019"/>
            <a:ext cx="3449812" cy="32004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b="1" dirty="0" smtClean="0">
                <a:solidFill>
                  <a:schemeClr val="tx2"/>
                </a:solidFill>
                <a:latin typeface="+mj-lt"/>
              </a:rPr>
              <a:t>Petition  received</a:t>
            </a:r>
            <a:endParaRPr lang="en-US" b="1" dirty="0">
              <a:solidFill>
                <a:schemeClr val="tx2"/>
              </a:solidFill>
              <a:latin typeface="+mj-lt"/>
            </a:endParaRPr>
          </a:p>
        </p:txBody>
      </p:sp>
      <p:sp>
        <p:nvSpPr>
          <p:cNvPr id="38915" name="Rectangle 5"/>
          <p:cNvSpPr>
            <a:spLocks noChangeArrowheads="1"/>
          </p:cNvSpPr>
          <p:nvPr/>
        </p:nvSpPr>
        <p:spPr bwMode="auto">
          <a:xfrm>
            <a:off x="909951" y="1381531"/>
            <a:ext cx="2438400" cy="514350"/>
          </a:xfrm>
          <a:prstGeom prst="rect">
            <a:avLst/>
          </a:prstGeom>
          <a:solidFill>
            <a:srgbClr val="C0C0C0"/>
          </a:solidFill>
          <a:ln w="9525">
            <a:solidFill>
              <a:schemeClr val="tx1"/>
            </a:solidFill>
            <a:miter lim="800000"/>
            <a:headEnd/>
            <a:tailEnd/>
          </a:ln>
        </p:spPr>
        <p:txBody>
          <a:bodyPr wrap="none" anchor="ctr"/>
          <a:lstStyle/>
          <a:p>
            <a:pPr algn="ctr">
              <a:defRPr/>
            </a:pPr>
            <a:r>
              <a:rPr lang="en-US" b="1" dirty="0">
                <a:solidFill>
                  <a:srgbClr val="000D18"/>
                </a:solidFill>
                <a:latin typeface="+mj-lt"/>
              </a:rPr>
              <a:t>“Not Substantial”</a:t>
            </a:r>
          </a:p>
          <a:p>
            <a:pPr algn="ctr">
              <a:defRPr/>
            </a:pPr>
            <a:r>
              <a:rPr lang="en-US" b="1" dirty="0">
                <a:solidFill>
                  <a:srgbClr val="000D18"/>
                </a:solidFill>
                <a:latin typeface="+mj-lt"/>
              </a:rPr>
              <a:t>90-day Finding</a:t>
            </a:r>
          </a:p>
        </p:txBody>
      </p:sp>
      <p:sp>
        <p:nvSpPr>
          <p:cNvPr id="38916" name="Rectangle 6"/>
          <p:cNvSpPr>
            <a:spLocks noChangeArrowheads="1"/>
          </p:cNvSpPr>
          <p:nvPr/>
        </p:nvSpPr>
        <p:spPr bwMode="auto">
          <a:xfrm>
            <a:off x="4398788" y="1475272"/>
            <a:ext cx="3449812" cy="32004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b="1" dirty="0">
                <a:solidFill>
                  <a:schemeClr val="tx2"/>
                </a:solidFill>
                <a:latin typeface="+mj-lt"/>
              </a:rPr>
              <a:t>“</a:t>
            </a:r>
            <a:r>
              <a:rPr lang="en-US" b="1" dirty="0" smtClean="0">
                <a:solidFill>
                  <a:schemeClr val="tx2"/>
                </a:solidFill>
                <a:latin typeface="+mj-lt"/>
              </a:rPr>
              <a:t>Substantial” 90-day </a:t>
            </a:r>
            <a:r>
              <a:rPr lang="en-US" b="1" dirty="0">
                <a:solidFill>
                  <a:schemeClr val="tx2"/>
                </a:solidFill>
                <a:latin typeface="+mj-lt"/>
              </a:rPr>
              <a:t>Finding</a:t>
            </a:r>
          </a:p>
        </p:txBody>
      </p:sp>
      <p:sp>
        <p:nvSpPr>
          <p:cNvPr id="38917" name="Rectangle 7"/>
          <p:cNvSpPr>
            <a:spLocks noChangeArrowheads="1"/>
          </p:cNvSpPr>
          <p:nvPr/>
        </p:nvSpPr>
        <p:spPr bwMode="auto">
          <a:xfrm>
            <a:off x="4398788" y="2172906"/>
            <a:ext cx="3449812" cy="8191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b="1" dirty="0">
                <a:solidFill>
                  <a:schemeClr val="tx2"/>
                </a:solidFill>
                <a:latin typeface="+mj-lt"/>
              </a:rPr>
              <a:t>Status Review and</a:t>
            </a:r>
            <a:br>
              <a:rPr lang="en-US" b="1" dirty="0">
                <a:solidFill>
                  <a:schemeClr val="tx2"/>
                </a:solidFill>
                <a:latin typeface="+mj-lt"/>
              </a:rPr>
            </a:br>
            <a:r>
              <a:rPr lang="en-US" b="1" dirty="0">
                <a:solidFill>
                  <a:schemeClr val="tx2"/>
                </a:solidFill>
                <a:latin typeface="+mj-lt"/>
              </a:rPr>
              <a:t>Draft Management Report</a:t>
            </a:r>
          </a:p>
          <a:p>
            <a:pPr algn="ctr">
              <a:defRPr/>
            </a:pPr>
            <a:r>
              <a:rPr lang="en-US" b="1" dirty="0">
                <a:solidFill>
                  <a:schemeClr val="tx2"/>
                </a:solidFill>
                <a:latin typeface="+mj-lt"/>
              </a:rPr>
              <a:t>Public Engagement</a:t>
            </a:r>
          </a:p>
        </p:txBody>
      </p:sp>
      <p:sp>
        <p:nvSpPr>
          <p:cNvPr id="38920" name="Rectangle 10"/>
          <p:cNvSpPr>
            <a:spLocks noChangeArrowheads="1"/>
          </p:cNvSpPr>
          <p:nvPr/>
        </p:nvSpPr>
        <p:spPr bwMode="auto">
          <a:xfrm>
            <a:off x="4398788" y="3986212"/>
            <a:ext cx="3449812" cy="32004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b="1" dirty="0">
                <a:solidFill>
                  <a:schemeClr val="tx2"/>
                </a:solidFill>
                <a:latin typeface="+mj-lt"/>
              </a:rPr>
              <a:t>Proposed </a:t>
            </a:r>
            <a:r>
              <a:rPr lang="en-US" b="1" dirty="0" smtClean="0">
                <a:solidFill>
                  <a:schemeClr val="tx2"/>
                </a:solidFill>
                <a:latin typeface="+mj-lt"/>
              </a:rPr>
              <a:t>Rule Published</a:t>
            </a:r>
            <a:endParaRPr lang="en-US" b="1" dirty="0">
              <a:solidFill>
                <a:schemeClr val="tx2"/>
              </a:solidFill>
              <a:latin typeface="+mj-lt"/>
            </a:endParaRPr>
          </a:p>
        </p:txBody>
      </p:sp>
      <p:sp>
        <p:nvSpPr>
          <p:cNvPr id="38921" name="Rectangle 11"/>
          <p:cNvSpPr>
            <a:spLocks noChangeArrowheads="1"/>
          </p:cNvSpPr>
          <p:nvPr/>
        </p:nvSpPr>
        <p:spPr bwMode="auto">
          <a:xfrm>
            <a:off x="4398788" y="4643310"/>
            <a:ext cx="3449812" cy="32004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b="1" dirty="0">
                <a:solidFill>
                  <a:schemeClr val="tx2"/>
                </a:solidFill>
                <a:latin typeface="+mj-lt"/>
              </a:rPr>
              <a:t>Public Comment</a:t>
            </a:r>
          </a:p>
        </p:txBody>
      </p:sp>
      <p:sp>
        <p:nvSpPr>
          <p:cNvPr id="38923" name="Rectangle 13"/>
          <p:cNvSpPr>
            <a:spLocks noChangeArrowheads="1"/>
          </p:cNvSpPr>
          <p:nvPr/>
        </p:nvSpPr>
        <p:spPr bwMode="auto">
          <a:xfrm>
            <a:off x="4398788" y="5957501"/>
            <a:ext cx="3449812" cy="32004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defRPr/>
            </a:pPr>
            <a:r>
              <a:rPr lang="en-US" b="1" dirty="0">
                <a:solidFill>
                  <a:srgbClr val="000D18"/>
                </a:solidFill>
                <a:latin typeface="+mj-lt"/>
              </a:rPr>
              <a:t>Final </a:t>
            </a:r>
            <a:r>
              <a:rPr lang="en-US" b="1" dirty="0" smtClean="0">
                <a:solidFill>
                  <a:srgbClr val="000D18"/>
                </a:solidFill>
                <a:latin typeface="+mj-lt"/>
              </a:rPr>
              <a:t>Rule Published</a:t>
            </a:r>
            <a:endParaRPr lang="en-US" b="1" dirty="0">
              <a:solidFill>
                <a:srgbClr val="000D18"/>
              </a:solidFill>
              <a:latin typeface="+mj-lt"/>
            </a:endParaRPr>
          </a:p>
        </p:txBody>
      </p:sp>
      <p:sp>
        <p:nvSpPr>
          <p:cNvPr id="38924" name="AutoShape 14"/>
          <p:cNvSpPr>
            <a:spLocks noChangeArrowheads="1"/>
          </p:cNvSpPr>
          <p:nvPr/>
        </p:nvSpPr>
        <p:spPr bwMode="auto">
          <a:xfrm>
            <a:off x="6022094" y="1198206"/>
            <a:ext cx="203200" cy="171450"/>
          </a:xfrm>
          <a:prstGeom prst="downArrow">
            <a:avLst>
              <a:gd name="adj1" fmla="val 50000"/>
              <a:gd name="adj2" fmla="val 25000"/>
            </a:avLst>
          </a:prstGeom>
          <a:ln>
            <a:headEnd/>
            <a:tailEnd/>
          </a:ln>
        </p:spPr>
        <p:style>
          <a:lnRef idx="1">
            <a:schemeClr val="dk1"/>
          </a:lnRef>
          <a:fillRef idx="2">
            <a:schemeClr val="dk1"/>
          </a:fillRef>
          <a:effectRef idx="1">
            <a:schemeClr val="dk1"/>
          </a:effectRef>
          <a:fontRef idx="minor">
            <a:schemeClr val="dk1"/>
          </a:fontRef>
        </p:style>
        <p:txBody>
          <a:bodyPr vert="eaVert" wrap="none" anchor="ctr"/>
          <a:lstStyle/>
          <a:p>
            <a:pPr>
              <a:spcBef>
                <a:spcPct val="20000"/>
              </a:spcBef>
              <a:defRPr/>
            </a:pPr>
            <a:endParaRPr lang="en-US" sz="2400">
              <a:latin typeface="+mj-lt"/>
            </a:endParaRPr>
          </a:p>
        </p:txBody>
      </p:sp>
      <p:sp>
        <p:nvSpPr>
          <p:cNvPr id="38925" name="AutoShape 15"/>
          <p:cNvSpPr>
            <a:spLocks noChangeArrowheads="1"/>
          </p:cNvSpPr>
          <p:nvPr/>
        </p:nvSpPr>
        <p:spPr bwMode="auto">
          <a:xfrm>
            <a:off x="6022094" y="4389056"/>
            <a:ext cx="203200" cy="171450"/>
          </a:xfrm>
          <a:prstGeom prst="downArrow">
            <a:avLst>
              <a:gd name="adj1" fmla="val 50000"/>
              <a:gd name="adj2" fmla="val 25000"/>
            </a:avLst>
          </a:prstGeom>
          <a:solidFill>
            <a:srgbClr val="C0C0C0"/>
          </a:solidFill>
          <a:ln w="9525">
            <a:solidFill>
              <a:schemeClr val="tx1"/>
            </a:solidFill>
            <a:miter lim="800000"/>
            <a:headEnd/>
            <a:tailEnd/>
          </a:ln>
        </p:spPr>
        <p:txBody>
          <a:bodyPr vert="eaVert" wrap="none" anchor="ctr"/>
          <a:lstStyle/>
          <a:p>
            <a:pPr>
              <a:spcBef>
                <a:spcPct val="20000"/>
              </a:spcBef>
              <a:defRPr/>
            </a:pPr>
            <a:endParaRPr lang="en-US" sz="2400">
              <a:latin typeface="+mj-lt"/>
            </a:endParaRPr>
          </a:p>
        </p:txBody>
      </p:sp>
      <p:sp>
        <p:nvSpPr>
          <p:cNvPr id="38926" name="AutoShape 16"/>
          <p:cNvSpPr>
            <a:spLocks noChangeArrowheads="1"/>
          </p:cNvSpPr>
          <p:nvPr/>
        </p:nvSpPr>
        <p:spPr bwMode="auto">
          <a:xfrm>
            <a:off x="6022094" y="5046154"/>
            <a:ext cx="203200" cy="171450"/>
          </a:xfrm>
          <a:prstGeom prst="downArrow">
            <a:avLst>
              <a:gd name="adj1" fmla="val 50000"/>
              <a:gd name="adj2" fmla="val 25000"/>
            </a:avLst>
          </a:prstGeom>
          <a:solidFill>
            <a:srgbClr val="C0C0C0"/>
          </a:solidFill>
          <a:ln w="9525">
            <a:solidFill>
              <a:schemeClr val="tx1"/>
            </a:solidFill>
            <a:miter lim="800000"/>
            <a:headEnd/>
            <a:tailEnd/>
          </a:ln>
        </p:spPr>
        <p:txBody>
          <a:bodyPr vert="eaVert" wrap="none" anchor="ctr"/>
          <a:lstStyle/>
          <a:p>
            <a:pPr>
              <a:spcBef>
                <a:spcPct val="20000"/>
              </a:spcBef>
              <a:defRPr/>
            </a:pPr>
            <a:endParaRPr lang="en-US" sz="2400">
              <a:latin typeface="+mj-lt"/>
            </a:endParaRPr>
          </a:p>
        </p:txBody>
      </p:sp>
      <p:sp>
        <p:nvSpPr>
          <p:cNvPr id="38928" name="AutoShape 18"/>
          <p:cNvSpPr>
            <a:spLocks noChangeArrowheads="1"/>
          </p:cNvSpPr>
          <p:nvPr/>
        </p:nvSpPr>
        <p:spPr bwMode="auto">
          <a:xfrm>
            <a:off x="6022094" y="1918652"/>
            <a:ext cx="203200" cy="171450"/>
          </a:xfrm>
          <a:prstGeom prst="downArrow">
            <a:avLst>
              <a:gd name="adj1" fmla="val 50000"/>
              <a:gd name="adj2" fmla="val 25000"/>
            </a:avLst>
          </a:prstGeom>
          <a:ln>
            <a:headEnd/>
            <a:tailEnd/>
          </a:ln>
        </p:spPr>
        <p:style>
          <a:lnRef idx="1">
            <a:schemeClr val="dk1"/>
          </a:lnRef>
          <a:fillRef idx="2">
            <a:schemeClr val="dk1"/>
          </a:fillRef>
          <a:effectRef idx="1">
            <a:schemeClr val="dk1"/>
          </a:effectRef>
          <a:fontRef idx="minor">
            <a:schemeClr val="dk1"/>
          </a:fontRef>
        </p:style>
        <p:txBody>
          <a:bodyPr vert="eaVert" wrap="none" anchor="ctr"/>
          <a:lstStyle/>
          <a:p>
            <a:pPr>
              <a:spcBef>
                <a:spcPct val="20000"/>
              </a:spcBef>
              <a:defRPr/>
            </a:pPr>
            <a:endParaRPr lang="en-US" sz="2400">
              <a:latin typeface="+mj-lt"/>
            </a:endParaRPr>
          </a:p>
        </p:txBody>
      </p:sp>
      <p:sp>
        <p:nvSpPr>
          <p:cNvPr id="38929" name="AutoShape 19"/>
          <p:cNvSpPr>
            <a:spLocks noChangeArrowheads="1"/>
          </p:cNvSpPr>
          <p:nvPr/>
        </p:nvSpPr>
        <p:spPr bwMode="auto">
          <a:xfrm>
            <a:off x="6022094" y="3074860"/>
            <a:ext cx="203200" cy="171450"/>
          </a:xfrm>
          <a:prstGeom prst="downArrow">
            <a:avLst>
              <a:gd name="adj1" fmla="val 50000"/>
              <a:gd name="adj2" fmla="val 25000"/>
            </a:avLst>
          </a:prstGeom>
          <a:solidFill>
            <a:srgbClr val="C0C0C0"/>
          </a:solidFill>
          <a:ln w="9525">
            <a:solidFill>
              <a:schemeClr val="tx1"/>
            </a:solidFill>
            <a:miter lim="800000"/>
            <a:headEnd/>
            <a:tailEnd/>
          </a:ln>
        </p:spPr>
        <p:txBody>
          <a:bodyPr vert="eaVert" wrap="none" anchor="ctr"/>
          <a:lstStyle/>
          <a:p>
            <a:pPr>
              <a:spcBef>
                <a:spcPct val="20000"/>
              </a:spcBef>
              <a:defRPr/>
            </a:pPr>
            <a:endParaRPr lang="en-US" sz="2400">
              <a:latin typeface="+mj-lt"/>
            </a:endParaRPr>
          </a:p>
        </p:txBody>
      </p:sp>
      <p:sp>
        <p:nvSpPr>
          <p:cNvPr id="38934" name="AutoShape 26"/>
          <p:cNvSpPr>
            <a:spLocks noChangeArrowheads="1"/>
          </p:cNvSpPr>
          <p:nvPr/>
        </p:nvSpPr>
        <p:spPr bwMode="auto">
          <a:xfrm>
            <a:off x="1419539" y="1095781"/>
            <a:ext cx="1371600" cy="1143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45882"/>
            </a:srgbClr>
          </a:solidFill>
          <a:ln w="9525">
            <a:solidFill>
              <a:schemeClr val="tx1"/>
            </a:solidFill>
            <a:miter lim="800000"/>
            <a:headEnd/>
            <a:tailEnd/>
          </a:ln>
        </p:spPr>
        <p:txBody>
          <a:bodyPr wrap="none" anchor="ctr"/>
          <a:lstStyle/>
          <a:p>
            <a:pPr>
              <a:defRPr/>
            </a:pPr>
            <a:endParaRPr lang="en-US">
              <a:latin typeface="+mj-lt"/>
            </a:endParaRPr>
          </a:p>
        </p:txBody>
      </p:sp>
      <p:sp>
        <p:nvSpPr>
          <p:cNvPr id="33" name="Rectangle 7"/>
          <p:cNvSpPr>
            <a:spLocks noChangeArrowheads="1"/>
          </p:cNvSpPr>
          <p:nvPr/>
        </p:nvSpPr>
        <p:spPr bwMode="auto">
          <a:xfrm>
            <a:off x="4398788" y="3329114"/>
            <a:ext cx="3449812" cy="32004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b="1" dirty="0">
                <a:solidFill>
                  <a:schemeClr val="tx2"/>
                </a:solidFill>
                <a:latin typeface="+mj-lt"/>
              </a:rPr>
              <a:t>12-month Finding</a:t>
            </a:r>
          </a:p>
        </p:txBody>
      </p:sp>
      <p:sp>
        <p:nvSpPr>
          <p:cNvPr id="34" name="AutoShape 19"/>
          <p:cNvSpPr>
            <a:spLocks noChangeArrowheads="1"/>
          </p:cNvSpPr>
          <p:nvPr/>
        </p:nvSpPr>
        <p:spPr bwMode="auto">
          <a:xfrm>
            <a:off x="6012569" y="3731958"/>
            <a:ext cx="222250" cy="171450"/>
          </a:xfrm>
          <a:prstGeom prst="downArrow">
            <a:avLst>
              <a:gd name="adj1" fmla="val 50000"/>
              <a:gd name="adj2" fmla="val 25000"/>
            </a:avLst>
          </a:prstGeom>
          <a:solidFill>
            <a:srgbClr val="C0C0C0"/>
          </a:solidFill>
          <a:ln w="9525">
            <a:solidFill>
              <a:schemeClr val="tx1"/>
            </a:solidFill>
            <a:miter lim="800000"/>
            <a:headEnd/>
            <a:tailEnd/>
          </a:ln>
        </p:spPr>
        <p:txBody>
          <a:bodyPr vert="eaVert" wrap="none" anchor="ctr"/>
          <a:lstStyle/>
          <a:p>
            <a:pPr>
              <a:spcBef>
                <a:spcPct val="20000"/>
              </a:spcBef>
              <a:defRPr/>
            </a:pPr>
            <a:endParaRPr lang="en-US" sz="2400">
              <a:latin typeface="+mj-lt"/>
            </a:endParaRPr>
          </a:p>
        </p:txBody>
      </p:sp>
      <p:sp>
        <p:nvSpPr>
          <p:cNvPr id="38" name="Rectangle 8"/>
          <p:cNvSpPr>
            <a:spLocks noChangeArrowheads="1"/>
          </p:cNvSpPr>
          <p:nvPr/>
        </p:nvSpPr>
        <p:spPr bwMode="auto">
          <a:xfrm>
            <a:off x="780133" y="3284624"/>
            <a:ext cx="2698036" cy="32004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b="1" dirty="0">
                <a:solidFill>
                  <a:schemeClr val="tx2"/>
                </a:solidFill>
                <a:latin typeface="+mj-lt"/>
              </a:rPr>
              <a:t>Doesn’t </a:t>
            </a:r>
            <a:r>
              <a:rPr lang="en-US" b="1" dirty="0" smtClean="0">
                <a:solidFill>
                  <a:schemeClr val="tx2"/>
                </a:solidFill>
                <a:latin typeface="+mj-lt"/>
              </a:rPr>
              <a:t>Support Listing</a:t>
            </a:r>
            <a:endParaRPr lang="en-US" b="1" dirty="0">
              <a:solidFill>
                <a:schemeClr val="tx2"/>
              </a:solidFill>
              <a:latin typeface="+mj-lt"/>
            </a:endParaRPr>
          </a:p>
        </p:txBody>
      </p:sp>
      <p:sp>
        <p:nvSpPr>
          <p:cNvPr id="4" name="TextBox 3"/>
          <p:cNvSpPr txBox="1"/>
          <p:nvPr/>
        </p:nvSpPr>
        <p:spPr>
          <a:xfrm>
            <a:off x="7882356" y="723058"/>
            <a:ext cx="1239838" cy="461962"/>
          </a:xfrm>
          <a:prstGeom prst="rect">
            <a:avLst/>
          </a:prstGeom>
          <a:noFill/>
        </p:spPr>
        <p:txBody>
          <a:bodyPr wrap="none">
            <a:spAutoFit/>
          </a:bodyPr>
          <a:lstStyle/>
          <a:p>
            <a:pPr>
              <a:defRPr/>
            </a:pPr>
            <a:r>
              <a:rPr lang="en-US" sz="2400" b="1" dirty="0">
                <a:solidFill>
                  <a:srgbClr val="1E5C90"/>
                </a:solidFill>
                <a:effectLst>
                  <a:outerShdw blurRad="38100" dist="38100" dir="2700000" algn="tl">
                    <a:schemeClr val="bg1">
                      <a:lumMod val="85000"/>
                      <a:alpha val="43000"/>
                    </a:schemeClr>
                  </a:outerShdw>
                </a:effectLst>
                <a:latin typeface="+mj-lt"/>
              </a:rPr>
              <a:t>Oct 2009</a:t>
            </a:r>
          </a:p>
        </p:txBody>
      </p:sp>
      <p:sp>
        <p:nvSpPr>
          <p:cNvPr id="40" name="TextBox 39"/>
          <p:cNvSpPr txBox="1"/>
          <p:nvPr/>
        </p:nvSpPr>
        <p:spPr>
          <a:xfrm>
            <a:off x="7868069" y="1404311"/>
            <a:ext cx="1268413" cy="461962"/>
          </a:xfrm>
          <a:prstGeom prst="rect">
            <a:avLst/>
          </a:prstGeom>
          <a:noFill/>
        </p:spPr>
        <p:txBody>
          <a:bodyPr wrap="none">
            <a:spAutoFit/>
          </a:bodyPr>
          <a:lstStyle/>
          <a:p>
            <a:pPr>
              <a:defRPr/>
            </a:pPr>
            <a:r>
              <a:rPr lang="en-US" sz="2400" b="1" dirty="0">
                <a:solidFill>
                  <a:srgbClr val="1E5C90"/>
                </a:solidFill>
                <a:effectLst>
                  <a:outerShdw blurRad="38100" dist="38100" dir="2700000" algn="tl">
                    <a:schemeClr val="bg1">
                      <a:lumMod val="85000"/>
                      <a:alpha val="43000"/>
                    </a:schemeClr>
                  </a:outerShdw>
                </a:effectLst>
                <a:latin typeface="+mj-lt"/>
              </a:rPr>
              <a:t>Feb 2010</a:t>
            </a:r>
          </a:p>
        </p:txBody>
      </p:sp>
      <p:sp>
        <p:nvSpPr>
          <p:cNvPr id="41" name="TextBox 40"/>
          <p:cNvSpPr txBox="1"/>
          <p:nvPr/>
        </p:nvSpPr>
        <p:spPr>
          <a:xfrm>
            <a:off x="7869656" y="2172906"/>
            <a:ext cx="1265238" cy="830262"/>
          </a:xfrm>
          <a:prstGeom prst="rect">
            <a:avLst/>
          </a:prstGeom>
          <a:noFill/>
        </p:spPr>
        <p:txBody>
          <a:bodyPr wrap="none">
            <a:spAutoFit/>
          </a:bodyPr>
          <a:lstStyle/>
          <a:p>
            <a:pPr algn="ctr">
              <a:defRPr/>
            </a:pPr>
            <a:r>
              <a:rPr lang="en-US" sz="2400" b="1" dirty="0">
                <a:solidFill>
                  <a:srgbClr val="1E5C90"/>
                </a:solidFill>
                <a:effectLst>
                  <a:outerShdw blurRad="38100" dist="38100" dir="2700000" algn="tl">
                    <a:schemeClr val="bg1">
                      <a:lumMod val="85000"/>
                      <a:alpha val="43000"/>
                    </a:schemeClr>
                  </a:outerShdw>
                </a:effectLst>
                <a:latin typeface="+mj-lt"/>
              </a:rPr>
              <a:t>Summer </a:t>
            </a:r>
          </a:p>
          <a:p>
            <a:pPr algn="ctr">
              <a:defRPr/>
            </a:pPr>
            <a:r>
              <a:rPr lang="en-US" sz="2400" b="1" dirty="0">
                <a:solidFill>
                  <a:srgbClr val="1E5C90"/>
                </a:solidFill>
                <a:effectLst>
                  <a:outerShdw blurRad="38100" dist="38100" dir="2700000" algn="tl">
                    <a:schemeClr val="bg1">
                      <a:lumMod val="85000"/>
                      <a:alpha val="43000"/>
                    </a:schemeClr>
                  </a:outerShdw>
                </a:effectLst>
                <a:latin typeface="+mj-lt"/>
              </a:rPr>
              <a:t>2012</a:t>
            </a:r>
          </a:p>
        </p:txBody>
      </p:sp>
      <p:sp>
        <p:nvSpPr>
          <p:cNvPr id="42" name="TextBox 41"/>
          <p:cNvSpPr txBox="1"/>
          <p:nvPr/>
        </p:nvSpPr>
        <p:spPr>
          <a:xfrm>
            <a:off x="7860131" y="3926274"/>
            <a:ext cx="1284288" cy="461963"/>
          </a:xfrm>
          <a:prstGeom prst="rect">
            <a:avLst/>
          </a:prstGeom>
          <a:noFill/>
        </p:spPr>
        <p:txBody>
          <a:bodyPr wrap="none">
            <a:spAutoFit/>
          </a:bodyPr>
          <a:lstStyle/>
          <a:p>
            <a:pPr>
              <a:defRPr/>
            </a:pPr>
            <a:r>
              <a:rPr lang="en-US" sz="2400" b="1" dirty="0">
                <a:solidFill>
                  <a:srgbClr val="1E5C90"/>
                </a:solidFill>
                <a:effectLst>
                  <a:outerShdw blurRad="38100" dist="38100" dir="2700000" algn="tl">
                    <a:schemeClr val="bg1">
                      <a:lumMod val="85000"/>
                      <a:alpha val="43000"/>
                    </a:schemeClr>
                  </a:outerShdw>
                </a:effectLst>
                <a:latin typeface="+mj-lt"/>
              </a:rPr>
              <a:t>Dec 2012</a:t>
            </a:r>
          </a:p>
        </p:txBody>
      </p:sp>
      <p:sp>
        <p:nvSpPr>
          <p:cNvPr id="43" name="TextBox 42"/>
          <p:cNvSpPr txBox="1"/>
          <p:nvPr/>
        </p:nvSpPr>
        <p:spPr>
          <a:xfrm>
            <a:off x="7875341" y="4594072"/>
            <a:ext cx="1253869" cy="461665"/>
          </a:xfrm>
          <a:prstGeom prst="rect">
            <a:avLst/>
          </a:prstGeom>
          <a:noFill/>
        </p:spPr>
        <p:txBody>
          <a:bodyPr wrap="none">
            <a:spAutoFit/>
          </a:bodyPr>
          <a:lstStyle/>
          <a:p>
            <a:pPr>
              <a:defRPr/>
            </a:pPr>
            <a:r>
              <a:rPr lang="en-US" sz="2400" b="1" dirty="0" smtClean="0">
                <a:solidFill>
                  <a:srgbClr val="1E5C90"/>
                </a:solidFill>
                <a:effectLst>
                  <a:outerShdw blurRad="38100" dist="38100" dir="2700000" algn="tl">
                    <a:schemeClr val="bg1">
                      <a:lumMod val="85000"/>
                      <a:alpha val="43000"/>
                    </a:schemeClr>
                  </a:outerShdw>
                </a:effectLst>
                <a:latin typeface="+mj-lt"/>
              </a:rPr>
              <a:t>Apr 2013</a:t>
            </a:r>
            <a:endParaRPr lang="en-US" sz="2400" b="1" dirty="0">
              <a:solidFill>
                <a:srgbClr val="1E5C90"/>
              </a:solidFill>
              <a:effectLst>
                <a:outerShdw blurRad="38100" dist="38100" dir="2700000" algn="tl">
                  <a:schemeClr val="bg1">
                    <a:lumMod val="85000"/>
                    <a:alpha val="43000"/>
                  </a:schemeClr>
                </a:outerShdw>
              </a:effectLst>
              <a:latin typeface="+mj-lt"/>
            </a:endParaRPr>
          </a:p>
        </p:txBody>
      </p:sp>
      <p:sp>
        <p:nvSpPr>
          <p:cNvPr id="44" name="TextBox 43"/>
          <p:cNvSpPr txBox="1"/>
          <p:nvPr/>
        </p:nvSpPr>
        <p:spPr>
          <a:xfrm>
            <a:off x="7868127" y="5896636"/>
            <a:ext cx="1268296" cy="461665"/>
          </a:xfrm>
          <a:prstGeom prst="rect">
            <a:avLst/>
          </a:prstGeom>
          <a:noFill/>
        </p:spPr>
        <p:txBody>
          <a:bodyPr wrap="none">
            <a:spAutoFit/>
          </a:bodyPr>
          <a:lstStyle/>
          <a:p>
            <a:pPr>
              <a:defRPr/>
            </a:pPr>
            <a:r>
              <a:rPr lang="en-US" sz="2400" b="1" dirty="0" smtClean="0">
                <a:solidFill>
                  <a:srgbClr val="1E5C90"/>
                </a:solidFill>
                <a:effectLst>
                  <a:outerShdw blurRad="38100" dist="38100" dir="2700000" algn="tl">
                    <a:schemeClr val="bg1">
                      <a:lumMod val="85000"/>
                      <a:alpha val="43000"/>
                    </a:schemeClr>
                  </a:outerShdw>
                </a:effectLst>
                <a:latin typeface="+mj-lt"/>
              </a:rPr>
              <a:t>Jun 2014</a:t>
            </a:r>
            <a:endParaRPr lang="en-US" sz="2400" b="1" dirty="0">
              <a:solidFill>
                <a:srgbClr val="1E5C90"/>
              </a:solidFill>
              <a:effectLst>
                <a:outerShdw blurRad="38100" dist="38100" dir="2700000" algn="tl">
                  <a:schemeClr val="bg1">
                    <a:lumMod val="85000"/>
                    <a:alpha val="43000"/>
                  </a:schemeClr>
                </a:outerShdw>
              </a:effectLst>
              <a:latin typeface="+mj-lt"/>
            </a:endParaRPr>
          </a:p>
        </p:txBody>
      </p:sp>
      <p:sp>
        <p:nvSpPr>
          <p:cNvPr id="32" name="AutoShape 21"/>
          <p:cNvSpPr>
            <a:spLocks noChangeArrowheads="1"/>
          </p:cNvSpPr>
          <p:nvPr/>
        </p:nvSpPr>
        <p:spPr bwMode="auto">
          <a:xfrm rot="5400000">
            <a:off x="3774337" y="1377825"/>
            <a:ext cx="225107" cy="493059"/>
          </a:xfrm>
          <a:prstGeom prst="downArrow">
            <a:avLst>
              <a:gd name="adj1" fmla="val 50000"/>
              <a:gd name="adj2" fmla="val 25000"/>
            </a:avLst>
          </a:prstGeom>
          <a:solidFill>
            <a:srgbClr val="C0C0C0"/>
          </a:solidFill>
          <a:ln w="9525">
            <a:solidFill>
              <a:schemeClr val="tx1"/>
            </a:solidFill>
            <a:miter lim="800000"/>
            <a:headEnd/>
            <a:tailEnd/>
          </a:ln>
        </p:spPr>
        <p:txBody>
          <a:bodyPr vert="eaVert" wrap="none" anchor="ctr"/>
          <a:lstStyle/>
          <a:p>
            <a:pPr>
              <a:spcBef>
                <a:spcPct val="20000"/>
              </a:spcBef>
              <a:defRPr/>
            </a:pPr>
            <a:endParaRPr lang="en-US" sz="2400">
              <a:latin typeface="+mj-lt"/>
            </a:endParaRPr>
          </a:p>
        </p:txBody>
      </p:sp>
      <p:sp>
        <p:nvSpPr>
          <p:cNvPr id="35" name="Rectangle 11"/>
          <p:cNvSpPr>
            <a:spLocks noChangeArrowheads="1"/>
          </p:cNvSpPr>
          <p:nvPr/>
        </p:nvSpPr>
        <p:spPr bwMode="auto">
          <a:xfrm>
            <a:off x="4398788" y="5300408"/>
            <a:ext cx="3449812" cy="32004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b="1" dirty="0" smtClean="0">
                <a:solidFill>
                  <a:schemeClr val="tx2"/>
                </a:solidFill>
                <a:latin typeface="+mj-lt"/>
              </a:rPr>
              <a:t>6-mo Extension and Data Solicitation</a:t>
            </a:r>
            <a:endParaRPr lang="en-US" b="1" dirty="0">
              <a:solidFill>
                <a:schemeClr val="tx2"/>
              </a:solidFill>
              <a:latin typeface="+mj-lt"/>
            </a:endParaRPr>
          </a:p>
        </p:txBody>
      </p:sp>
      <p:sp>
        <p:nvSpPr>
          <p:cNvPr id="36" name="TextBox 35"/>
          <p:cNvSpPr txBox="1"/>
          <p:nvPr/>
        </p:nvSpPr>
        <p:spPr>
          <a:xfrm>
            <a:off x="7874539" y="5256414"/>
            <a:ext cx="1255472" cy="461665"/>
          </a:xfrm>
          <a:prstGeom prst="rect">
            <a:avLst/>
          </a:prstGeom>
          <a:noFill/>
        </p:spPr>
        <p:txBody>
          <a:bodyPr wrap="none">
            <a:spAutoFit/>
          </a:bodyPr>
          <a:lstStyle/>
          <a:p>
            <a:pPr>
              <a:defRPr/>
            </a:pPr>
            <a:r>
              <a:rPr lang="en-US" sz="2400" b="1" dirty="0" smtClean="0">
                <a:solidFill>
                  <a:srgbClr val="1E5C90"/>
                </a:solidFill>
                <a:effectLst>
                  <a:outerShdw blurRad="38100" dist="38100" dir="2700000" algn="tl">
                    <a:schemeClr val="bg1">
                      <a:lumMod val="85000"/>
                      <a:alpha val="43000"/>
                    </a:schemeClr>
                  </a:outerShdw>
                </a:effectLst>
                <a:latin typeface="+mj-lt"/>
              </a:rPr>
              <a:t>Fall 2013</a:t>
            </a:r>
            <a:endParaRPr lang="en-US" sz="2400" b="1" dirty="0">
              <a:solidFill>
                <a:srgbClr val="1E5C90"/>
              </a:solidFill>
              <a:effectLst>
                <a:outerShdw blurRad="38100" dist="38100" dir="2700000" algn="tl">
                  <a:schemeClr val="bg1">
                    <a:lumMod val="85000"/>
                    <a:alpha val="43000"/>
                  </a:schemeClr>
                </a:outerShdw>
              </a:effectLst>
              <a:latin typeface="+mj-lt"/>
            </a:endParaRPr>
          </a:p>
        </p:txBody>
      </p:sp>
      <p:sp>
        <p:nvSpPr>
          <p:cNvPr id="37" name="AutoShape 14"/>
          <p:cNvSpPr>
            <a:spLocks noChangeArrowheads="1"/>
          </p:cNvSpPr>
          <p:nvPr/>
        </p:nvSpPr>
        <p:spPr bwMode="auto">
          <a:xfrm>
            <a:off x="6022094" y="5703252"/>
            <a:ext cx="203200" cy="171450"/>
          </a:xfrm>
          <a:prstGeom prst="downArrow">
            <a:avLst>
              <a:gd name="adj1" fmla="val 50000"/>
              <a:gd name="adj2" fmla="val 25000"/>
            </a:avLst>
          </a:prstGeom>
          <a:ln>
            <a:headEnd/>
            <a:tailEnd/>
          </a:ln>
        </p:spPr>
        <p:style>
          <a:lnRef idx="1">
            <a:schemeClr val="dk1"/>
          </a:lnRef>
          <a:fillRef idx="2">
            <a:schemeClr val="dk1"/>
          </a:fillRef>
          <a:effectRef idx="1">
            <a:schemeClr val="dk1"/>
          </a:effectRef>
          <a:fontRef idx="minor">
            <a:schemeClr val="dk1"/>
          </a:fontRef>
        </p:style>
        <p:txBody>
          <a:bodyPr vert="eaVert" wrap="none" anchor="ctr"/>
          <a:lstStyle/>
          <a:p>
            <a:pPr>
              <a:spcBef>
                <a:spcPct val="20000"/>
              </a:spcBef>
              <a:defRPr/>
            </a:pPr>
            <a:endParaRPr lang="en-US" sz="2400">
              <a:latin typeface="+mj-lt"/>
            </a:endParaRPr>
          </a:p>
        </p:txBody>
      </p:sp>
      <p:sp>
        <p:nvSpPr>
          <p:cNvPr id="45" name="AutoShape 21"/>
          <p:cNvSpPr>
            <a:spLocks noChangeArrowheads="1"/>
          </p:cNvSpPr>
          <p:nvPr/>
        </p:nvSpPr>
        <p:spPr bwMode="auto">
          <a:xfrm rot="5400000">
            <a:off x="3784330" y="3227181"/>
            <a:ext cx="225107" cy="493059"/>
          </a:xfrm>
          <a:prstGeom prst="downArrow">
            <a:avLst>
              <a:gd name="adj1" fmla="val 50000"/>
              <a:gd name="adj2" fmla="val 25000"/>
            </a:avLst>
          </a:prstGeom>
          <a:solidFill>
            <a:srgbClr val="C0C0C0"/>
          </a:solidFill>
          <a:ln w="9525">
            <a:solidFill>
              <a:schemeClr val="tx1"/>
            </a:solidFill>
            <a:miter lim="800000"/>
            <a:headEnd/>
            <a:tailEnd/>
          </a:ln>
        </p:spPr>
        <p:txBody>
          <a:bodyPr vert="eaVert" wrap="none" anchor="ctr"/>
          <a:lstStyle/>
          <a:p>
            <a:pPr>
              <a:spcBef>
                <a:spcPct val="20000"/>
              </a:spcBef>
              <a:defRPr/>
            </a:pPr>
            <a:endParaRPr lang="en-US" sz="2400">
              <a:latin typeface="+mj-lt"/>
            </a:endParaRPr>
          </a:p>
        </p:txBody>
      </p:sp>
      <p:sp>
        <p:nvSpPr>
          <p:cNvPr id="39" name="TextBox 38"/>
          <p:cNvSpPr txBox="1"/>
          <p:nvPr/>
        </p:nvSpPr>
        <p:spPr>
          <a:xfrm>
            <a:off x="6234819" y="1083906"/>
            <a:ext cx="692818"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83 spp.</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47" name="TextBox 46"/>
          <p:cNvSpPr txBox="1"/>
          <p:nvPr/>
        </p:nvSpPr>
        <p:spPr>
          <a:xfrm>
            <a:off x="2904101" y="1879508"/>
            <a:ext cx="521297"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1 sp.</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49" name="TextBox 48"/>
          <p:cNvSpPr txBox="1"/>
          <p:nvPr/>
        </p:nvSpPr>
        <p:spPr>
          <a:xfrm>
            <a:off x="6242744" y="1768706"/>
            <a:ext cx="692818"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82 spp.</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50" name="TextBox 49"/>
          <p:cNvSpPr txBox="1"/>
          <p:nvPr/>
        </p:nvSpPr>
        <p:spPr>
          <a:xfrm>
            <a:off x="6242744" y="2956206"/>
            <a:ext cx="692818"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82 spp.</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51" name="TextBox 50"/>
          <p:cNvSpPr txBox="1"/>
          <p:nvPr/>
        </p:nvSpPr>
        <p:spPr>
          <a:xfrm>
            <a:off x="2900033" y="3577904"/>
            <a:ext cx="692818"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16 spp.</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52" name="TextBox 51"/>
          <p:cNvSpPr txBox="1"/>
          <p:nvPr/>
        </p:nvSpPr>
        <p:spPr>
          <a:xfrm>
            <a:off x="6240769" y="3607356"/>
            <a:ext cx="692818"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66 spp.</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53" name="TextBox 52"/>
          <p:cNvSpPr txBox="1"/>
          <p:nvPr/>
        </p:nvSpPr>
        <p:spPr>
          <a:xfrm>
            <a:off x="7105669" y="3617256"/>
            <a:ext cx="611065"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2 spp.</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54" name="TextBox 53"/>
          <p:cNvSpPr txBox="1"/>
          <p:nvPr/>
        </p:nvSpPr>
        <p:spPr>
          <a:xfrm>
            <a:off x="6844419" y="3617256"/>
            <a:ext cx="271228"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55" name="TextBox 54"/>
          <p:cNvSpPr txBox="1"/>
          <p:nvPr/>
        </p:nvSpPr>
        <p:spPr>
          <a:xfrm>
            <a:off x="6238794" y="4294131"/>
            <a:ext cx="692818"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68 spp.</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56" name="TextBox 55"/>
          <p:cNvSpPr txBox="1"/>
          <p:nvPr/>
        </p:nvSpPr>
        <p:spPr>
          <a:xfrm>
            <a:off x="6236819" y="4921531"/>
            <a:ext cx="692818"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68 spp.</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57" name="TextBox 56"/>
          <p:cNvSpPr txBox="1"/>
          <p:nvPr/>
        </p:nvSpPr>
        <p:spPr>
          <a:xfrm>
            <a:off x="6234844" y="5560806"/>
            <a:ext cx="692818" cy="307777"/>
          </a:xfrm>
          <a:prstGeom prst="rect">
            <a:avLst/>
          </a:prstGeom>
          <a:noFill/>
        </p:spPr>
        <p:txBody>
          <a:bodyPr wrap="none">
            <a:spAutoFit/>
          </a:bodyPr>
          <a:lstStyle/>
          <a:p>
            <a:pPr>
              <a:defRPr/>
            </a:pPr>
            <a:r>
              <a:rPr lang="en-US" sz="1400" b="1" dirty="0" smtClean="0">
                <a:solidFill>
                  <a:srgbClr val="7030A0"/>
                </a:solidFill>
                <a:effectLst>
                  <a:outerShdw blurRad="38100" dist="38100" dir="2700000" algn="tl">
                    <a:schemeClr val="bg1">
                      <a:lumMod val="85000"/>
                      <a:alpha val="43000"/>
                    </a:schemeClr>
                  </a:outerShdw>
                </a:effectLst>
                <a:latin typeface="+mj-lt"/>
              </a:rPr>
              <a:t>68 spp.</a:t>
            </a:r>
            <a:endParaRPr lang="en-US" sz="1400" b="1" dirty="0">
              <a:solidFill>
                <a:srgbClr val="7030A0"/>
              </a:solidFill>
              <a:effectLst>
                <a:outerShdw blurRad="38100" dist="38100" dir="2700000" algn="tl">
                  <a:schemeClr val="bg1">
                    <a:lumMod val="85000"/>
                    <a:alpha val="43000"/>
                  </a:schemeClr>
                </a:outerShdw>
              </a:effectLst>
              <a:latin typeface="+mj-lt"/>
            </a:endParaRPr>
          </a:p>
        </p:txBody>
      </p:sp>
      <p:sp>
        <p:nvSpPr>
          <p:cNvPr id="59" name="Title 1"/>
          <p:cNvSpPr>
            <a:spLocks noGrp="1"/>
          </p:cNvSpPr>
          <p:nvPr>
            <p:ph type="title"/>
          </p:nvPr>
        </p:nvSpPr>
        <p:spPr>
          <a:xfrm>
            <a:off x="457200" y="284670"/>
            <a:ext cx="8229600" cy="676014"/>
          </a:xfrm>
        </p:spPr>
        <p:txBody>
          <a:bodyPr>
            <a:normAutofit/>
          </a:bodyPr>
          <a:lstStyle/>
          <a:p>
            <a:r>
              <a:rPr lang="en-US" dirty="0" smtClean="0"/>
              <a:t>Process</a:t>
            </a:r>
            <a:endParaRPr lang="en-US" dirty="0"/>
          </a:p>
        </p:txBody>
      </p:sp>
    </p:spTree>
    <p:extLst>
      <p:ext uri="{BB962C8B-B14F-4D97-AF65-F5344CB8AC3E}">
        <p14:creationId xmlns:p14="http://schemas.microsoft.com/office/powerpoint/2010/main" val="371557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What did we propose?</a:t>
            </a:r>
            <a:br>
              <a:rPr lang="en-US" dirty="0" smtClean="0"/>
            </a:b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Administration | National Marine Fisheries Service | Page </a:t>
            </a:r>
            <a:fld id="{632D3AEB-7CBE-3049-91AC-335C6B4F5BF6}" type="slidenum">
              <a:rPr lang="en-US" smtClean="0"/>
              <a:pPr/>
              <a:t>3</a:t>
            </a:fld>
            <a:endParaRPr lang="en-US" dirty="0"/>
          </a:p>
        </p:txBody>
      </p:sp>
      <p:sp>
        <p:nvSpPr>
          <p:cNvPr id="5" name="Content Placeholder 2"/>
          <p:cNvSpPr>
            <a:spLocks noGrp="1"/>
          </p:cNvSpPr>
          <p:nvPr>
            <p:ph idx="1"/>
          </p:nvPr>
        </p:nvSpPr>
        <p:spPr>
          <a:xfrm>
            <a:off x="457200" y="1323730"/>
            <a:ext cx="8229600" cy="4525963"/>
          </a:xfrm>
        </p:spPr>
        <p:txBody>
          <a:bodyPr/>
          <a:lstStyle/>
          <a:p>
            <a:pPr eaLnBrk="1" hangingPunct="1"/>
            <a:r>
              <a:rPr lang="en-US" dirty="0" smtClean="0"/>
              <a:t>NOAA proposed listing 66 coral species and reclassifying two under the ESA  </a:t>
            </a:r>
          </a:p>
          <a:p>
            <a:pPr lvl="1" eaLnBrk="1" hangingPunct="1">
              <a:buFont typeface="Courier New" pitchFamily="49" charset="0"/>
              <a:buChar char="o"/>
            </a:pPr>
            <a:r>
              <a:rPr lang="en-US" sz="2600" dirty="0" smtClean="0"/>
              <a:t>Of the 66 species, 54 are proposed as threatened and 12 as endangered</a:t>
            </a:r>
          </a:p>
          <a:p>
            <a:pPr lvl="1">
              <a:buFont typeface="Courier New" pitchFamily="49" charset="0"/>
              <a:buChar char="o"/>
            </a:pPr>
            <a:r>
              <a:rPr lang="en-US" sz="2600" dirty="0"/>
              <a:t>16 of the 82 species contained in the original petition are not warranted for listing under the ESA</a:t>
            </a:r>
          </a:p>
          <a:p>
            <a:pPr lvl="1" eaLnBrk="1" hangingPunct="1">
              <a:buFont typeface="Courier New" pitchFamily="49" charset="0"/>
              <a:buChar char="o"/>
            </a:pPr>
            <a:r>
              <a:rPr lang="en-US" sz="2600" dirty="0" smtClean="0"/>
              <a:t>2 Caribbean species – elkhorn and staghorn corals – are being proposed for reclassification from threatened to endangered</a:t>
            </a:r>
          </a:p>
          <a:p>
            <a:pPr lvl="1" eaLnBrk="1" hangingPunct="1">
              <a:buFont typeface="Courier New" pitchFamily="49" charset="0"/>
              <a:buChar char="o"/>
            </a:pPr>
            <a:endParaRPr lang="en-US" sz="2600" dirty="0" smtClean="0"/>
          </a:p>
        </p:txBody>
      </p:sp>
    </p:spTree>
    <p:extLst>
      <p:ext uri="{BB962C8B-B14F-4D97-AF65-F5344CB8AC3E}">
        <p14:creationId xmlns:p14="http://schemas.microsoft.com/office/powerpoint/2010/main" val="277063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Administration | National Marine Fisheries Service | Page </a:t>
            </a:r>
            <a:fld id="{632D3AEB-7CBE-3049-91AC-335C6B4F5BF6}" type="slidenum">
              <a:rPr lang="en-US" smtClean="0"/>
              <a:pPr/>
              <a:t>4</a:t>
            </a:fld>
            <a:endParaRPr lang="en-US" dirty="0"/>
          </a:p>
        </p:txBody>
      </p:sp>
      <p:sp>
        <p:nvSpPr>
          <p:cNvPr id="7" name="Title 1"/>
          <p:cNvSpPr>
            <a:spLocks noGrp="1"/>
          </p:cNvSpPr>
          <p:nvPr>
            <p:ph type="title"/>
          </p:nvPr>
        </p:nvSpPr>
        <p:spPr>
          <a:xfrm>
            <a:off x="457200" y="457200"/>
            <a:ext cx="8229600" cy="676275"/>
          </a:xfrm>
        </p:spPr>
        <p:txBody>
          <a:bodyPr>
            <a:normAutofit fontScale="90000"/>
          </a:bodyPr>
          <a:lstStyle/>
          <a:p>
            <a:pPr algn="l"/>
            <a:r>
              <a:rPr lang="en-US" dirty="0" smtClean="0">
                <a:ea typeface="ＭＳ Ｐゴシック" pitchFamily="34" charset="-128"/>
                <a:cs typeface="Arial Narrow Bold" pitchFamily="34" charset="0"/>
              </a:rPr>
              <a:t>Species Proposed for Listing by: Jurisdiction</a:t>
            </a:r>
          </a:p>
        </p:txBody>
      </p:sp>
      <p:graphicFrame>
        <p:nvGraphicFramePr>
          <p:cNvPr id="8" name="Content Placeholder 4"/>
          <p:cNvGraphicFramePr>
            <a:graphicFrameLocks noGrp="1"/>
          </p:cNvGraphicFramePr>
          <p:nvPr>
            <p:ph idx="1"/>
          </p:nvPr>
        </p:nvGraphicFramePr>
        <p:xfrm>
          <a:off x="457200" y="1206500"/>
          <a:ext cx="8229600" cy="2971800"/>
        </p:xfrm>
        <a:graphic>
          <a:graphicData uri="http://schemas.openxmlformats.org/drawingml/2006/table">
            <a:tbl>
              <a:tblPr/>
              <a:tblGrid>
                <a:gridCol w="2743200"/>
                <a:gridCol w="2743200"/>
                <a:gridCol w="27432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Narrow" pitchFamily="34" charset="0"/>
                          <a:ea typeface="ＭＳ Ｐゴシック" charset="-128"/>
                        </a:rPr>
                        <a:t>Jurisdiction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Narrow" pitchFamily="34" charset="0"/>
                          <a:ea typeface="ＭＳ Ｐゴシック" charset="-128"/>
                        </a:rPr>
                        <a:t># Proposed Endangered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Narrow" pitchFamily="34" charset="0"/>
                          <a:ea typeface="ＭＳ Ｐゴシック" charset="-128"/>
                        </a:rPr>
                        <a:t># Proposed Threatened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Florida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Puerto Rico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EF"/>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US Virgin Islands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ea typeface="ＭＳ Ｐゴシック" charset="-128"/>
                        </a:rPr>
                        <a:t>Hawai</a:t>
                      </a:r>
                      <a:r>
                        <a:rPr kumimoji="0" lang="en-US" altLang="en-US" sz="1800" b="0" i="0" u="none" strike="noStrike" cap="none" normalizeH="0" baseline="0" dirty="0" smtClean="0">
                          <a:ln>
                            <a:noFill/>
                          </a:ln>
                          <a:solidFill>
                            <a:srgbClr val="000000"/>
                          </a:solidFill>
                          <a:effectLst/>
                          <a:latin typeface="Arial Narrow" pitchFamily="34" charset="0"/>
                          <a:ea typeface="ＭＳ Ｐゴシック" charset="-128"/>
                        </a:rPr>
                        <a:t>’</a:t>
                      </a:r>
                      <a:r>
                        <a:rPr kumimoji="0" lang="en-US" sz="1800" b="0" i="0" u="none" strike="noStrike" cap="none" normalizeH="0" baseline="0" dirty="0" smtClean="0">
                          <a:ln>
                            <a:noFill/>
                          </a:ln>
                          <a:solidFill>
                            <a:srgbClr val="000000"/>
                          </a:solidFill>
                          <a:effectLst/>
                          <a:latin typeface="Arial Narrow" pitchFamily="34" charset="0"/>
                          <a:ea typeface="ＭＳ Ｐゴシック" charset="-128"/>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EF"/>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Narrow" pitchFamily="34" charset="0"/>
                          <a:ea typeface="ＭＳ Ｐゴシック" charset="-128"/>
                        </a:rPr>
                        <a:t>Guam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27-30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CNMI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EF"/>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American Samoa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Narrow" pitchFamily="34" charset="0"/>
                          <a:ea typeface="ＭＳ Ｐゴシック" charset="-128"/>
                        </a:rPr>
                        <a:t>41-43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ADD"/>
                    </a:solidFill>
                  </a:tcPr>
                </a:tc>
              </a:tr>
            </a:tbl>
          </a:graphicData>
        </a:graphic>
      </p:graphicFrame>
    </p:spTree>
    <p:extLst>
      <p:ext uri="{BB962C8B-B14F-4D97-AF65-F5344CB8AC3E}">
        <p14:creationId xmlns:p14="http://schemas.microsoft.com/office/powerpoint/2010/main" val="1390032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113" y="108587"/>
            <a:ext cx="4488878" cy="392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Southeast Coral Proposals</a:t>
            </a:r>
            <a:endParaRPr lang="en-US" dirty="0"/>
          </a:p>
        </p:txBody>
      </p:sp>
      <p:sp>
        <p:nvSpPr>
          <p:cNvPr id="5" name="Content Placeholder 4"/>
          <p:cNvSpPr>
            <a:spLocks noGrp="1"/>
          </p:cNvSpPr>
          <p:nvPr>
            <p:ph idx="1"/>
          </p:nvPr>
        </p:nvSpPr>
        <p:spPr/>
        <p:txBody>
          <a:bodyPr>
            <a:normAutofit fontScale="62500" lnSpcReduction="20000"/>
          </a:bodyPr>
          <a:lstStyle/>
          <a:p>
            <a:pPr marR="103010"/>
            <a:r>
              <a:rPr lang="en-US" b="1" dirty="0" smtClean="0">
                <a:solidFill>
                  <a:srgbClr val="00457D"/>
                </a:solidFill>
              </a:rPr>
              <a:t>Proposed </a:t>
            </a:r>
            <a:r>
              <a:rPr lang="en-US" b="1" dirty="0">
                <a:solidFill>
                  <a:srgbClr val="00457D"/>
                </a:solidFill>
              </a:rPr>
              <a:t>Endangered </a:t>
            </a:r>
            <a:r>
              <a:rPr lang="en-US" b="1" dirty="0" smtClean="0">
                <a:solidFill>
                  <a:srgbClr val="00457D"/>
                </a:solidFill>
              </a:rPr>
              <a:t>Species</a:t>
            </a:r>
            <a:endParaRPr lang="en-US" dirty="0">
              <a:solidFill>
                <a:srgbClr val="00457D"/>
              </a:solidFill>
            </a:endParaRPr>
          </a:p>
          <a:p>
            <a:pPr marR="80830"/>
            <a:r>
              <a:rPr lang="en-US" dirty="0"/>
              <a:t>Staghorn coral (</a:t>
            </a:r>
            <a:r>
              <a:rPr lang="en-US" i="1" dirty="0" err="1"/>
              <a:t>Acropora</a:t>
            </a:r>
            <a:r>
              <a:rPr lang="en-US" i="1" dirty="0"/>
              <a:t> </a:t>
            </a:r>
            <a:r>
              <a:rPr lang="en-US" i="1" dirty="0" err="1"/>
              <a:t>cervicornis</a:t>
            </a:r>
            <a:r>
              <a:rPr lang="en-US" dirty="0" smtClean="0"/>
              <a:t>)</a:t>
            </a:r>
            <a:r>
              <a:rPr lang="en-US" dirty="0" smtClean="0">
                <a:solidFill>
                  <a:srgbClr val="FF0000"/>
                </a:solidFill>
              </a:rPr>
              <a:t>*</a:t>
            </a:r>
            <a:r>
              <a:rPr lang="en-US" dirty="0" smtClean="0"/>
              <a:t> </a:t>
            </a:r>
            <a:endParaRPr lang="en-US" dirty="0"/>
          </a:p>
          <a:p>
            <a:pPr marR="85310"/>
            <a:r>
              <a:rPr lang="en-US" dirty="0"/>
              <a:t>Elkhorn coral (</a:t>
            </a:r>
            <a:r>
              <a:rPr lang="en-US" i="1" dirty="0" err="1"/>
              <a:t>Acropora</a:t>
            </a:r>
            <a:r>
              <a:rPr lang="en-US" i="1" dirty="0"/>
              <a:t> </a:t>
            </a:r>
            <a:r>
              <a:rPr lang="en-US" i="1" dirty="0" err="1"/>
              <a:t>palmata</a:t>
            </a:r>
            <a:r>
              <a:rPr lang="en-US" dirty="0" smtClean="0"/>
              <a:t>)</a:t>
            </a:r>
            <a:r>
              <a:rPr lang="en-US" dirty="0" smtClean="0">
                <a:solidFill>
                  <a:srgbClr val="FF0000"/>
                </a:solidFill>
              </a:rPr>
              <a:t>*</a:t>
            </a:r>
            <a:r>
              <a:rPr lang="en-US" dirty="0" smtClean="0"/>
              <a:t> </a:t>
            </a:r>
            <a:endParaRPr lang="en-US" dirty="0"/>
          </a:p>
          <a:p>
            <a:pPr marR="76160"/>
            <a:r>
              <a:rPr lang="en-US" dirty="0"/>
              <a:t>Pillar coral (</a:t>
            </a:r>
            <a:r>
              <a:rPr lang="en-US" i="1" dirty="0" err="1"/>
              <a:t>Dendrogyra</a:t>
            </a:r>
            <a:r>
              <a:rPr lang="en-US" i="1" dirty="0"/>
              <a:t> </a:t>
            </a:r>
            <a:r>
              <a:rPr lang="en-US" i="1" dirty="0" err="1"/>
              <a:t>cylindrus</a:t>
            </a:r>
            <a:r>
              <a:rPr lang="en-US" dirty="0" smtClean="0"/>
              <a:t>)</a:t>
            </a:r>
            <a:endParaRPr lang="en-US" dirty="0"/>
          </a:p>
          <a:p>
            <a:pPr marR="77530"/>
            <a:r>
              <a:rPr lang="it-IT" dirty="0"/>
              <a:t>Lobed star coral (</a:t>
            </a:r>
            <a:r>
              <a:rPr lang="it-IT" i="1" dirty="0"/>
              <a:t>Montastraea annularis</a:t>
            </a:r>
            <a:r>
              <a:rPr lang="it-IT" dirty="0"/>
              <a:t>) </a:t>
            </a:r>
            <a:endParaRPr lang="it-IT" dirty="0" smtClean="0"/>
          </a:p>
          <a:p>
            <a:pPr marR="77530"/>
            <a:r>
              <a:rPr lang="en-US" dirty="0" smtClean="0"/>
              <a:t>Mountainous </a:t>
            </a:r>
            <a:r>
              <a:rPr lang="en-US" dirty="0"/>
              <a:t>star (</a:t>
            </a:r>
            <a:r>
              <a:rPr lang="en-US" i="1" dirty="0" err="1"/>
              <a:t>Montastraea</a:t>
            </a:r>
            <a:r>
              <a:rPr lang="en-US" i="1" dirty="0"/>
              <a:t> </a:t>
            </a:r>
            <a:r>
              <a:rPr lang="en-US" i="1" dirty="0" err="1"/>
              <a:t>faveolata</a:t>
            </a:r>
            <a:r>
              <a:rPr lang="en-US" dirty="0"/>
              <a:t>) </a:t>
            </a:r>
          </a:p>
          <a:p>
            <a:r>
              <a:rPr lang="en-US" dirty="0"/>
              <a:t>Knobby star coral (</a:t>
            </a:r>
            <a:r>
              <a:rPr lang="en-US" i="1" dirty="0" err="1"/>
              <a:t>Montastraea</a:t>
            </a:r>
            <a:r>
              <a:rPr lang="en-US" i="1" dirty="0"/>
              <a:t> </a:t>
            </a:r>
            <a:r>
              <a:rPr lang="en-US" i="1" dirty="0" err="1"/>
              <a:t>franksi</a:t>
            </a:r>
            <a:r>
              <a:rPr lang="en-US" dirty="0"/>
              <a:t>) </a:t>
            </a:r>
          </a:p>
          <a:p>
            <a:r>
              <a:rPr lang="en-US" dirty="0"/>
              <a:t>Rough cactus coral (</a:t>
            </a:r>
            <a:r>
              <a:rPr lang="en-US" i="1" dirty="0" err="1"/>
              <a:t>Mycetophyllia</a:t>
            </a:r>
            <a:r>
              <a:rPr lang="en-US" i="1" dirty="0"/>
              <a:t> </a:t>
            </a:r>
            <a:r>
              <a:rPr lang="en-US" i="1" dirty="0" err="1"/>
              <a:t>ferox</a:t>
            </a:r>
            <a:r>
              <a:rPr lang="en-US" dirty="0">
                <a:solidFill>
                  <a:srgbClr val="0000FF"/>
                </a:solidFill>
              </a:rPr>
              <a:t>) </a:t>
            </a:r>
            <a:endParaRPr lang="en-US" dirty="0" smtClean="0">
              <a:solidFill>
                <a:srgbClr val="0000FF"/>
              </a:solidFill>
            </a:endParaRPr>
          </a:p>
          <a:p>
            <a:endParaRPr lang="en-US" dirty="0">
              <a:solidFill>
                <a:srgbClr val="0000FF"/>
              </a:solidFill>
            </a:endParaRPr>
          </a:p>
          <a:p>
            <a:r>
              <a:rPr lang="en-US" b="1" dirty="0">
                <a:solidFill>
                  <a:srgbClr val="00457D"/>
                </a:solidFill>
              </a:rPr>
              <a:t>Proposed Threatened Species </a:t>
            </a:r>
            <a:endParaRPr lang="en-US" dirty="0">
              <a:solidFill>
                <a:srgbClr val="00457D"/>
              </a:solidFill>
            </a:endParaRPr>
          </a:p>
          <a:p>
            <a:r>
              <a:rPr lang="en-US" dirty="0"/>
              <a:t>Lamarck's sheet coral (</a:t>
            </a:r>
            <a:r>
              <a:rPr lang="en-US" i="1" dirty="0" err="1"/>
              <a:t>Agaricia</a:t>
            </a:r>
            <a:r>
              <a:rPr lang="en-US" i="1" dirty="0"/>
              <a:t> </a:t>
            </a:r>
            <a:r>
              <a:rPr lang="en-US" i="1" dirty="0" err="1"/>
              <a:t>lamarcki</a:t>
            </a:r>
            <a:r>
              <a:rPr lang="en-US" dirty="0"/>
              <a:t>) </a:t>
            </a:r>
          </a:p>
          <a:p>
            <a:r>
              <a:rPr lang="en-US" dirty="0"/>
              <a:t>Elliptical star coral (</a:t>
            </a:r>
            <a:r>
              <a:rPr lang="en-US" i="1" dirty="0" err="1"/>
              <a:t>Dichocoenia</a:t>
            </a:r>
            <a:r>
              <a:rPr lang="en-US" i="1" dirty="0"/>
              <a:t> </a:t>
            </a:r>
            <a:r>
              <a:rPr lang="en-US" i="1" dirty="0" err="1"/>
              <a:t>stokesii</a:t>
            </a:r>
            <a:r>
              <a:rPr lang="en-US" dirty="0"/>
              <a:t>) </a:t>
            </a:r>
          </a:p>
          <a:p>
            <a:pPr marL="0" indent="0">
              <a:buNone/>
            </a:pPr>
            <a:endParaRPr lang="en-US" dirty="0" smtClean="0"/>
          </a:p>
          <a:p>
            <a:pPr marL="0" indent="0">
              <a:buNone/>
            </a:pPr>
            <a:r>
              <a:rPr lang="en-US" dirty="0" smtClean="0">
                <a:solidFill>
                  <a:srgbClr val="FF0000"/>
                </a:solidFill>
              </a:rPr>
              <a:t>*Presently listed as threatened</a:t>
            </a:r>
            <a:endParaRPr lang="en-US" dirty="0">
              <a:solidFill>
                <a:srgbClr val="FF000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113" y="3275696"/>
            <a:ext cx="4488878" cy="391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014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2912" y="1118700"/>
            <a:ext cx="8911088" cy="4780796"/>
          </a:xfrm>
          <a:prstGeom prst="rect">
            <a:avLst/>
          </a:prstGeom>
          <a:noFill/>
        </p:spPr>
        <p:txBody>
          <a:bodyPr wrap="square" rtlCol="0">
            <a:spAutoFit/>
          </a:bodyPr>
          <a:lstStyle/>
          <a:p>
            <a:pPr marL="347663" indent="-347663">
              <a:lnSpc>
                <a:spcPct val="120000"/>
              </a:lnSpc>
              <a:spcBef>
                <a:spcPts val="0"/>
              </a:spcBef>
              <a:spcAft>
                <a:spcPts val="1000"/>
              </a:spcAft>
              <a:buFont typeface="Arial" pitchFamily="34" charset="0"/>
              <a:buChar char="•"/>
            </a:pPr>
            <a:r>
              <a:rPr lang="en-US" sz="2400" b="1" dirty="0" smtClean="0">
                <a:solidFill>
                  <a:srgbClr val="005580"/>
                </a:solidFill>
              </a:rPr>
              <a:t>Status Review Report</a:t>
            </a:r>
            <a:r>
              <a:rPr lang="en-US" sz="2400" dirty="0" smtClean="0">
                <a:solidFill>
                  <a:srgbClr val="005580"/>
                </a:solidFill>
              </a:rPr>
              <a:t>: Drafted by the Biological Review Team to provide 82 species-specific status reviews. The peer-reviewed report summarizes general threats to corals, their life history and ecology, and provides species assessments for each of the 82 species.</a:t>
            </a:r>
          </a:p>
          <a:p>
            <a:pPr marL="347663" indent="-347663">
              <a:lnSpc>
                <a:spcPct val="120000"/>
              </a:lnSpc>
              <a:spcBef>
                <a:spcPts val="0"/>
              </a:spcBef>
              <a:spcAft>
                <a:spcPts val="1000"/>
              </a:spcAft>
              <a:buFont typeface="Arial" pitchFamily="34" charset="0"/>
              <a:buChar char="•"/>
            </a:pPr>
            <a:r>
              <a:rPr lang="en-US" sz="2400" b="1" dirty="0" smtClean="0">
                <a:solidFill>
                  <a:srgbClr val="005580"/>
                </a:solidFill>
              </a:rPr>
              <a:t>Management Report</a:t>
            </a:r>
            <a:r>
              <a:rPr lang="en-US" sz="2400" dirty="0" smtClean="0">
                <a:solidFill>
                  <a:srgbClr val="005580"/>
                </a:solidFill>
              </a:rPr>
              <a:t>:  Drafted by the regional offices to provide the basis for determining whether existing laws, conservation efforts, and other regulatory mechanisms are adequate to protect the species.</a:t>
            </a:r>
          </a:p>
          <a:p>
            <a:pPr marL="347663" indent="-347663">
              <a:lnSpc>
                <a:spcPct val="120000"/>
              </a:lnSpc>
              <a:spcBef>
                <a:spcPts val="0"/>
              </a:spcBef>
              <a:spcAft>
                <a:spcPts val="1000"/>
              </a:spcAft>
              <a:buFont typeface="Arial" pitchFamily="34" charset="0"/>
              <a:buChar char="•"/>
            </a:pPr>
            <a:r>
              <a:rPr lang="en-US" sz="2400" b="1" dirty="0" smtClean="0">
                <a:solidFill>
                  <a:srgbClr val="005580"/>
                </a:solidFill>
              </a:rPr>
              <a:t>Supplemental Information Report</a:t>
            </a:r>
            <a:r>
              <a:rPr lang="en-US" sz="2400" dirty="0" smtClean="0">
                <a:solidFill>
                  <a:srgbClr val="005580"/>
                </a:solidFill>
              </a:rPr>
              <a:t>: Provides summary of new information collected from NOAA’s Public Engagement process in April-July 2012 (approximately 400 scientific articles and 42,000 public comments)</a:t>
            </a:r>
          </a:p>
        </p:txBody>
      </p:sp>
      <p:sp>
        <p:nvSpPr>
          <p:cNvPr id="8" name="Title 1"/>
          <p:cNvSpPr txBox="1">
            <a:spLocks/>
          </p:cNvSpPr>
          <p:nvPr/>
        </p:nvSpPr>
        <p:spPr>
          <a:xfrm>
            <a:off x="457200" y="180464"/>
            <a:ext cx="8229600" cy="676014"/>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smtClean="0">
                <a:ln>
                  <a:noFill/>
                </a:ln>
                <a:solidFill>
                  <a:schemeClr val="accent1"/>
                </a:solidFill>
                <a:effectLst/>
                <a:uLnTx/>
                <a:uFillTx/>
                <a:latin typeface="+mj-lt"/>
                <a:ea typeface="+mj-ea"/>
                <a:cs typeface="Arial Narrow Bold" pitchFamily="34" charset="0"/>
              </a:rPr>
              <a:t>Basis of Proposed Rule</a:t>
            </a:r>
          </a:p>
        </p:txBody>
      </p:sp>
      <p:sp>
        <p:nvSpPr>
          <p:cNvPr id="9" name="Slide Number Placeholder 8"/>
          <p:cNvSpPr>
            <a:spLocks noGrp="1"/>
          </p:cNvSpPr>
          <p:nvPr>
            <p:ph type="sldNum" sz="quarter" idx="12"/>
          </p:nvPr>
        </p:nvSpPr>
        <p:spPr/>
        <p:txBody>
          <a:bodyPr/>
          <a:lstStyle/>
          <a:p>
            <a:fld id="{B5FF437A-EF3F-4AC9-B988-AE2E8A88C6B9}" type="slidenum">
              <a:rPr lang="en-US" smtClean="0"/>
              <a:pPr/>
              <a:t>6</a:t>
            </a:fld>
            <a:endParaRPr lang="en-US"/>
          </a:p>
        </p:txBody>
      </p:sp>
    </p:spTree>
    <p:extLst>
      <p:ext uri="{BB962C8B-B14F-4D97-AF65-F5344CB8AC3E}">
        <p14:creationId xmlns:p14="http://schemas.microsoft.com/office/powerpoint/2010/main" val="1963918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57200"/>
            <a:ext cx="8229600" cy="676014"/>
          </a:xfrm>
          <a:prstGeom prst="rect">
            <a:avLst/>
          </a:prstGeom>
        </p:spPr>
        <p:txBody>
          <a:bodyPr vert="horz" lIns="91440" tIns="45720" rIns="91440" bIns="45720" rtlCol="0" anchor="t" anchorCtr="0">
            <a:normAutofit fontScale="92500" lnSpcReduction="10000"/>
          </a:bodyPr>
          <a:lstStyle/>
          <a:p>
            <a:pPr>
              <a:spcBef>
                <a:spcPct val="0"/>
              </a:spcBef>
              <a:defRPr/>
            </a:pPr>
            <a:r>
              <a:rPr lang="en-US" sz="4400" b="1" dirty="0" smtClean="0">
                <a:solidFill>
                  <a:srgbClr val="008998"/>
                </a:solidFill>
                <a:ea typeface="+mj-ea"/>
                <a:cs typeface="Arial Narrow Bold"/>
              </a:rPr>
              <a:t>Participants</a:t>
            </a:r>
            <a:endParaRPr lang="en-US" sz="4400" b="1" dirty="0">
              <a:solidFill>
                <a:srgbClr val="008998"/>
              </a:solidFill>
              <a:ea typeface="+mj-ea"/>
              <a:cs typeface="Arial Narrow Bold"/>
            </a:endParaRPr>
          </a:p>
        </p:txBody>
      </p:sp>
      <p:sp>
        <p:nvSpPr>
          <p:cNvPr id="9" name="TextBox 8"/>
          <p:cNvSpPr txBox="1"/>
          <p:nvPr/>
        </p:nvSpPr>
        <p:spPr>
          <a:xfrm>
            <a:off x="232912" y="1205784"/>
            <a:ext cx="8669547" cy="5018810"/>
          </a:xfrm>
          <a:prstGeom prst="rect">
            <a:avLst/>
          </a:prstGeom>
          <a:noFill/>
        </p:spPr>
        <p:txBody>
          <a:bodyPr wrap="square" rtlCol="0">
            <a:spAutoFit/>
          </a:bodyPr>
          <a:lstStyle/>
          <a:p>
            <a:pPr marL="342900" indent="-342900">
              <a:lnSpc>
                <a:spcPct val="120000"/>
              </a:lnSpc>
              <a:spcAft>
                <a:spcPts val="1000"/>
              </a:spcAft>
              <a:buFont typeface="Arial" panose="020B0604020202020204" pitchFamily="34" charset="0"/>
              <a:buChar char="•"/>
            </a:pPr>
            <a:r>
              <a:rPr lang="en-US" sz="2800" dirty="0" smtClean="0">
                <a:solidFill>
                  <a:schemeClr val="tx2"/>
                </a:solidFill>
              </a:rPr>
              <a:t>NOAA Fisheries’ Southeast  Regional Office and Pacific Islands Regional Office</a:t>
            </a:r>
          </a:p>
          <a:p>
            <a:pPr marL="347663" indent="-347663">
              <a:lnSpc>
                <a:spcPct val="120000"/>
              </a:lnSpc>
              <a:spcAft>
                <a:spcPts val="1000"/>
              </a:spcAft>
              <a:buFont typeface="Arial" pitchFamily="34" charset="0"/>
              <a:buChar char="•"/>
            </a:pPr>
            <a:r>
              <a:rPr lang="en-US" sz="2800" dirty="0" smtClean="0">
                <a:solidFill>
                  <a:schemeClr val="tx2"/>
                </a:solidFill>
              </a:rPr>
              <a:t>NOAA Fisheries’ Southeast Fisheries Science Center, Pacific Islands Fisheries Science Center, and the Coral Biological Review Team</a:t>
            </a:r>
          </a:p>
          <a:p>
            <a:pPr marL="347663" indent="-347663">
              <a:lnSpc>
                <a:spcPct val="120000"/>
              </a:lnSpc>
              <a:spcAft>
                <a:spcPts val="1000"/>
              </a:spcAft>
              <a:buFont typeface="Arial" pitchFamily="34" charset="0"/>
              <a:buChar char="•"/>
            </a:pPr>
            <a:r>
              <a:rPr lang="en-US" sz="2800" dirty="0" smtClean="0">
                <a:solidFill>
                  <a:schemeClr val="tx2"/>
                </a:solidFill>
              </a:rPr>
              <a:t>NOAA Fisheries’ Office of Protected Resources</a:t>
            </a:r>
          </a:p>
          <a:p>
            <a:pPr marL="347663" indent="-347663">
              <a:lnSpc>
                <a:spcPct val="120000"/>
              </a:lnSpc>
              <a:spcAft>
                <a:spcPts val="1000"/>
              </a:spcAft>
              <a:buFont typeface="Arial" pitchFamily="34" charset="0"/>
              <a:buChar char="•"/>
            </a:pPr>
            <a:r>
              <a:rPr lang="en-US" sz="2800" dirty="0" smtClean="0">
                <a:solidFill>
                  <a:schemeClr val="tx2"/>
                </a:solidFill>
              </a:rPr>
              <a:t>NOAA Fisheries’ Office of Habitat Conservation and the NOAA Coral Reef Conservation Program</a:t>
            </a:r>
          </a:p>
          <a:p>
            <a:pPr>
              <a:buFont typeface="Arial" pitchFamily="34" charset="0"/>
              <a:buChar char="•"/>
            </a:pPr>
            <a:endParaRPr lang="en-US" dirty="0">
              <a:solidFill>
                <a:prstClr val="black"/>
              </a:solidFill>
            </a:endParaRPr>
          </a:p>
        </p:txBody>
      </p:sp>
      <p:sp>
        <p:nvSpPr>
          <p:cNvPr id="10" name="Slide Number Placeholder 9"/>
          <p:cNvSpPr>
            <a:spLocks noGrp="1"/>
          </p:cNvSpPr>
          <p:nvPr>
            <p:ph type="sldNum" sz="quarter" idx="12"/>
          </p:nvPr>
        </p:nvSpPr>
        <p:spPr/>
        <p:txBody>
          <a:bodyPr/>
          <a:lstStyle/>
          <a:p>
            <a:fld id="{B5FF437A-EF3F-4AC9-B988-AE2E8A88C6B9}" type="slidenum">
              <a:rPr lang="en-US" smtClean="0"/>
              <a:pPr/>
              <a:t>7</a:t>
            </a:fld>
            <a:endParaRPr lang="en-US"/>
          </a:p>
        </p:txBody>
      </p:sp>
    </p:spTree>
    <p:extLst>
      <p:ext uri="{BB962C8B-B14F-4D97-AF65-F5344CB8AC3E}">
        <p14:creationId xmlns:p14="http://schemas.microsoft.com/office/powerpoint/2010/main" val="1305932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FF437A-EF3F-4AC9-B988-AE2E8A88C6B9}" type="slidenum">
              <a:rPr lang="en-US" smtClean="0"/>
              <a:pPr/>
              <a:t>8</a:t>
            </a:fld>
            <a:endParaRPr lang="en-US"/>
          </a:p>
        </p:txBody>
      </p:sp>
      <p:sp>
        <p:nvSpPr>
          <p:cNvPr id="6" name="TextBox 5"/>
          <p:cNvSpPr txBox="1"/>
          <p:nvPr/>
        </p:nvSpPr>
        <p:spPr>
          <a:xfrm>
            <a:off x="232912" y="1151776"/>
            <a:ext cx="8911088" cy="5163786"/>
          </a:xfrm>
          <a:prstGeom prst="rect">
            <a:avLst/>
          </a:prstGeom>
          <a:noFill/>
        </p:spPr>
        <p:txBody>
          <a:bodyPr wrap="square" rtlCol="0">
            <a:spAutoFit/>
          </a:bodyPr>
          <a:lstStyle/>
          <a:p>
            <a:pPr marL="347663" indent="-347663">
              <a:lnSpc>
                <a:spcPct val="120000"/>
              </a:lnSpc>
              <a:spcBef>
                <a:spcPts val="0"/>
              </a:spcBef>
              <a:spcAft>
                <a:spcPts val="1000"/>
              </a:spcAft>
              <a:buFont typeface="Arial" pitchFamily="34" charset="0"/>
              <a:buChar char="•"/>
            </a:pPr>
            <a:r>
              <a:rPr lang="en-US" sz="2200" dirty="0" smtClean="0">
                <a:solidFill>
                  <a:schemeClr val="tx2"/>
                </a:solidFill>
              </a:rPr>
              <a:t>Interpretation of the data relating to extinction risk and proposed species’ listing statuses.</a:t>
            </a:r>
          </a:p>
          <a:p>
            <a:pPr marL="347663" indent="-347663">
              <a:lnSpc>
                <a:spcPct val="120000"/>
              </a:lnSpc>
              <a:spcBef>
                <a:spcPts val="0"/>
              </a:spcBef>
              <a:spcAft>
                <a:spcPts val="1000"/>
              </a:spcAft>
              <a:buFont typeface="Arial" pitchFamily="34" charset="0"/>
              <a:buChar char="•"/>
            </a:pPr>
            <a:r>
              <a:rPr lang="en-US" sz="2200" dirty="0" smtClean="0">
                <a:solidFill>
                  <a:schemeClr val="tx2"/>
                </a:solidFill>
              </a:rPr>
              <a:t>The sufficiency and quality, or lack thereof, of the species-specific information used for each species’ proposed listing determination.</a:t>
            </a:r>
          </a:p>
          <a:p>
            <a:pPr marL="347663" indent="-347663">
              <a:lnSpc>
                <a:spcPct val="120000"/>
              </a:lnSpc>
              <a:spcBef>
                <a:spcPts val="0"/>
              </a:spcBef>
              <a:spcAft>
                <a:spcPts val="1000"/>
              </a:spcAft>
              <a:buFont typeface="Arial" pitchFamily="34" charset="0"/>
              <a:buChar char="•"/>
            </a:pPr>
            <a:r>
              <a:rPr lang="en-US" sz="2200" dirty="0" smtClean="0">
                <a:solidFill>
                  <a:schemeClr val="tx2"/>
                </a:solidFill>
              </a:rPr>
              <a:t>The accuracy of the methods used to analyze the available information to assess extinction risk (including NMFS’s ‘‘Determination Tool’’) and derive listing statuses for each of the proposed species. </a:t>
            </a:r>
          </a:p>
          <a:p>
            <a:pPr marL="347663" indent="-347663">
              <a:lnSpc>
                <a:spcPct val="120000"/>
              </a:lnSpc>
              <a:spcBef>
                <a:spcPts val="0"/>
              </a:spcBef>
              <a:spcAft>
                <a:spcPts val="1000"/>
              </a:spcAft>
              <a:buFont typeface="Arial" pitchFamily="34" charset="0"/>
              <a:buChar char="•"/>
            </a:pPr>
            <a:r>
              <a:rPr lang="en-US" sz="2200" dirty="0" smtClean="0">
                <a:solidFill>
                  <a:schemeClr val="tx2"/>
                </a:solidFill>
              </a:rPr>
              <a:t>The ability of corals to adapt or acclimatize to ocean warming and acidification. </a:t>
            </a:r>
          </a:p>
          <a:p>
            <a:pPr marL="347663" indent="-347663">
              <a:lnSpc>
                <a:spcPct val="120000"/>
              </a:lnSpc>
              <a:spcBef>
                <a:spcPts val="0"/>
              </a:spcBef>
              <a:spcAft>
                <a:spcPts val="1000"/>
              </a:spcAft>
              <a:buFont typeface="Arial" pitchFamily="34" charset="0"/>
              <a:buChar char="•"/>
            </a:pPr>
            <a:r>
              <a:rPr lang="en-US" sz="2200" dirty="0" smtClean="0">
                <a:solidFill>
                  <a:schemeClr val="tx2"/>
                </a:solidFill>
              </a:rPr>
              <a:t>The reliability, certainty, scale, and variability of future modeling and predictions of climate change. </a:t>
            </a:r>
          </a:p>
          <a:p>
            <a:pPr marL="347663" indent="-347663">
              <a:lnSpc>
                <a:spcPct val="120000"/>
              </a:lnSpc>
              <a:spcBef>
                <a:spcPts val="0"/>
              </a:spcBef>
              <a:spcAft>
                <a:spcPts val="1000"/>
              </a:spcAft>
              <a:buFont typeface="Arial" pitchFamily="34" charset="0"/>
              <a:buChar char="•"/>
            </a:pPr>
            <a:r>
              <a:rPr lang="en-US" sz="2200" dirty="0" smtClean="0">
                <a:solidFill>
                  <a:schemeClr val="tx2"/>
                </a:solidFill>
              </a:rPr>
              <a:t>The effect local management efforts have on coral resilience</a:t>
            </a:r>
            <a:r>
              <a:rPr lang="en-US" sz="2000" dirty="0" smtClean="0">
                <a:solidFill>
                  <a:schemeClr val="tx2"/>
                </a:solidFill>
              </a:rPr>
              <a:t>. </a:t>
            </a:r>
          </a:p>
        </p:txBody>
      </p:sp>
      <p:sp>
        <p:nvSpPr>
          <p:cNvPr id="7" name="Title 1"/>
          <p:cNvSpPr txBox="1">
            <a:spLocks/>
          </p:cNvSpPr>
          <p:nvPr/>
        </p:nvSpPr>
        <p:spPr>
          <a:xfrm>
            <a:off x="457200" y="457200"/>
            <a:ext cx="8229600" cy="676014"/>
          </a:xfrm>
          <a:prstGeom prst="rect">
            <a:avLst/>
          </a:prstGeom>
        </p:spPr>
        <p:txBody>
          <a:bodyPr vert="horz" lIns="91440" tIns="45720" rIns="91440" bIns="45720" rtlCol="0" anchor="t" anchorCtr="0">
            <a:normAutofit/>
          </a:bodyPr>
          <a:lstStyle/>
          <a:p>
            <a:pPr lvl="0">
              <a:spcBef>
                <a:spcPct val="0"/>
              </a:spcBef>
              <a:defRPr/>
            </a:pPr>
            <a:r>
              <a:rPr lang="en-US" sz="3600" b="1" dirty="0">
                <a:solidFill>
                  <a:schemeClr val="accent1"/>
                </a:solidFill>
                <a:latin typeface="+mj-lt"/>
                <a:ea typeface="+mj-ea"/>
                <a:cs typeface="Arial Narrow Bold"/>
              </a:rPr>
              <a:t>Major Themes in Public Comment</a:t>
            </a:r>
            <a:endParaRPr kumimoji="0" lang="en-US" sz="3600" b="1" i="0" u="none" strike="noStrike" kern="1200" cap="none" spc="0" normalizeH="0" baseline="0" noProof="0" dirty="0">
              <a:ln>
                <a:noFill/>
              </a:ln>
              <a:solidFill>
                <a:schemeClr val="accent1"/>
              </a:solidFill>
              <a:effectLst/>
              <a:uLnTx/>
              <a:uFillTx/>
              <a:latin typeface="+mj-lt"/>
              <a:ea typeface="+mj-ea"/>
              <a:cs typeface="Arial Narrow Bold"/>
            </a:endParaRPr>
          </a:p>
        </p:txBody>
      </p:sp>
    </p:spTree>
    <p:extLst>
      <p:ext uri="{BB962C8B-B14F-4D97-AF65-F5344CB8AC3E}">
        <p14:creationId xmlns:p14="http://schemas.microsoft.com/office/powerpoint/2010/main" val="274222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dirty="0"/>
              <a:t>Major Themes in Public Comment</a:t>
            </a:r>
          </a:p>
        </p:txBody>
      </p:sp>
      <p:sp>
        <p:nvSpPr>
          <p:cNvPr id="3" name="Content Placeholder 2"/>
          <p:cNvSpPr>
            <a:spLocks noGrp="1"/>
          </p:cNvSpPr>
          <p:nvPr>
            <p:ph idx="1"/>
          </p:nvPr>
        </p:nvSpPr>
        <p:spPr>
          <a:xfrm>
            <a:off x="457200" y="989573"/>
            <a:ext cx="8229600" cy="5013033"/>
          </a:xfrm>
        </p:spPr>
        <p:txBody>
          <a:bodyPr>
            <a:normAutofit fontScale="25000" lnSpcReduction="20000"/>
          </a:bodyPr>
          <a:lstStyle/>
          <a:p>
            <a:endParaRPr lang="en-US" dirty="0">
              <a:solidFill>
                <a:schemeClr val="tx1"/>
              </a:solidFill>
            </a:endParaRPr>
          </a:p>
          <a:p>
            <a:pPr>
              <a:lnSpc>
                <a:spcPct val="120000"/>
              </a:lnSpc>
              <a:spcBef>
                <a:spcPts val="0"/>
              </a:spcBef>
              <a:spcAft>
                <a:spcPts val="1000"/>
              </a:spcAft>
            </a:pPr>
            <a:endParaRPr lang="en-US" sz="6400" dirty="0" smtClean="0">
              <a:solidFill>
                <a:schemeClr val="tx1"/>
              </a:solidFill>
            </a:endParaRPr>
          </a:p>
          <a:p>
            <a:pPr>
              <a:lnSpc>
                <a:spcPct val="120000"/>
              </a:lnSpc>
              <a:spcBef>
                <a:spcPts val="0"/>
              </a:spcBef>
              <a:spcAft>
                <a:spcPts val="1000"/>
              </a:spcAft>
            </a:pPr>
            <a:r>
              <a:rPr lang="en-US" sz="7200" dirty="0" smtClean="0"/>
              <a:t>Lack </a:t>
            </a:r>
            <a:r>
              <a:rPr lang="en-US" sz="7200" dirty="0"/>
              <a:t>of analysis of physical complexity of global threats, like spatial and temporal variability in ocean warming and acidification, so didn’t account for high uncertainty about where and when global threats will occur. </a:t>
            </a:r>
            <a:endParaRPr lang="en-US" sz="7200" dirty="0" smtClean="0"/>
          </a:p>
          <a:p>
            <a:pPr>
              <a:lnSpc>
                <a:spcPct val="120000"/>
              </a:lnSpc>
              <a:spcBef>
                <a:spcPts val="0"/>
              </a:spcBef>
              <a:spcAft>
                <a:spcPts val="1000"/>
              </a:spcAft>
            </a:pPr>
            <a:r>
              <a:rPr lang="en-US" sz="7200" dirty="0" smtClean="0"/>
              <a:t>New </a:t>
            </a:r>
            <a:r>
              <a:rPr lang="en-US" sz="7200" dirty="0"/>
              <a:t>info provided, esp. on worsening of global threats, ocean warming hiatus since 2000, spatial variability in global threats, high uncertainty </a:t>
            </a:r>
            <a:r>
              <a:rPr lang="en-US" sz="7200" dirty="0" err="1"/>
              <a:t>wrt</a:t>
            </a:r>
            <a:r>
              <a:rPr lang="en-US" sz="7200" dirty="0"/>
              <a:t> effects of global threats on corals, and coral trade and </a:t>
            </a:r>
            <a:r>
              <a:rPr lang="en-US" sz="7200" dirty="0" err="1"/>
              <a:t>mariculture</a:t>
            </a:r>
            <a:r>
              <a:rPr lang="en-US" sz="7200" dirty="0"/>
              <a:t>. 	</a:t>
            </a:r>
          </a:p>
          <a:p>
            <a:pPr>
              <a:lnSpc>
                <a:spcPct val="120000"/>
              </a:lnSpc>
              <a:spcBef>
                <a:spcPts val="0"/>
              </a:spcBef>
              <a:spcAft>
                <a:spcPts val="1000"/>
              </a:spcAft>
            </a:pPr>
            <a:r>
              <a:rPr lang="en-US" sz="7200" dirty="0" smtClean="0"/>
              <a:t>Use </a:t>
            </a:r>
            <a:r>
              <a:rPr lang="en-US" sz="7200" dirty="0"/>
              <a:t>of the year 2100 for the foreseeable future isn’t supportable because it’s too far into the future, and thus too uncertain, so the T proposed listings aren’t supportable. 	</a:t>
            </a:r>
          </a:p>
          <a:p>
            <a:pPr>
              <a:lnSpc>
                <a:spcPct val="120000"/>
              </a:lnSpc>
              <a:spcBef>
                <a:spcPts val="0"/>
              </a:spcBef>
              <a:spcAft>
                <a:spcPts val="1000"/>
              </a:spcAft>
            </a:pPr>
            <a:r>
              <a:rPr lang="en-US" sz="7200" dirty="0" smtClean="0"/>
              <a:t>E </a:t>
            </a:r>
            <a:r>
              <a:rPr lang="en-US" sz="7200" dirty="0"/>
              <a:t>proposed listings aren’t supportable because extinction isn’t imminent due to: life histories that reduce extinction risk, Caribbean threats aren’t imminent, large ranges of all species, and lack of species-specific info. </a:t>
            </a:r>
            <a:endParaRPr lang="en-US" sz="7200" dirty="0" smtClean="0"/>
          </a:p>
          <a:p>
            <a:pPr>
              <a:lnSpc>
                <a:spcPct val="120000"/>
              </a:lnSpc>
              <a:spcBef>
                <a:spcPts val="0"/>
              </a:spcBef>
              <a:spcAft>
                <a:spcPts val="1000"/>
              </a:spcAft>
            </a:pPr>
            <a:r>
              <a:rPr lang="en-US" sz="7200" dirty="0" smtClean="0"/>
              <a:t>A </a:t>
            </a:r>
            <a:r>
              <a:rPr lang="en-US" sz="7200" dirty="0"/>
              <a:t>vast amount of new species-specific info was received, and a large number of highly-relevant scientific papers are continually being published that contribute to the best available info. 	</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a:t>
            </a:fld>
            <a:endParaRPr lang="en-US" dirty="0"/>
          </a:p>
        </p:txBody>
      </p:sp>
    </p:spTree>
    <p:extLst>
      <p:ext uri="{BB962C8B-B14F-4D97-AF65-F5344CB8AC3E}">
        <p14:creationId xmlns:p14="http://schemas.microsoft.com/office/powerpoint/2010/main" val="1893910960"/>
      </p:ext>
    </p:extLst>
  </p:cSld>
  <p:clrMapOvr>
    <a:masterClrMapping/>
  </p:clrMapOvr>
</p:sld>
</file>

<file path=ppt/theme/theme1.xml><?xml version="1.0" encoding="utf-8"?>
<a:theme xmlns:a="http://schemas.openxmlformats.org/drawingml/2006/main" name="Coral Presentation Template">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Coral Presentation Template</Template>
  <TotalTime>7642</TotalTime>
  <Words>894</Words>
  <Application>Microsoft Office PowerPoint</Application>
  <PresentationFormat>On-screen Show (4:3)</PresentationFormat>
  <Paragraphs>178</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Coral Presentation Template</vt:lpstr>
      <vt:lpstr>1_NOAA Fisheries Content Slides</vt:lpstr>
      <vt:lpstr>NOAA Divider Slides</vt:lpstr>
      <vt:lpstr>NOAA Title Options</vt:lpstr>
      <vt:lpstr>Update on Proposed ESA Listing Determinations for 82 Coral Species</vt:lpstr>
      <vt:lpstr>Process</vt:lpstr>
      <vt:lpstr>What did we propose? </vt:lpstr>
      <vt:lpstr>Species Proposed for Listing by: Jurisdiction</vt:lpstr>
      <vt:lpstr>Southeast Coral Proposals</vt:lpstr>
      <vt:lpstr>PowerPoint Presentation</vt:lpstr>
      <vt:lpstr>PowerPoint Presentation</vt:lpstr>
      <vt:lpstr>PowerPoint Presentation</vt:lpstr>
      <vt:lpstr>Major Themes in Public Comment</vt:lpstr>
      <vt:lpstr>NEW INFORMATION </vt:lpstr>
      <vt:lpstr>What If corals are listed?</vt:lpstr>
      <vt:lpstr>Listing does NOT automatically: </vt:lpstr>
      <vt:lpstr>PowerPoint Presentation</vt:lpstr>
      <vt:lpstr>PowerPoint Presentation</vt:lpstr>
    </vt:vector>
  </TitlesOfParts>
  <Company>SERO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Moore</dc:creator>
  <cp:lastModifiedBy>gregg.waugh</cp:lastModifiedBy>
  <cp:revision>40</cp:revision>
  <cp:lastPrinted>2014-04-24T13:24:38Z</cp:lastPrinted>
  <dcterms:created xsi:type="dcterms:W3CDTF">2013-05-06T14:03:12Z</dcterms:created>
  <dcterms:modified xsi:type="dcterms:W3CDTF">2014-05-07T16:26:54Z</dcterms:modified>
</cp:coreProperties>
</file>