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5.xml" ContentType="application/vnd.openxmlformats-officedocument.drawingml.char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81" r:id="rId2"/>
    <p:sldId id="288" r:id="rId3"/>
    <p:sldId id="287" r:id="rId4"/>
    <p:sldId id="291" r:id="rId5"/>
    <p:sldId id="292" r:id="rId6"/>
    <p:sldId id="293" r:id="rId7"/>
    <p:sldId id="294" r:id="rId8"/>
    <p:sldId id="289" r:id="rId9"/>
    <p:sldId id="290" r:id="rId10"/>
    <p:sldId id="295" r:id="rId11"/>
    <p:sldId id="296" r:id="rId12"/>
    <p:sldId id="276" r:id="rId13"/>
    <p:sldId id="286" r:id="rId14"/>
    <p:sldId id="298" r:id="rId15"/>
    <p:sldId id="297"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99" autoAdjust="0"/>
    <p:restoredTop sz="63060" autoAdjust="0"/>
  </p:normalViewPr>
  <p:slideViewPr>
    <p:cSldViewPr>
      <p:cViewPr varScale="1">
        <p:scale>
          <a:sx n="66" d="100"/>
          <a:sy n="66" d="100"/>
        </p:scale>
        <p:origin x="-190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file:///\\SECMSDolphin\SECM-Fisheries_Statistics\SECM-RMDProject\Users\AShideler\data_requests\2016\LE_AP\late_v_ontime_14_15_SA.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SECMSDolphin\SECM-Fisheries_Statistics\SECM-RMDProject\Users\AShideler\data_requests\2016\LE_AP\late_v_ontime_14_15_SA.xls"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SECMSDolphin\SECM-Fisheries_Statistics\SECM-RMDProject\Users\AShideler\data_requests\2016\LE_AP\late_v_ontime_14_15_SA.xls"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SECMSDolphin\SECM-Fisheries_Statistics\SECM-RMDProject\Users\AShideler\data_requests\2016\LE_AP\late_v_ontime_14_15_SA.xls"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SECMSDolphin\SECM-Fisheries_Statistics\SECM-RMDProject\Users\AShideler\data_requests\2016\LE_AP\CLM_quotas_by_percent.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Number</a:t>
            </a:r>
            <a:r>
              <a:rPr lang="en-US" baseline="0"/>
              <a:t> of Trip Tickets, 2014</a:t>
            </a:r>
            <a:endParaRPr lang="en-US"/>
          </a:p>
        </c:rich>
      </c:tx>
      <c:layout/>
      <c:overlay val="0"/>
    </c:title>
    <c:autoTitleDeleted val="0"/>
    <c:plotArea>
      <c:layout>
        <c:manualLayout>
          <c:layoutTarget val="inner"/>
          <c:xMode val="edge"/>
          <c:yMode val="edge"/>
          <c:x val="0.24303001656271736"/>
          <c:y val="0.3529949720140404"/>
          <c:w val="0.55298378698270334"/>
          <c:h val="0.60672759278584154"/>
        </c:manualLayout>
      </c:layout>
      <c:pieChart>
        <c:varyColors val="1"/>
        <c:ser>
          <c:idx val="2"/>
          <c:order val="2"/>
          <c:dLbls>
            <c:showLegendKey val="0"/>
            <c:showVal val="0"/>
            <c:showCatName val="1"/>
            <c:showSerName val="0"/>
            <c:showPercent val="1"/>
            <c:showBubbleSize val="0"/>
            <c:showLeaderLines val="1"/>
          </c:dLbls>
          <c:cat>
            <c:strRef>
              <c:f>'Export Worksheet'!$L$2:$L$3</c:f>
              <c:strCache>
                <c:ptCount val="2"/>
                <c:pt idx="0">
                  <c:v>On Time</c:v>
                </c:pt>
                <c:pt idx="1">
                  <c:v>Late</c:v>
                </c:pt>
              </c:strCache>
            </c:strRef>
          </c:cat>
          <c:val>
            <c:numRef>
              <c:f>'Export Worksheet'!$A$3:$B$3</c:f>
              <c:numCache>
                <c:formatCode>General</c:formatCode>
                <c:ptCount val="2"/>
                <c:pt idx="0">
                  <c:v>18045</c:v>
                </c:pt>
                <c:pt idx="1">
                  <c:v>13900</c:v>
                </c:pt>
              </c:numCache>
            </c:numRef>
          </c:val>
        </c:ser>
        <c:ser>
          <c:idx val="3"/>
          <c:order val="3"/>
          <c:dLbls>
            <c:showLegendKey val="0"/>
            <c:showVal val="0"/>
            <c:showCatName val="1"/>
            <c:showSerName val="0"/>
            <c:showPercent val="1"/>
            <c:showBubbleSize val="0"/>
            <c:showLeaderLines val="1"/>
          </c:dLbls>
          <c:cat>
            <c:strRef>
              <c:f>'Export Worksheet'!$L$2:$L$3</c:f>
              <c:strCache>
                <c:ptCount val="2"/>
                <c:pt idx="0">
                  <c:v>On Time</c:v>
                </c:pt>
                <c:pt idx="1">
                  <c:v>Late</c:v>
                </c:pt>
              </c:strCache>
            </c:strRef>
          </c:cat>
          <c:val>
            <c:numRef>
              <c:f>'Export Worksheet'!$A$3:$B$3</c:f>
              <c:numCache>
                <c:formatCode>General</c:formatCode>
                <c:ptCount val="2"/>
                <c:pt idx="0">
                  <c:v>18045</c:v>
                </c:pt>
                <c:pt idx="1">
                  <c:v>13900</c:v>
                </c:pt>
              </c:numCache>
            </c:numRef>
          </c:val>
        </c:ser>
        <c:ser>
          <c:idx val="1"/>
          <c:order val="1"/>
          <c:dLbls>
            <c:showLegendKey val="0"/>
            <c:showVal val="0"/>
            <c:showCatName val="1"/>
            <c:showSerName val="0"/>
            <c:showPercent val="1"/>
            <c:showBubbleSize val="0"/>
            <c:showLeaderLines val="1"/>
          </c:dLbls>
          <c:cat>
            <c:strRef>
              <c:f>'Export Worksheet'!$L$2:$L$3</c:f>
              <c:strCache>
                <c:ptCount val="2"/>
                <c:pt idx="0">
                  <c:v>On Time</c:v>
                </c:pt>
                <c:pt idx="1">
                  <c:v>Late</c:v>
                </c:pt>
              </c:strCache>
            </c:strRef>
          </c:cat>
          <c:val>
            <c:numRef>
              <c:f>'Export Worksheet'!$A$3:$B$3</c:f>
              <c:numCache>
                <c:formatCode>General</c:formatCode>
                <c:ptCount val="2"/>
                <c:pt idx="0">
                  <c:v>18045</c:v>
                </c:pt>
                <c:pt idx="1">
                  <c:v>13900</c:v>
                </c:pt>
              </c:numCache>
            </c:numRef>
          </c:val>
        </c:ser>
        <c:ser>
          <c:idx val="0"/>
          <c:order val="0"/>
          <c:dLbls>
            <c:showLegendKey val="0"/>
            <c:showVal val="0"/>
            <c:showCatName val="1"/>
            <c:showSerName val="0"/>
            <c:showPercent val="1"/>
            <c:showBubbleSize val="0"/>
            <c:showLeaderLines val="1"/>
          </c:dLbls>
          <c:cat>
            <c:strRef>
              <c:f>'Export Worksheet'!$L$2:$L$3</c:f>
              <c:strCache>
                <c:ptCount val="2"/>
                <c:pt idx="0">
                  <c:v>On Time</c:v>
                </c:pt>
                <c:pt idx="1">
                  <c:v>Late</c:v>
                </c:pt>
              </c:strCache>
            </c:strRef>
          </c:cat>
          <c:val>
            <c:numRef>
              <c:f>'Export Worksheet'!$A$3:$B$3</c:f>
              <c:numCache>
                <c:formatCode>General</c:formatCode>
                <c:ptCount val="2"/>
                <c:pt idx="0">
                  <c:v>18045</c:v>
                </c:pt>
                <c:pt idx="1">
                  <c:v>13900</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Weight</a:t>
            </a:r>
            <a:r>
              <a:rPr lang="en-US" baseline="0"/>
              <a:t>, 2014</a:t>
            </a:r>
            <a:endParaRPr lang="en-US"/>
          </a:p>
        </c:rich>
      </c:tx>
      <c:layout/>
      <c:overlay val="0"/>
    </c:title>
    <c:autoTitleDeleted val="0"/>
    <c:plotArea>
      <c:layout/>
      <c:pieChart>
        <c:varyColors val="1"/>
        <c:ser>
          <c:idx val="0"/>
          <c:order val="0"/>
          <c:dLbls>
            <c:showLegendKey val="0"/>
            <c:showVal val="0"/>
            <c:showCatName val="1"/>
            <c:showSerName val="0"/>
            <c:showPercent val="1"/>
            <c:showBubbleSize val="0"/>
            <c:showLeaderLines val="1"/>
          </c:dLbls>
          <c:cat>
            <c:strRef>
              <c:f>'Export Worksheet'!$L$2:$L$3</c:f>
              <c:strCache>
                <c:ptCount val="2"/>
                <c:pt idx="0">
                  <c:v>On Time</c:v>
                </c:pt>
                <c:pt idx="1">
                  <c:v>Late</c:v>
                </c:pt>
              </c:strCache>
            </c:strRef>
          </c:cat>
          <c:val>
            <c:numRef>
              <c:f>'Export Worksheet'!$C$3:$D$3</c:f>
              <c:numCache>
                <c:formatCode>General</c:formatCode>
                <c:ptCount val="2"/>
                <c:pt idx="0">
                  <c:v>10936626</c:v>
                </c:pt>
                <c:pt idx="1">
                  <c:v>9466063</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Number</a:t>
            </a:r>
            <a:r>
              <a:rPr lang="en-US" baseline="0"/>
              <a:t> of Trip Tickets, 2015</a:t>
            </a:r>
            <a:endParaRPr lang="en-US"/>
          </a:p>
        </c:rich>
      </c:tx>
      <c:layout/>
      <c:overlay val="0"/>
    </c:title>
    <c:autoTitleDeleted val="0"/>
    <c:plotArea>
      <c:layout>
        <c:manualLayout>
          <c:layoutTarget val="inner"/>
          <c:xMode val="edge"/>
          <c:yMode val="edge"/>
          <c:x val="0.264917695473251"/>
          <c:y val="0.29722222222222222"/>
          <c:w val="0.55246913580246915"/>
          <c:h val="0.59666666666666668"/>
        </c:manualLayout>
      </c:layout>
      <c:pieChart>
        <c:varyColors val="1"/>
        <c:ser>
          <c:idx val="0"/>
          <c:order val="0"/>
          <c:dLbls>
            <c:showLegendKey val="0"/>
            <c:showVal val="0"/>
            <c:showCatName val="1"/>
            <c:showSerName val="0"/>
            <c:showPercent val="1"/>
            <c:showBubbleSize val="0"/>
            <c:showLeaderLines val="1"/>
          </c:dLbls>
          <c:cat>
            <c:strRef>
              <c:f>'Export Worksheet'!$L$2:$L$3</c:f>
              <c:strCache>
                <c:ptCount val="2"/>
                <c:pt idx="0">
                  <c:v>On Time</c:v>
                </c:pt>
                <c:pt idx="1">
                  <c:v>Late</c:v>
                </c:pt>
              </c:strCache>
            </c:strRef>
          </c:cat>
          <c:val>
            <c:numRef>
              <c:f>'Export Worksheet'!$E$3:$F$3</c:f>
              <c:numCache>
                <c:formatCode>General</c:formatCode>
                <c:ptCount val="2"/>
                <c:pt idx="0">
                  <c:v>19074</c:v>
                </c:pt>
                <c:pt idx="1">
                  <c:v>10449</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Weight</a:t>
            </a:r>
            <a:r>
              <a:rPr lang="en-US" baseline="0"/>
              <a:t>, 2015</a:t>
            </a:r>
            <a:endParaRPr lang="en-US"/>
          </a:p>
        </c:rich>
      </c:tx>
      <c:layout/>
      <c:overlay val="0"/>
    </c:title>
    <c:autoTitleDeleted val="0"/>
    <c:plotArea>
      <c:layout/>
      <c:pieChart>
        <c:varyColors val="1"/>
        <c:ser>
          <c:idx val="0"/>
          <c:order val="0"/>
          <c:dLbls>
            <c:showLegendKey val="0"/>
            <c:showVal val="0"/>
            <c:showCatName val="1"/>
            <c:showSerName val="0"/>
            <c:showPercent val="1"/>
            <c:showBubbleSize val="0"/>
            <c:showLeaderLines val="1"/>
          </c:dLbls>
          <c:cat>
            <c:strRef>
              <c:f>'Export Worksheet'!$L$2:$L$3</c:f>
              <c:strCache>
                <c:ptCount val="2"/>
                <c:pt idx="0">
                  <c:v>On Time</c:v>
                </c:pt>
                <c:pt idx="1">
                  <c:v>Late</c:v>
                </c:pt>
              </c:strCache>
            </c:strRef>
          </c:cat>
          <c:val>
            <c:numRef>
              <c:f>'Export Worksheet'!$G$3:$H$3</c:f>
              <c:numCache>
                <c:formatCode>General</c:formatCode>
                <c:ptCount val="2"/>
                <c:pt idx="0">
                  <c:v>13719379</c:v>
                </c:pt>
                <c:pt idx="1">
                  <c:v>9202676</c:v>
                </c:pt>
              </c:numCache>
            </c:numRef>
          </c:val>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dirty="0"/>
              <a:t>SA 2015 </a:t>
            </a:r>
            <a:r>
              <a:rPr lang="en-US" dirty="0" smtClean="0"/>
              <a:t>ACL </a:t>
            </a:r>
            <a:r>
              <a:rPr lang="en-US" dirty="0"/>
              <a:t>Monitoring</a:t>
            </a:r>
          </a:p>
          <a:p>
            <a:pPr>
              <a:defRPr/>
            </a:pPr>
            <a:r>
              <a:rPr lang="en-US" dirty="0" smtClean="0"/>
              <a:t>Preliminary Landings as of </a:t>
            </a:r>
            <a:r>
              <a:rPr lang="en-US" dirty="0"/>
              <a:t>Feb</a:t>
            </a:r>
            <a:r>
              <a:rPr lang="en-US" baseline="0" dirty="0"/>
              <a:t> 2016</a:t>
            </a:r>
            <a:endParaRPr lang="en-US" dirty="0"/>
          </a:p>
        </c:rich>
      </c:tx>
      <c:layout/>
      <c:overlay val="0"/>
    </c:title>
    <c:autoTitleDeleted val="0"/>
    <c:plotArea>
      <c:layout/>
      <c:barChart>
        <c:barDir val="col"/>
        <c:grouping val="clustered"/>
        <c:varyColors val="0"/>
        <c:dLbls>
          <c:showLegendKey val="0"/>
          <c:showVal val="0"/>
          <c:showCatName val="0"/>
          <c:showSerName val="0"/>
          <c:showPercent val="0"/>
          <c:showBubbleSize val="0"/>
        </c:dLbls>
        <c:gapWidth val="150"/>
        <c:axId val="93605888"/>
        <c:axId val="93607424"/>
      </c:barChart>
      <c:catAx>
        <c:axId val="93605888"/>
        <c:scaling>
          <c:orientation val="minMax"/>
        </c:scaling>
        <c:delete val="0"/>
        <c:axPos val="b"/>
        <c:majorTickMark val="none"/>
        <c:minorTickMark val="none"/>
        <c:tickLblPos val="nextTo"/>
        <c:crossAx val="93607424"/>
        <c:crosses val="autoZero"/>
        <c:auto val="1"/>
        <c:lblAlgn val="ctr"/>
        <c:lblOffset val="100"/>
        <c:noMultiLvlLbl val="0"/>
      </c:catAx>
      <c:valAx>
        <c:axId val="93607424"/>
        <c:scaling>
          <c:orientation val="minMax"/>
        </c:scaling>
        <c:delete val="0"/>
        <c:axPos val="l"/>
        <c:majorGridlines/>
        <c:title>
          <c:tx>
            <c:rich>
              <a:bodyPr/>
              <a:lstStyle/>
              <a:p>
                <a:pPr>
                  <a:defRPr/>
                </a:pPr>
                <a:r>
                  <a:rPr lang="en-US" dirty="0" smtClean="0"/>
                  <a:t>Percent</a:t>
                </a:r>
                <a:r>
                  <a:rPr lang="en-US" baseline="0" dirty="0" smtClean="0"/>
                  <a:t> of Quota</a:t>
                </a:r>
                <a:endParaRPr lang="en-US" dirty="0"/>
              </a:p>
            </c:rich>
          </c:tx>
          <c:layout/>
          <c:overlay val="0"/>
        </c:title>
        <c:numFmt formatCode="General" sourceLinked="1"/>
        <c:majorTickMark val="none"/>
        <c:minorTickMark val="none"/>
        <c:tickLblPos val="nextTo"/>
        <c:crossAx val="93605888"/>
        <c:crosses val="autoZero"/>
        <c:crossBetween val="between"/>
      </c:valAx>
      <c:spPr>
        <a:noFill/>
        <a:ln w="25400">
          <a:noFill/>
        </a:ln>
      </c:spPr>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550E931-6454-4D5E-9FB8-61B9B4D34DD3}" type="datetimeFigureOut">
              <a:rPr lang="en-US" smtClean="0"/>
              <a:pPr/>
              <a:t>3/4/2016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888885-8DCD-4843-8E62-DF0E37501F49}" type="slidenum">
              <a:rPr lang="en-US" smtClean="0"/>
              <a:pPr/>
              <a:t>‹#›</a:t>
            </a:fld>
            <a:endParaRPr lang="en-US"/>
          </a:p>
        </p:txBody>
      </p:sp>
    </p:spTree>
    <p:extLst>
      <p:ext uri="{BB962C8B-B14F-4D97-AF65-F5344CB8AC3E}">
        <p14:creationId xmlns:p14="http://schemas.microsoft.com/office/powerpoint/2010/main" val="37439080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fld id="{22C137E3-8D90-4120-93F7-9A72C2A6B797}" type="slidenum">
              <a:rPr lang="en-US" sz="1200">
                <a:solidFill>
                  <a:srgbClr val="000000"/>
                </a:solidFill>
                <a:latin typeface="Arial" pitchFamily="34" charset="0"/>
              </a:rPr>
              <a:pPr/>
              <a:t>1</a:t>
            </a:fld>
            <a:endParaRPr lang="en-US" sz="1200">
              <a:solidFill>
                <a:srgbClr val="000000"/>
              </a:solidFill>
              <a:latin typeface="Arial" pitchFamily="34" charset="0"/>
            </a:endParaRPr>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We</a:t>
            </a:r>
            <a:r>
              <a:rPr lang="en-US" baseline="0" dirty="0" smtClean="0"/>
              <a:t> know of at least one dealer who has not reported at all for 2015, thus more points will be added perhaps &gt; 150 days. We expect to be receiving those reports as the dealer attempts to become compliant (wanting to renew permit for the next 12 months). This problem is being reduced through outreach and permit renewal requirements</a:t>
            </a:r>
          </a:p>
          <a:p>
            <a:pPr eaLnBrk="1" hangingPunct="1"/>
            <a:endParaRPr lang="en-US" baseline="0" dirty="0" smtClean="0"/>
          </a:p>
          <a:p>
            <a:pPr eaLnBrk="1" hangingPunct="1"/>
            <a:r>
              <a:rPr lang="en-US" baseline="0" dirty="0" smtClean="0"/>
              <a:t>These plots can not reflect late reports which have not yet been received</a:t>
            </a:r>
            <a:endParaRPr lang="en-US" dirty="0" smtClean="0"/>
          </a:p>
          <a:p>
            <a:pPr eaLnBrk="1" hangingPunct="1"/>
            <a:endParaRPr lang="en-US" dirty="0" smtClean="0"/>
          </a:p>
          <a:p>
            <a:pPr eaLnBrk="1" hangingPunct="1"/>
            <a:endParaRPr lang="en-US" dirty="0" smtClean="0"/>
          </a:p>
          <a:p>
            <a:pPr eaLnBrk="1" hangingPunct="1"/>
            <a:r>
              <a:rPr lang="en-US" dirty="0" smtClean="0"/>
              <a:t>Y-axis is number of days after a report is required to be submitted.</a:t>
            </a:r>
            <a:r>
              <a:rPr lang="en-US" baseline="0" dirty="0" smtClean="0"/>
              <a:t> Full range of values on y-axis, including some extremely late reports. Red dots=mean</a:t>
            </a:r>
          </a:p>
          <a:p>
            <a:pPr eaLnBrk="1" hangingPunct="1"/>
            <a:r>
              <a:rPr lang="en-US" baseline="0" dirty="0" smtClean="0"/>
              <a:t>Median = 0 because of the % reported on time.</a:t>
            </a:r>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10</a:t>
            </a:fld>
            <a:endParaRPr lang="en-US" sz="1200">
              <a:solidFill>
                <a:prstClr val="black"/>
              </a:solidFill>
              <a:latin typeface="Tahoma"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So if median is on time and 75</a:t>
            </a:r>
            <a:r>
              <a:rPr lang="en-US" baseline="30000" dirty="0" smtClean="0"/>
              <a:t>th</a:t>
            </a:r>
            <a:r>
              <a:rPr lang="en-US" baseline="0" dirty="0" smtClean="0"/>
              <a:t> percentile is 1-3 days late, shy do we need a 2 week lag?</a:t>
            </a:r>
          </a:p>
          <a:p>
            <a:pPr eaLnBrk="1" hangingPunct="1"/>
            <a:r>
              <a:rPr lang="en-US" baseline="0" dirty="0" smtClean="0"/>
              <a:t>Answer: reporting period length and data processing delays</a:t>
            </a:r>
          </a:p>
          <a:p>
            <a:pPr eaLnBrk="1" hangingPunct="1"/>
            <a:r>
              <a:rPr lang="en-US" baseline="0" dirty="0" smtClean="0"/>
              <a:t>Example:</a:t>
            </a:r>
          </a:p>
          <a:p>
            <a:pPr eaLnBrk="1" hangingPunct="1"/>
            <a:r>
              <a:rPr lang="en-US" baseline="0" dirty="0" smtClean="0"/>
              <a:t>Landed on Monday</a:t>
            </a:r>
          </a:p>
          <a:p>
            <a:pPr eaLnBrk="1" hangingPunct="1"/>
            <a:r>
              <a:rPr lang="en-US" baseline="0" dirty="0" smtClean="0"/>
              <a:t>Reported 8 days later at midnight (~ 9 days later) on Tuesday</a:t>
            </a:r>
          </a:p>
          <a:p>
            <a:pPr eaLnBrk="1" hangingPunct="1"/>
            <a:r>
              <a:rPr lang="en-US" baseline="0" dirty="0" smtClean="0"/>
              <a:t>We receive data final set of data Friday early morning (11 days after fishing occurred)</a:t>
            </a:r>
          </a:p>
          <a:p>
            <a:pPr eaLnBrk="1" hangingPunct="1"/>
            <a:r>
              <a:rPr lang="en-US" baseline="0" dirty="0" smtClean="0"/>
              <a:t>Thus we need a 2 week lag.</a:t>
            </a:r>
            <a:endParaRPr lang="en-US" dirty="0" smtClean="0"/>
          </a:p>
          <a:p>
            <a:pPr eaLnBrk="1" hangingPunct="1"/>
            <a:endParaRPr lang="en-US" dirty="0" smtClean="0"/>
          </a:p>
          <a:p>
            <a:pPr eaLnBrk="1" hangingPunct="1"/>
            <a:r>
              <a:rPr lang="en-US" dirty="0" smtClean="0"/>
              <a:t>Y-axis is number of days after a report is required to be submitted.</a:t>
            </a:r>
            <a:r>
              <a:rPr lang="en-US" baseline="0" dirty="0" smtClean="0"/>
              <a:t> Constrained range of values on y-axis to show more detail in the means and median values. Red dots=mean.</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Median = 0 because of the % reported on time.</a:t>
            </a:r>
            <a:endParaRPr lang="en-US" dirty="0" smtClean="0"/>
          </a:p>
          <a:p>
            <a:pPr eaLnBrk="1" hangingPunct="1"/>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11</a:t>
            </a:fld>
            <a:endParaRPr lang="en-US" sz="1200">
              <a:solidFill>
                <a:prstClr val="black"/>
              </a:solidFill>
              <a:latin typeface="Tahoma"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8</a:t>
            </a:r>
            <a:r>
              <a:rPr lang="en-US" baseline="0" dirty="0" smtClean="0"/>
              <a:t> Fisheries within 5% of target ACL</a:t>
            </a:r>
          </a:p>
          <a:p>
            <a:pPr eaLnBrk="1" hangingPunct="1"/>
            <a:r>
              <a:rPr lang="en-US" baseline="0" dirty="0" smtClean="0"/>
              <a:t>4 Fisheries over target ACL </a:t>
            </a:r>
          </a:p>
          <a:p>
            <a:pPr eaLnBrk="1" hangingPunct="1"/>
            <a:r>
              <a:rPr lang="en-US" baseline="0" dirty="0" smtClean="0"/>
              <a:t>a) </a:t>
            </a:r>
            <a:r>
              <a:rPr lang="en-US" baseline="0" dirty="0" err="1" smtClean="0"/>
              <a:t>Bluelin</a:t>
            </a:r>
            <a:r>
              <a:rPr lang="en-US" baseline="0" dirty="0" smtClean="0"/>
              <a:t> tilefish ACL was established in late March at 17,841 </a:t>
            </a:r>
            <a:r>
              <a:rPr lang="en-US" baseline="0" dirty="0" err="1" smtClean="0"/>
              <a:t>lb</a:t>
            </a:r>
            <a:r>
              <a:rPr lang="en-US" baseline="0" dirty="0" smtClean="0"/>
              <a:t> after more than 60,000 </a:t>
            </a:r>
            <a:r>
              <a:rPr lang="en-US" baseline="0" dirty="0" err="1" smtClean="0"/>
              <a:t>lb</a:t>
            </a:r>
            <a:r>
              <a:rPr lang="en-US" baseline="0" dirty="0" smtClean="0"/>
              <a:t> had been landed. Fishery was closed in early April. </a:t>
            </a:r>
          </a:p>
          <a:p>
            <a:pPr eaLnBrk="1" hangingPunct="1"/>
            <a:r>
              <a:rPr lang="en-US" baseline="0" dirty="0" smtClean="0"/>
              <a:t>b) Two new ACLs (Snowy Grouper Season 2 and Gray Triggerfish Season 2) established mid year in 2015. Without past history to use as guidance and with small quotas which are taken quickly, it is difficult to provide accurate advice.</a:t>
            </a:r>
          </a:p>
          <a:p>
            <a:pPr eaLnBrk="1" hangingPunct="1"/>
            <a:r>
              <a:rPr lang="en-US" baseline="0" dirty="0" smtClean="0"/>
              <a:t>c) Jack complex. Dealers continue landing fish labeled ‘amberjack’ after the jack closure. ‘Amberjack’ (general code for 2 species, lesser and greater) is included in the jack complex. ‘Greater amberjack’ has its own ACL and is not included in the jack complex ACL.  Greater amberjack quota (March-Feb management year) remains open many months after the jack complex is closed. Most dealers reporting ‘amberjack’ are from NC and the NC data system apparently does not have codes for lesser amberjack and greater amberjack, only amberjack. Dealers will argue that these fish are greater amberjack and that they should not be penalized because NC does not have the proper code. Turner’s opinion is that the fishery should be closed when the jack complex is closed. SEFSC has not done extensive outreach on this issue.</a:t>
            </a:r>
          </a:p>
          <a:p>
            <a:pPr eaLnBrk="1" hangingPunct="1"/>
            <a:endParaRPr lang="en-US" baseline="0" dirty="0" smtClean="0"/>
          </a:p>
          <a:p>
            <a:pPr eaLnBrk="1" hangingPunct="1"/>
            <a:r>
              <a:rPr lang="en-US" baseline="0" dirty="0" smtClean="0"/>
              <a:t>We’ve done well managing quotas despite late reporting because we anticipate the late reporting demonstrated in the previous figures. Beginning in Oct. 2015, we started assuming that the current week and 2 previous weeks contained partial weight information and have altered our calculations  accordingly.</a:t>
            </a:r>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12</a:t>
            </a:fld>
            <a:endParaRPr lang="en-US" sz="1200">
              <a:solidFill>
                <a:prstClr val="black"/>
              </a:solidFill>
              <a:latin typeface="Tahoma"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13</a:t>
            </a:fld>
            <a:endParaRPr lang="en-US" sz="1200">
              <a:solidFill>
                <a:prstClr val="black"/>
              </a:solidFill>
              <a:latin typeface="Tahoma"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Letters sent only if email bounces back or if no email address on file (email</a:t>
            </a:r>
            <a:r>
              <a:rPr lang="en-US" baseline="0" dirty="0" smtClean="0"/>
              <a:t> address recently became mandatory part of permit application / renewal)</a:t>
            </a:r>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14</a:t>
            </a:fld>
            <a:endParaRPr lang="en-US" sz="1200">
              <a:solidFill>
                <a:prstClr val="black"/>
              </a:solidFill>
              <a:latin typeface="Tahoma"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15</a:t>
            </a:fld>
            <a:endParaRPr lang="en-US" sz="1200">
              <a:solidFill>
                <a:prstClr val="black"/>
              </a:solidFill>
              <a:latin typeface="Tahoma"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862" indent="-285716" eaLnBrk="0" hangingPunct="0">
              <a:defRPr sz="2400">
                <a:solidFill>
                  <a:schemeClr val="tx1"/>
                </a:solidFill>
                <a:latin typeface="Times New Roman" pitchFamily="18" charset="0"/>
                <a:ea typeface="ヒラギノ角ゴ Pro W3"/>
                <a:cs typeface="ヒラギノ角ゴ Pro W3"/>
              </a:defRPr>
            </a:lvl2pPr>
            <a:lvl3pPr marL="1142865" indent="-228573" eaLnBrk="0" hangingPunct="0">
              <a:defRPr sz="2400">
                <a:solidFill>
                  <a:schemeClr val="tx1"/>
                </a:solidFill>
                <a:latin typeface="Times New Roman" pitchFamily="18" charset="0"/>
                <a:ea typeface="ヒラギノ角ゴ Pro W3"/>
                <a:cs typeface="ヒラギノ角ゴ Pro W3"/>
              </a:defRPr>
            </a:lvl3pPr>
            <a:lvl4pPr marL="1600011" indent="-228573" eaLnBrk="0" hangingPunct="0">
              <a:defRPr sz="2400">
                <a:solidFill>
                  <a:schemeClr val="tx1"/>
                </a:solidFill>
                <a:latin typeface="Times New Roman" pitchFamily="18" charset="0"/>
                <a:ea typeface="ヒラギノ角ゴ Pro W3"/>
                <a:cs typeface="ヒラギノ角ゴ Pro W3"/>
              </a:defRPr>
            </a:lvl4pPr>
            <a:lvl5pPr marL="2057156" indent="-228573" eaLnBrk="0" hangingPunct="0">
              <a:defRPr sz="2400">
                <a:solidFill>
                  <a:schemeClr val="tx1"/>
                </a:solidFill>
                <a:latin typeface="Times New Roman" pitchFamily="18" charset="0"/>
                <a:ea typeface="ヒラギノ角ゴ Pro W3"/>
                <a:cs typeface="ヒラギノ角ゴ Pro W3"/>
              </a:defRPr>
            </a:lvl5pPr>
            <a:lvl6pPr marL="2514303" indent="-228573"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449" indent="-228573"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8594" indent="-228573"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5741" indent="-228573"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2</a:t>
            </a:fld>
            <a:endParaRPr lang="en-US" sz="1200">
              <a:solidFill>
                <a:prstClr val="black"/>
              </a:solidFill>
              <a:latin typeface="Tahoma"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X-axis is week</a:t>
            </a:r>
            <a:r>
              <a:rPr lang="en-US" baseline="0" dirty="0" smtClean="0"/>
              <a:t> of year. Certain weeks have more late reports, </a:t>
            </a:r>
            <a:r>
              <a:rPr lang="en-US" baseline="0" dirty="0" err="1" smtClean="0"/>
              <a:t>eg</a:t>
            </a:r>
            <a:r>
              <a:rPr lang="en-US" baseline="0" dirty="0" smtClean="0"/>
              <a:t> around the Dec. holidays.</a:t>
            </a:r>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862" indent="-285716" eaLnBrk="0" hangingPunct="0">
              <a:defRPr sz="2400">
                <a:solidFill>
                  <a:schemeClr val="tx1"/>
                </a:solidFill>
                <a:latin typeface="Times New Roman" pitchFamily="18" charset="0"/>
                <a:ea typeface="ヒラギノ角ゴ Pro W3"/>
                <a:cs typeface="ヒラギノ角ゴ Pro W3"/>
              </a:defRPr>
            </a:lvl2pPr>
            <a:lvl3pPr marL="1142865" indent="-228573" eaLnBrk="0" hangingPunct="0">
              <a:defRPr sz="2400">
                <a:solidFill>
                  <a:schemeClr val="tx1"/>
                </a:solidFill>
                <a:latin typeface="Times New Roman" pitchFamily="18" charset="0"/>
                <a:ea typeface="ヒラギノ角ゴ Pro W3"/>
                <a:cs typeface="ヒラギノ角ゴ Pro W3"/>
              </a:defRPr>
            </a:lvl3pPr>
            <a:lvl4pPr marL="1600011" indent="-228573" eaLnBrk="0" hangingPunct="0">
              <a:defRPr sz="2400">
                <a:solidFill>
                  <a:schemeClr val="tx1"/>
                </a:solidFill>
                <a:latin typeface="Times New Roman" pitchFamily="18" charset="0"/>
                <a:ea typeface="ヒラギノ角ゴ Pro W3"/>
                <a:cs typeface="ヒラギノ角ゴ Pro W3"/>
              </a:defRPr>
            </a:lvl4pPr>
            <a:lvl5pPr marL="2057156" indent="-228573" eaLnBrk="0" hangingPunct="0">
              <a:defRPr sz="2400">
                <a:solidFill>
                  <a:schemeClr val="tx1"/>
                </a:solidFill>
                <a:latin typeface="Times New Roman" pitchFamily="18" charset="0"/>
                <a:ea typeface="ヒラギノ角ゴ Pro W3"/>
                <a:cs typeface="ヒラギノ角ゴ Pro W3"/>
              </a:defRPr>
            </a:lvl5pPr>
            <a:lvl6pPr marL="2514303" indent="-228573"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449" indent="-228573"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8594" indent="-228573"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5741" indent="-228573"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3</a:t>
            </a:fld>
            <a:endParaRPr lang="en-US" sz="1200">
              <a:solidFill>
                <a:prstClr val="black"/>
              </a:solidFill>
              <a:latin typeface="Tahoma"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This plot</a:t>
            </a:r>
            <a:r>
              <a:rPr lang="en-US" baseline="0" dirty="0" smtClean="0"/>
              <a:t> and following plots shows how late some of the weight is reported.</a:t>
            </a:r>
            <a:endParaRPr lang="en-US" dirty="0" smtClean="0"/>
          </a:p>
          <a:p>
            <a:pPr eaLnBrk="1" hangingPunct="1"/>
            <a:r>
              <a:rPr lang="en-US" dirty="0" smtClean="0"/>
              <a:t>This plot shows weight</a:t>
            </a:r>
            <a:r>
              <a:rPr lang="en-US" baseline="0" dirty="0" smtClean="0"/>
              <a:t> landed on the first week of the season as it’s reported through time.</a:t>
            </a:r>
          </a:p>
          <a:p>
            <a:pPr eaLnBrk="1" hangingPunct="1"/>
            <a:r>
              <a:rPr lang="en-US" baseline="0" dirty="0" smtClean="0"/>
              <a:t>Reports are required by 1 week after landing. </a:t>
            </a:r>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4</a:t>
            </a:fld>
            <a:endParaRPr lang="en-US" sz="1200">
              <a:solidFill>
                <a:prstClr val="black"/>
              </a:solidFill>
              <a:latin typeface="Tahoma"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Blue #1 refers to weight landed the first week of the season. </a:t>
            </a:r>
          </a:p>
          <a:p>
            <a:pPr eaLnBrk="1" hangingPunct="1"/>
            <a:r>
              <a:rPr lang="en-US" dirty="0" smtClean="0"/>
              <a:t>Red # 2 refers to weight landed the second week of the season.</a:t>
            </a:r>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5</a:t>
            </a:fld>
            <a:endParaRPr lang="en-US" sz="1200">
              <a:solidFill>
                <a:prstClr val="black"/>
              </a:solidFill>
              <a:latin typeface="Tahoma"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6</a:t>
            </a:fld>
            <a:endParaRPr lang="en-US" sz="1200">
              <a:solidFill>
                <a:prstClr val="black"/>
              </a:solidFill>
              <a:latin typeface="Tahoma"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a:p>
            <a:pPr eaLnBrk="1" hangingPunct="1"/>
            <a:r>
              <a:rPr lang="en-US" baseline="0" dirty="0" smtClean="0"/>
              <a:t>Most box plots </a:t>
            </a:r>
            <a:r>
              <a:rPr lang="en-US" baseline="0" dirty="0" smtClean="0">
                <a:solidFill>
                  <a:srgbClr val="FF0000"/>
                </a:solidFill>
              </a:rPr>
              <a:t>HAVE INFORMATION REMOVED FOR CLARITY. Data points outside of the whiskers are not shown except for slide 10 which shows late reporting by about 150 days for jacks. (those removed points can influence the location of the mean (shown in red)</a:t>
            </a:r>
            <a:endParaRPr lang="en-US" dirty="0" smtClean="0">
              <a:solidFill>
                <a:srgbClr val="FF0000"/>
              </a:solidFill>
            </a:endParaRPr>
          </a:p>
          <a:p>
            <a:pPr eaLnBrk="1" hangingPunct="1"/>
            <a:endParaRPr lang="en-US" dirty="0" smtClean="0"/>
          </a:p>
          <a:p>
            <a:pPr eaLnBrk="1" hangingPunct="1"/>
            <a:r>
              <a:rPr lang="en-US" dirty="0" smtClean="0"/>
              <a:t>Key to what the boxplot represents is to the right. This key</a:t>
            </a:r>
            <a:r>
              <a:rPr lang="en-US" baseline="0" dirty="0" smtClean="0"/>
              <a:t> applies to other boxplots displayed in following figures.</a:t>
            </a:r>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7</a:t>
            </a:fld>
            <a:endParaRPr lang="en-US" sz="1200">
              <a:solidFill>
                <a:prstClr val="black"/>
              </a:solidFill>
              <a:latin typeface="Tahoma"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Different quotas</a:t>
            </a:r>
            <a:r>
              <a:rPr lang="en-US" baseline="0" dirty="0" smtClean="0"/>
              <a:t> have different patterns of compliance. Red box highlights when a report should be submitted.</a:t>
            </a:r>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8</a:t>
            </a:fld>
            <a:endParaRPr lang="en-US" sz="1200">
              <a:solidFill>
                <a:prstClr val="black"/>
              </a:solidFill>
              <a:latin typeface="Tahoma"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p:cNvSpPr>
            <a:spLocks noGrp="1" noRot="1" noChangeAspect="1" noTextEdit="1"/>
          </p:cNvSpPr>
          <p:nvPr>
            <p:ph type="sldImg"/>
          </p:nvPr>
        </p:nvSpPr>
        <p:spPr>
          <a:ln/>
        </p:spPr>
      </p:sp>
      <p:sp>
        <p:nvSpPr>
          <p:cNvPr id="133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While</a:t>
            </a:r>
            <a:r>
              <a:rPr lang="en-US" baseline="0" dirty="0" smtClean="0"/>
              <a:t> reporting for a period becomes mostly complete within 3-4 weeks, we are still getting reports 20 weeks after landing for some periods</a:t>
            </a:r>
            <a:endParaRPr lang="en-US" dirty="0" smtClean="0"/>
          </a:p>
        </p:txBody>
      </p:sp>
      <p:sp>
        <p:nvSpPr>
          <p:cNvPr id="133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ea typeface="ヒラギノ角ゴ Pro W3"/>
                <a:cs typeface="ヒラギノ角ゴ Pro W3"/>
              </a:defRPr>
            </a:lvl1pPr>
            <a:lvl2pPr marL="742950" indent="-285750" eaLnBrk="0" hangingPunct="0">
              <a:defRPr sz="2400">
                <a:solidFill>
                  <a:schemeClr val="tx1"/>
                </a:solidFill>
                <a:latin typeface="Times New Roman" pitchFamily="18" charset="0"/>
                <a:ea typeface="ヒラギノ角ゴ Pro W3"/>
                <a:cs typeface="ヒラギノ角ゴ Pro W3"/>
              </a:defRPr>
            </a:lvl2pPr>
            <a:lvl3pPr marL="1143000" indent="-228600" eaLnBrk="0" hangingPunct="0">
              <a:defRPr sz="2400">
                <a:solidFill>
                  <a:schemeClr val="tx1"/>
                </a:solidFill>
                <a:latin typeface="Times New Roman" pitchFamily="18" charset="0"/>
                <a:ea typeface="ヒラギノ角ゴ Pro W3"/>
                <a:cs typeface="ヒラギノ角ゴ Pro W3"/>
              </a:defRPr>
            </a:lvl3pPr>
            <a:lvl4pPr marL="1600200" indent="-228600" eaLnBrk="0" hangingPunct="0">
              <a:defRPr sz="2400">
                <a:solidFill>
                  <a:schemeClr val="tx1"/>
                </a:solidFill>
                <a:latin typeface="Times New Roman" pitchFamily="18" charset="0"/>
                <a:ea typeface="ヒラギノ角ゴ Pro W3"/>
                <a:cs typeface="ヒラギノ角ゴ Pro W3"/>
              </a:defRPr>
            </a:lvl4pPr>
            <a:lvl5pPr marL="2057400" indent="-228600" eaLnBrk="0" hangingPunct="0">
              <a:defRPr sz="2400">
                <a:solidFill>
                  <a:schemeClr val="tx1"/>
                </a:solidFill>
                <a:latin typeface="Times New Roman" pitchFamily="18" charset="0"/>
                <a:ea typeface="ヒラギノ角ゴ Pro W3"/>
                <a:cs typeface="ヒラギノ角ゴ Pro W3"/>
              </a:defRPr>
            </a:lvl5pPr>
            <a:lvl6pPr marL="25146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6pPr>
            <a:lvl7pPr marL="29718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7pPr>
            <a:lvl8pPr marL="34290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8pPr>
            <a:lvl9pPr marL="3886200" indent="-228600" eaLnBrk="0" fontAlgn="base" hangingPunct="0">
              <a:spcBef>
                <a:spcPct val="0"/>
              </a:spcBef>
              <a:spcAft>
                <a:spcPct val="0"/>
              </a:spcAft>
              <a:defRPr sz="2400">
                <a:solidFill>
                  <a:schemeClr val="tx1"/>
                </a:solidFill>
                <a:latin typeface="Times New Roman" pitchFamily="18" charset="0"/>
                <a:ea typeface="ヒラギノ角ゴ Pro W3"/>
                <a:cs typeface="ヒラギノ角ゴ Pro W3"/>
              </a:defRPr>
            </a:lvl9pPr>
          </a:lstStyle>
          <a:p>
            <a:pPr eaLnBrk="1" hangingPunct="1"/>
            <a:fld id="{F94EDD9E-1158-4850-B67E-DC324D3CB785}" type="slidenum">
              <a:rPr lang="en-US" sz="1200">
                <a:solidFill>
                  <a:prstClr val="black"/>
                </a:solidFill>
                <a:latin typeface="Tahoma" pitchFamily="34" charset="0"/>
              </a:rPr>
              <a:pPr eaLnBrk="1" hangingPunct="1"/>
              <a:t>9</a:t>
            </a:fld>
            <a:endParaRPr lang="en-US" sz="1200">
              <a:solidFill>
                <a:prstClr val="black"/>
              </a:solidFill>
              <a:latin typeface="Tahoma"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685800" y="3200400"/>
            <a:ext cx="5410200" cy="1143000"/>
          </a:xfrm>
        </p:spPr>
        <p:txBody>
          <a:bodyPr/>
          <a:lstStyle>
            <a:lvl1pPr>
              <a:defRPr>
                <a:solidFill>
                  <a:srgbClr val="FCDA7F"/>
                </a:solidFill>
              </a:defRPr>
            </a:lvl1pPr>
          </a:lstStyle>
          <a:p>
            <a:pPr lvl="0"/>
            <a:r>
              <a:rPr lang="en-US" noProof="0" smtClean="0"/>
              <a:t>Click to edit Master title style</a:t>
            </a:r>
          </a:p>
        </p:txBody>
      </p:sp>
      <p:sp>
        <p:nvSpPr>
          <p:cNvPr id="5124" name="Rectangle 4"/>
          <p:cNvSpPr>
            <a:spLocks noGrp="1" noChangeArrowheads="1"/>
          </p:cNvSpPr>
          <p:nvPr>
            <p:ph type="subTitle" idx="1"/>
          </p:nvPr>
        </p:nvSpPr>
        <p:spPr>
          <a:xfrm>
            <a:off x="685800" y="4495800"/>
            <a:ext cx="4876800" cy="457200"/>
          </a:xfrm>
        </p:spPr>
        <p:txBody>
          <a:bodyPr/>
          <a:lstStyle>
            <a:lvl1pPr marL="0" indent="0">
              <a:defRPr>
                <a:solidFill>
                  <a:srgbClr val="FCDA7F"/>
                </a:solidFill>
              </a:defRPr>
            </a:lvl1pPr>
          </a:lstStyle>
          <a:p>
            <a:pPr lvl="0"/>
            <a:r>
              <a:rPr lang="en-US" noProof="0" smtClean="0"/>
              <a:t>Click to edit Master subtitle style</a:t>
            </a:r>
          </a:p>
        </p:txBody>
      </p:sp>
    </p:spTree>
    <p:extLst>
      <p:ext uri="{BB962C8B-B14F-4D97-AF65-F5344CB8AC3E}">
        <p14:creationId xmlns:p14="http://schemas.microsoft.com/office/powerpoint/2010/main" val="24759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76338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11430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533400" y="11430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202149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8364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3619628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533400" y="2362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495800" y="2362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68956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645067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6648520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362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528686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482003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050" name="Rectangle 15"/>
          <p:cNvSpPr>
            <a:spLocks noGrp="1" noChangeArrowheads="1"/>
          </p:cNvSpPr>
          <p:nvPr>
            <p:ph type="body" idx="1"/>
          </p:nvPr>
        </p:nvSpPr>
        <p:spPr bwMode="auto">
          <a:xfrm>
            <a:off x="533400" y="2362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2"/>
          <p:cNvSpPr>
            <a:spLocks noGrp="1" noChangeArrowheads="1"/>
          </p:cNvSpPr>
          <p:nvPr>
            <p:ph type="title"/>
          </p:nvPr>
        </p:nvSpPr>
        <p:spPr bwMode="auto">
          <a:xfrm>
            <a:off x="2286000" y="1143000"/>
            <a:ext cx="60198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Text Box 14"/>
          <p:cNvSpPr txBox="1">
            <a:spLocks noChangeArrowheads="1"/>
          </p:cNvSpPr>
          <p:nvPr userDrawn="1"/>
        </p:nvSpPr>
        <p:spPr bwMode="auto">
          <a:xfrm>
            <a:off x="8610600" y="6477000"/>
            <a:ext cx="762000" cy="274638"/>
          </a:xfrm>
          <a:prstGeom prst="rect">
            <a:avLst/>
          </a:prstGeom>
          <a:noFill/>
          <a:ln>
            <a:noFill/>
          </a:ln>
          <a:extLst/>
        </p:spPr>
        <p:txBody>
          <a:bodyPr>
            <a:spAutoFit/>
          </a:bodyPr>
          <a:lstStyle>
            <a:lvl1pPr eaLnBrk="0" hangingPunct="0">
              <a:defRPr sz="2400">
                <a:solidFill>
                  <a:schemeClr val="tx1"/>
                </a:solidFill>
                <a:latin typeface="Arial" charset="0"/>
                <a:ea typeface="ヒラギノ角ゴ Pro W3" pitchFamily="1" charset="-128"/>
              </a:defRPr>
            </a:lvl1pPr>
            <a:lvl2pPr marL="742950" indent="-285750" eaLnBrk="0" hangingPunct="0">
              <a:defRPr sz="2400">
                <a:solidFill>
                  <a:schemeClr val="tx1"/>
                </a:solidFill>
                <a:latin typeface="Arial" charset="0"/>
                <a:ea typeface="ヒラギノ角ゴ Pro W3" pitchFamily="1" charset="-128"/>
              </a:defRPr>
            </a:lvl2pPr>
            <a:lvl3pPr marL="1143000" indent="-228600" eaLnBrk="0" hangingPunct="0">
              <a:defRPr sz="2400">
                <a:solidFill>
                  <a:schemeClr val="tx1"/>
                </a:solidFill>
                <a:latin typeface="Arial" charset="0"/>
                <a:ea typeface="ヒラギノ角ゴ Pro W3" pitchFamily="1" charset="-128"/>
              </a:defRPr>
            </a:lvl3pPr>
            <a:lvl4pPr marL="1600200" indent="-228600" eaLnBrk="0" hangingPunct="0">
              <a:defRPr sz="2400">
                <a:solidFill>
                  <a:schemeClr val="tx1"/>
                </a:solidFill>
                <a:latin typeface="Arial" charset="0"/>
                <a:ea typeface="ヒラギノ角ゴ Pro W3" pitchFamily="1" charset="-128"/>
              </a:defRPr>
            </a:lvl4pPr>
            <a:lvl5pPr marL="2057400" indent="-228600" eaLnBrk="0" hangingPunct="0">
              <a:defRPr sz="2400">
                <a:solidFill>
                  <a:schemeClr val="tx1"/>
                </a:solidFill>
                <a:latin typeface="Arial" charset="0"/>
                <a:ea typeface="ヒラギノ角ゴ Pro W3" pitchFamily="1" charset="-128"/>
              </a:defRPr>
            </a:lvl5pPr>
            <a:lvl6pPr marL="2514600" indent="-228600" eaLnBrk="0" fontAlgn="base" hangingPunct="0">
              <a:spcBef>
                <a:spcPct val="20000"/>
              </a:spcBef>
              <a:spcAft>
                <a:spcPct val="0"/>
              </a:spcAft>
              <a:defRPr sz="2400">
                <a:solidFill>
                  <a:schemeClr val="tx1"/>
                </a:solidFill>
                <a:latin typeface="Arial" charset="0"/>
                <a:ea typeface="ヒラギノ角ゴ Pro W3" pitchFamily="1" charset="-128"/>
              </a:defRPr>
            </a:lvl6pPr>
            <a:lvl7pPr marL="2971800" indent="-228600" eaLnBrk="0" fontAlgn="base" hangingPunct="0">
              <a:spcBef>
                <a:spcPct val="20000"/>
              </a:spcBef>
              <a:spcAft>
                <a:spcPct val="0"/>
              </a:spcAft>
              <a:defRPr sz="2400">
                <a:solidFill>
                  <a:schemeClr val="tx1"/>
                </a:solidFill>
                <a:latin typeface="Arial" charset="0"/>
                <a:ea typeface="ヒラギノ角ゴ Pro W3" pitchFamily="1" charset="-128"/>
              </a:defRPr>
            </a:lvl7pPr>
            <a:lvl8pPr marL="3429000" indent="-228600" eaLnBrk="0" fontAlgn="base" hangingPunct="0">
              <a:spcBef>
                <a:spcPct val="20000"/>
              </a:spcBef>
              <a:spcAft>
                <a:spcPct val="0"/>
              </a:spcAft>
              <a:defRPr sz="2400">
                <a:solidFill>
                  <a:schemeClr val="tx1"/>
                </a:solidFill>
                <a:latin typeface="Arial" charset="0"/>
                <a:ea typeface="ヒラギノ角ゴ Pro W3" pitchFamily="1" charset="-128"/>
              </a:defRPr>
            </a:lvl8pPr>
            <a:lvl9pPr marL="3886200" indent="-228600" eaLnBrk="0" fontAlgn="base" hangingPunct="0">
              <a:spcBef>
                <a:spcPct val="20000"/>
              </a:spcBef>
              <a:spcAft>
                <a:spcPct val="0"/>
              </a:spcAft>
              <a:defRPr sz="2400">
                <a:solidFill>
                  <a:schemeClr val="tx1"/>
                </a:solidFill>
                <a:latin typeface="Arial" charset="0"/>
                <a:ea typeface="ヒラギノ角ゴ Pro W3" pitchFamily="1" charset="-128"/>
              </a:defRPr>
            </a:lvl9pPr>
          </a:lstStyle>
          <a:p>
            <a:pPr fontAlgn="base">
              <a:spcBef>
                <a:spcPct val="50000"/>
              </a:spcBef>
              <a:spcAft>
                <a:spcPct val="0"/>
              </a:spcAft>
              <a:defRPr/>
            </a:pPr>
            <a:fld id="{C3F3BB62-DF46-4ED8-BC54-6D4394751CAF}" type="slidenum">
              <a:rPr lang="en-US" sz="1200" smtClean="0">
                <a:solidFill>
                  <a:srgbClr val="002950"/>
                </a:solidFill>
              </a:rPr>
              <a:pPr fontAlgn="base">
                <a:spcBef>
                  <a:spcPct val="50000"/>
                </a:spcBef>
                <a:spcAft>
                  <a:spcPct val="0"/>
                </a:spcAft>
                <a:defRPr/>
              </a:pPr>
              <a:t>‹#›</a:t>
            </a:fld>
            <a:endParaRPr lang="en-US" sz="1200" smtClean="0">
              <a:solidFill>
                <a:srgbClr val="002950"/>
              </a:solidFill>
            </a:endParaRPr>
          </a:p>
        </p:txBody>
      </p:sp>
    </p:spTree>
    <p:extLst>
      <p:ext uri="{BB962C8B-B14F-4D97-AF65-F5344CB8AC3E}">
        <p14:creationId xmlns:p14="http://schemas.microsoft.com/office/powerpoint/2010/main" val="17934261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2400">
          <a:solidFill>
            <a:schemeClr val="tx2"/>
          </a:solidFill>
          <a:latin typeface="+mj-lt"/>
          <a:ea typeface="+mj-ea"/>
          <a:cs typeface="ヒラギノ角ゴ Pro W3"/>
        </a:defRPr>
      </a:lvl1pPr>
      <a:lvl2pPr algn="l" rtl="0" eaLnBrk="0" fontAlgn="base" hangingPunct="0">
        <a:spcBef>
          <a:spcPct val="0"/>
        </a:spcBef>
        <a:spcAft>
          <a:spcPct val="0"/>
        </a:spcAft>
        <a:defRPr sz="2400">
          <a:solidFill>
            <a:schemeClr val="tx2"/>
          </a:solidFill>
          <a:latin typeface="Arial Black" pitchFamily="1" charset="0"/>
          <a:ea typeface="ヒラギノ角ゴ Pro W3" pitchFamily="1" charset="-128"/>
          <a:cs typeface="ヒラギノ角ゴ Pro W3"/>
        </a:defRPr>
      </a:lvl2pPr>
      <a:lvl3pPr algn="l" rtl="0" eaLnBrk="0" fontAlgn="base" hangingPunct="0">
        <a:spcBef>
          <a:spcPct val="0"/>
        </a:spcBef>
        <a:spcAft>
          <a:spcPct val="0"/>
        </a:spcAft>
        <a:defRPr sz="2400">
          <a:solidFill>
            <a:schemeClr val="tx2"/>
          </a:solidFill>
          <a:latin typeface="Arial Black" pitchFamily="1" charset="0"/>
          <a:ea typeface="ヒラギノ角ゴ Pro W3" pitchFamily="1" charset="-128"/>
          <a:cs typeface="ヒラギノ角ゴ Pro W3"/>
        </a:defRPr>
      </a:lvl3pPr>
      <a:lvl4pPr algn="l" rtl="0" eaLnBrk="0" fontAlgn="base" hangingPunct="0">
        <a:spcBef>
          <a:spcPct val="0"/>
        </a:spcBef>
        <a:spcAft>
          <a:spcPct val="0"/>
        </a:spcAft>
        <a:defRPr sz="2400">
          <a:solidFill>
            <a:schemeClr val="tx2"/>
          </a:solidFill>
          <a:latin typeface="Arial Black" pitchFamily="1" charset="0"/>
          <a:ea typeface="ヒラギノ角ゴ Pro W3" pitchFamily="1" charset="-128"/>
          <a:cs typeface="ヒラギノ角ゴ Pro W3"/>
        </a:defRPr>
      </a:lvl4pPr>
      <a:lvl5pPr algn="l" rtl="0" eaLnBrk="0" fontAlgn="base" hangingPunct="0">
        <a:spcBef>
          <a:spcPct val="0"/>
        </a:spcBef>
        <a:spcAft>
          <a:spcPct val="0"/>
        </a:spcAft>
        <a:defRPr sz="2400">
          <a:solidFill>
            <a:schemeClr val="tx2"/>
          </a:solidFill>
          <a:latin typeface="Arial Black" pitchFamily="1" charset="0"/>
          <a:ea typeface="ヒラギノ角ゴ Pro W3" pitchFamily="1" charset="-128"/>
          <a:cs typeface="ヒラギノ角ゴ Pro W3"/>
        </a:defRPr>
      </a:lvl5pPr>
      <a:lvl6pPr marL="457200" algn="l" rtl="0" fontAlgn="base">
        <a:spcBef>
          <a:spcPct val="0"/>
        </a:spcBef>
        <a:spcAft>
          <a:spcPct val="0"/>
        </a:spcAft>
        <a:defRPr sz="2400">
          <a:solidFill>
            <a:schemeClr val="tx2"/>
          </a:solidFill>
          <a:latin typeface="Arial Black" pitchFamily="1" charset="0"/>
          <a:ea typeface="ヒラギノ角ゴ Pro W3" pitchFamily="1" charset="-128"/>
        </a:defRPr>
      </a:lvl6pPr>
      <a:lvl7pPr marL="914400" algn="l" rtl="0" fontAlgn="base">
        <a:spcBef>
          <a:spcPct val="0"/>
        </a:spcBef>
        <a:spcAft>
          <a:spcPct val="0"/>
        </a:spcAft>
        <a:defRPr sz="2400">
          <a:solidFill>
            <a:schemeClr val="tx2"/>
          </a:solidFill>
          <a:latin typeface="Arial Black" pitchFamily="1" charset="0"/>
          <a:ea typeface="ヒラギノ角ゴ Pro W3" pitchFamily="1" charset="-128"/>
        </a:defRPr>
      </a:lvl7pPr>
      <a:lvl8pPr marL="1371600" algn="l" rtl="0" fontAlgn="base">
        <a:spcBef>
          <a:spcPct val="0"/>
        </a:spcBef>
        <a:spcAft>
          <a:spcPct val="0"/>
        </a:spcAft>
        <a:defRPr sz="2400">
          <a:solidFill>
            <a:schemeClr val="tx2"/>
          </a:solidFill>
          <a:latin typeface="Arial Black" pitchFamily="1" charset="0"/>
          <a:ea typeface="ヒラギノ角ゴ Pro W3" pitchFamily="1" charset="-128"/>
        </a:defRPr>
      </a:lvl8pPr>
      <a:lvl9pPr marL="1828800" algn="l" rtl="0" fontAlgn="base">
        <a:spcBef>
          <a:spcPct val="0"/>
        </a:spcBef>
        <a:spcAft>
          <a:spcPct val="0"/>
        </a:spcAft>
        <a:defRPr sz="2400">
          <a:solidFill>
            <a:schemeClr val="tx2"/>
          </a:solidFill>
          <a:latin typeface="Arial Black" pitchFamily="1" charset="0"/>
          <a:ea typeface="ヒラギノ角ゴ Pro W3" pitchFamily="1" charset="-128"/>
        </a:defRPr>
      </a:lvl9pPr>
    </p:titleStyle>
    <p:bodyStyle>
      <a:lvl1pPr marL="342900" indent="-342900" algn="l" rtl="0" eaLnBrk="0" fontAlgn="base" hangingPunct="0">
        <a:spcBef>
          <a:spcPct val="20000"/>
        </a:spcBef>
        <a:spcAft>
          <a:spcPct val="0"/>
        </a:spcAft>
        <a:defRPr sz="2400">
          <a:solidFill>
            <a:schemeClr val="tx1"/>
          </a:solidFill>
          <a:latin typeface="+mn-lt"/>
          <a:ea typeface="+mn-ea"/>
          <a:cs typeface="ヒラギノ角ゴ Pro W3"/>
        </a:defRPr>
      </a:lvl1pPr>
      <a:lvl2pPr marL="742950" indent="-285750" algn="l" rtl="0" eaLnBrk="0" fontAlgn="base" hangingPunct="0">
        <a:spcBef>
          <a:spcPct val="20000"/>
        </a:spcBef>
        <a:spcAft>
          <a:spcPct val="0"/>
        </a:spcAft>
        <a:buChar char="—"/>
        <a:defRPr sz="2200">
          <a:solidFill>
            <a:schemeClr val="tx1"/>
          </a:solidFill>
          <a:latin typeface="+mn-lt"/>
          <a:ea typeface="+mn-ea"/>
          <a:cs typeface="ヒラギノ角ゴ Pro W3"/>
        </a:defRPr>
      </a:lvl2pPr>
      <a:lvl3pPr marL="1143000" indent="-228600" algn="l" rtl="0" eaLnBrk="0" fontAlgn="base" hangingPunct="0">
        <a:spcBef>
          <a:spcPct val="20000"/>
        </a:spcBef>
        <a:spcAft>
          <a:spcPct val="0"/>
        </a:spcAft>
        <a:buChar char="•"/>
        <a:defRPr sz="2000">
          <a:solidFill>
            <a:schemeClr val="tx1"/>
          </a:solidFill>
          <a:latin typeface="+mn-lt"/>
          <a:ea typeface="+mn-ea"/>
          <a:cs typeface="ヒラギノ角ゴ Pro W3"/>
        </a:defRPr>
      </a:lvl3pPr>
      <a:lvl4pPr marL="1600200" indent="-228600" algn="l" rtl="0" eaLnBrk="0" fontAlgn="base" hangingPunct="0">
        <a:spcBef>
          <a:spcPct val="20000"/>
        </a:spcBef>
        <a:spcAft>
          <a:spcPct val="0"/>
        </a:spcAft>
        <a:buChar char="–"/>
        <a:defRPr>
          <a:solidFill>
            <a:schemeClr val="tx1"/>
          </a:solidFill>
          <a:latin typeface="+mn-lt"/>
          <a:ea typeface="+mn-ea"/>
          <a:cs typeface="ヒラギノ角ゴ Pro W3"/>
        </a:defRPr>
      </a:lvl4pPr>
      <a:lvl5pPr marL="2057400" indent="-228600" algn="l" rtl="0" eaLnBrk="0" fontAlgn="base" hangingPunct="0">
        <a:spcBef>
          <a:spcPct val="20000"/>
        </a:spcBef>
        <a:spcAft>
          <a:spcPct val="0"/>
        </a:spcAft>
        <a:buChar char="»"/>
        <a:defRPr>
          <a:solidFill>
            <a:schemeClr val="tx1"/>
          </a:solidFill>
          <a:latin typeface="+mn-lt"/>
          <a:ea typeface="+mn-ea"/>
          <a:cs typeface="ヒラギノ角ゴ Pro W3"/>
        </a:defRPr>
      </a:lvl5pPr>
      <a:lvl6pPr marL="2514600" indent="-228600" algn="l" rtl="0" fontAlgn="base">
        <a:spcBef>
          <a:spcPct val="20000"/>
        </a:spcBef>
        <a:spcAft>
          <a:spcPct val="0"/>
        </a:spcAft>
        <a:buChar char="»"/>
        <a:defRPr>
          <a:solidFill>
            <a:schemeClr val="tx1"/>
          </a:solidFill>
          <a:latin typeface="+mn-lt"/>
          <a:ea typeface="+mn-ea"/>
        </a:defRPr>
      </a:lvl6pPr>
      <a:lvl7pPr marL="2971800" indent="-228600" algn="l" rtl="0" fontAlgn="base">
        <a:spcBef>
          <a:spcPct val="20000"/>
        </a:spcBef>
        <a:spcAft>
          <a:spcPct val="0"/>
        </a:spcAft>
        <a:buChar char="»"/>
        <a:defRPr>
          <a:solidFill>
            <a:schemeClr val="tx1"/>
          </a:solidFill>
          <a:latin typeface="+mn-lt"/>
          <a:ea typeface="+mn-ea"/>
        </a:defRPr>
      </a:lvl7pPr>
      <a:lvl8pPr marL="3429000" indent="-228600" algn="l" rtl="0" fontAlgn="base">
        <a:spcBef>
          <a:spcPct val="20000"/>
        </a:spcBef>
        <a:spcAft>
          <a:spcPct val="0"/>
        </a:spcAft>
        <a:buChar char="»"/>
        <a:defRPr>
          <a:solidFill>
            <a:schemeClr val="tx1"/>
          </a:solidFill>
          <a:latin typeface="+mn-lt"/>
          <a:ea typeface="+mn-ea"/>
        </a:defRPr>
      </a:lvl8pPr>
      <a:lvl9pPr marL="3886200" indent="-228600" algn="l" rtl="0" fontAlgn="base">
        <a:spcBef>
          <a:spcPct val="20000"/>
        </a:spcBef>
        <a:spcAft>
          <a:spcPct val="0"/>
        </a:spcAft>
        <a:buChar char="»"/>
        <a:defRPr>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chart" Target="../charts/chart4.xml"/><Relationship Id="rId5" Type="http://schemas.openxmlformats.org/officeDocument/2006/relationships/chart" Target="../charts/chart3.xml"/><Relationship Id="rId4" Type="http://schemas.openxmlformats.org/officeDocument/2006/relationships/chart" Target="../charts/char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3276600"/>
            <a:ext cx="5715000" cy="838200"/>
          </a:xfrm>
        </p:spPr>
        <p:txBody>
          <a:bodyPr/>
          <a:lstStyle/>
          <a:p>
            <a:pPr eaLnBrk="1" hangingPunct="1"/>
            <a:r>
              <a:rPr lang="en-US" sz="2800" dirty="0"/>
              <a:t>Commercial </a:t>
            </a:r>
            <a:r>
              <a:rPr lang="en-US" sz="2800" dirty="0" smtClean="0"/>
              <a:t>ACL Monitoring 2015</a:t>
            </a:r>
            <a:br>
              <a:rPr lang="en-US" sz="2800" dirty="0" smtClean="0"/>
            </a:br>
            <a:endParaRPr lang="en-US" sz="2800" dirty="0" smtClean="0"/>
          </a:p>
        </p:txBody>
      </p:sp>
      <p:sp>
        <p:nvSpPr>
          <p:cNvPr id="4099" name="Rectangle 3"/>
          <p:cNvSpPr>
            <a:spLocks noGrp="1" noChangeArrowheads="1"/>
          </p:cNvSpPr>
          <p:nvPr>
            <p:ph type="subTitle" idx="1"/>
          </p:nvPr>
        </p:nvSpPr>
        <p:spPr>
          <a:xfrm>
            <a:off x="762000" y="4800600"/>
            <a:ext cx="5181600" cy="1295400"/>
          </a:xfrm>
        </p:spPr>
        <p:txBody>
          <a:bodyPr/>
          <a:lstStyle/>
          <a:p>
            <a:pPr eaLnBrk="1" hangingPunct="1"/>
            <a:r>
              <a:rPr lang="en-US" dirty="0" smtClean="0"/>
              <a:t>SEFSC</a:t>
            </a:r>
          </a:p>
          <a:p>
            <a:pPr eaLnBrk="1" hangingPunct="1"/>
            <a:r>
              <a:rPr lang="en-US" dirty="0" smtClean="0"/>
              <a:t>March 2015</a:t>
            </a:r>
          </a:p>
        </p:txBody>
      </p:sp>
    </p:spTree>
    <p:extLst>
      <p:ext uri="{BB962C8B-B14F-4D97-AF65-F5344CB8AC3E}">
        <p14:creationId xmlns:p14="http://schemas.microsoft.com/office/powerpoint/2010/main" val="300985647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86000" y="990600"/>
            <a:ext cx="6934200" cy="838200"/>
          </a:xfrm>
        </p:spPr>
        <p:txBody>
          <a:bodyPr/>
          <a:lstStyle/>
          <a:p>
            <a:pPr algn="ctr">
              <a:defRPr/>
            </a:pPr>
            <a:r>
              <a:rPr lang="en-US" sz="2800" dirty="0" smtClean="0"/>
              <a:t/>
            </a:r>
            <a:br>
              <a:rPr lang="en-US" sz="2800" dirty="0" smtClean="0"/>
            </a:br>
            <a:r>
              <a:rPr lang="en-US" sz="2800" dirty="0"/>
              <a:t>Commercial ACL </a:t>
            </a:r>
            <a:r>
              <a:rPr lang="en-US" sz="2800" dirty="0" smtClean="0"/>
              <a:t>Monitoring  </a:t>
            </a:r>
            <a:br>
              <a:rPr lang="en-US" sz="2800" dirty="0" smtClean="0"/>
            </a:br>
            <a:r>
              <a:rPr lang="en-US" sz="2800" dirty="0" smtClean="0"/>
              <a:t>Number of Days Late, 2015</a:t>
            </a:r>
            <a:endParaRPr lang="en-US" sz="2800" dirty="0">
              <a:solidFill>
                <a:schemeClr val="tx1">
                  <a:lumMod val="90000"/>
                  <a:lumOff val="10000"/>
                </a:schemeClr>
              </a:solidFill>
              <a:cs typeface="+mj-cs"/>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2057400"/>
            <a:ext cx="5692913"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988061958"/>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86000" y="990600"/>
            <a:ext cx="6934200" cy="838200"/>
          </a:xfrm>
        </p:spPr>
        <p:txBody>
          <a:bodyPr/>
          <a:lstStyle/>
          <a:p>
            <a:pPr algn="ctr">
              <a:defRPr/>
            </a:pPr>
            <a:r>
              <a:rPr lang="en-US" sz="2800" dirty="0" smtClean="0"/>
              <a:t/>
            </a:r>
            <a:br>
              <a:rPr lang="en-US" sz="2800" dirty="0" smtClean="0"/>
            </a:br>
            <a:r>
              <a:rPr lang="en-US" sz="2800" dirty="0"/>
              <a:t>Commercial ACL </a:t>
            </a:r>
            <a:r>
              <a:rPr lang="en-US" sz="2800" dirty="0" smtClean="0"/>
              <a:t>Monitoring  </a:t>
            </a:r>
            <a:br>
              <a:rPr lang="en-US" sz="2800" dirty="0" smtClean="0"/>
            </a:br>
            <a:r>
              <a:rPr lang="en-US" sz="2800" dirty="0" smtClean="0"/>
              <a:t>Number of Days Late, 2015</a:t>
            </a:r>
            <a:endParaRPr lang="en-US" sz="2800" dirty="0">
              <a:solidFill>
                <a:schemeClr val="tx1">
                  <a:lumMod val="90000"/>
                  <a:lumOff val="10000"/>
                </a:schemeClr>
              </a:solidFill>
              <a:cs typeface="+mj-cs"/>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51896" y="2057400"/>
            <a:ext cx="6010904"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Connector 2"/>
          <p:cNvCxnSpPr/>
          <p:nvPr/>
        </p:nvCxnSpPr>
        <p:spPr bwMode="auto">
          <a:xfrm>
            <a:off x="2788920" y="6019800"/>
            <a:ext cx="2286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6" name="Straight Connector 5"/>
          <p:cNvCxnSpPr/>
          <p:nvPr/>
        </p:nvCxnSpPr>
        <p:spPr bwMode="auto">
          <a:xfrm>
            <a:off x="4267200" y="6019800"/>
            <a:ext cx="208407"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8" name="Straight Connector 7"/>
          <p:cNvCxnSpPr/>
          <p:nvPr/>
        </p:nvCxnSpPr>
        <p:spPr bwMode="auto">
          <a:xfrm>
            <a:off x="5715000" y="6019800"/>
            <a:ext cx="228600" cy="0"/>
          </a:xfrm>
          <a:prstGeom prst="line">
            <a:avLst/>
          </a:prstGeom>
          <a:noFill/>
          <a:ln w="38100" cap="flat" cmpd="sng" algn="ctr">
            <a:solidFill>
              <a:schemeClr val="tx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Tree>
    <p:extLst>
      <p:ext uri="{BB962C8B-B14F-4D97-AF65-F5344CB8AC3E}">
        <p14:creationId xmlns:p14="http://schemas.microsoft.com/office/powerpoint/2010/main" val="1328591756"/>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533400" y="2438400"/>
            <a:ext cx="7772400" cy="3810000"/>
          </a:xfrm>
        </p:spPr>
        <p:txBody>
          <a:bodyPr/>
          <a:lstStyle/>
          <a:p>
            <a:pPr marL="914400" lvl="2" indent="0">
              <a:buNone/>
              <a:defRPr/>
            </a:pPr>
            <a:endParaRPr lang="en-US" dirty="0" smtClean="0"/>
          </a:p>
          <a:p>
            <a:pPr marL="914400" lvl="2" indent="0">
              <a:buNone/>
              <a:defRPr/>
            </a:pPr>
            <a:endParaRPr lang="en-US" sz="1800" dirty="0"/>
          </a:p>
          <a:p>
            <a:pPr lvl="3">
              <a:defRPr/>
            </a:pPr>
            <a:endParaRPr lang="en-US" sz="1600" dirty="0"/>
          </a:p>
          <a:p>
            <a:pPr marL="914400" lvl="2" indent="0">
              <a:buNone/>
              <a:defRPr/>
            </a:pPr>
            <a:endParaRPr lang="en-US" sz="1800" dirty="0"/>
          </a:p>
        </p:txBody>
      </p:sp>
      <p:sp>
        <p:nvSpPr>
          <p:cNvPr id="5" name="Title 1"/>
          <p:cNvSpPr>
            <a:spLocks noGrp="1"/>
          </p:cNvSpPr>
          <p:nvPr>
            <p:ph type="title"/>
          </p:nvPr>
        </p:nvSpPr>
        <p:spPr>
          <a:xfrm>
            <a:off x="2971800" y="838200"/>
            <a:ext cx="6019800" cy="838200"/>
          </a:xfrm>
        </p:spPr>
        <p:txBody>
          <a:bodyPr/>
          <a:lstStyle/>
          <a:p>
            <a:pPr algn="ctr">
              <a:defRPr/>
            </a:pPr>
            <a:r>
              <a:rPr lang="en-US" sz="2800" dirty="0" smtClean="0"/>
              <a:t/>
            </a:r>
            <a:br>
              <a:rPr lang="en-US" sz="2800" dirty="0" smtClean="0"/>
            </a:br>
            <a:r>
              <a:rPr lang="en-US" sz="2800" dirty="0"/>
              <a:t>Commercial ACL </a:t>
            </a:r>
            <a:r>
              <a:rPr lang="en-US" sz="2800" dirty="0" smtClean="0"/>
              <a:t>Monitoring </a:t>
            </a:r>
            <a:r>
              <a:rPr lang="en-US" sz="2800" dirty="0"/>
              <a:t>2015</a:t>
            </a:r>
            <a:endParaRPr lang="en-US" sz="2800" dirty="0">
              <a:solidFill>
                <a:schemeClr val="tx1">
                  <a:lumMod val="90000"/>
                  <a:lumOff val="10000"/>
                </a:schemeClr>
              </a:solidFill>
              <a:cs typeface="+mj-cs"/>
            </a:endParaRPr>
          </a:p>
        </p:txBody>
      </p:sp>
      <p:graphicFrame>
        <p:nvGraphicFramePr>
          <p:cNvPr id="4" name="Chart 3"/>
          <p:cNvGraphicFramePr>
            <a:graphicFrameLocks/>
          </p:cNvGraphicFramePr>
          <p:nvPr>
            <p:extLst>
              <p:ext uri="{D42A27DB-BD31-4B8C-83A1-F6EECF244321}">
                <p14:modId xmlns:p14="http://schemas.microsoft.com/office/powerpoint/2010/main" val="109118632"/>
              </p:ext>
            </p:extLst>
          </p:nvPr>
        </p:nvGraphicFramePr>
        <p:xfrm>
          <a:off x="609600" y="1981200"/>
          <a:ext cx="7924800" cy="4800600"/>
        </p:xfrm>
        <a:graphic>
          <a:graphicData uri="http://schemas.openxmlformats.org/drawingml/2006/chart">
            <c:chart xmlns:c="http://schemas.openxmlformats.org/drawingml/2006/chart" xmlns:r="http://schemas.openxmlformats.org/officeDocument/2006/relationships" r:id="rId3"/>
          </a:graphicData>
        </a:graphic>
      </p:graphicFrame>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6413" y="2057400"/>
            <a:ext cx="7615237" cy="4645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Rectangle 2"/>
          <p:cNvSpPr/>
          <p:nvPr/>
        </p:nvSpPr>
        <p:spPr bwMode="auto">
          <a:xfrm>
            <a:off x="906607" y="2777197"/>
            <a:ext cx="2703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6" name="TextBox 5"/>
          <p:cNvSpPr txBox="1"/>
          <p:nvPr/>
        </p:nvSpPr>
        <p:spPr>
          <a:xfrm>
            <a:off x="843092" y="2730286"/>
            <a:ext cx="498987" cy="246221"/>
          </a:xfrm>
          <a:prstGeom prst="rect">
            <a:avLst/>
          </a:prstGeom>
          <a:solidFill>
            <a:schemeClr val="bg1"/>
          </a:solidFill>
        </p:spPr>
        <p:txBody>
          <a:bodyPr wrap="square" rtlCol="0">
            <a:spAutoFit/>
          </a:bodyPr>
          <a:lstStyle/>
          <a:p>
            <a:r>
              <a:rPr lang="en-US" sz="1000" dirty="0" smtClean="0"/>
              <a:t>450</a:t>
            </a:r>
            <a:endParaRPr lang="en-US" sz="1000" dirty="0"/>
          </a:p>
        </p:txBody>
      </p:sp>
      <p:sp>
        <p:nvSpPr>
          <p:cNvPr id="2" name="TextBox 1"/>
          <p:cNvSpPr txBox="1"/>
          <p:nvPr/>
        </p:nvSpPr>
        <p:spPr>
          <a:xfrm>
            <a:off x="330740" y="2743200"/>
            <a:ext cx="430887" cy="1871004"/>
          </a:xfrm>
          <a:prstGeom prst="rect">
            <a:avLst/>
          </a:prstGeom>
          <a:noFill/>
        </p:spPr>
        <p:txBody>
          <a:bodyPr vert="vert270" wrap="square" rtlCol="0">
            <a:spAutoFit/>
          </a:bodyPr>
          <a:lstStyle/>
          <a:p>
            <a:r>
              <a:rPr lang="en-US" sz="1600" b="1" dirty="0" smtClean="0"/>
              <a:t>Percent   of   ACL</a:t>
            </a:r>
            <a:endParaRPr lang="en-US" sz="1600" b="1" dirty="0"/>
          </a:p>
        </p:txBody>
      </p:sp>
      <p:sp>
        <p:nvSpPr>
          <p:cNvPr id="7" name="Rectangle 6"/>
          <p:cNvSpPr/>
          <p:nvPr/>
        </p:nvSpPr>
        <p:spPr bwMode="auto">
          <a:xfrm>
            <a:off x="7239000" y="1524000"/>
            <a:ext cx="228600"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8" name="Rectangle 7"/>
          <p:cNvSpPr/>
          <p:nvPr/>
        </p:nvSpPr>
        <p:spPr bwMode="auto">
          <a:xfrm>
            <a:off x="7353300" y="1752600"/>
            <a:ext cx="114300" cy="152400"/>
          </a:xfrm>
          <a:prstGeom prst="rect">
            <a:avLst/>
          </a:prstGeom>
          <a:solidFill>
            <a:schemeClr val="accent2"/>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11" name="Rectangle 10"/>
          <p:cNvSpPr/>
          <p:nvPr/>
        </p:nvSpPr>
        <p:spPr bwMode="auto">
          <a:xfrm flipH="1" flipV="1">
            <a:off x="7353300" y="1981199"/>
            <a:ext cx="114300" cy="152401"/>
          </a:xfrm>
          <a:prstGeom prst="rect">
            <a:avLst/>
          </a:prstGeom>
          <a:solidFill>
            <a:schemeClr val="accent1">
              <a:lumMod val="75000"/>
            </a:schemeClr>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12" name="Rectangle 11"/>
          <p:cNvSpPr/>
          <p:nvPr/>
        </p:nvSpPr>
        <p:spPr bwMode="auto">
          <a:xfrm flipH="1" flipV="1">
            <a:off x="7353300" y="2209800"/>
            <a:ext cx="114300" cy="152401"/>
          </a:xfrm>
          <a:prstGeom prst="rect">
            <a:avLst/>
          </a:prstGeom>
          <a:solidFill>
            <a:srgbClr val="C00000"/>
          </a:solidFill>
          <a:ln>
            <a:noFill/>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
        <p:nvSpPr>
          <p:cNvPr id="9" name="TextBox 8"/>
          <p:cNvSpPr txBox="1"/>
          <p:nvPr/>
        </p:nvSpPr>
        <p:spPr>
          <a:xfrm>
            <a:off x="7593231" y="1718713"/>
            <a:ext cx="1170513" cy="261610"/>
          </a:xfrm>
          <a:prstGeom prst="rect">
            <a:avLst/>
          </a:prstGeom>
          <a:noFill/>
        </p:spPr>
        <p:txBody>
          <a:bodyPr wrap="none" rtlCol="0">
            <a:spAutoFit/>
          </a:bodyPr>
          <a:lstStyle/>
          <a:p>
            <a:r>
              <a:rPr lang="en-US" sz="1100" b="1" dirty="0" smtClean="0"/>
              <a:t>0-  94% of ACL</a:t>
            </a:r>
            <a:endParaRPr lang="en-US" sz="1100" b="1" dirty="0"/>
          </a:p>
        </p:txBody>
      </p:sp>
      <p:sp>
        <p:nvSpPr>
          <p:cNvPr id="14" name="TextBox 13"/>
          <p:cNvSpPr txBox="1"/>
          <p:nvPr/>
        </p:nvSpPr>
        <p:spPr>
          <a:xfrm>
            <a:off x="7467600" y="1905000"/>
            <a:ext cx="1289135" cy="261610"/>
          </a:xfrm>
          <a:prstGeom prst="rect">
            <a:avLst/>
          </a:prstGeom>
          <a:solidFill>
            <a:schemeClr val="bg1"/>
          </a:solidFill>
        </p:spPr>
        <p:txBody>
          <a:bodyPr wrap="none" rtlCol="0">
            <a:spAutoFit/>
          </a:bodyPr>
          <a:lstStyle/>
          <a:p>
            <a:r>
              <a:rPr lang="en-US" sz="1100" b="1" dirty="0" smtClean="0"/>
              <a:t> 95-105% of ACL</a:t>
            </a:r>
            <a:endParaRPr lang="en-US" sz="1100" b="1" dirty="0"/>
          </a:p>
        </p:txBody>
      </p:sp>
      <p:sp>
        <p:nvSpPr>
          <p:cNvPr id="15" name="TextBox 14"/>
          <p:cNvSpPr txBox="1"/>
          <p:nvPr/>
        </p:nvSpPr>
        <p:spPr>
          <a:xfrm>
            <a:off x="7543800" y="2176790"/>
            <a:ext cx="1205779" cy="261610"/>
          </a:xfrm>
          <a:prstGeom prst="rect">
            <a:avLst/>
          </a:prstGeom>
          <a:solidFill>
            <a:schemeClr val="bg1"/>
          </a:solidFill>
        </p:spPr>
        <p:txBody>
          <a:bodyPr wrap="none" rtlCol="0">
            <a:spAutoFit/>
          </a:bodyPr>
          <a:lstStyle/>
          <a:p>
            <a:r>
              <a:rPr lang="en-US" sz="1100" b="1" dirty="0"/>
              <a:t> </a:t>
            </a:r>
            <a:r>
              <a:rPr lang="en-US" sz="1100" b="1" dirty="0" smtClean="0"/>
              <a:t> &gt;105% of ACL</a:t>
            </a:r>
            <a:endParaRPr lang="en-US" sz="1100" b="1" dirty="0"/>
          </a:p>
        </p:txBody>
      </p:sp>
    </p:spTree>
    <p:extLst>
      <p:ext uri="{BB962C8B-B14F-4D97-AF65-F5344CB8AC3E}">
        <p14:creationId xmlns:p14="http://schemas.microsoft.com/office/powerpoint/2010/main" val="738890667"/>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76200" y="2057400"/>
            <a:ext cx="8991600" cy="4724400"/>
          </a:xfrm>
        </p:spPr>
        <p:txBody>
          <a:bodyPr/>
          <a:lstStyle/>
          <a:p>
            <a:pPr lvl="0">
              <a:buFont typeface="Arial" panose="020B0604020202020204" pitchFamily="34" charset="0"/>
              <a:buChar char="•"/>
            </a:pPr>
            <a:r>
              <a:rPr lang="en-US" sz="2800" dirty="0" smtClean="0"/>
              <a:t>Reported Landings Quality Control:</a:t>
            </a:r>
          </a:p>
          <a:p>
            <a:pPr lvl="1">
              <a:buFont typeface="Arial" panose="020B0604020202020204" pitchFamily="34" charset="0"/>
              <a:buChar char="•"/>
            </a:pPr>
            <a:endParaRPr lang="en-US" sz="1800" dirty="0" smtClean="0"/>
          </a:p>
          <a:p>
            <a:pPr lvl="1">
              <a:buFont typeface="Arial" panose="020B0604020202020204" pitchFamily="34" charset="0"/>
              <a:buChar char="•"/>
            </a:pPr>
            <a:r>
              <a:rPr lang="en-US" sz="2400" dirty="0" smtClean="0"/>
              <a:t>We run checks for duplicate landings to ensure a trip ticket wasn't accidentally reported more than once.  </a:t>
            </a:r>
          </a:p>
          <a:p>
            <a:pPr lvl="1">
              <a:buFont typeface="Arial" panose="020B0604020202020204" pitchFamily="34" charset="0"/>
              <a:buChar char="•"/>
            </a:pPr>
            <a:endParaRPr lang="en-US" sz="2400" dirty="0" smtClean="0"/>
          </a:p>
          <a:p>
            <a:pPr lvl="1">
              <a:buFont typeface="Arial" panose="020B0604020202020204" pitchFamily="34" charset="0"/>
              <a:buChar char="•"/>
            </a:pPr>
            <a:r>
              <a:rPr lang="en-US" sz="2400" dirty="0" smtClean="0"/>
              <a:t>We identify unreasonably large landings and work with the dealer through a port agent to confirm the value was reported correctly or to correct the mistake.  </a:t>
            </a:r>
          </a:p>
          <a:p>
            <a:pPr lvl="1">
              <a:buFont typeface="Arial" panose="020B0604020202020204" pitchFamily="34" charset="0"/>
              <a:buChar char="•"/>
            </a:pPr>
            <a:endParaRPr lang="en-US" sz="2400" dirty="0" smtClean="0"/>
          </a:p>
          <a:p>
            <a:pPr lvl="1">
              <a:buFont typeface="Arial" panose="020B0604020202020204" pitchFamily="34" charset="0"/>
              <a:buChar char="•"/>
            </a:pPr>
            <a:r>
              <a:rPr lang="en-US" sz="2400" dirty="0" smtClean="0"/>
              <a:t>We spot check dealer reports against vessel logbooks.</a:t>
            </a:r>
          </a:p>
          <a:p>
            <a:pPr>
              <a:buFont typeface="Arial" panose="020B0604020202020204" pitchFamily="34" charset="0"/>
              <a:buChar char="•"/>
            </a:pPr>
            <a:endParaRPr lang="en-US" sz="1800" dirty="0" smtClean="0"/>
          </a:p>
          <a:p>
            <a:pPr lvl="2">
              <a:defRPr/>
            </a:pPr>
            <a:endParaRPr lang="en-US" sz="1800" dirty="0"/>
          </a:p>
          <a:p>
            <a:pPr lvl="3">
              <a:defRPr/>
            </a:pPr>
            <a:endParaRPr lang="en-US" sz="1600" dirty="0"/>
          </a:p>
          <a:p>
            <a:pPr marL="914400" lvl="2" indent="0">
              <a:buNone/>
              <a:defRPr/>
            </a:pPr>
            <a:endParaRPr lang="en-US" sz="1800" dirty="0"/>
          </a:p>
        </p:txBody>
      </p:sp>
      <p:sp>
        <p:nvSpPr>
          <p:cNvPr id="5" name="Title 1"/>
          <p:cNvSpPr>
            <a:spLocks noGrp="1"/>
          </p:cNvSpPr>
          <p:nvPr>
            <p:ph type="title"/>
          </p:nvPr>
        </p:nvSpPr>
        <p:spPr>
          <a:xfrm>
            <a:off x="2819400" y="990600"/>
            <a:ext cx="6019800" cy="838200"/>
          </a:xfrm>
        </p:spPr>
        <p:txBody>
          <a:bodyPr/>
          <a:lstStyle/>
          <a:p>
            <a:pPr algn="ctr">
              <a:defRPr/>
            </a:pPr>
            <a:r>
              <a:rPr lang="en-US" sz="2800" dirty="0" smtClean="0"/>
              <a:t/>
            </a:r>
            <a:br>
              <a:rPr lang="en-US" sz="2800" dirty="0" smtClean="0"/>
            </a:br>
            <a:r>
              <a:rPr lang="en-US" sz="2800" dirty="0"/>
              <a:t>Commercial ACL </a:t>
            </a:r>
            <a:r>
              <a:rPr lang="en-US" sz="2800" dirty="0" smtClean="0"/>
              <a:t>Monitoring</a:t>
            </a:r>
            <a:endParaRPr lang="en-US" sz="2800" dirty="0">
              <a:solidFill>
                <a:schemeClr val="tx1">
                  <a:lumMod val="90000"/>
                  <a:lumOff val="10000"/>
                </a:schemeClr>
              </a:solidFill>
              <a:cs typeface="+mj-cs"/>
            </a:endParaRPr>
          </a:p>
        </p:txBody>
      </p:sp>
    </p:spTree>
    <p:extLst>
      <p:ext uri="{BB962C8B-B14F-4D97-AF65-F5344CB8AC3E}">
        <p14:creationId xmlns:p14="http://schemas.microsoft.com/office/powerpoint/2010/main" val="3238233754"/>
      </p:ext>
    </p:extLst>
  </p:cSld>
  <p:clrMapOvr>
    <a:masterClrMapping/>
  </p:clrMapOvr>
  <p:transition spd="slow"/>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76200" y="2057400"/>
            <a:ext cx="8991600" cy="4724400"/>
          </a:xfrm>
        </p:spPr>
        <p:txBody>
          <a:bodyPr/>
          <a:lstStyle/>
          <a:p>
            <a:pPr lvl="0">
              <a:buFont typeface="Arial" panose="020B0604020202020204" pitchFamily="34" charset="0"/>
              <a:buChar char="•"/>
            </a:pPr>
            <a:endParaRPr lang="en-US" sz="1800" dirty="0" smtClean="0"/>
          </a:p>
          <a:p>
            <a:pPr>
              <a:buFont typeface="Arial" panose="020B0604020202020204" pitchFamily="34" charset="0"/>
              <a:buChar char="•"/>
            </a:pPr>
            <a:r>
              <a:rPr lang="en-US" sz="2800" dirty="0" smtClean="0"/>
              <a:t>For </a:t>
            </a:r>
            <a:r>
              <a:rPr lang="en-US" sz="2800" dirty="0"/>
              <a:t>Delinquent Reporting</a:t>
            </a:r>
            <a:r>
              <a:rPr lang="en-US" sz="2800" dirty="0" smtClean="0"/>
              <a:t>:</a:t>
            </a:r>
          </a:p>
          <a:p>
            <a:pPr lvl="1">
              <a:buFont typeface="Arial" panose="020B0604020202020204" pitchFamily="34" charset="0"/>
              <a:buChar char="•"/>
            </a:pPr>
            <a:endParaRPr lang="en-US" sz="1600" dirty="0"/>
          </a:p>
          <a:p>
            <a:pPr lvl="1">
              <a:buFont typeface="Arial" panose="020B0604020202020204" pitchFamily="34" charset="0"/>
              <a:buChar char="•"/>
            </a:pPr>
            <a:r>
              <a:rPr lang="en-US" sz="2400" dirty="0"/>
              <a:t>We work with port agents and state partners to identify businesses with reporting issues. </a:t>
            </a:r>
          </a:p>
          <a:p>
            <a:pPr lvl="1">
              <a:buFont typeface="Arial" panose="020B0604020202020204" pitchFamily="34" charset="0"/>
              <a:buChar char="•"/>
            </a:pPr>
            <a:r>
              <a:rPr lang="en-US" sz="2400" dirty="0"/>
              <a:t>We send </a:t>
            </a:r>
            <a:r>
              <a:rPr lang="en-US" sz="2400" dirty="0" smtClean="0"/>
              <a:t>reminder </a:t>
            </a:r>
            <a:r>
              <a:rPr lang="en-US" sz="2400" dirty="0"/>
              <a:t>emails </a:t>
            </a:r>
            <a:r>
              <a:rPr lang="en-US" sz="2400" dirty="0" smtClean="0"/>
              <a:t>(sometimes letters) to </a:t>
            </a:r>
            <a:r>
              <a:rPr lang="en-US" sz="2400" dirty="0"/>
              <a:t>dealers who are behind in reporting.  </a:t>
            </a:r>
          </a:p>
          <a:p>
            <a:pPr lvl="2">
              <a:buFont typeface="Arial" panose="020B0604020202020204" pitchFamily="34" charset="0"/>
              <a:buChar char="•"/>
            </a:pPr>
            <a:r>
              <a:rPr lang="en-US" sz="2400" dirty="0"/>
              <a:t>In 2015 we contacted 201 dealers and sent a total of 1201 letters and/or emails.</a:t>
            </a:r>
          </a:p>
          <a:p>
            <a:pPr lvl="1">
              <a:buFont typeface="Arial" panose="020B0604020202020204" pitchFamily="34" charset="0"/>
              <a:buChar char="•"/>
            </a:pPr>
            <a:r>
              <a:rPr lang="en-US" sz="2400" dirty="0"/>
              <a:t>We work with SERO to place holds on permit renewals for dealers missing reports.</a:t>
            </a:r>
          </a:p>
          <a:p>
            <a:pPr>
              <a:buFont typeface="Arial" panose="020B0604020202020204" pitchFamily="34" charset="0"/>
              <a:buChar char="•"/>
            </a:pPr>
            <a:endParaRPr lang="en-US" sz="1800" dirty="0" smtClean="0"/>
          </a:p>
          <a:p>
            <a:pPr lvl="2">
              <a:defRPr/>
            </a:pPr>
            <a:endParaRPr lang="en-US" sz="1800" dirty="0"/>
          </a:p>
          <a:p>
            <a:pPr lvl="3">
              <a:defRPr/>
            </a:pPr>
            <a:endParaRPr lang="en-US" sz="1600" dirty="0"/>
          </a:p>
          <a:p>
            <a:pPr marL="914400" lvl="2" indent="0">
              <a:buNone/>
              <a:defRPr/>
            </a:pPr>
            <a:endParaRPr lang="en-US" sz="1800" dirty="0"/>
          </a:p>
        </p:txBody>
      </p:sp>
      <p:sp>
        <p:nvSpPr>
          <p:cNvPr id="5" name="Title 1"/>
          <p:cNvSpPr>
            <a:spLocks noGrp="1"/>
          </p:cNvSpPr>
          <p:nvPr>
            <p:ph type="title"/>
          </p:nvPr>
        </p:nvSpPr>
        <p:spPr>
          <a:xfrm>
            <a:off x="2819400" y="990600"/>
            <a:ext cx="6019800" cy="838200"/>
          </a:xfrm>
        </p:spPr>
        <p:txBody>
          <a:bodyPr/>
          <a:lstStyle/>
          <a:p>
            <a:pPr algn="ctr">
              <a:defRPr/>
            </a:pPr>
            <a:r>
              <a:rPr lang="en-US" sz="2800" dirty="0" smtClean="0"/>
              <a:t/>
            </a:r>
            <a:br>
              <a:rPr lang="en-US" sz="2800" dirty="0" smtClean="0"/>
            </a:br>
            <a:r>
              <a:rPr lang="en-US" sz="2800" dirty="0"/>
              <a:t>Commercial ACL </a:t>
            </a:r>
            <a:r>
              <a:rPr lang="en-US" sz="2800" dirty="0" smtClean="0"/>
              <a:t>Monitoring </a:t>
            </a:r>
            <a:endParaRPr lang="en-US" sz="2800" dirty="0">
              <a:solidFill>
                <a:schemeClr val="tx1">
                  <a:lumMod val="90000"/>
                  <a:lumOff val="10000"/>
                </a:schemeClr>
              </a:solidFill>
              <a:cs typeface="+mj-cs"/>
            </a:endParaRPr>
          </a:p>
        </p:txBody>
      </p:sp>
    </p:spTree>
    <p:extLst>
      <p:ext uri="{BB962C8B-B14F-4D97-AF65-F5344CB8AC3E}">
        <p14:creationId xmlns:p14="http://schemas.microsoft.com/office/powerpoint/2010/main" val="3382841150"/>
      </p:ext>
    </p:extLst>
  </p:cSld>
  <p:clrMapOvr>
    <a:masterClrMapping/>
  </p:clrMapOvr>
  <p:transition spd="slow"/>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Content Placeholder 2"/>
          <p:cNvSpPr>
            <a:spLocks noGrp="1"/>
          </p:cNvSpPr>
          <p:nvPr>
            <p:ph idx="1"/>
          </p:nvPr>
        </p:nvSpPr>
        <p:spPr>
          <a:xfrm>
            <a:off x="152400" y="2209800"/>
            <a:ext cx="8839200" cy="3810000"/>
          </a:xfrm>
        </p:spPr>
        <p:txBody>
          <a:bodyPr/>
          <a:lstStyle/>
          <a:p>
            <a:pPr lvl="1">
              <a:buFont typeface="Arial" panose="020B0604020202020204" pitchFamily="34" charset="0"/>
              <a:buChar char="•"/>
            </a:pPr>
            <a:r>
              <a:rPr lang="en-US" sz="2400" dirty="0"/>
              <a:t>Currently, there are some instances where uncertainty exists about whether a report is truly missing. </a:t>
            </a:r>
          </a:p>
          <a:p>
            <a:pPr lvl="2">
              <a:buFont typeface="Arial" panose="020B0604020202020204" pitchFamily="34" charset="0"/>
              <a:buChar char="•"/>
            </a:pPr>
            <a:r>
              <a:rPr lang="en-US" dirty="0" smtClean="0"/>
              <a:t>Permit </a:t>
            </a:r>
            <a:r>
              <a:rPr lang="en-US" dirty="0"/>
              <a:t>information from multiple </a:t>
            </a:r>
            <a:r>
              <a:rPr lang="en-US" dirty="0" smtClean="0"/>
              <a:t>sources (</a:t>
            </a:r>
            <a:r>
              <a:rPr lang="en-US" dirty="0"/>
              <a:t>4 states, ACCSP, SERO). </a:t>
            </a:r>
            <a:r>
              <a:rPr lang="en-US" dirty="0" smtClean="0"/>
              <a:t>Inconsistencies may </a:t>
            </a:r>
            <a:r>
              <a:rPr lang="en-US" dirty="0"/>
              <a:t>make identification of the source of a dealer report uncertain</a:t>
            </a:r>
            <a:r>
              <a:rPr lang="en-US" dirty="0" smtClean="0"/>
              <a:t>.</a:t>
            </a:r>
          </a:p>
          <a:p>
            <a:pPr marL="914400" lvl="2" indent="0">
              <a:buNone/>
            </a:pPr>
            <a:endParaRPr lang="en-US" dirty="0"/>
          </a:p>
          <a:p>
            <a:pPr lvl="2">
              <a:buFont typeface="Arial" panose="020B0604020202020204" pitchFamily="34" charset="0"/>
              <a:buChar char="•"/>
            </a:pPr>
            <a:r>
              <a:rPr lang="en-US" dirty="0" smtClean="0"/>
              <a:t>Data management. </a:t>
            </a:r>
            <a:r>
              <a:rPr lang="en-US" dirty="0"/>
              <a:t>5 entities are involved (Bluefin Data </a:t>
            </a:r>
            <a:r>
              <a:rPr lang="en-US" dirty="0" err="1"/>
              <a:t>Inc</a:t>
            </a:r>
            <a:r>
              <a:rPr lang="en-US" dirty="0"/>
              <a:t>, </a:t>
            </a:r>
            <a:r>
              <a:rPr lang="en-US" dirty="0" err="1"/>
              <a:t>GulfFIN</a:t>
            </a:r>
            <a:r>
              <a:rPr lang="en-US" dirty="0"/>
              <a:t>, ACCSP, SERO, SEFSC</a:t>
            </a:r>
            <a:r>
              <a:rPr lang="en-US" dirty="0" smtClean="0"/>
              <a:t>). Occasional problems at any point in the chain </a:t>
            </a:r>
            <a:r>
              <a:rPr lang="en-US" dirty="0"/>
              <a:t>can impact accuracy of compliance information</a:t>
            </a:r>
            <a:r>
              <a:rPr lang="en-US" dirty="0" smtClean="0"/>
              <a:t>.</a:t>
            </a:r>
          </a:p>
          <a:p>
            <a:pPr marL="914400" lvl="2" indent="0">
              <a:buNone/>
            </a:pPr>
            <a:endParaRPr lang="en-US" dirty="0"/>
          </a:p>
          <a:p>
            <a:pPr lvl="2">
              <a:buFont typeface="Arial" panose="020B0604020202020204" pitchFamily="34" charset="0"/>
              <a:buChar char="•"/>
            </a:pPr>
            <a:r>
              <a:rPr lang="en-US" dirty="0"/>
              <a:t>Once a process is developed to avoid these problems we can start producing compliance reports that can be shared with OLE</a:t>
            </a:r>
          </a:p>
          <a:p>
            <a:pPr marL="914400" lvl="2" indent="0">
              <a:buNone/>
              <a:defRPr/>
            </a:pPr>
            <a:endParaRPr lang="en-US" sz="1800" dirty="0"/>
          </a:p>
        </p:txBody>
      </p:sp>
      <p:sp>
        <p:nvSpPr>
          <p:cNvPr id="5" name="Title 1"/>
          <p:cNvSpPr>
            <a:spLocks noGrp="1"/>
          </p:cNvSpPr>
          <p:nvPr>
            <p:ph type="title"/>
          </p:nvPr>
        </p:nvSpPr>
        <p:spPr>
          <a:xfrm>
            <a:off x="2743200" y="990600"/>
            <a:ext cx="6324600" cy="838200"/>
          </a:xfrm>
        </p:spPr>
        <p:txBody>
          <a:bodyPr/>
          <a:lstStyle/>
          <a:p>
            <a:pPr algn="ctr">
              <a:defRPr/>
            </a:pPr>
            <a:r>
              <a:rPr lang="en-US" sz="2800" dirty="0" smtClean="0"/>
              <a:t/>
            </a:r>
            <a:br>
              <a:rPr lang="en-US" sz="2800" dirty="0" smtClean="0"/>
            </a:br>
            <a:r>
              <a:rPr lang="en-US" sz="2800" dirty="0"/>
              <a:t>Commercial ACL </a:t>
            </a:r>
            <a:r>
              <a:rPr lang="en-US" sz="2800" dirty="0" smtClean="0"/>
              <a:t>Monitoring Delinquent Report Uncertainty</a:t>
            </a:r>
            <a:endParaRPr lang="en-US" sz="2800" dirty="0">
              <a:solidFill>
                <a:schemeClr val="tx1">
                  <a:lumMod val="90000"/>
                  <a:lumOff val="10000"/>
                </a:schemeClr>
              </a:solidFill>
              <a:cs typeface="+mj-cs"/>
            </a:endParaRPr>
          </a:p>
        </p:txBody>
      </p:sp>
    </p:spTree>
    <p:extLst>
      <p:ext uri="{BB962C8B-B14F-4D97-AF65-F5344CB8AC3E}">
        <p14:creationId xmlns:p14="http://schemas.microsoft.com/office/powerpoint/2010/main" val="34929820"/>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bwMode="auto">
          <a:xfrm>
            <a:off x="2743200" y="838200"/>
            <a:ext cx="6400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lvl1pPr algn="l" rtl="0" eaLnBrk="0" fontAlgn="base" hangingPunct="0">
              <a:spcBef>
                <a:spcPct val="0"/>
              </a:spcBef>
              <a:spcAft>
                <a:spcPct val="0"/>
              </a:spcAft>
              <a:defRPr sz="2400">
                <a:solidFill>
                  <a:schemeClr val="tx2"/>
                </a:solidFill>
                <a:latin typeface="+mj-lt"/>
                <a:ea typeface="+mj-ea"/>
                <a:cs typeface="ヒラギノ角ゴ Pro W3"/>
              </a:defRPr>
            </a:lvl1pPr>
            <a:lvl2pPr algn="l" rtl="0" eaLnBrk="0" fontAlgn="base" hangingPunct="0">
              <a:spcBef>
                <a:spcPct val="0"/>
              </a:spcBef>
              <a:spcAft>
                <a:spcPct val="0"/>
              </a:spcAft>
              <a:defRPr sz="2400">
                <a:solidFill>
                  <a:schemeClr val="tx2"/>
                </a:solidFill>
                <a:latin typeface="Arial Black" pitchFamily="1" charset="0"/>
                <a:ea typeface="ヒラギノ角ゴ Pro W3" pitchFamily="1" charset="-128"/>
                <a:cs typeface="ヒラギノ角ゴ Pro W3"/>
              </a:defRPr>
            </a:lvl2pPr>
            <a:lvl3pPr algn="l" rtl="0" eaLnBrk="0" fontAlgn="base" hangingPunct="0">
              <a:spcBef>
                <a:spcPct val="0"/>
              </a:spcBef>
              <a:spcAft>
                <a:spcPct val="0"/>
              </a:spcAft>
              <a:defRPr sz="2400">
                <a:solidFill>
                  <a:schemeClr val="tx2"/>
                </a:solidFill>
                <a:latin typeface="Arial Black" pitchFamily="1" charset="0"/>
                <a:ea typeface="ヒラギノ角ゴ Pro W3" pitchFamily="1" charset="-128"/>
                <a:cs typeface="ヒラギノ角ゴ Pro W3"/>
              </a:defRPr>
            </a:lvl3pPr>
            <a:lvl4pPr algn="l" rtl="0" eaLnBrk="0" fontAlgn="base" hangingPunct="0">
              <a:spcBef>
                <a:spcPct val="0"/>
              </a:spcBef>
              <a:spcAft>
                <a:spcPct val="0"/>
              </a:spcAft>
              <a:defRPr sz="2400">
                <a:solidFill>
                  <a:schemeClr val="tx2"/>
                </a:solidFill>
                <a:latin typeface="Arial Black" pitchFamily="1" charset="0"/>
                <a:ea typeface="ヒラギノ角ゴ Pro W3" pitchFamily="1" charset="-128"/>
                <a:cs typeface="ヒラギノ角ゴ Pro W3"/>
              </a:defRPr>
            </a:lvl4pPr>
            <a:lvl5pPr algn="l" rtl="0" eaLnBrk="0" fontAlgn="base" hangingPunct="0">
              <a:spcBef>
                <a:spcPct val="0"/>
              </a:spcBef>
              <a:spcAft>
                <a:spcPct val="0"/>
              </a:spcAft>
              <a:defRPr sz="2400">
                <a:solidFill>
                  <a:schemeClr val="tx2"/>
                </a:solidFill>
                <a:latin typeface="Arial Black" pitchFamily="1" charset="0"/>
                <a:ea typeface="ヒラギノ角ゴ Pro W3" pitchFamily="1" charset="-128"/>
                <a:cs typeface="ヒラギノ角ゴ Pro W3"/>
              </a:defRPr>
            </a:lvl5pPr>
            <a:lvl6pPr marL="457200" algn="l" rtl="0" fontAlgn="base">
              <a:spcBef>
                <a:spcPct val="0"/>
              </a:spcBef>
              <a:spcAft>
                <a:spcPct val="0"/>
              </a:spcAft>
              <a:defRPr sz="2400">
                <a:solidFill>
                  <a:schemeClr val="tx2"/>
                </a:solidFill>
                <a:latin typeface="Arial Black" pitchFamily="1" charset="0"/>
                <a:ea typeface="ヒラギノ角ゴ Pro W3" pitchFamily="1" charset="-128"/>
              </a:defRPr>
            </a:lvl6pPr>
            <a:lvl7pPr marL="914400" algn="l" rtl="0" fontAlgn="base">
              <a:spcBef>
                <a:spcPct val="0"/>
              </a:spcBef>
              <a:spcAft>
                <a:spcPct val="0"/>
              </a:spcAft>
              <a:defRPr sz="2400">
                <a:solidFill>
                  <a:schemeClr val="tx2"/>
                </a:solidFill>
                <a:latin typeface="Arial Black" pitchFamily="1" charset="0"/>
                <a:ea typeface="ヒラギノ角ゴ Pro W3" pitchFamily="1" charset="-128"/>
              </a:defRPr>
            </a:lvl7pPr>
            <a:lvl8pPr marL="1371600" algn="l" rtl="0" fontAlgn="base">
              <a:spcBef>
                <a:spcPct val="0"/>
              </a:spcBef>
              <a:spcAft>
                <a:spcPct val="0"/>
              </a:spcAft>
              <a:defRPr sz="2400">
                <a:solidFill>
                  <a:schemeClr val="tx2"/>
                </a:solidFill>
                <a:latin typeface="Arial Black" pitchFamily="1" charset="0"/>
                <a:ea typeface="ヒラギノ角ゴ Pro W3" pitchFamily="1" charset="-128"/>
              </a:defRPr>
            </a:lvl8pPr>
            <a:lvl9pPr marL="1828800" algn="l" rtl="0" fontAlgn="base">
              <a:spcBef>
                <a:spcPct val="0"/>
              </a:spcBef>
              <a:spcAft>
                <a:spcPct val="0"/>
              </a:spcAft>
              <a:defRPr sz="2400">
                <a:solidFill>
                  <a:schemeClr val="tx2"/>
                </a:solidFill>
                <a:latin typeface="Arial Black" pitchFamily="1" charset="0"/>
                <a:ea typeface="ヒラギノ角ゴ Pro W3" pitchFamily="1" charset="-128"/>
              </a:defRPr>
            </a:lvl9pPr>
          </a:lstStyle>
          <a:p>
            <a:pPr algn="ctr">
              <a:defRPr/>
            </a:pPr>
            <a:r>
              <a:rPr lang="en-US" sz="2800" kern="0" dirty="0" smtClean="0"/>
              <a:t/>
            </a:r>
            <a:br>
              <a:rPr lang="en-US" sz="2800" kern="0" dirty="0" smtClean="0"/>
            </a:br>
            <a:r>
              <a:rPr lang="en-US" sz="2800" kern="0" dirty="0" smtClean="0"/>
              <a:t>Commercial Landings Monitoring System</a:t>
            </a:r>
            <a:br>
              <a:rPr lang="en-US" sz="2800" kern="0" dirty="0" smtClean="0"/>
            </a:br>
            <a:r>
              <a:rPr lang="en-US" sz="2800" kern="0" dirty="0" smtClean="0"/>
              <a:t>2015 SA Reporting</a:t>
            </a:r>
            <a:endParaRPr lang="en-US" sz="2800" kern="0" dirty="0">
              <a:solidFill>
                <a:schemeClr val="tx1">
                  <a:lumMod val="90000"/>
                  <a:lumOff val="10000"/>
                </a:schemeClr>
              </a:solidFill>
              <a:cs typeface="+mj-cs"/>
            </a:endParaRPr>
          </a:p>
        </p:txBody>
      </p:sp>
      <p:graphicFrame>
        <p:nvGraphicFramePr>
          <p:cNvPr id="5" name="Chart 4"/>
          <p:cNvGraphicFramePr>
            <a:graphicFrameLocks/>
          </p:cNvGraphicFramePr>
          <p:nvPr>
            <p:extLst>
              <p:ext uri="{D42A27DB-BD31-4B8C-83A1-F6EECF244321}">
                <p14:modId xmlns:p14="http://schemas.microsoft.com/office/powerpoint/2010/main" val="2146938234"/>
              </p:ext>
            </p:extLst>
          </p:nvPr>
        </p:nvGraphicFramePr>
        <p:xfrm>
          <a:off x="140970" y="2209800"/>
          <a:ext cx="2602230" cy="23717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p:cNvGraphicFramePr>
            <a:graphicFrameLocks/>
          </p:cNvGraphicFramePr>
          <p:nvPr>
            <p:extLst>
              <p:ext uri="{D42A27DB-BD31-4B8C-83A1-F6EECF244321}">
                <p14:modId xmlns:p14="http://schemas.microsoft.com/office/powerpoint/2010/main" val="716295514"/>
              </p:ext>
            </p:extLst>
          </p:nvPr>
        </p:nvGraphicFramePr>
        <p:xfrm>
          <a:off x="2730795" y="2438400"/>
          <a:ext cx="2468880" cy="22860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7" name="Chart 6"/>
          <p:cNvGraphicFramePr>
            <a:graphicFrameLocks/>
          </p:cNvGraphicFramePr>
          <p:nvPr>
            <p:extLst>
              <p:ext uri="{D42A27DB-BD31-4B8C-83A1-F6EECF244321}">
                <p14:modId xmlns:p14="http://schemas.microsoft.com/office/powerpoint/2010/main" val="3226730153"/>
              </p:ext>
            </p:extLst>
          </p:nvPr>
        </p:nvGraphicFramePr>
        <p:xfrm>
          <a:off x="150495" y="4648200"/>
          <a:ext cx="2468880" cy="22860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8" name="Chart 7"/>
          <p:cNvGraphicFramePr>
            <a:graphicFrameLocks/>
          </p:cNvGraphicFramePr>
          <p:nvPr>
            <p:extLst>
              <p:ext uri="{D42A27DB-BD31-4B8C-83A1-F6EECF244321}">
                <p14:modId xmlns:p14="http://schemas.microsoft.com/office/powerpoint/2010/main" val="4128548284"/>
              </p:ext>
            </p:extLst>
          </p:nvPr>
        </p:nvGraphicFramePr>
        <p:xfrm>
          <a:off x="2712720" y="4648200"/>
          <a:ext cx="2468880" cy="2286000"/>
        </p:xfrm>
        <a:graphic>
          <a:graphicData uri="http://schemas.openxmlformats.org/drawingml/2006/chart">
            <c:chart xmlns:c="http://schemas.openxmlformats.org/drawingml/2006/chart" xmlns:r="http://schemas.openxmlformats.org/officeDocument/2006/relationships" r:id="rId6"/>
          </a:graphicData>
        </a:graphic>
      </p:graphicFrame>
      <p:sp>
        <p:nvSpPr>
          <p:cNvPr id="3" name="TextBox 2"/>
          <p:cNvSpPr txBox="1"/>
          <p:nvPr/>
        </p:nvSpPr>
        <p:spPr>
          <a:xfrm>
            <a:off x="4800600" y="2506682"/>
            <a:ext cx="4267200" cy="3970318"/>
          </a:xfrm>
          <a:prstGeom prst="rect">
            <a:avLst/>
          </a:prstGeom>
          <a:noFill/>
        </p:spPr>
        <p:txBody>
          <a:bodyPr wrap="square" rtlCol="0">
            <a:spAutoFit/>
          </a:bodyPr>
          <a:lstStyle/>
          <a:p>
            <a:pPr marL="285750" lvl="2" indent="-285750">
              <a:buFont typeface="Arial" panose="020B0604020202020204" pitchFamily="34" charset="0"/>
              <a:buChar char="•"/>
            </a:pPr>
            <a:r>
              <a:rPr lang="en-US" dirty="0" smtClean="0"/>
              <a:t>Reporting weeks are defined as Sunday through Saturday.</a:t>
            </a:r>
          </a:p>
          <a:p>
            <a:pPr marL="285750" lvl="2" indent="-285750">
              <a:buFont typeface="Arial" panose="020B0604020202020204" pitchFamily="34" charset="0"/>
              <a:buChar char="•"/>
            </a:pPr>
            <a:r>
              <a:rPr lang="en-US" dirty="0" smtClean="0"/>
              <a:t>Dealers </a:t>
            </a:r>
            <a:r>
              <a:rPr lang="en-US" dirty="0"/>
              <a:t>are required to </a:t>
            </a:r>
            <a:r>
              <a:rPr lang="en-US" dirty="0" smtClean="0"/>
              <a:t>electronically submit a weekly report by midnight the following Tuesday.</a:t>
            </a:r>
          </a:p>
          <a:p>
            <a:pPr marL="285750" lvl="2" indent="-285750">
              <a:buFont typeface="Arial" panose="020B0604020202020204" pitchFamily="34" charset="0"/>
              <a:buChar char="•"/>
            </a:pPr>
            <a:r>
              <a:rPr lang="en-US" dirty="0" smtClean="0"/>
              <a:t>Dealers can check their reporting status online:</a:t>
            </a:r>
          </a:p>
          <a:p>
            <a:pPr marL="742950" lvl="3" indent="-285750">
              <a:buFont typeface="Arial" panose="020B0604020202020204" pitchFamily="34" charset="0"/>
              <a:buChar char="•"/>
            </a:pPr>
            <a:r>
              <a:rPr lang="en-US" u="sng" dirty="0">
                <a:solidFill>
                  <a:schemeClr val="tx1">
                    <a:lumMod val="90000"/>
                    <a:lumOff val="10000"/>
                  </a:schemeClr>
                </a:solidFill>
              </a:rPr>
              <a:t>http://www.sefsc.noaa.gov/drsr/DealerReportingStatus.jsp</a:t>
            </a:r>
          </a:p>
          <a:p>
            <a:pPr marL="742950" lvl="3" indent="-285750">
              <a:buFont typeface="Arial" panose="020B0604020202020204" pitchFamily="34" charset="0"/>
              <a:buChar char="•"/>
            </a:pPr>
            <a:endParaRPr lang="en-US" dirty="0" smtClean="0"/>
          </a:p>
          <a:p>
            <a:pPr marL="285750" lvl="2" indent="-285750">
              <a:buFont typeface="Arial" panose="020B0604020202020204" pitchFamily="34" charset="0"/>
              <a:buChar char="•"/>
            </a:pPr>
            <a:r>
              <a:rPr lang="en-US" dirty="0" smtClean="0"/>
              <a:t>The percent of late trips has decreased since implementation in 2014, but still remains high.</a:t>
            </a:r>
          </a:p>
          <a:p>
            <a:endParaRPr lang="en-US" dirty="0"/>
          </a:p>
        </p:txBody>
      </p:sp>
    </p:spTree>
    <p:extLst>
      <p:ext uri="{BB962C8B-B14F-4D97-AF65-F5344CB8AC3E}">
        <p14:creationId xmlns:p14="http://schemas.microsoft.com/office/powerpoint/2010/main" val="179763407"/>
      </p:ext>
    </p:extLst>
  </p:cSld>
  <p:clrMapOvr>
    <a:masterClrMapping/>
  </p:clrMapOvr>
  <p:transition spd="slow"/>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0" y="1066800"/>
            <a:ext cx="6400800" cy="1066800"/>
          </a:xfrm>
        </p:spPr>
        <p:txBody>
          <a:bodyPr/>
          <a:lstStyle/>
          <a:p>
            <a:pPr algn="ctr">
              <a:defRPr/>
            </a:pPr>
            <a:r>
              <a:rPr lang="en-US" sz="2800" dirty="0" smtClean="0"/>
              <a:t/>
            </a:r>
            <a:br>
              <a:rPr lang="en-US" sz="2800" dirty="0" smtClean="0"/>
            </a:br>
            <a:r>
              <a:rPr lang="en-US" sz="2800" dirty="0" smtClean="0"/>
              <a:t>Commercial </a:t>
            </a:r>
            <a:r>
              <a:rPr lang="en-US" sz="2800" dirty="0"/>
              <a:t>Landings </a:t>
            </a:r>
            <a:r>
              <a:rPr lang="en-US" sz="2800" dirty="0" smtClean="0"/>
              <a:t>Monitoring System</a:t>
            </a:r>
            <a:br>
              <a:rPr lang="en-US" sz="2800" dirty="0" smtClean="0"/>
            </a:br>
            <a:r>
              <a:rPr lang="en-US" sz="2800" dirty="0" smtClean="0"/>
              <a:t>2015 SA Reporting</a:t>
            </a:r>
            <a:endParaRPr lang="en-US" sz="2800" dirty="0">
              <a:solidFill>
                <a:schemeClr val="tx1">
                  <a:lumMod val="90000"/>
                  <a:lumOff val="10000"/>
                </a:schemeClr>
              </a:solidFill>
              <a:cs typeface="+mj-cs"/>
            </a:endParaRPr>
          </a:p>
        </p:txBody>
      </p:sp>
      <p:sp>
        <p:nvSpPr>
          <p:cNvPr id="5123" name="Content Placeholder 2"/>
          <p:cNvSpPr>
            <a:spLocks noGrp="1"/>
          </p:cNvSpPr>
          <p:nvPr>
            <p:ph idx="1"/>
          </p:nvPr>
        </p:nvSpPr>
        <p:spPr>
          <a:xfrm>
            <a:off x="533400" y="2209800"/>
            <a:ext cx="7772400" cy="4419600"/>
          </a:xfrm>
        </p:spPr>
        <p:txBody>
          <a:bodyPr/>
          <a:lstStyle/>
          <a:p>
            <a:pPr marL="342900" lvl="1" indent="-342900">
              <a:buFontTx/>
              <a:buNone/>
              <a:defRPr/>
            </a:pPr>
            <a:r>
              <a:rPr lang="en-US" dirty="0" smtClean="0"/>
              <a:t>	</a:t>
            </a: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2688925"/>
            <a:ext cx="9067800" cy="36356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901871702"/>
      </p:ext>
    </p:extLst>
  </p:cSld>
  <p:clrMapOvr>
    <a:masterClrMapping/>
  </p:clrMapOvr>
  <p:transition spd="slow"/>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2209800" y="990600"/>
            <a:ext cx="6934200" cy="838200"/>
          </a:xfrm>
        </p:spPr>
        <p:txBody>
          <a:bodyPr/>
          <a:lstStyle/>
          <a:p>
            <a:pPr algn="ctr">
              <a:defRPr/>
            </a:pPr>
            <a:r>
              <a:rPr lang="en-US" sz="2800" dirty="0" smtClean="0"/>
              <a:t/>
            </a:r>
            <a:br>
              <a:rPr lang="en-US" sz="2800" dirty="0" smtClean="0"/>
            </a:br>
            <a:r>
              <a:rPr lang="en-US" sz="2800" dirty="0"/>
              <a:t>Commercial ACL </a:t>
            </a:r>
            <a:r>
              <a:rPr lang="en-US" sz="2800" dirty="0" smtClean="0"/>
              <a:t>Monitoring  Vermilion Snapper Jan – Jun 2015</a:t>
            </a:r>
            <a:endParaRPr lang="en-US" sz="2800" dirty="0">
              <a:solidFill>
                <a:schemeClr val="tx1">
                  <a:lumMod val="90000"/>
                  <a:lumOff val="10000"/>
                </a:schemeClr>
              </a:solidFill>
              <a:cs typeface="+mj-cs"/>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28106" y="2133600"/>
            <a:ext cx="6620494"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6" name="Group 5"/>
          <p:cNvGrpSpPr/>
          <p:nvPr/>
        </p:nvGrpSpPr>
        <p:grpSpPr>
          <a:xfrm>
            <a:off x="2813715" y="2133600"/>
            <a:ext cx="369332" cy="4038600"/>
            <a:chOff x="2813715" y="2133600"/>
            <a:chExt cx="369332" cy="4038600"/>
          </a:xfrm>
        </p:grpSpPr>
        <p:cxnSp>
          <p:nvCxnSpPr>
            <p:cNvPr id="3" name="Straight Connector 2"/>
            <p:cNvCxnSpPr/>
            <p:nvPr/>
          </p:nvCxnSpPr>
          <p:spPr bwMode="auto">
            <a:xfrm flipV="1">
              <a:off x="2960281" y="2133600"/>
              <a:ext cx="76200" cy="4038600"/>
            </a:xfrm>
            <a:prstGeom prst="line">
              <a:avLst/>
            </a:prstGeom>
            <a:noFill/>
            <a:ln w="28575" cap="flat" cmpd="sng" algn="ctr">
              <a:solidFill>
                <a:schemeClr val="tx1"/>
              </a:solidFill>
              <a:prstDash val="lgDashDot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5" name="TextBox 4"/>
            <p:cNvSpPr txBox="1"/>
            <p:nvPr/>
          </p:nvSpPr>
          <p:spPr>
            <a:xfrm rot="16200000">
              <a:off x="2236381" y="4234934"/>
              <a:ext cx="1524000" cy="369332"/>
            </a:xfrm>
            <a:prstGeom prst="rect">
              <a:avLst/>
            </a:prstGeom>
            <a:solidFill>
              <a:schemeClr val="bg1"/>
            </a:solidFill>
          </p:spPr>
          <p:txBody>
            <a:bodyPr wrap="square" rtlCol="0">
              <a:spAutoFit/>
            </a:bodyPr>
            <a:lstStyle/>
            <a:p>
              <a:pPr algn="ctr"/>
              <a:r>
                <a:rPr lang="en-US" dirty="0" smtClean="0"/>
                <a:t>Reports Due</a:t>
              </a:r>
              <a:endParaRPr lang="en-US" dirty="0"/>
            </a:p>
          </p:txBody>
        </p:sp>
      </p:grpSp>
    </p:spTree>
    <p:extLst>
      <p:ext uri="{BB962C8B-B14F-4D97-AF65-F5344CB8AC3E}">
        <p14:creationId xmlns:p14="http://schemas.microsoft.com/office/powerpoint/2010/main" val="942771996"/>
      </p:ext>
    </p:extLst>
  </p:cSld>
  <p:clrMapOvr>
    <a:masterClrMapping/>
  </p:clrMapOvr>
  <p:transition spd="slow"/>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2209800" y="990600"/>
            <a:ext cx="6934200" cy="838200"/>
          </a:xfrm>
        </p:spPr>
        <p:txBody>
          <a:bodyPr/>
          <a:lstStyle/>
          <a:p>
            <a:pPr algn="ctr">
              <a:defRPr/>
            </a:pPr>
            <a:r>
              <a:rPr lang="en-US" sz="2800" dirty="0" smtClean="0"/>
              <a:t/>
            </a:r>
            <a:br>
              <a:rPr lang="en-US" sz="2800" dirty="0" smtClean="0"/>
            </a:br>
            <a:r>
              <a:rPr lang="en-US" sz="2800" dirty="0"/>
              <a:t>Commercial ACL </a:t>
            </a:r>
            <a:r>
              <a:rPr lang="en-US" sz="2800" dirty="0" smtClean="0"/>
              <a:t>Monitoring  Vermilion Snapper Jan – Jun 2015</a:t>
            </a:r>
            <a:endParaRPr lang="en-US" sz="2800" dirty="0">
              <a:solidFill>
                <a:schemeClr val="tx1">
                  <a:lumMod val="90000"/>
                  <a:lumOff val="10000"/>
                </a:schemeClr>
              </a:solidFill>
              <a:cs typeface="+mj-cs"/>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2133600"/>
            <a:ext cx="6612543"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 name="Group 3"/>
          <p:cNvGrpSpPr/>
          <p:nvPr/>
        </p:nvGrpSpPr>
        <p:grpSpPr>
          <a:xfrm>
            <a:off x="2813715" y="2133600"/>
            <a:ext cx="369332" cy="4038600"/>
            <a:chOff x="2813715" y="2133600"/>
            <a:chExt cx="369332" cy="4038600"/>
          </a:xfrm>
        </p:grpSpPr>
        <p:cxnSp>
          <p:nvCxnSpPr>
            <p:cNvPr id="5" name="Straight Connector 4"/>
            <p:cNvCxnSpPr/>
            <p:nvPr/>
          </p:nvCxnSpPr>
          <p:spPr bwMode="auto">
            <a:xfrm flipV="1">
              <a:off x="2960281" y="2133600"/>
              <a:ext cx="76200" cy="4038600"/>
            </a:xfrm>
            <a:prstGeom prst="line">
              <a:avLst/>
            </a:prstGeom>
            <a:noFill/>
            <a:ln w="28575" cap="flat" cmpd="sng" algn="ctr">
              <a:solidFill>
                <a:schemeClr val="tx1"/>
              </a:solidFill>
              <a:prstDash val="lgDashDot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6" name="TextBox 5"/>
            <p:cNvSpPr txBox="1"/>
            <p:nvPr/>
          </p:nvSpPr>
          <p:spPr>
            <a:xfrm rot="16200000">
              <a:off x="2236381" y="4234934"/>
              <a:ext cx="1524000" cy="369332"/>
            </a:xfrm>
            <a:prstGeom prst="rect">
              <a:avLst/>
            </a:prstGeom>
            <a:solidFill>
              <a:schemeClr val="bg1"/>
            </a:solidFill>
          </p:spPr>
          <p:txBody>
            <a:bodyPr wrap="square" rtlCol="0">
              <a:spAutoFit/>
            </a:bodyPr>
            <a:lstStyle/>
            <a:p>
              <a:pPr algn="ctr"/>
              <a:r>
                <a:rPr lang="en-US" dirty="0" smtClean="0"/>
                <a:t>Reports Due</a:t>
              </a:r>
              <a:endParaRPr lang="en-US" dirty="0"/>
            </a:p>
          </p:txBody>
        </p:sp>
      </p:grpSp>
    </p:spTree>
    <p:extLst>
      <p:ext uri="{BB962C8B-B14F-4D97-AF65-F5344CB8AC3E}">
        <p14:creationId xmlns:p14="http://schemas.microsoft.com/office/powerpoint/2010/main" val="942771996"/>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209800" y="990600"/>
            <a:ext cx="6934200" cy="838200"/>
          </a:xfrm>
        </p:spPr>
        <p:txBody>
          <a:bodyPr/>
          <a:lstStyle/>
          <a:p>
            <a:pPr algn="ctr">
              <a:defRPr/>
            </a:pPr>
            <a:r>
              <a:rPr lang="en-US" sz="2800" dirty="0" smtClean="0"/>
              <a:t/>
            </a:r>
            <a:br>
              <a:rPr lang="en-US" sz="2800" dirty="0" smtClean="0"/>
            </a:br>
            <a:r>
              <a:rPr lang="en-US" sz="2800" dirty="0"/>
              <a:t>Commercial ACL </a:t>
            </a:r>
            <a:r>
              <a:rPr lang="en-US" sz="2800" dirty="0" smtClean="0"/>
              <a:t>Monitoring  Vermilion Snapper Jan – Jun 2015</a:t>
            </a:r>
            <a:endParaRPr lang="en-US" sz="2800" dirty="0">
              <a:solidFill>
                <a:schemeClr val="tx1">
                  <a:lumMod val="90000"/>
                  <a:lumOff val="10000"/>
                </a:schemeClr>
              </a:solidFill>
              <a:cs typeface="+mj-cs"/>
            </a:endParaRPr>
          </a:p>
        </p:txBody>
      </p:sp>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2133600"/>
            <a:ext cx="6611907"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 name="Group 3"/>
          <p:cNvGrpSpPr/>
          <p:nvPr/>
        </p:nvGrpSpPr>
        <p:grpSpPr>
          <a:xfrm>
            <a:off x="2813715" y="2133600"/>
            <a:ext cx="369332" cy="4038600"/>
            <a:chOff x="2813715" y="2133600"/>
            <a:chExt cx="369332" cy="4038600"/>
          </a:xfrm>
        </p:grpSpPr>
        <p:cxnSp>
          <p:nvCxnSpPr>
            <p:cNvPr id="6" name="Straight Connector 5"/>
            <p:cNvCxnSpPr/>
            <p:nvPr/>
          </p:nvCxnSpPr>
          <p:spPr bwMode="auto">
            <a:xfrm flipV="1">
              <a:off x="2960281" y="2133600"/>
              <a:ext cx="76200" cy="4038600"/>
            </a:xfrm>
            <a:prstGeom prst="line">
              <a:avLst/>
            </a:prstGeom>
            <a:noFill/>
            <a:ln w="28575" cap="flat" cmpd="sng" algn="ctr">
              <a:solidFill>
                <a:schemeClr val="tx1"/>
              </a:solidFill>
              <a:prstDash val="lgDashDot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7" name="TextBox 6"/>
            <p:cNvSpPr txBox="1"/>
            <p:nvPr/>
          </p:nvSpPr>
          <p:spPr>
            <a:xfrm rot="16200000">
              <a:off x="2236381" y="4234934"/>
              <a:ext cx="1524000" cy="369332"/>
            </a:xfrm>
            <a:prstGeom prst="rect">
              <a:avLst/>
            </a:prstGeom>
            <a:solidFill>
              <a:schemeClr val="bg1"/>
            </a:solidFill>
          </p:spPr>
          <p:txBody>
            <a:bodyPr wrap="square" rtlCol="0">
              <a:spAutoFit/>
            </a:bodyPr>
            <a:lstStyle/>
            <a:p>
              <a:pPr algn="ctr"/>
              <a:r>
                <a:rPr lang="en-US" dirty="0" smtClean="0"/>
                <a:t>Reports Due</a:t>
              </a:r>
              <a:endParaRPr lang="en-US" dirty="0"/>
            </a:p>
          </p:txBody>
        </p:sp>
      </p:grpSp>
    </p:spTree>
    <p:extLst>
      <p:ext uri="{BB962C8B-B14F-4D97-AF65-F5344CB8AC3E}">
        <p14:creationId xmlns:p14="http://schemas.microsoft.com/office/powerpoint/2010/main" val="2620703680"/>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09800" y="990600"/>
            <a:ext cx="6934200" cy="838200"/>
          </a:xfrm>
        </p:spPr>
        <p:txBody>
          <a:bodyPr/>
          <a:lstStyle/>
          <a:p>
            <a:pPr algn="ctr">
              <a:defRPr/>
            </a:pPr>
            <a:r>
              <a:rPr lang="en-US" sz="2800" dirty="0" smtClean="0"/>
              <a:t/>
            </a:r>
            <a:br>
              <a:rPr lang="en-US" sz="2800" dirty="0" smtClean="0"/>
            </a:br>
            <a:r>
              <a:rPr lang="en-US" sz="2800" dirty="0"/>
              <a:t>Commercial ACL </a:t>
            </a:r>
            <a:r>
              <a:rPr lang="en-US" sz="2800" dirty="0" smtClean="0"/>
              <a:t>Monitoring  Vermilion Snapper Jan – Jun 2015</a:t>
            </a:r>
            <a:endParaRPr lang="en-US" sz="2800" dirty="0">
              <a:solidFill>
                <a:schemeClr val="tx1">
                  <a:lumMod val="90000"/>
                  <a:lumOff val="10000"/>
                </a:schemeClr>
              </a:solidFill>
              <a:cs typeface="+mj-cs"/>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836" y="2133600"/>
            <a:ext cx="5219651" cy="3733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 name="Group 3"/>
          <p:cNvGrpSpPr/>
          <p:nvPr/>
        </p:nvGrpSpPr>
        <p:grpSpPr>
          <a:xfrm>
            <a:off x="1828800" y="2133600"/>
            <a:ext cx="369332" cy="3276600"/>
            <a:chOff x="1676851" y="2133600"/>
            <a:chExt cx="2983569" cy="4038600"/>
          </a:xfrm>
        </p:grpSpPr>
        <p:cxnSp>
          <p:nvCxnSpPr>
            <p:cNvPr id="5" name="Straight Connector 4"/>
            <p:cNvCxnSpPr/>
            <p:nvPr/>
          </p:nvCxnSpPr>
          <p:spPr bwMode="auto">
            <a:xfrm flipV="1">
              <a:off x="2960281" y="2133600"/>
              <a:ext cx="76200" cy="4038600"/>
            </a:xfrm>
            <a:prstGeom prst="line">
              <a:avLst/>
            </a:prstGeom>
            <a:noFill/>
            <a:ln w="28575" cap="flat" cmpd="sng" algn="ctr">
              <a:solidFill>
                <a:schemeClr val="tx1"/>
              </a:solidFill>
              <a:prstDash val="lgDashDot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6" name="TextBox 5"/>
            <p:cNvSpPr txBox="1"/>
            <p:nvPr/>
          </p:nvSpPr>
          <p:spPr>
            <a:xfrm rot="16200000">
              <a:off x="2251591" y="2772769"/>
              <a:ext cx="1834090" cy="2983569"/>
            </a:xfrm>
            <a:prstGeom prst="rect">
              <a:avLst/>
            </a:prstGeom>
            <a:solidFill>
              <a:schemeClr val="bg1"/>
            </a:solidFill>
          </p:spPr>
          <p:txBody>
            <a:bodyPr wrap="square" rtlCol="0">
              <a:spAutoFit/>
            </a:bodyPr>
            <a:lstStyle/>
            <a:p>
              <a:pPr algn="ctr"/>
              <a:r>
                <a:rPr lang="en-US" dirty="0" smtClean="0"/>
                <a:t>Reports Due</a:t>
              </a:r>
              <a:endParaRPr lang="en-US" dirty="0"/>
            </a:p>
          </p:txBody>
        </p:sp>
      </p:grpSp>
      <p:grpSp>
        <p:nvGrpSpPr>
          <p:cNvPr id="16" name="Group 15"/>
          <p:cNvGrpSpPr/>
          <p:nvPr/>
        </p:nvGrpSpPr>
        <p:grpSpPr>
          <a:xfrm>
            <a:off x="5465489" y="2667000"/>
            <a:ext cx="3754708" cy="2637206"/>
            <a:chOff x="7731368" y="3733800"/>
            <a:chExt cx="2245499" cy="1880771"/>
          </a:xfrm>
        </p:grpSpPr>
        <p:pic>
          <p:nvPicPr>
            <p:cNvPr id="8" name="Picture 2"/>
            <p:cNvPicPr>
              <a:picLocks noChangeAspect="1" noChangeArrowheads="1"/>
            </p:cNvPicPr>
            <p:nvPr/>
          </p:nvPicPr>
          <p:blipFill rotWithShape="1">
            <a:blip r:embed="rId4">
              <a:extLst>
                <a:ext uri="{28A0092B-C50C-407E-A947-70E740481C1C}">
                  <a14:useLocalDpi xmlns:a14="http://schemas.microsoft.com/office/drawing/2010/main" val="0"/>
                </a:ext>
              </a:extLst>
            </a:blip>
            <a:srcRect l="12952" t="56098" r="82769" b="10000"/>
            <a:stretch/>
          </p:blipFill>
          <p:spPr bwMode="auto">
            <a:xfrm>
              <a:off x="7731368" y="3733800"/>
              <a:ext cx="271307" cy="154995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cxnSp>
          <p:nvCxnSpPr>
            <p:cNvPr id="3" name="Straight Arrow Connector 2"/>
            <p:cNvCxnSpPr/>
            <p:nvPr/>
          </p:nvCxnSpPr>
          <p:spPr bwMode="auto">
            <a:xfrm>
              <a:off x="8002675" y="4648200"/>
              <a:ext cx="150725" cy="0"/>
            </a:xfrm>
            <a:prstGeom prst="straightConnector1">
              <a:avLst/>
            </a:prstGeom>
            <a:noFill/>
            <a:ln w="9525" cap="flat" cmpd="sng" algn="ctr">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11" name="Straight Arrow Connector 10"/>
            <p:cNvCxnSpPr/>
            <p:nvPr/>
          </p:nvCxnSpPr>
          <p:spPr bwMode="auto">
            <a:xfrm>
              <a:off x="8002675" y="4800600"/>
              <a:ext cx="150725" cy="0"/>
            </a:xfrm>
            <a:prstGeom prst="straightConnector1">
              <a:avLst/>
            </a:prstGeom>
            <a:noFill/>
            <a:ln w="9525" cap="flat" cmpd="sng" algn="ctr">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12" name="Straight Arrow Connector 11"/>
            <p:cNvCxnSpPr/>
            <p:nvPr/>
          </p:nvCxnSpPr>
          <p:spPr bwMode="auto">
            <a:xfrm>
              <a:off x="8001000" y="5029200"/>
              <a:ext cx="150725" cy="0"/>
            </a:xfrm>
            <a:prstGeom prst="straightConnector1">
              <a:avLst/>
            </a:prstGeom>
            <a:noFill/>
            <a:ln w="9525" cap="flat" cmpd="sng" algn="ctr">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13" name="Straight Arrow Connector 12"/>
            <p:cNvCxnSpPr/>
            <p:nvPr/>
          </p:nvCxnSpPr>
          <p:spPr bwMode="auto">
            <a:xfrm>
              <a:off x="8001000" y="4495800"/>
              <a:ext cx="150725" cy="0"/>
            </a:xfrm>
            <a:prstGeom prst="straightConnector1">
              <a:avLst/>
            </a:prstGeom>
            <a:noFill/>
            <a:ln w="9525" cap="flat" cmpd="sng" algn="ctr">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14" name="Straight Arrow Connector 13"/>
            <p:cNvCxnSpPr/>
            <p:nvPr/>
          </p:nvCxnSpPr>
          <p:spPr bwMode="auto">
            <a:xfrm>
              <a:off x="8001000" y="5181600"/>
              <a:ext cx="150725" cy="0"/>
            </a:xfrm>
            <a:prstGeom prst="straightConnector1">
              <a:avLst/>
            </a:prstGeom>
            <a:noFill/>
            <a:ln w="9525" cap="flat" cmpd="sng" algn="ctr">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cxnSp>
          <p:nvCxnSpPr>
            <p:cNvPr id="15" name="Straight Arrow Connector 14"/>
            <p:cNvCxnSpPr/>
            <p:nvPr/>
          </p:nvCxnSpPr>
          <p:spPr bwMode="auto">
            <a:xfrm>
              <a:off x="8001000" y="3886200"/>
              <a:ext cx="150725" cy="0"/>
            </a:xfrm>
            <a:prstGeom prst="straightConnector1">
              <a:avLst/>
            </a:prstGeom>
            <a:noFill/>
            <a:ln w="9525" cap="flat" cmpd="sng" algn="ctr">
              <a:solidFill>
                <a:schemeClr val="tx1"/>
              </a:solidFill>
              <a:prstDash val="solid"/>
              <a:round/>
              <a:headEnd type="triangl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10" name="TextBox 9"/>
            <p:cNvSpPr txBox="1"/>
            <p:nvPr/>
          </p:nvSpPr>
          <p:spPr>
            <a:xfrm>
              <a:off x="8130480" y="4554379"/>
              <a:ext cx="1846387" cy="219497"/>
            </a:xfrm>
            <a:prstGeom prst="rect">
              <a:avLst/>
            </a:prstGeom>
            <a:noFill/>
          </p:spPr>
          <p:txBody>
            <a:bodyPr wrap="square" rtlCol="0">
              <a:spAutoFit/>
            </a:bodyPr>
            <a:lstStyle/>
            <a:p>
              <a:r>
                <a:rPr lang="en-US" sz="1400" dirty="0" smtClean="0"/>
                <a:t>Mean (connected between weeks)</a:t>
              </a:r>
              <a:endParaRPr lang="en-US" sz="1400" dirty="0"/>
            </a:p>
          </p:txBody>
        </p:sp>
        <p:sp>
          <p:nvSpPr>
            <p:cNvPr id="18" name="TextBox 17"/>
            <p:cNvSpPr txBox="1"/>
            <p:nvPr/>
          </p:nvSpPr>
          <p:spPr>
            <a:xfrm>
              <a:off x="8134613" y="4401979"/>
              <a:ext cx="1295400" cy="219497"/>
            </a:xfrm>
            <a:prstGeom prst="rect">
              <a:avLst/>
            </a:prstGeom>
            <a:noFill/>
          </p:spPr>
          <p:txBody>
            <a:bodyPr wrap="square" rtlCol="0">
              <a:spAutoFit/>
            </a:bodyPr>
            <a:lstStyle/>
            <a:p>
              <a:r>
                <a:rPr lang="en-US" sz="1400" dirty="0" smtClean="0"/>
                <a:t>75</a:t>
              </a:r>
              <a:r>
                <a:rPr lang="en-US" sz="1400" baseline="30000" dirty="0" smtClean="0"/>
                <a:t>th</a:t>
              </a:r>
              <a:r>
                <a:rPr lang="en-US" sz="1400" dirty="0" smtClean="0"/>
                <a:t> Percentile</a:t>
              </a:r>
              <a:endParaRPr lang="en-US" sz="1400" dirty="0"/>
            </a:p>
          </p:txBody>
        </p:sp>
        <p:sp>
          <p:nvSpPr>
            <p:cNvPr id="19" name="TextBox 18"/>
            <p:cNvSpPr txBox="1"/>
            <p:nvPr/>
          </p:nvSpPr>
          <p:spPr>
            <a:xfrm>
              <a:off x="8136843" y="4706779"/>
              <a:ext cx="609600" cy="219497"/>
            </a:xfrm>
            <a:prstGeom prst="rect">
              <a:avLst/>
            </a:prstGeom>
            <a:noFill/>
          </p:spPr>
          <p:txBody>
            <a:bodyPr wrap="square" rtlCol="0">
              <a:spAutoFit/>
            </a:bodyPr>
            <a:lstStyle/>
            <a:p>
              <a:r>
                <a:rPr lang="en-US" sz="1400" dirty="0" smtClean="0"/>
                <a:t>Median</a:t>
              </a:r>
              <a:endParaRPr lang="en-US" sz="1400" dirty="0"/>
            </a:p>
          </p:txBody>
        </p:sp>
        <p:sp>
          <p:nvSpPr>
            <p:cNvPr id="20" name="TextBox 19"/>
            <p:cNvSpPr txBox="1"/>
            <p:nvPr/>
          </p:nvSpPr>
          <p:spPr>
            <a:xfrm>
              <a:off x="8118928" y="4935379"/>
              <a:ext cx="1447800" cy="219497"/>
            </a:xfrm>
            <a:prstGeom prst="rect">
              <a:avLst/>
            </a:prstGeom>
            <a:noFill/>
          </p:spPr>
          <p:txBody>
            <a:bodyPr wrap="square" rtlCol="0">
              <a:spAutoFit/>
            </a:bodyPr>
            <a:lstStyle/>
            <a:p>
              <a:r>
                <a:rPr lang="en-US" sz="1400" dirty="0" smtClean="0"/>
                <a:t>25</a:t>
              </a:r>
              <a:r>
                <a:rPr lang="en-US" sz="1400" baseline="30000" dirty="0" smtClean="0"/>
                <a:t>th</a:t>
              </a:r>
              <a:r>
                <a:rPr lang="en-US" sz="1400" dirty="0" smtClean="0"/>
                <a:t> Percentile</a:t>
              </a:r>
              <a:endParaRPr lang="en-US" sz="1400" dirty="0"/>
            </a:p>
          </p:txBody>
        </p:sp>
        <p:sp>
          <p:nvSpPr>
            <p:cNvPr id="21" name="TextBox 20"/>
            <p:cNvSpPr txBox="1"/>
            <p:nvPr/>
          </p:nvSpPr>
          <p:spPr>
            <a:xfrm>
              <a:off x="8119670" y="5087779"/>
              <a:ext cx="1219200" cy="526792"/>
            </a:xfrm>
            <a:prstGeom prst="rect">
              <a:avLst/>
            </a:prstGeom>
            <a:noFill/>
          </p:spPr>
          <p:txBody>
            <a:bodyPr wrap="square" rtlCol="0">
              <a:spAutoFit/>
            </a:bodyPr>
            <a:lstStyle/>
            <a:p>
              <a:r>
                <a:rPr lang="en-US" sz="1400" dirty="0" smtClean="0"/>
                <a:t>Minimum observation above 1.5x Interquartile Range</a:t>
              </a:r>
              <a:endParaRPr lang="en-US" sz="1400" dirty="0"/>
            </a:p>
          </p:txBody>
        </p:sp>
        <p:sp>
          <p:nvSpPr>
            <p:cNvPr id="22" name="TextBox 21"/>
            <p:cNvSpPr txBox="1"/>
            <p:nvPr/>
          </p:nvSpPr>
          <p:spPr>
            <a:xfrm>
              <a:off x="8134613" y="3792379"/>
              <a:ext cx="1295400" cy="526792"/>
            </a:xfrm>
            <a:prstGeom prst="rect">
              <a:avLst/>
            </a:prstGeom>
            <a:noFill/>
          </p:spPr>
          <p:txBody>
            <a:bodyPr wrap="square" rtlCol="0">
              <a:spAutoFit/>
            </a:bodyPr>
            <a:lstStyle/>
            <a:p>
              <a:r>
                <a:rPr lang="en-US" sz="1400" dirty="0" smtClean="0"/>
                <a:t>Maximum observation below 1.5x Interquartile Range</a:t>
              </a:r>
              <a:endParaRPr lang="en-US" sz="1400" dirty="0"/>
            </a:p>
          </p:txBody>
        </p:sp>
      </p:grpSp>
    </p:spTree>
    <p:extLst>
      <p:ext uri="{BB962C8B-B14F-4D97-AF65-F5344CB8AC3E}">
        <p14:creationId xmlns:p14="http://schemas.microsoft.com/office/powerpoint/2010/main" val="2620703680"/>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2743200" y="990600"/>
            <a:ext cx="6019800" cy="838200"/>
          </a:xfrm>
        </p:spPr>
        <p:txBody>
          <a:bodyPr/>
          <a:lstStyle/>
          <a:p>
            <a:pPr algn="ctr">
              <a:defRPr/>
            </a:pPr>
            <a:r>
              <a:rPr lang="en-US" sz="2800" dirty="0" smtClean="0"/>
              <a:t/>
            </a:r>
            <a:br>
              <a:rPr lang="en-US" sz="2800" dirty="0" smtClean="0"/>
            </a:br>
            <a:r>
              <a:rPr lang="en-US" sz="2800" dirty="0"/>
              <a:t>Commercial ACL </a:t>
            </a:r>
            <a:r>
              <a:rPr lang="en-US" sz="2800" dirty="0" smtClean="0"/>
              <a:t>Monitoring </a:t>
            </a:r>
            <a:r>
              <a:rPr lang="en-US" sz="2800" dirty="0"/>
              <a:t>2015</a:t>
            </a:r>
            <a:endParaRPr lang="en-US" sz="2800" dirty="0">
              <a:solidFill>
                <a:schemeClr val="tx1">
                  <a:lumMod val="90000"/>
                  <a:lumOff val="10000"/>
                </a:schemeClr>
              </a:solidFill>
              <a:cs typeface="+mj-cs"/>
            </a:endParaRPr>
          </a:p>
        </p:txBody>
      </p:sp>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78759" y="2057400"/>
            <a:ext cx="6341241"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Rectangle 1"/>
          <p:cNvSpPr/>
          <p:nvPr/>
        </p:nvSpPr>
        <p:spPr bwMode="auto">
          <a:xfrm>
            <a:off x="2971800" y="6400800"/>
            <a:ext cx="914400" cy="228600"/>
          </a:xfrm>
          <a:prstGeom prst="rect">
            <a:avLst/>
          </a:prstGeom>
          <a:noFill/>
          <a:ln w="57150" cap="flat" cmpd="sng" algn="ctr">
            <a:solidFill>
              <a:srgbClr val="C000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20000"/>
              </a:spcBef>
              <a:spcAft>
                <a:spcPct val="0"/>
              </a:spcAft>
              <a:buClrTx/>
              <a:buSzTx/>
              <a:buFontTx/>
              <a:buNone/>
              <a:tabLst/>
            </a:pPr>
            <a:endParaRPr kumimoji="0" lang="en-US" sz="2400" b="0" i="0" u="none" strike="noStrike" cap="none" normalizeH="0" baseline="0" smtClean="0">
              <a:ln>
                <a:noFill/>
              </a:ln>
              <a:solidFill>
                <a:schemeClr val="tx1"/>
              </a:solidFill>
              <a:effectLst/>
              <a:latin typeface="Arial" charset="0"/>
              <a:ea typeface="ヒラギノ角ゴ Pro W3" pitchFamily="1" charset="-128"/>
            </a:endParaRPr>
          </a:p>
        </p:txBody>
      </p:sp>
    </p:spTree>
    <p:extLst>
      <p:ext uri="{BB962C8B-B14F-4D97-AF65-F5344CB8AC3E}">
        <p14:creationId xmlns:p14="http://schemas.microsoft.com/office/powerpoint/2010/main" val="942771996"/>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2286000" y="990600"/>
            <a:ext cx="6934200" cy="838200"/>
          </a:xfrm>
        </p:spPr>
        <p:txBody>
          <a:bodyPr/>
          <a:lstStyle/>
          <a:p>
            <a:pPr algn="ctr">
              <a:defRPr/>
            </a:pPr>
            <a:r>
              <a:rPr lang="en-US" sz="2800" dirty="0" smtClean="0"/>
              <a:t/>
            </a:r>
            <a:br>
              <a:rPr lang="en-US" sz="2800" dirty="0" smtClean="0"/>
            </a:br>
            <a:r>
              <a:rPr lang="en-US" sz="2800" dirty="0"/>
              <a:t>Commercial ACL </a:t>
            </a:r>
            <a:r>
              <a:rPr lang="en-US" sz="2800" dirty="0" smtClean="0"/>
              <a:t>Monitoring  </a:t>
            </a:r>
            <a:br>
              <a:rPr lang="en-US" sz="2800" dirty="0" smtClean="0"/>
            </a:br>
            <a:r>
              <a:rPr lang="en-US" sz="2800" dirty="0" smtClean="0"/>
              <a:t>All South Atlantic ACLs, 2015</a:t>
            </a:r>
            <a:endParaRPr lang="en-US" sz="2800" dirty="0">
              <a:solidFill>
                <a:schemeClr val="tx1">
                  <a:lumMod val="90000"/>
                  <a:lumOff val="10000"/>
                </a:schemeClr>
              </a:solidFill>
              <a:cs typeface="+mj-cs"/>
            </a:endParaRPr>
          </a:p>
        </p:txBody>
      </p:sp>
      <p:pic>
        <p:nvPicPr>
          <p:cNvPr id="614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6852" y="2133600"/>
            <a:ext cx="6403148" cy="4572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 name="Group 3"/>
          <p:cNvGrpSpPr/>
          <p:nvPr/>
        </p:nvGrpSpPr>
        <p:grpSpPr>
          <a:xfrm>
            <a:off x="2095500" y="2133600"/>
            <a:ext cx="369332" cy="4038600"/>
            <a:chOff x="2813715" y="2133600"/>
            <a:chExt cx="369332" cy="4038600"/>
          </a:xfrm>
        </p:grpSpPr>
        <p:cxnSp>
          <p:nvCxnSpPr>
            <p:cNvPr id="5" name="Straight Connector 4"/>
            <p:cNvCxnSpPr/>
            <p:nvPr/>
          </p:nvCxnSpPr>
          <p:spPr bwMode="auto">
            <a:xfrm flipV="1">
              <a:off x="2960281" y="2133600"/>
              <a:ext cx="76200" cy="4038600"/>
            </a:xfrm>
            <a:prstGeom prst="line">
              <a:avLst/>
            </a:prstGeom>
            <a:noFill/>
            <a:ln w="28575" cap="flat" cmpd="sng" algn="ctr">
              <a:solidFill>
                <a:schemeClr val="tx1"/>
              </a:solidFill>
              <a:prstDash val="lgDashDotDot"/>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cxnSp>
        <p:sp>
          <p:nvSpPr>
            <p:cNvPr id="6" name="TextBox 5"/>
            <p:cNvSpPr txBox="1"/>
            <p:nvPr/>
          </p:nvSpPr>
          <p:spPr>
            <a:xfrm rot="16200000">
              <a:off x="2236381" y="4234934"/>
              <a:ext cx="1524000" cy="369332"/>
            </a:xfrm>
            <a:prstGeom prst="rect">
              <a:avLst/>
            </a:prstGeom>
            <a:solidFill>
              <a:schemeClr val="bg1"/>
            </a:solidFill>
          </p:spPr>
          <p:txBody>
            <a:bodyPr wrap="square" rtlCol="0">
              <a:spAutoFit/>
            </a:bodyPr>
            <a:lstStyle/>
            <a:p>
              <a:pPr algn="ctr"/>
              <a:r>
                <a:rPr lang="en-US" dirty="0" smtClean="0"/>
                <a:t>Reports Due</a:t>
              </a:r>
              <a:endParaRPr lang="en-US" dirty="0"/>
            </a:p>
          </p:txBody>
        </p:sp>
      </p:grpSp>
    </p:spTree>
    <p:extLst>
      <p:ext uri="{BB962C8B-B14F-4D97-AF65-F5344CB8AC3E}">
        <p14:creationId xmlns:p14="http://schemas.microsoft.com/office/powerpoint/2010/main" val="942771996"/>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2950"/>
      </a:dk1>
      <a:lt1>
        <a:srgbClr val="FFFFFF"/>
      </a:lt1>
      <a:dk2>
        <a:srgbClr val="007262"/>
      </a:dk2>
      <a:lt2>
        <a:srgbClr val="808080"/>
      </a:lt2>
      <a:accent1>
        <a:srgbClr val="BBE0E3"/>
      </a:accent1>
      <a:accent2>
        <a:srgbClr val="FCDA7F"/>
      </a:accent2>
      <a:accent3>
        <a:srgbClr val="FFFFFF"/>
      </a:accent3>
      <a:accent4>
        <a:srgbClr val="002143"/>
      </a:accent4>
      <a:accent5>
        <a:srgbClr val="DAEDEF"/>
      </a:accent5>
      <a:accent6>
        <a:srgbClr val="E4C572"/>
      </a:accent6>
      <a:hlink>
        <a:srgbClr val="955F22"/>
      </a:hlink>
      <a:folHlink>
        <a:srgbClr val="99CC00"/>
      </a:folHlink>
    </a:clrScheme>
    <a:fontScheme name="Blank Presentation">
      <a:majorFont>
        <a:latin typeface="Arial Black"/>
        <a:ea typeface="ヒラギノ角ゴ Pro W3"/>
        <a:cs typeface=""/>
      </a:majorFont>
      <a:minorFont>
        <a:latin typeface="Arial"/>
        <a:ea typeface="ヒラギノ角ゴ Pro W3"/>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1"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2000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ヒラギノ角ゴ Pro W3" pitchFamily="1"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3706</TotalTime>
  <Words>1080</Words>
  <Application>Microsoft Office PowerPoint</Application>
  <PresentationFormat>On-screen Show (4:3)</PresentationFormat>
  <Paragraphs>125</Paragraphs>
  <Slides>15</Slides>
  <Notes>15</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Blank Presentation</vt:lpstr>
      <vt:lpstr>Commercial ACL Monitoring 2015 </vt:lpstr>
      <vt:lpstr>PowerPoint Presentation</vt:lpstr>
      <vt:lpstr> Commercial Landings Monitoring System 2015 SA Reporting</vt:lpstr>
      <vt:lpstr> Commercial ACL Monitoring  Vermilion Snapper Jan – Jun 2015</vt:lpstr>
      <vt:lpstr> Commercial ACL Monitoring  Vermilion Snapper Jan – Jun 2015</vt:lpstr>
      <vt:lpstr> Commercial ACL Monitoring  Vermilion Snapper Jan – Jun 2015</vt:lpstr>
      <vt:lpstr> Commercial ACL Monitoring  Vermilion Snapper Jan – Jun 2015</vt:lpstr>
      <vt:lpstr> Commercial ACL Monitoring 2015</vt:lpstr>
      <vt:lpstr> Commercial ACL Monitoring   All South Atlantic ACLs, 2015</vt:lpstr>
      <vt:lpstr> Commercial ACL Monitoring   Number of Days Late, 2015</vt:lpstr>
      <vt:lpstr> Commercial ACL Monitoring   Number of Days Late, 2015</vt:lpstr>
      <vt:lpstr> Commercial ACL Monitoring 2015</vt:lpstr>
      <vt:lpstr> Commercial ACL Monitoring</vt:lpstr>
      <vt:lpstr> Commercial ACL Monitoring </vt:lpstr>
      <vt:lpstr> Commercial ACL Monitoring Delinquent Report Uncertainty</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Judge</dc:creator>
  <cp:lastModifiedBy>Steve Turner</cp:lastModifiedBy>
  <cp:revision>114</cp:revision>
  <dcterms:created xsi:type="dcterms:W3CDTF">2012-05-29T23:32:35Z</dcterms:created>
  <dcterms:modified xsi:type="dcterms:W3CDTF">2016-03-04T16:18:12Z</dcterms:modified>
</cp:coreProperties>
</file>