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4"/>
  </p:notesMasterIdLst>
  <p:sldIdLst>
    <p:sldId id="284" r:id="rId2"/>
    <p:sldId id="289" r:id="rId3"/>
    <p:sldId id="293" r:id="rId4"/>
    <p:sldId id="294" r:id="rId5"/>
    <p:sldId id="290" r:id="rId6"/>
    <p:sldId id="257" r:id="rId7"/>
    <p:sldId id="260" r:id="rId8"/>
    <p:sldId id="272" r:id="rId9"/>
    <p:sldId id="273" r:id="rId10"/>
    <p:sldId id="264" r:id="rId11"/>
    <p:sldId id="266" r:id="rId12"/>
    <p:sldId id="267" r:id="rId13"/>
    <p:sldId id="271" r:id="rId14"/>
    <p:sldId id="259" r:id="rId15"/>
    <p:sldId id="291" r:id="rId16"/>
    <p:sldId id="285" r:id="rId17"/>
    <p:sldId id="292" r:id="rId18"/>
    <p:sldId id="256" r:id="rId19"/>
    <p:sldId id="286" r:id="rId20"/>
    <p:sldId id="258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742A95-D878-4219-955A-615EF7983620}" v="21" dt="2020-06-10T13:35:30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.burgess\AppData\Local\Microsoft\Windows\INetCache\Content.Outlook\LN2DNJV3\Copy%20of%20MarAprMay_landingsbycoast%20for%20index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.burgess\AppData\Local\Microsoft\Windows\INetCache\Content.Outlook\LN2DNJV3\Copy%20of%20MarAprMay_landingsbycoast%20for%20index%20(002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.burgess\AppData\Local\Microsoft\Windows\INetCache\Content.Outlook\LN2DNJV3\Copy%20of%20SaltwaterLicenseSales_Monthly5yrs%20amende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2017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Sheet1!$A$3:$A$7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Sheet1!$D$3:$D$7</c:f>
              <c:numCache>
                <c:formatCode>#,##0</c:formatCode>
                <c:ptCount val="5"/>
                <c:pt idx="0">
                  <c:v>5790</c:v>
                </c:pt>
                <c:pt idx="1">
                  <c:v>9888</c:v>
                </c:pt>
                <c:pt idx="2">
                  <c:v>17198</c:v>
                </c:pt>
                <c:pt idx="3">
                  <c:v>41624</c:v>
                </c:pt>
                <c:pt idx="4">
                  <c:v>53317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2B-479D-B175-B813D5EE7DD4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2018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Sheet1!$A$3:$A$7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Sheet1!$E$3:$E$7</c:f>
              <c:numCache>
                <c:formatCode>#,##0</c:formatCode>
                <c:ptCount val="5"/>
                <c:pt idx="0">
                  <c:v>4394</c:v>
                </c:pt>
                <c:pt idx="1">
                  <c:v>8490</c:v>
                </c:pt>
                <c:pt idx="2">
                  <c:v>16541</c:v>
                </c:pt>
                <c:pt idx="3">
                  <c:v>34161</c:v>
                </c:pt>
                <c:pt idx="4">
                  <c:v>51557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2B-479D-B175-B813D5EE7DD4}"/>
            </c:ext>
          </c:extLst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2019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Sheet1!$A$3:$A$7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Sheet1!$F$3:$F$7</c:f>
              <c:numCache>
                <c:formatCode>#,##0</c:formatCode>
                <c:ptCount val="5"/>
                <c:pt idx="0">
                  <c:v>5958</c:v>
                </c:pt>
                <c:pt idx="1">
                  <c:v>6768</c:v>
                </c:pt>
                <c:pt idx="2">
                  <c:v>18962</c:v>
                </c:pt>
                <c:pt idx="3">
                  <c:v>38269</c:v>
                </c:pt>
                <c:pt idx="4">
                  <c:v>58603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2B-479D-B175-B813D5EE7DD4}"/>
            </c:ext>
          </c:extLst>
        </c:ser>
        <c:ser>
          <c:idx val="3"/>
          <c:order val="3"/>
          <c:tx>
            <c:strRef>
              <c:f>Sheet1!$G$2</c:f>
              <c:strCache>
                <c:ptCount val="1"/>
                <c:pt idx="0">
                  <c:v>2020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Sheet1!$A$3:$A$7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Sheet1!$G$3:$G$7</c:f>
              <c:numCache>
                <c:formatCode>#,##0</c:formatCode>
                <c:ptCount val="5"/>
                <c:pt idx="0">
                  <c:v>6785</c:v>
                </c:pt>
                <c:pt idx="1">
                  <c:v>6240</c:v>
                </c:pt>
                <c:pt idx="2">
                  <c:v>17491</c:v>
                </c:pt>
                <c:pt idx="3">
                  <c:v>24365</c:v>
                </c:pt>
                <c:pt idx="4">
                  <c:v>50067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2B-479D-B175-B813D5EE7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615152"/>
        <c:axId val="384615480"/>
      </c:lineChart>
      <c:catAx>
        <c:axId val="38461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615480"/>
        <c:crosses val="autoZero"/>
        <c:auto val="1"/>
        <c:lblAlgn val="ctr"/>
        <c:lblOffset val="100"/>
        <c:noMultiLvlLbl val="1"/>
      </c:catAx>
      <c:valAx>
        <c:axId val="38461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# of licenses sold</a:t>
                </a:r>
              </a:p>
            </c:rich>
          </c:tx>
          <c:layout>
            <c:manualLayout>
              <c:xMode val="edge"/>
              <c:yMode val="edge"/>
              <c:x val="1.8494055482166448E-2"/>
              <c:y val="0.18456692913385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61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67865261314857"/>
          <c:y val="4.5925624343492739E-2"/>
          <c:w val="0.8085220427673957"/>
          <c:h val="0.71224714801032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2017-19 avg.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902716361339184E-2"/>
                  <c:y val="0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6CDE81-6F6B-4E04-B437-75524B0978EF}" type="CELLRANGE">
                      <a:rPr lang="en-US"/>
                      <a:pPr>
                        <a:defRPr sz="1600" b="1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@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B7E-4CDC-944E-6192F33AA9C3}"/>
                </c:ext>
              </c:extLst>
            </c:dLbl>
            <c:dLbl>
              <c:idx val="1"/>
              <c:layout>
                <c:manualLayout>
                  <c:x val="3.0322173089071289E-2"/>
                  <c:y val="-0.2854188210961737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19FDEC-0B5B-4A5A-95EA-0C3AB5D5DA53}" type="CELLRANGE">
                      <a:rPr lang="en-US" sz="1600" b="1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@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B7E-4CDC-944E-6192F33AA9C3}"/>
                </c:ext>
              </c:extLst>
            </c:dLbl>
            <c:dLbl>
              <c:idx val="2"/>
              <c:layout>
                <c:manualLayout>
                  <c:x val="3.2849020846494E-2"/>
                  <c:y val="-2.481902792140641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48BFDE-892F-4249-B0DA-260D55B37D2F}" type="CELLRANGE">
                      <a:rPr lang="en-US"/>
                      <a:pPr>
                        <a:defRPr sz="1600" b="1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@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B7E-4CDC-944E-6192F33AA9C3}"/>
                </c:ext>
              </c:extLst>
            </c:dLbl>
            <c:dLbl>
              <c:idx val="3"/>
              <c:layout>
                <c:manualLayout>
                  <c:x val="2.7795325331648676E-2"/>
                  <c:y val="-1.2409513960703281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602987-3572-4887-80C4-BBB9C941082F}" type="CELLRANGE">
                      <a:rPr lang="en-US"/>
                      <a:pPr>
                        <a:defRPr sz="1600" b="1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@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B7E-4CDC-944E-6192F33AA9C3}"/>
                </c:ext>
              </c:extLst>
            </c:dLbl>
            <c:numFmt formatCode="@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t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Sheet2!$B$1:$E$1</c:f>
              <c:strCache>
                <c:ptCount val="4"/>
                <c:pt idx="0">
                  <c:v>Coastal Lic.</c:v>
                </c:pt>
                <c:pt idx="1">
                  <c:v>Inland/Coastal lic.</c:v>
                </c:pt>
                <c:pt idx="2">
                  <c:v>10-day Nonresident</c:v>
                </c:pt>
                <c:pt idx="3">
                  <c:v>Subsistance Waiver</c:v>
                </c:pt>
              </c:strCache>
            </c:strRef>
          </c:cat>
          <c:val>
            <c:numRef>
              <c:f>Sheet2!$B$2:$E$2</c:f>
              <c:numCache>
                <c:formatCode>General</c:formatCode>
                <c:ptCount val="4"/>
                <c:pt idx="0">
                  <c:v>36205</c:v>
                </c:pt>
                <c:pt idx="1">
                  <c:v>17384.666666666668</c:v>
                </c:pt>
                <c:pt idx="2">
                  <c:v>23537.333333333332</c:v>
                </c:pt>
                <c:pt idx="3">
                  <c:v>15704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Sheet2!$B$4:$E$4</c15:f>
                <c15:dlblRangeCache>
                  <c:ptCount val="4"/>
                  <c:pt idx="0">
                    <c:v>-17%</c:v>
                  </c:pt>
                  <c:pt idx="1">
                    <c:v>80.9%</c:v>
                  </c:pt>
                  <c:pt idx="2">
                    <c:v>-54.9%</c:v>
                  </c:pt>
                  <c:pt idx="3">
                    <c:v>-48.9%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4B7E-4CDC-944E-6192F33AA9C3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Sheet2!$B$1:$E$1</c:f>
              <c:strCache>
                <c:ptCount val="4"/>
                <c:pt idx="0">
                  <c:v>Coastal Lic.</c:v>
                </c:pt>
                <c:pt idx="1">
                  <c:v>Inland/Coastal lic.</c:v>
                </c:pt>
                <c:pt idx="2">
                  <c:v>10-day Nonresident</c:v>
                </c:pt>
                <c:pt idx="3">
                  <c:v>Subsistance Waiver</c:v>
                </c:pt>
              </c:strCache>
            </c:strRef>
          </c:cat>
          <c:val>
            <c:numRef>
              <c:f>Sheet2!$B$3:$E$3</c:f>
              <c:numCache>
                <c:formatCode>General</c:formatCode>
                <c:ptCount val="4"/>
                <c:pt idx="0">
                  <c:v>30064</c:v>
                </c:pt>
                <c:pt idx="1">
                  <c:v>31450</c:v>
                </c:pt>
                <c:pt idx="2">
                  <c:v>10626</c:v>
                </c:pt>
                <c:pt idx="3">
                  <c:v>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7E-4CDC-944E-6192F33AA9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2474176"/>
        <c:axId val="432473848"/>
      </c:barChart>
      <c:catAx>
        <c:axId val="432474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License Types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73848"/>
        <c:crosses val="autoZero"/>
        <c:auto val="1"/>
        <c:lblAlgn val="ctr"/>
        <c:lblOffset val="100"/>
        <c:noMultiLvlLbl val="0"/>
      </c:catAx>
      <c:valAx>
        <c:axId val="432473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# of licenses sold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7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257972254415774"/>
          <c:y val="2.8954881156918463E-2"/>
          <c:w val="0.22489342969841977"/>
          <c:h val="0.13547150453142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Trip Ticket Submissions</a:t>
            </a:r>
          </a:p>
        </c:rich>
      </c:tx>
      <c:layout>
        <c:manualLayout>
          <c:xMode val="edge"/>
          <c:yMode val="edge"/>
          <c:x val="0.33005500231588697"/>
          <c:y val="2.6267782461394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'Returns Rept date pivot'!$F$5</c:f>
              <c:strCache>
                <c:ptCount val="1"/>
                <c:pt idx="0">
                  <c:v>Average of No. Trip Tickets Submitted 2015-2019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'Returns Rept date pivot'!$E$6:$E$8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'Returns Rept date pivot'!$F$6:$F$8</c:f>
              <c:numCache>
                <c:formatCode>General</c:formatCode>
                <c:ptCount val="3"/>
                <c:pt idx="0">
                  <c:v>5523</c:v>
                </c:pt>
                <c:pt idx="1">
                  <c:v>5683.2</c:v>
                </c:pt>
                <c:pt idx="2">
                  <c:v>5164.3999999999996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26-4991-A400-BA5BCE48410E}"/>
            </c:ext>
          </c:extLst>
        </c:ser>
        <c:ser>
          <c:idx val="1"/>
          <c:order val="1"/>
          <c:tx>
            <c:strRef>
              <c:f>'Returns Rept date pivot'!$G$5</c:f>
              <c:strCache>
                <c:ptCount val="1"/>
                <c:pt idx="0">
                  <c:v>No. Trip Tickets Submitted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val>
            <c:numRef>
              <c:f>'Returns Rept date pivot'!$G$6:$G$8</c:f>
              <c:numCache>
                <c:formatCode>General</c:formatCode>
                <c:ptCount val="3"/>
                <c:pt idx="0">
                  <c:v>5450</c:v>
                </c:pt>
                <c:pt idx="1">
                  <c:v>3737</c:v>
                </c:pt>
                <c:pt idx="2">
                  <c:v>2805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26-4991-A400-BA5BCE4841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6070232"/>
        <c:axId val="536065640"/>
      </c:lineChart>
      <c:catAx>
        <c:axId val="53607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065640"/>
        <c:crosses val="autoZero"/>
        <c:auto val="1"/>
        <c:lblAlgn val="ctr"/>
        <c:lblOffset val="100"/>
        <c:noMultiLvlLbl val="0"/>
      </c:catAx>
      <c:valAx>
        <c:axId val="53606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No.  Submitted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070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Landings Value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'Value Reported Pivot'!$E$4</c:f>
              <c:strCache>
                <c:ptCount val="1"/>
                <c:pt idx="0">
                  <c:v>Average Value Submitted 2015-2019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'Value Reported Pivot'!$D$5:$D$7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'Value Reported Pivot'!$E$5:$E$7</c:f>
              <c:numCache>
                <c:formatCode>"$"#,##0</c:formatCode>
                <c:ptCount val="3"/>
                <c:pt idx="0">
                  <c:v>4231554.2873</c:v>
                </c:pt>
                <c:pt idx="1">
                  <c:v>3321722.14616</c:v>
                </c:pt>
                <c:pt idx="2">
                  <c:v>4681821.4644400002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6E-486D-889C-3433C2BD2071}"/>
            </c:ext>
          </c:extLst>
        </c:ser>
        <c:ser>
          <c:idx val="1"/>
          <c:order val="1"/>
          <c:tx>
            <c:strRef>
              <c:f>'Value Reported Pivot'!$F$4</c:f>
              <c:strCache>
                <c:ptCount val="1"/>
                <c:pt idx="0">
                  <c:v>Value Submitted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'Value Reported Pivot'!$D$5:$D$7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'Value Reported Pivot'!$F$5:$F$7</c:f>
              <c:numCache>
                <c:formatCode>"$"#,##0</c:formatCode>
                <c:ptCount val="3"/>
                <c:pt idx="0">
                  <c:v>2849142.8420000002</c:v>
                </c:pt>
                <c:pt idx="1">
                  <c:v>2146806.7111999998</c:v>
                </c:pt>
                <c:pt idx="2">
                  <c:v>1714266.4924999999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6E-486D-889C-3433C2BD2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6044200"/>
        <c:axId val="666049448"/>
      </c:lineChart>
      <c:catAx>
        <c:axId val="66604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049448"/>
        <c:crosses val="autoZero"/>
        <c:auto val="1"/>
        <c:lblAlgn val="ctr"/>
        <c:lblOffset val="100"/>
        <c:noMultiLvlLbl val="0"/>
      </c:catAx>
      <c:valAx>
        <c:axId val="66604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04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'License Sales'!$F$19</c:f>
              <c:strCache>
                <c:ptCount val="1"/>
                <c:pt idx="0">
                  <c:v> Selected Resident Licenses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'License Sales'!$E$20:$E$25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'License Sales'!$F$20:$F$25</c:f>
              <c:numCache>
                <c:formatCode>_(* #,##0_);_(* \(#,##0\);_(* "-"??_);_(@_)</c:formatCode>
                <c:ptCount val="6"/>
                <c:pt idx="0">
                  <c:v>113427</c:v>
                </c:pt>
                <c:pt idx="1">
                  <c:v>110498</c:v>
                </c:pt>
                <c:pt idx="2">
                  <c:v>109827</c:v>
                </c:pt>
                <c:pt idx="3">
                  <c:v>110234</c:v>
                </c:pt>
                <c:pt idx="4">
                  <c:v>113491</c:v>
                </c:pt>
                <c:pt idx="5">
                  <c:v>126885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0C-4465-9F45-2B2ABFCB64C5}"/>
            </c:ext>
          </c:extLst>
        </c:ser>
        <c:ser>
          <c:idx val="1"/>
          <c:order val="1"/>
          <c:tx>
            <c:strRef>
              <c:f>'License Sales'!$G$19</c:f>
              <c:strCache>
                <c:ptCount val="1"/>
                <c:pt idx="0">
                  <c:v> Selected Non-Resident Licenses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'License Sales'!$E$20:$E$25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'License Sales'!$G$20:$G$25</c:f>
              <c:numCache>
                <c:formatCode>_(* #,##0_);_(* \(#,##0\);_(* "-"??_);_(@_)</c:formatCode>
                <c:ptCount val="6"/>
                <c:pt idx="0">
                  <c:v>109593</c:v>
                </c:pt>
                <c:pt idx="1">
                  <c:v>107627</c:v>
                </c:pt>
                <c:pt idx="2">
                  <c:v>110234</c:v>
                </c:pt>
                <c:pt idx="3">
                  <c:v>110209</c:v>
                </c:pt>
                <c:pt idx="4">
                  <c:v>113906</c:v>
                </c:pt>
                <c:pt idx="5">
                  <c:v>57929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0C-4465-9F45-2B2ABFCB6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789304"/>
        <c:axId val="477801440"/>
      </c:lineChart>
      <c:catAx>
        <c:axId val="47778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801440"/>
        <c:crossesAt val="0"/>
        <c:auto val="1"/>
        <c:lblAlgn val="ctr"/>
        <c:lblOffset val="100"/>
        <c:noMultiLvlLbl val="0"/>
      </c:catAx>
      <c:valAx>
        <c:axId val="47780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78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0.63603</cdr:x>
      <cdr:y>0.25027</cdr:y>
    </cdr:from>
    <cdr:to>
      <cdr:x>0.97912</cdr:x>
      <cdr:y>0.35097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2B40A59C-5497-40C0-8015-28396C055CB5}"/>
            </a:ext>
          </a:extLst>
        </cdr:cNvPr>
        <cdr:cNvSpPr txBox="1"/>
      </cdr:nvSpPr>
      <cdr:spPr>
        <a:xfrm xmlns:a="http://schemas.openxmlformats.org/drawingml/2006/main">
          <a:off x="3295649" y="1089026"/>
          <a:ext cx="1777784" cy="43814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/>
            <a:t>46% Decrease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0.62684</cdr:x>
      <cdr:y>0.35185</cdr:y>
    </cdr:from>
    <cdr:to>
      <cdr:x>0.94653</cdr:x>
      <cdr:y>0.45604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C5A80E7F-C666-48F5-8ECA-CF683E77506A}"/>
            </a:ext>
          </a:extLst>
        </cdr:cNvPr>
        <cdr:cNvSpPr txBox="1"/>
      </cdr:nvSpPr>
      <cdr:spPr>
        <a:xfrm xmlns:a="http://schemas.openxmlformats.org/drawingml/2006/main">
          <a:off x="3248025" y="1531018"/>
          <a:ext cx="1656515" cy="45335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/>
            <a:t>63%</a:t>
          </a:r>
          <a:r>
            <a:rPr lang="en-US" sz="2000" baseline="0" dirty="0"/>
            <a:t> Decrease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D8545-C2EC-4C32-B09C-9F5964758A0E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3237-C5EC-4C3D-BC9E-88FF196A7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7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role</a:t>
            </a:r>
          </a:p>
          <a:p>
            <a:r>
              <a:rPr lang="en-US" dirty="0"/>
              <a:t>Since 1999</a:t>
            </a:r>
          </a:p>
          <a:p>
            <a:r>
              <a:rPr lang="en-US" dirty="0"/>
              <a:t>Thank</a:t>
            </a:r>
            <a:r>
              <a:rPr lang="en-US" baseline="0" dirty="0"/>
              <a:t> MARMAP, Inshore Fisheries, and fellow OFM staff for their input for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1A56-29CD-400B-85ED-8963FED52A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9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UF/IFAS Extension conducted a set of online surveys to assess the impacts of COVID-19 on Florida’s marine industries.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326 for-hire charter responses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71 seafood wholesale dealer responses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319 commercial harvester responses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127 marine recreation support responses</a:t>
            </a:r>
          </a:p>
          <a:p>
            <a:endParaRPr lang="en-US" dirty="0"/>
          </a:p>
          <a:p>
            <a:r>
              <a:rPr lang="en-US" dirty="0"/>
              <a:t>“Marine Recreation Support” includes boat storage, boat rentals, and grocery/apparel sales.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ED099-5D6B-4249-9218-5718208CFD8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22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license sales graph includes annual resident and non-resident saltwater fishing licenses and combination licenses.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ED099-5D6B-4249-9218-5718208CFD8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35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Observations provided by FWC Law Enforcement officers.  The comparisons are between 2020 and recent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ED099-5D6B-4249-9218-5718208CFD8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1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role</a:t>
            </a:r>
          </a:p>
          <a:p>
            <a:r>
              <a:rPr lang="en-US" dirty="0"/>
              <a:t>Since 1999</a:t>
            </a:r>
          </a:p>
          <a:p>
            <a:r>
              <a:rPr lang="en-US" dirty="0"/>
              <a:t>Thank</a:t>
            </a:r>
            <a:r>
              <a:rPr lang="en-US" baseline="0" dirty="0"/>
              <a:t> MARMAP, Inshore Fisheries, and fellow OFM staff for their input for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1A56-29CD-400B-85ED-8963FED52A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1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role</a:t>
            </a:r>
          </a:p>
          <a:p>
            <a:r>
              <a:rPr lang="en-US" dirty="0"/>
              <a:t>Since 1999</a:t>
            </a:r>
          </a:p>
          <a:p>
            <a:r>
              <a:rPr lang="en-US" dirty="0"/>
              <a:t>Thank</a:t>
            </a:r>
            <a:r>
              <a:rPr lang="en-US" baseline="0" dirty="0"/>
              <a:t> MARMAP, Inshore Fisheries, and fellow OFM staff for their input for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1A56-29CD-400B-85ED-8963FED52A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11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role</a:t>
            </a:r>
          </a:p>
          <a:p>
            <a:r>
              <a:rPr lang="en-US" dirty="0"/>
              <a:t>Since 1999</a:t>
            </a:r>
          </a:p>
          <a:p>
            <a:r>
              <a:rPr lang="en-US" dirty="0"/>
              <a:t>Thank</a:t>
            </a:r>
            <a:r>
              <a:rPr lang="en-US" baseline="0" dirty="0"/>
              <a:t> MARMAP, Inshore Fisheries, and fellow OFM staff for their input for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1A56-29CD-400B-85ED-8963FED52A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1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role</a:t>
            </a:r>
          </a:p>
          <a:p>
            <a:r>
              <a:rPr lang="en-US" dirty="0"/>
              <a:t>Since 1999</a:t>
            </a:r>
          </a:p>
          <a:p>
            <a:r>
              <a:rPr lang="en-US" dirty="0"/>
              <a:t>Thank</a:t>
            </a:r>
            <a:r>
              <a:rPr lang="en-US" baseline="0" dirty="0"/>
              <a:t> MARMAP, Inshore Fisheries, and fellow OFM staff for their input for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1A56-29CD-400B-85ED-8963FED52A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6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role</a:t>
            </a:r>
          </a:p>
          <a:p>
            <a:r>
              <a:rPr lang="en-US" dirty="0"/>
              <a:t>Since 1999</a:t>
            </a:r>
          </a:p>
          <a:p>
            <a:r>
              <a:rPr lang="en-US" dirty="0"/>
              <a:t>Thank</a:t>
            </a:r>
            <a:r>
              <a:rPr lang="en-US" baseline="0" dirty="0"/>
              <a:t> MARMAP, Inshore Fisheries, and fellow OFM staff for their input for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1A56-29CD-400B-85ED-8963FED52A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99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role</a:t>
            </a:r>
          </a:p>
          <a:p>
            <a:r>
              <a:rPr lang="en-US" dirty="0"/>
              <a:t>Since 1999</a:t>
            </a:r>
          </a:p>
          <a:p>
            <a:r>
              <a:rPr lang="en-US" dirty="0"/>
              <a:t>Thank</a:t>
            </a:r>
            <a:r>
              <a:rPr lang="en-US" baseline="0" dirty="0"/>
              <a:t> MARMAP, Inshore Fisheries, and fellow OFM staff for their input for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1A56-29CD-400B-85ED-8963FED52AD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3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role</a:t>
            </a:r>
          </a:p>
          <a:p>
            <a:r>
              <a:rPr lang="en-US" dirty="0"/>
              <a:t>Since 1999</a:t>
            </a:r>
          </a:p>
          <a:p>
            <a:r>
              <a:rPr lang="en-US" dirty="0"/>
              <a:t>Thank</a:t>
            </a:r>
            <a:r>
              <a:rPr lang="en-US" baseline="0" dirty="0"/>
              <a:t> MARMAP, Inshore Fisheries, and fellow OFM staff for their input for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1A56-29CD-400B-85ED-8963FED52A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7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role</a:t>
            </a:r>
          </a:p>
          <a:p>
            <a:r>
              <a:rPr lang="en-US" dirty="0"/>
              <a:t>Since 1999</a:t>
            </a:r>
          </a:p>
          <a:p>
            <a:r>
              <a:rPr lang="en-US" dirty="0"/>
              <a:t>Thank</a:t>
            </a:r>
            <a:r>
              <a:rPr lang="en-US" baseline="0" dirty="0"/>
              <a:t> MARMAP, Inshore Fisheries, and fellow OFM staff for their input for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81A56-29CD-400B-85ED-8963FED52AD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8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679963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D3F-764C-4FA0-888B-3337CEEB294C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80A1-9B1A-4F43-8223-D7A7C64C0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D3F-764C-4FA0-888B-3337CEEB294C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80A1-9B1A-4F43-8223-D7A7C64C0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4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D3F-764C-4FA0-888B-3337CEEB294C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80A1-9B1A-4F43-8223-D7A7C64C0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33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8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D3218EF-2C45-4EBB-9EC9-B5514E40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D3F-764C-4FA0-888B-3337CEEB294C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8F2569E-0333-4B69-BB87-537910795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6CBB80-6816-4C4F-8C91-3EE5FCB1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80A1-9B1A-4F43-8223-D7A7C64C0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5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18" y="678717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D3F-764C-4FA0-888B-3337CEEB294C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80A1-9B1A-4F43-8223-D7A7C64C0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D3F-764C-4FA0-888B-3337CEEB294C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80A1-9B1A-4F43-8223-D7A7C64C0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3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D3F-764C-4FA0-888B-3337CEEB294C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80A1-9B1A-4F43-8223-D7A7C64C0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2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D3F-764C-4FA0-888B-3337CEEB294C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80A1-9B1A-4F43-8223-D7A7C64C0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0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D3F-764C-4FA0-888B-3337CEEB294C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80A1-9B1A-4F43-8223-D7A7C64C0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1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491D3F-764C-4FA0-888B-3337CEEB294C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5280A1-9B1A-4F43-8223-D7A7C64C0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5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D3F-764C-4FA0-888B-3337CEEB294C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80A1-9B1A-4F43-8223-D7A7C64C0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7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7920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491D3F-764C-4FA0-888B-3337CEEB294C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5280A1-9B1A-4F43-8223-D7A7C64C0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4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u="none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285E-9400-4DE0-9E2F-6D47FEE0D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 IMPACTS </a:t>
            </a:r>
            <a:br>
              <a:rPr lang="en-US" dirty="0"/>
            </a:b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SOUTH ATLANTIC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C3A96-23BB-475E-8F3D-9DE148A6F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2020 SAFMC MEETING</a:t>
            </a:r>
          </a:p>
        </p:txBody>
      </p:sp>
    </p:spTree>
    <p:extLst>
      <p:ext uri="{BB962C8B-B14F-4D97-AF65-F5344CB8AC3E}">
        <p14:creationId xmlns:p14="http://schemas.microsoft.com/office/powerpoint/2010/main" val="286492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fish silhouet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b="33234"/>
          <a:stretch/>
        </p:blipFill>
        <p:spPr bwMode="auto">
          <a:xfrm>
            <a:off x="1372008" y="6377556"/>
            <a:ext cx="1317138" cy="4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ish silhouet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25700"/>
          <a:stretch/>
        </p:blipFill>
        <p:spPr bwMode="auto">
          <a:xfrm>
            <a:off x="6771102" y="6351104"/>
            <a:ext cx="1069280" cy="5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illfish silhouet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9104" y="6356977"/>
            <a:ext cx="1554971" cy="5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ish silhouet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65" b="82082" l="5647" r="94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88" b="12980"/>
          <a:stretch/>
        </p:blipFill>
        <p:spPr bwMode="auto">
          <a:xfrm>
            <a:off x="5545120" y="6351104"/>
            <a:ext cx="1017243" cy="5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fish silhouett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21937" r="24290" b="23110"/>
          <a:stretch/>
        </p:blipFill>
        <p:spPr bwMode="auto">
          <a:xfrm flipH="1">
            <a:off x="4293702" y="6331226"/>
            <a:ext cx="1083364" cy="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dolphinfish silhouett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b="7299"/>
          <a:stretch/>
        </p:blipFill>
        <p:spPr bwMode="auto">
          <a:xfrm>
            <a:off x="151950" y="6453518"/>
            <a:ext cx="1031216" cy="41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red drum silhouett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b="21619"/>
          <a:stretch/>
        </p:blipFill>
        <p:spPr bwMode="auto">
          <a:xfrm>
            <a:off x="2922383" y="6370983"/>
            <a:ext cx="1203289" cy="5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flounder silhouett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5625" r="4324" b="16574"/>
          <a:stretch/>
        </p:blipFill>
        <p:spPr bwMode="auto">
          <a:xfrm>
            <a:off x="8108755" y="6377438"/>
            <a:ext cx="876218" cy="4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cobia silhouett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8105" r="15947" b="27733"/>
          <a:stretch/>
        </p:blipFill>
        <p:spPr bwMode="auto">
          <a:xfrm flipH="1">
            <a:off x="10866402" y="6398119"/>
            <a:ext cx="1252331" cy="4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719A23-01B1-477A-AF8B-3347D736D29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72160" y="131459"/>
            <a:ext cx="10749280" cy="8191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Commercial Fisheries - SERO Species (Effort in Trips)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8CD86D5-61A6-4564-8BBA-CEE66037D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52858"/>
              </p:ext>
            </p:extLst>
          </p:nvPr>
        </p:nvGraphicFramePr>
        <p:xfrm>
          <a:off x="440267" y="1243540"/>
          <a:ext cx="11497735" cy="3536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33">
                  <a:extLst>
                    <a:ext uri="{9D8B030D-6E8A-4147-A177-3AD203B41FA5}">
                      <a16:colId xmlns:a16="http://schemas.microsoft.com/office/drawing/2014/main" val="2118069926"/>
                    </a:ext>
                  </a:extLst>
                </a:gridCol>
                <a:gridCol w="1876214">
                  <a:extLst>
                    <a:ext uri="{9D8B030D-6E8A-4147-A177-3AD203B41FA5}">
                      <a16:colId xmlns:a16="http://schemas.microsoft.com/office/drawing/2014/main" val="3246949544"/>
                    </a:ext>
                  </a:extLst>
                </a:gridCol>
                <a:gridCol w="1918547">
                  <a:extLst>
                    <a:ext uri="{9D8B030D-6E8A-4147-A177-3AD203B41FA5}">
                      <a16:colId xmlns:a16="http://schemas.microsoft.com/office/drawing/2014/main" val="3051665209"/>
                    </a:ext>
                  </a:extLst>
                </a:gridCol>
                <a:gridCol w="1918547">
                  <a:extLst>
                    <a:ext uri="{9D8B030D-6E8A-4147-A177-3AD203B41FA5}">
                      <a16:colId xmlns:a16="http://schemas.microsoft.com/office/drawing/2014/main" val="2943824036"/>
                    </a:ext>
                  </a:extLst>
                </a:gridCol>
                <a:gridCol w="1918547">
                  <a:extLst>
                    <a:ext uri="{9D8B030D-6E8A-4147-A177-3AD203B41FA5}">
                      <a16:colId xmlns:a16="http://schemas.microsoft.com/office/drawing/2014/main" val="1598718793"/>
                    </a:ext>
                  </a:extLst>
                </a:gridCol>
                <a:gridCol w="1918547">
                  <a:extLst>
                    <a:ext uri="{9D8B030D-6E8A-4147-A177-3AD203B41FA5}">
                      <a16:colId xmlns:a16="http://schemas.microsoft.com/office/drawing/2014/main" val="2574387319"/>
                    </a:ext>
                  </a:extLst>
                </a:gridCol>
              </a:tblGrid>
              <a:tr h="4370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Deep-water 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Shallow-water 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 other SERO Species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Dolphin/Wahoo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513785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March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374069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March 5-year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45935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April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66968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April 5-year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406474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57692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May 5-year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457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84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fish silhouet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b="33234"/>
          <a:stretch/>
        </p:blipFill>
        <p:spPr bwMode="auto">
          <a:xfrm>
            <a:off x="1372008" y="6377556"/>
            <a:ext cx="1317138" cy="4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ish silhouet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25700"/>
          <a:stretch/>
        </p:blipFill>
        <p:spPr bwMode="auto">
          <a:xfrm>
            <a:off x="6771102" y="6351104"/>
            <a:ext cx="1069280" cy="5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illfish silhouet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9104" y="6356977"/>
            <a:ext cx="1554971" cy="5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ish silhouet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65" b="82082" l="5647" r="94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88" b="12980"/>
          <a:stretch/>
        </p:blipFill>
        <p:spPr bwMode="auto">
          <a:xfrm>
            <a:off x="5545120" y="6351104"/>
            <a:ext cx="1017243" cy="5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fish silhouett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21937" r="24290" b="23110"/>
          <a:stretch/>
        </p:blipFill>
        <p:spPr bwMode="auto">
          <a:xfrm flipH="1">
            <a:off x="4293702" y="6331226"/>
            <a:ext cx="1083364" cy="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dolphinfish silhouett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b="7299"/>
          <a:stretch/>
        </p:blipFill>
        <p:spPr bwMode="auto">
          <a:xfrm>
            <a:off x="151950" y="6453518"/>
            <a:ext cx="1031216" cy="41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red drum silhouett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b="21619"/>
          <a:stretch/>
        </p:blipFill>
        <p:spPr bwMode="auto">
          <a:xfrm>
            <a:off x="2922383" y="6370983"/>
            <a:ext cx="1203289" cy="5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flounder silhouett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5625" r="4324" b="16574"/>
          <a:stretch/>
        </p:blipFill>
        <p:spPr bwMode="auto">
          <a:xfrm>
            <a:off x="8108755" y="6377438"/>
            <a:ext cx="876218" cy="4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cobia silhouett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8105" r="15947" b="27733"/>
          <a:stretch/>
        </p:blipFill>
        <p:spPr bwMode="auto">
          <a:xfrm flipH="1">
            <a:off x="10866402" y="6398119"/>
            <a:ext cx="1252331" cy="4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719A23-01B1-477A-AF8B-3347D736D29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4800" y="255638"/>
            <a:ext cx="11633202" cy="8191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Commercial Fisheries - SERO Species (Whole Pounds Landed)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8CD86D5-61A6-4564-8BBA-CEE66037D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58020"/>
              </p:ext>
            </p:extLst>
          </p:nvPr>
        </p:nvGraphicFramePr>
        <p:xfrm>
          <a:off x="426720" y="1243540"/>
          <a:ext cx="11391839" cy="3536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437">
                  <a:extLst>
                    <a:ext uri="{9D8B030D-6E8A-4147-A177-3AD203B41FA5}">
                      <a16:colId xmlns:a16="http://schemas.microsoft.com/office/drawing/2014/main" val="2118069926"/>
                    </a:ext>
                  </a:extLst>
                </a:gridCol>
                <a:gridCol w="1876214">
                  <a:extLst>
                    <a:ext uri="{9D8B030D-6E8A-4147-A177-3AD203B41FA5}">
                      <a16:colId xmlns:a16="http://schemas.microsoft.com/office/drawing/2014/main" val="3246949544"/>
                    </a:ext>
                  </a:extLst>
                </a:gridCol>
                <a:gridCol w="1918547">
                  <a:extLst>
                    <a:ext uri="{9D8B030D-6E8A-4147-A177-3AD203B41FA5}">
                      <a16:colId xmlns:a16="http://schemas.microsoft.com/office/drawing/2014/main" val="3051665209"/>
                    </a:ext>
                  </a:extLst>
                </a:gridCol>
                <a:gridCol w="1918547">
                  <a:extLst>
                    <a:ext uri="{9D8B030D-6E8A-4147-A177-3AD203B41FA5}">
                      <a16:colId xmlns:a16="http://schemas.microsoft.com/office/drawing/2014/main" val="2943824036"/>
                    </a:ext>
                  </a:extLst>
                </a:gridCol>
                <a:gridCol w="1918547">
                  <a:extLst>
                    <a:ext uri="{9D8B030D-6E8A-4147-A177-3AD203B41FA5}">
                      <a16:colId xmlns:a16="http://schemas.microsoft.com/office/drawing/2014/main" val="1598718793"/>
                    </a:ext>
                  </a:extLst>
                </a:gridCol>
                <a:gridCol w="1918547">
                  <a:extLst>
                    <a:ext uri="{9D8B030D-6E8A-4147-A177-3AD203B41FA5}">
                      <a16:colId xmlns:a16="http://schemas.microsoft.com/office/drawing/2014/main" val="2574387319"/>
                    </a:ext>
                  </a:extLst>
                </a:gridCol>
              </a:tblGrid>
              <a:tr h="4370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Deep-water 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Shallow-water 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 other SERO Species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Dolphin/Wahoo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513785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March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20,246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56,171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1,098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374069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March 5-year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48,057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45935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April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4,320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38,746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1,986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66968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April 5-year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15,864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35,615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406474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3,328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20,622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32,448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131,593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2,333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57692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May 5-year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28,518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11,767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60,703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170,689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1,876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457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33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fish silhouet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b="33234"/>
          <a:stretch/>
        </p:blipFill>
        <p:spPr bwMode="auto">
          <a:xfrm>
            <a:off x="1372008" y="6377556"/>
            <a:ext cx="1317138" cy="4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ish silhouet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25700"/>
          <a:stretch/>
        </p:blipFill>
        <p:spPr bwMode="auto">
          <a:xfrm>
            <a:off x="6771102" y="6351104"/>
            <a:ext cx="1069280" cy="5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illfish silhouet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9104" y="6356977"/>
            <a:ext cx="1554971" cy="5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ish silhouet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65" b="82082" l="5647" r="94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88" b="12980"/>
          <a:stretch/>
        </p:blipFill>
        <p:spPr bwMode="auto">
          <a:xfrm>
            <a:off x="5545120" y="6351104"/>
            <a:ext cx="1017243" cy="5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fish silhouett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21937" r="24290" b="23110"/>
          <a:stretch/>
        </p:blipFill>
        <p:spPr bwMode="auto">
          <a:xfrm flipH="1">
            <a:off x="4293702" y="6331226"/>
            <a:ext cx="1083364" cy="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dolphinfish silhouett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b="7299"/>
          <a:stretch/>
        </p:blipFill>
        <p:spPr bwMode="auto">
          <a:xfrm>
            <a:off x="151950" y="6453518"/>
            <a:ext cx="1031216" cy="41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red drum silhouett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b="21619"/>
          <a:stretch/>
        </p:blipFill>
        <p:spPr bwMode="auto">
          <a:xfrm>
            <a:off x="2922383" y="6370983"/>
            <a:ext cx="1203289" cy="5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flounder silhouett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5625" r="4324" b="16574"/>
          <a:stretch/>
        </p:blipFill>
        <p:spPr bwMode="auto">
          <a:xfrm>
            <a:off x="8108755" y="6377438"/>
            <a:ext cx="876218" cy="4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cobia silhouett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8105" r="15947" b="27733"/>
          <a:stretch/>
        </p:blipFill>
        <p:spPr bwMode="auto">
          <a:xfrm flipH="1">
            <a:off x="10866402" y="6398119"/>
            <a:ext cx="1252331" cy="4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719A23-01B1-477A-AF8B-3347D736D29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000" y="255638"/>
            <a:ext cx="10688320" cy="8191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Commercial Fisheries - SERO Species (Ex-Vessel Value)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8CD86D5-61A6-4564-8BBA-CEE66037D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892876"/>
              </p:ext>
            </p:extLst>
          </p:nvPr>
        </p:nvGraphicFramePr>
        <p:xfrm>
          <a:off x="440267" y="1514476"/>
          <a:ext cx="11497735" cy="3536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33">
                  <a:extLst>
                    <a:ext uri="{9D8B030D-6E8A-4147-A177-3AD203B41FA5}">
                      <a16:colId xmlns:a16="http://schemas.microsoft.com/office/drawing/2014/main" val="2118069926"/>
                    </a:ext>
                  </a:extLst>
                </a:gridCol>
                <a:gridCol w="1876214">
                  <a:extLst>
                    <a:ext uri="{9D8B030D-6E8A-4147-A177-3AD203B41FA5}">
                      <a16:colId xmlns:a16="http://schemas.microsoft.com/office/drawing/2014/main" val="3246949544"/>
                    </a:ext>
                  </a:extLst>
                </a:gridCol>
                <a:gridCol w="1918547">
                  <a:extLst>
                    <a:ext uri="{9D8B030D-6E8A-4147-A177-3AD203B41FA5}">
                      <a16:colId xmlns:a16="http://schemas.microsoft.com/office/drawing/2014/main" val="3051665209"/>
                    </a:ext>
                  </a:extLst>
                </a:gridCol>
                <a:gridCol w="1918547">
                  <a:extLst>
                    <a:ext uri="{9D8B030D-6E8A-4147-A177-3AD203B41FA5}">
                      <a16:colId xmlns:a16="http://schemas.microsoft.com/office/drawing/2014/main" val="2943824036"/>
                    </a:ext>
                  </a:extLst>
                </a:gridCol>
                <a:gridCol w="1918547">
                  <a:extLst>
                    <a:ext uri="{9D8B030D-6E8A-4147-A177-3AD203B41FA5}">
                      <a16:colId xmlns:a16="http://schemas.microsoft.com/office/drawing/2014/main" val="1598718793"/>
                    </a:ext>
                  </a:extLst>
                </a:gridCol>
                <a:gridCol w="1918547">
                  <a:extLst>
                    <a:ext uri="{9D8B030D-6E8A-4147-A177-3AD203B41FA5}">
                      <a16:colId xmlns:a16="http://schemas.microsoft.com/office/drawing/2014/main" val="2574387319"/>
                    </a:ext>
                  </a:extLst>
                </a:gridCol>
              </a:tblGrid>
              <a:tr h="4370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Deep-water 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Shallow-water 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 other SERO Species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Dolphin/Wahoo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513785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March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$80,245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$166,713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$3,627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374069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March 5-year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$172,058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$153,208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45935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April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$21,568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$136,673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$6,761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66968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April 5-year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$71,775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$127,730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$12,824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406474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$17,096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$124,419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$268,720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$373,850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$4,748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57692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May 5-year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$54,789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$159,140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$217,208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$521,352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$5,979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457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17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fish silhouet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b="33234"/>
          <a:stretch/>
        </p:blipFill>
        <p:spPr bwMode="auto">
          <a:xfrm>
            <a:off x="1372008" y="6377556"/>
            <a:ext cx="1317138" cy="4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ish silhouet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25700"/>
          <a:stretch/>
        </p:blipFill>
        <p:spPr bwMode="auto">
          <a:xfrm>
            <a:off x="6771102" y="6351104"/>
            <a:ext cx="1069280" cy="5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illfish silhouet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9104" y="6356977"/>
            <a:ext cx="1554971" cy="5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ish silhouet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65" b="82082" l="5647" r="94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88" b="12980"/>
          <a:stretch/>
        </p:blipFill>
        <p:spPr bwMode="auto">
          <a:xfrm>
            <a:off x="5545120" y="6351104"/>
            <a:ext cx="1017243" cy="5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fish silhouett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21937" r="24290" b="23110"/>
          <a:stretch/>
        </p:blipFill>
        <p:spPr bwMode="auto">
          <a:xfrm flipH="1">
            <a:off x="4293702" y="6331226"/>
            <a:ext cx="1083364" cy="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dolphinfish silhouett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b="7299"/>
          <a:stretch/>
        </p:blipFill>
        <p:spPr bwMode="auto">
          <a:xfrm>
            <a:off x="151950" y="6453518"/>
            <a:ext cx="1031216" cy="41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red drum silhouett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b="21619"/>
          <a:stretch/>
        </p:blipFill>
        <p:spPr bwMode="auto">
          <a:xfrm>
            <a:off x="2922383" y="6370983"/>
            <a:ext cx="1203289" cy="5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flounder silhouett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5625" r="4324" b="16574"/>
          <a:stretch/>
        </p:blipFill>
        <p:spPr bwMode="auto">
          <a:xfrm>
            <a:off x="8108755" y="6377438"/>
            <a:ext cx="876218" cy="4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cobia silhouett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8105" r="15947" b="27733"/>
          <a:stretch/>
        </p:blipFill>
        <p:spPr bwMode="auto">
          <a:xfrm flipH="1">
            <a:off x="10866402" y="6398119"/>
            <a:ext cx="1252331" cy="4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719A23-01B1-477A-AF8B-3347D736D29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000" y="108881"/>
            <a:ext cx="10688320" cy="8191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For Hire Fisheries - SERO Species (Effort in Trips)</a:t>
            </a:r>
          </a:p>
        </p:txBody>
      </p:sp>
      <p:graphicFrame>
        <p:nvGraphicFramePr>
          <p:cNvPr id="18" name="Table 8">
            <a:extLst>
              <a:ext uri="{FF2B5EF4-FFF2-40B4-BE49-F238E27FC236}">
                <a16:creationId xmlns:a16="http://schemas.microsoft.com/office/drawing/2014/main" id="{EDFF1FEB-FF5B-48AA-A2E6-D1B09F966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576050"/>
              </p:ext>
            </p:extLst>
          </p:nvPr>
        </p:nvGraphicFramePr>
        <p:xfrm>
          <a:off x="426720" y="1367719"/>
          <a:ext cx="11115040" cy="326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074">
                  <a:extLst>
                    <a:ext uri="{9D8B030D-6E8A-4147-A177-3AD203B41FA5}">
                      <a16:colId xmlns:a16="http://schemas.microsoft.com/office/drawing/2014/main" val="2118069926"/>
                    </a:ext>
                  </a:extLst>
                </a:gridCol>
                <a:gridCol w="2717446">
                  <a:extLst>
                    <a:ext uri="{9D8B030D-6E8A-4147-A177-3AD203B41FA5}">
                      <a16:colId xmlns:a16="http://schemas.microsoft.com/office/drawing/2014/main" val="3246949544"/>
                    </a:ext>
                  </a:extLst>
                </a:gridCol>
                <a:gridCol w="2778760">
                  <a:extLst>
                    <a:ext uri="{9D8B030D-6E8A-4147-A177-3AD203B41FA5}">
                      <a16:colId xmlns:a16="http://schemas.microsoft.com/office/drawing/2014/main" val="3051665209"/>
                    </a:ext>
                  </a:extLst>
                </a:gridCol>
                <a:gridCol w="2778760">
                  <a:extLst>
                    <a:ext uri="{9D8B030D-6E8A-4147-A177-3AD203B41FA5}">
                      <a16:colId xmlns:a16="http://schemas.microsoft.com/office/drawing/2014/main" val="2943824036"/>
                    </a:ext>
                  </a:extLst>
                </a:gridCol>
              </a:tblGrid>
              <a:tr h="4370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Snapper/Grouper 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Dolphin/Wahoo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CMP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513785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March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374069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March 5-year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45935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April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66968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April 5-year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406474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57692"/>
                  </a:ext>
                </a:extLst>
              </a:tr>
              <a:tr h="437092">
                <a:tc>
                  <a:txBody>
                    <a:bodyPr/>
                    <a:lstStyle/>
                    <a:p>
                      <a:r>
                        <a:rPr lang="en-US" dirty="0"/>
                        <a:t>May 5-year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457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755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fish silhouet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b="33234"/>
          <a:stretch/>
        </p:blipFill>
        <p:spPr bwMode="auto">
          <a:xfrm>
            <a:off x="1372008" y="6377556"/>
            <a:ext cx="1317138" cy="4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ish silhouet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25700"/>
          <a:stretch/>
        </p:blipFill>
        <p:spPr bwMode="auto">
          <a:xfrm>
            <a:off x="6771102" y="6351104"/>
            <a:ext cx="1069280" cy="5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illfish silhouet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9104" y="6356977"/>
            <a:ext cx="1554971" cy="5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ish silhouet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65" b="82082" l="5647" r="94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88" b="12980"/>
          <a:stretch/>
        </p:blipFill>
        <p:spPr bwMode="auto">
          <a:xfrm>
            <a:off x="5545120" y="6351104"/>
            <a:ext cx="1017243" cy="5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fish silhouett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21937" r="24290" b="23110"/>
          <a:stretch/>
        </p:blipFill>
        <p:spPr bwMode="auto">
          <a:xfrm flipH="1">
            <a:off x="4293702" y="6331226"/>
            <a:ext cx="1083364" cy="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dolphinfish silhouett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b="7299"/>
          <a:stretch/>
        </p:blipFill>
        <p:spPr bwMode="auto">
          <a:xfrm>
            <a:off x="151950" y="6453518"/>
            <a:ext cx="1031216" cy="41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red drum silhouett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b="21619"/>
          <a:stretch/>
        </p:blipFill>
        <p:spPr bwMode="auto">
          <a:xfrm>
            <a:off x="2922383" y="6370983"/>
            <a:ext cx="1203289" cy="5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flounder silhouett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5625" r="4324" b="16574"/>
          <a:stretch/>
        </p:blipFill>
        <p:spPr bwMode="auto">
          <a:xfrm>
            <a:off x="8108755" y="6377438"/>
            <a:ext cx="876218" cy="4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cobia silhouett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8105" r="15947" b="27733"/>
          <a:stretch/>
        </p:blipFill>
        <p:spPr bwMode="auto">
          <a:xfrm flipH="1">
            <a:off x="10866402" y="6398119"/>
            <a:ext cx="1252331" cy="4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CD2355-EE56-4038-B137-BF1010F8EC87}"/>
              </a:ext>
            </a:extLst>
          </p:cNvPr>
          <p:cNvSpPr txBox="1"/>
          <p:nvPr/>
        </p:nvSpPr>
        <p:spPr>
          <a:xfrm>
            <a:off x="2280356" y="2415823"/>
            <a:ext cx="7461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55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8C93-B2D4-4922-A608-5C1FD625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– Carolyn Belcher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8234F-A53C-4646-968E-7E158AFA3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8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438"/>
            <a:ext cx="10515600" cy="1232798"/>
          </a:xfrm>
        </p:spPr>
        <p:txBody>
          <a:bodyPr/>
          <a:lstStyle/>
          <a:p>
            <a:r>
              <a:rPr lang="en-US" dirty="0"/>
              <a:t>Georgia Covid-19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064" y="1527912"/>
            <a:ext cx="10747872" cy="4899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Commercial</a:t>
            </a:r>
          </a:p>
          <a:p>
            <a:r>
              <a:rPr lang="en-US" sz="2800" dirty="0"/>
              <a:t>March and April value 42.89% decrease as compared to March and April the previous 5 years. 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Recreational</a:t>
            </a:r>
          </a:p>
          <a:p>
            <a:r>
              <a:rPr lang="en-US" sz="2800" dirty="0"/>
              <a:t>SIP permits increased 7.7% for March and April compared to previous 3 years</a:t>
            </a:r>
          </a:p>
          <a:p>
            <a:r>
              <a:rPr lang="en-US" sz="2800" dirty="0"/>
              <a:t>Overall recreational fishing license sales increased 37.21% March and April compared to previous 3 years</a:t>
            </a:r>
          </a:p>
        </p:txBody>
      </p:sp>
    </p:spTree>
    <p:extLst>
      <p:ext uri="{BB962C8B-B14F-4D97-AF65-F5344CB8AC3E}">
        <p14:creationId xmlns:p14="http://schemas.microsoft.com/office/powerpoint/2010/main" val="2827986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8C93-B2D4-4922-A608-5C1FD625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– Jessica McCawley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8234F-A53C-4646-968E-7E158AFA3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80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E4196-62A0-46F9-997B-90048FAD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Survey of Florida Marine Industry </a:t>
            </a:r>
            <a:br>
              <a:rPr lang="en-US" dirty="0"/>
            </a:br>
            <a:r>
              <a:rPr lang="en-US" sz="3000" dirty="0"/>
              <a:t>UF/IFAS Extension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B56297-282A-4BB7-9400-A37BE05C2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2674"/>
            <a:ext cx="5157787" cy="4386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Commercial</a:t>
            </a:r>
          </a:p>
          <a:p>
            <a:r>
              <a:rPr lang="en-US" dirty="0"/>
              <a:t>51% remained in operation</a:t>
            </a:r>
          </a:p>
          <a:p>
            <a:pPr lvl="1"/>
            <a:r>
              <a:rPr lang="en-US" dirty="0"/>
              <a:t>97% of closed expected to reopen</a:t>
            </a:r>
          </a:p>
          <a:p>
            <a:r>
              <a:rPr lang="en-US" dirty="0"/>
              <a:t>92% indicated decreased revenue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Seafood Wholesale Dealer</a:t>
            </a:r>
          </a:p>
          <a:p>
            <a:r>
              <a:rPr lang="en-US" dirty="0"/>
              <a:t>84% remained in operation</a:t>
            </a:r>
          </a:p>
          <a:p>
            <a:pPr lvl="1"/>
            <a:r>
              <a:rPr lang="en-US" dirty="0"/>
              <a:t>86% of closed expected to reopen</a:t>
            </a:r>
          </a:p>
          <a:p>
            <a:r>
              <a:rPr lang="en-US" dirty="0"/>
              <a:t>92% indicated decreased revenue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1E7B82-ACB4-4A03-92A5-9E933AFF5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2674"/>
            <a:ext cx="5183188" cy="4386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Charter/For-hire</a:t>
            </a:r>
          </a:p>
          <a:p>
            <a:r>
              <a:rPr lang="en-US" dirty="0"/>
              <a:t>49% remained in operation</a:t>
            </a:r>
          </a:p>
          <a:p>
            <a:pPr lvl="1"/>
            <a:r>
              <a:rPr lang="en-US" dirty="0"/>
              <a:t>96% of closed expected to reopen</a:t>
            </a:r>
          </a:p>
          <a:p>
            <a:r>
              <a:rPr lang="en-US" dirty="0"/>
              <a:t>100% indicated decreased revenue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Marine Recreation Support</a:t>
            </a:r>
          </a:p>
          <a:p>
            <a:r>
              <a:rPr lang="en-US" dirty="0"/>
              <a:t>82% remained in operation</a:t>
            </a:r>
          </a:p>
          <a:p>
            <a:pPr lvl="1"/>
            <a:r>
              <a:rPr lang="en-US" dirty="0"/>
              <a:t>100% of closed expected to reopen</a:t>
            </a:r>
          </a:p>
          <a:p>
            <a:r>
              <a:rPr lang="en-US" dirty="0"/>
              <a:t>83% indicated decreased revenue</a:t>
            </a:r>
          </a:p>
          <a:p>
            <a:endParaRPr lang="en-US" dirty="0"/>
          </a:p>
        </p:txBody>
      </p:sp>
      <p:pic>
        <p:nvPicPr>
          <p:cNvPr id="9" name="Picture 2" descr="Logos and Images Florida Sea Grant -Science Serving Florida's Coast">
            <a:extLst>
              <a:ext uri="{FF2B5EF4-FFF2-40B4-BE49-F238E27FC236}">
                <a16:creationId xmlns:a16="http://schemas.microsoft.com/office/drawing/2014/main" id="{16E9C1A6-6099-4527-BB3F-CB8BD7B45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77" y="5929184"/>
            <a:ext cx="1885558" cy="75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605DEE-3A1E-4B15-A85E-4538E592E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469" y="6140668"/>
            <a:ext cx="2439206" cy="5427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1FD4AA-EB66-4747-93CA-C34EBE3F0154}"/>
              </a:ext>
            </a:extLst>
          </p:cNvPr>
          <p:cNvSpPr txBox="1"/>
          <p:nvPr/>
        </p:nvSpPr>
        <p:spPr>
          <a:xfrm>
            <a:off x="1758373" y="6501333"/>
            <a:ext cx="799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***Results are preliminary and are subject to change***</a:t>
            </a:r>
          </a:p>
        </p:txBody>
      </p:sp>
    </p:spTree>
    <p:extLst>
      <p:ext uri="{BB962C8B-B14F-4D97-AF65-F5344CB8AC3E}">
        <p14:creationId xmlns:p14="http://schemas.microsoft.com/office/powerpoint/2010/main" val="22815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B819D79-DC67-4BFB-8EAD-575D8C794935}"/>
              </a:ext>
            </a:extLst>
          </p:cNvPr>
          <p:cNvGrpSpPr/>
          <p:nvPr/>
        </p:nvGrpSpPr>
        <p:grpSpPr>
          <a:xfrm>
            <a:off x="1043588" y="1068576"/>
            <a:ext cx="7415067" cy="4860607"/>
            <a:chOff x="2454944" y="919978"/>
            <a:chExt cx="6970044" cy="44828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006F4C2-255D-41BF-9CC4-1FB93B9C17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18" t="1621" r="1026" b="1968"/>
            <a:stretch/>
          </p:blipFill>
          <p:spPr>
            <a:xfrm>
              <a:off x="2767013" y="1447656"/>
              <a:ext cx="6657975" cy="395513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0E05EB-1683-4102-A684-A7706FB5778C}"/>
                </a:ext>
              </a:extLst>
            </p:cNvPr>
            <p:cNvSpPr txBox="1"/>
            <p:nvPr/>
          </p:nvSpPr>
          <p:spPr>
            <a:xfrm>
              <a:off x="2454944" y="919978"/>
              <a:ext cx="400110" cy="427093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/>
                <a:t>Change in sales revenues compared an average year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0E57DA4-CA7A-4DEE-836A-FB3D571CD009}"/>
              </a:ext>
            </a:extLst>
          </p:cNvPr>
          <p:cNvSpPr txBox="1"/>
          <p:nvPr/>
        </p:nvSpPr>
        <p:spPr>
          <a:xfrm>
            <a:off x="1758373" y="6501333"/>
            <a:ext cx="799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***Results are preliminary and are subject to change***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AE9A381-13B0-4448-8782-81D2E729E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1347269" cy="1325563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Florida Marine Industry Sales Revenues Declined</a:t>
            </a:r>
            <a:br>
              <a:rPr lang="en-US" dirty="0"/>
            </a:br>
            <a:r>
              <a:rPr lang="en-US" sz="3000" dirty="0"/>
              <a:t>UF/IFAS Extension</a:t>
            </a:r>
          </a:p>
        </p:txBody>
      </p:sp>
      <p:pic>
        <p:nvPicPr>
          <p:cNvPr id="9" name="Picture 2" descr="Logos and Images Florida Sea Grant -Science Serving Florida's Coast">
            <a:extLst>
              <a:ext uri="{FF2B5EF4-FFF2-40B4-BE49-F238E27FC236}">
                <a16:creationId xmlns:a16="http://schemas.microsoft.com/office/drawing/2014/main" id="{F5E02373-AC82-4FD2-9B17-D1ED32B5A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77" y="5929184"/>
            <a:ext cx="1885558" cy="75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990DAC-8E57-4D7E-873B-2556AF78C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469" y="6140668"/>
            <a:ext cx="2439206" cy="5427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F53C1B8-D104-45EF-82CE-1E5F5E112D9C}"/>
              </a:ext>
            </a:extLst>
          </p:cNvPr>
          <p:cNvGrpSpPr/>
          <p:nvPr/>
        </p:nvGrpSpPr>
        <p:grpSpPr>
          <a:xfrm>
            <a:off x="8933967" y="1925362"/>
            <a:ext cx="3023708" cy="1327089"/>
            <a:chOff x="8282467" y="2787270"/>
            <a:chExt cx="3023708" cy="13270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22A506-F0F6-4806-9C44-629C02D0C9CC}"/>
                </a:ext>
              </a:extLst>
            </p:cNvPr>
            <p:cNvSpPr/>
            <p:nvPr/>
          </p:nvSpPr>
          <p:spPr>
            <a:xfrm>
              <a:off x="8282467" y="2914650"/>
              <a:ext cx="390525" cy="857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D97FDC-AE0C-4AB3-BF8B-BF9A908E5788}"/>
                </a:ext>
              </a:extLst>
            </p:cNvPr>
            <p:cNvSpPr txBox="1"/>
            <p:nvPr/>
          </p:nvSpPr>
          <p:spPr>
            <a:xfrm>
              <a:off x="9071649" y="2787270"/>
              <a:ext cx="22345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Average reported sales revenue change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8ACE9C-E5B8-43E0-BC08-A99E8F616DF5}"/>
                </a:ext>
              </a:extLst>
            </p:cNvPr>
            <p:cNvSpPr txBox="1"/>
            <p:nvPr/>
          </p:nvSpPr>
          <p:spPr>
            <a:xfrm>
              <a:off x="9071648" y="3591139"/>
              <a:ext cx="2234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Full ranges of answers provided by respondents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6B4D88-6167-4A69-9315-015D808CC4CF}"/>
                </a:ext>
              </a:extLst>
            </p:cNvPr>
            <p:cNvCxnSpPr>
              <a:cxnSpLocks/>
            </p:cNvCxnSpPr>
            <p:nvPr/>
          </p:nvCxnSpPr>
          <p:spPr>
            <a:xfrm>
              <a:off x="8282467" y="3819525"/>
              <a:ext cx="390525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7E922AC-B150-4472-9575-707A45F1E649}"/>
              </a:ext>
            </a:extLst>
          </p:cNvPr>
          <p:cNvSpPr/>
          <p:nvPr/>
        </p:nvSpPr>
        <p:spPr>
          <a:xfrm>
            <a:off x="8772525" y="1925362"/>
            <a:ext cx="3019425" cy="1427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5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8C93-B2D4-4922-A608-5C1FD625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Carolina – Steve Poland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8234F-A53C-4646-968E-7E158AFA3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31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8E90-B833-4767-94E5-375A7D84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5"/>
            <a:ext cx="11382375" cy="1325563"/>
          </a:xfrm>
        </p:spPr>
        <p:txBody>
          <a:bodyPr/>
          <a:lstStyle/>
          <a:p>
            <a:r>
              <a:rPr lang="en-US" dirty="0"/>
              <a:t>Florida Saltwater Commercial Fisheries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A1A048-25AA-4BB2-9E27-2430F801975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1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CAF239-560B-4639-BCD7-A5441E1F834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D8F6572-FC23-4B32-8A78-33248859E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730" y="247135"/>
            <a:ext cx="131685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5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63C13E-694B-4598-8C9D-777656BC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FWC Recreational License Sales </a:t>
            </a:r>
            <a:br>
              <a:rPr lang="en-US" dirty="0"/>
            </a:br>
            <a:r>
              <a:rPr lang="en-US" dirty="0"/>
              <a:t>for March and April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A2131C3-9782-43A7-BA71-6BC39A6F4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730" y="247135"/>
            <a:ext cx="1316850" cy="160338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236468-561C-4E36-84D1-246A88AB7BCD}"/>
              </a:ext>
            </a:extLst>
          </p:cNvPr>
          <p:cNvGraphicFramePr>
            <a:graphicFrameLocks/>
          </p:cNvGraphicFramePr>
          <p:nvPr/>
        </p:nvGraphicFramePr>
        <p:xfrm>
          <a:off x="1397251" y="1808678"/>
          <a:ext cx="8727540" cy="439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2759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1C3E-6E5C-4EC4-8BCD-04DE2A52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0893"/>
          </a:xfrm>
        </p:spPr>
        <p:txBody>
          <a:bodyPr/>
          <a:lstStyle/>
          <a:p>
            <a:r>
              <a:rPr lang="en-US" dirty="0"/>
              <a:t>FWC Law Enforcement Observations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E1EEC-EFBE-48CE-A5F4-9CA08080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Northeast Florida</a:t>
            </a:r>
          </a:p>
          <a:p>
            <a:r>
              <a:rPr lang="en-US" dirty="0"/>
              <a:t>Increased fishing and boating activity on weekdays and weekends</a:t>
            </a:r>
          </a:p>
          <a:p>
            <a:pPr lvl="1"/>
            <a:r>
              <a:rPr lang="en-US" sz="2800" dirty="0"/>
              <a:t>Estimate 30% increase in vessel traffic</a:t>
            </a:r>
          </a:p>
          <a:p>
            <a:r>
              <a:rPr lang="en-US" dirty="0"/>
              <a:t>Increased fishing effort inshore and offshore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East Central Florida</a:t>
            </a:r>
          </a:p>
          <a:p>
            <a:r>
              <a:rPr lang="en-US" dirty="0"/>
              <a:t>Increased recreational fishing effort</a:t>
            </a:r>
          </a:p>
          <a:p>
            <a:r>
              <a:rPr lang="en-US" dirty="0"/>
              <a:t>Reduced commercial fishing effort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South Florida</a:t>
            </a:r>
          </a:p>
          <a:p>
            <a:r>
              <a:rPr lang="en-US" dirty="0"/>
              <a:t>Closures of boat ramps and marinas caused decrease in recreational fishing effort</a:t>
            </a:r>
          </a:p>
          <a:p>
            <a:r>
              <a:rPr lang="en-US" dirty="0"/>
              <a:t>Monroe County (the Florida Keys) was closed to non-residents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0DCF729-3D00-4D23-A194-AD8CAB30D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730" y="247135"/>
            <a:ext cx="131685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Carolina Covid-19 impacts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Coastal Recreational Fishing License sales dropped by </a:t>
            </a:r>
            <a:r>
              <a:rPr lang="en-US" sz="2400" b="1" dirty="0">
                <a:solidFill>
                  <a:srgbClr val="FF0000"/>
                </a:solidFill>
              </a:rPr>
              <a:t>18,892 </a:t>
            </a:r>
            <a:r>
              <a:rPr lang="en-US" sz="2400" dirty="0"/>
              <a:t>compared to previous 3yr avg. (January through May)</a:t>
            </a:r>
          </a:p>
          <a:p>
            <a:pPr lvl="1"/>
            <a:r>
              <a:rPr lang="en-US" sz="1600" dirty="0"/>
              <a:t>Largest monthly drop – April</a:t>
            </a:r>
          </a:p>
          <a:p>
            <a:pPr lvl="1"/>
            <a:r>
              <a:rPr lang="en-US" sz="1600" dirty="0"/>
              <a:t>Unified Inland/Coastal Licenses saw largest increase</a:t>
            </a:r>
          </a:p>
          <a:p>
            <a:pPr lvl="1"/>
            <a:r>
              <a:rPr lang="en-US" sz="1600" dirty="0"/>
              <a:t>Nonresident Licenses and Subsistence waivers saw largest decrease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6031D95-575D-4D8F-87A8-230778DF1989}"/>
              </a:ext>
            </a:extLst>
          </p:cNvPr>
          <p:cNvGraphicFramePr>
            <a:graphicFrameLocks/>
          </p:cNvGraphicFramePr>
          <p:nvPr/>
        </p:nvGraphicFramePr>
        <p:xfrm>
          <a:off x="590097" y="3424922"/>
          <a:ext cx="480695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5705702" y="3311781"/>
          <a:ext cx="502602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984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Carolina Covid-19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045"/>
            <a:ext cx="11014494" cy="5011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Changes in commercial landings (</a:t>
            </a:r>
            <a:r>
              <a:rPr lang="en-US" sz="2400" dirty="0" err="1"/>
              <a:t>lbs</a:t>
            </a:r>
            <a:r>
              <a:rPr lang="en-US" sz="2400" dirty="0"/>
              <a:t>) and value (dollars) for SA fisheries from March and April 2020 estimated based on Trip Tickets from the previous 5yrs (2015-19)</a:t>
            </a:r>
          </a:p>
          <a:p>
            <a:pPr lvl="1"/>
            <a:r>
              <a:rPr lang="en-US" sz="2000" b="1" dirty="0"/>
              <a:t>CMP </a:t>
            </a:r>
            <a:r>
              <a:rPr lang="en-US" sz="2000" dirty="0"/>
              <a:t>– March and April Landings increased </a:t>
            </a:r>
            <a:r>
              <a:rPr lang="en-US" sz="2000" b="1" dirty="0">
                <a:solidFill>
                  <a:schemeClr val="tx1"/>
                </a:solidFill>
              </a:rPr>
              <a:t>1,200 </a:t>
            </a:r>
            <a:r>
              <a:rPr lang="en-US" sz="2000" b="1" dirty="0" err="1">
                <a:solidFill>
                  <a:schemeClr val="tx1"/>
                </a:solidFill>
              </a:rPr>
              <a:t>lbs</a:t>
            </a:r>
            <a:r>
              <a:rPr lang="en-US" sz="2000" b="1" dirty="0">
                <a:solidFill>
                  <a:schemeClr val="tx1"/>
                </a:solidFill>
              </a:rPr>
              <a:t> (9%)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chemeClr val="tx1"/>
                </a:solidFill>
              </a:rPr>
              <a:t>7,00 </a:t>
            </a:r>
            <a:r>
              <a:rPr lang="en-US" sz="2000" b="1" dirty="0" err="1">
                <a:solidFill>
                  <a:schemeClr val="tx1"/>
                </a:solidFill>
              </a:rPr>
              <a:t>lbs</a:t>
            </a:r>
            <a:r>
              <a:rPr lang="en-US" sz="2000" b="1" dirty="0">
                <a:solidFill>
                  <a:schemeClr val="tx1"/>
                </a:solidFill>
              </a:rPr>
              <a:t> (19%)</a:t>
            </a:r>
            <a:r>
              <a:rPr lang="en-US" sz="2000" b="1" dirty="0"/>
              <a:t>; </a:t>
            </a:r>
            <a:r>
              <a:rPr lang="en-US" sz="2000" dirty="0"/>
              <a:t>values increased </a:t>
            </a:r>
            <a:r>
              <a:rPr lang="en-US" sz="2000" b="1" dirty="0">
                <a:solidFill>
                  <a:schemeClr val="tx1"/>
                </a:solidFill>
              </a:rPr>
              <a:t>$6,500 (19%)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chemeClr val="tx1"/>
                </a:solidFill>
              </a:rPr>
              <a:t>$27,000 (29%)</a:t>
            </a:r>
          </a:p>
          <a:p>
            <a:pPr lvl="1"/>
            <a:r>
              <a:rPr lang="en-US" sz="2000" b="1" dirty="0"/>
              <a:t>Snapper Grouper </a:t>
            </a:r>
            <a:r>
              <a:rPr lang="en-US" sz="2000" dirty="0"/>
              <a:t>– March and April decreased </a:t>
            </a:r>
            <a:r>
              <a:rPr lang="en-US" sz="2000" b="1" dirty="0">
                <a:solidFill>
                  <a:srgbClr val="FF0000"/>
                </a:solidFill>
              </a:rPr>
              <a:t>15,000 </a:t>
            </a:r>
            <a:r>
              <a:rPr lang="en-US" sz="2000" b="1" dirty="0" err="1">
                <a:solidFill>
                  <a:srgbClr val="FF0000"/>
                </a:solidFill>
              </a:rPr>
              <a:t>lbs</a:t>
            </a:r>
            <a:r>
              <a:rPr lang="en-US" sz="2000" b="1" dirty="0">
                <a:solidFill>
                  <a:srgbClr val="FF0000"/>
                </a:solidFill>
              </a:rPr>
              <a:t> (82%)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6,500 </a:t>
            </a:r>
            <a:r>
              <a:rPr lang="en-US" sz="2000" b="1" dirty="0" err="1">
                <a:solidFill>
                  <a:srgbClr val="FF0000"/>
                </a:solidFill>
              </a:rPr>
              <a:t>lbs</a:t>
            </a:r>
            <a:r>
              <a:rPr lang="en-US" sz="2000" b="1" dirty="0">
                <a:solidFill>
                  <a:srgbClr val="FF0000"/>
                </a:solidFill>
              </a:rPr>
              <a:t> (60%)</a:t>
            </a:r>
            <a:r>
              <a:rPr lang="en-US" sz="2000" dirty="0"/>
              <a:t>: values decreased </a:t>
            </a:r>
            <a:r>
              <a:rPr lang="en-US" sz="2000" b="1" dirty="0">
                <a:solidFill>
                  <a:srgbClr val="FF0000"/>
                </a:solidFill>
              </a:rPr>
              <a:t>$42,000 (82%)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$25,000 (84%)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728591"/>
                </a:solidFill>
              </a:rPr>
              <a:t>**Caveats: Values based on avg. reported price data from 2015-19 and reported values from 2020 rounded to whole dollars; data is still preliminary; summarized to lowest level that allows for confidentiality**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dirty="0"/>
              <a:t>Landings and value of State fisheries decreased an </a:t>
            </a:r>
            <a:r>
              <a:rPr lang="en-US" sz="2400" b="1" dirty="0">
                <a:solidFill>
                  <a:srgbClr val="FF0000"/>
                </a:solidFill>
              </a:rPr>
              <a:t>434,000 </a:t>
            </a:r>
            <a:r>
              <a:rPr lang="en-US" sz="2400" b="1" dirty="0" err="1">
                <a:solidFill>
                  <a:srgbClr val="FF0000"/>
                </a:solidFill>
              </a:rPr>
              <a:t>lbs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$1.2-2 million</a:t>
            </a:r>
          </a:p>
          <a:p>
            <a:pPr lvl="1"/>
            <a:endParaRPr lang="en-US" sz="2000" dirty="0">
              <a:solidFill>
                <a:srgbClr val="728591"/>
              </a:solidFill>
            </a:endParaRPr>
          </a:p>
          <a:p>
            <a:pPr lvl="2"/>
            <a:endParaRPr lang="en-US" sz="1800" dirty="0">
              <a:solidFill>
                <a:srgbClr val="728591"/>
              </a:solidFill>
            </a:endParaRPr>
          </a:p>
          <a:p>
            <a:pPr marL="0" indent="0">
              <a:buNone/>
            </a:pPr>
            <a:r>
              <a:rPr lang="en-US" sz="2400" dirty="0"/>
              <a:t>Marine Patrol Citations and Warnings dropped </a:t>
            </a:r>
            <a:r>
              <a:rPr lang="en-US" sz="2400" b="1" dirty="0">
                <a:solidFill>
                  <a:srgbClr val="FF0000"/>
                </a:solidFill>
              </a:rPr>
              <a:t>50% </a:t>
            </a:r>
            <a:r>
              <a:rPr lang="en-US" sz="2400" dirty="0"/>
              <a:t>compared to previous 3yr avg. for March and April</a:t>
            </a:r>
          </a:p>
          <a:p>
            <a:pPr lvl="1"/>
            <a:r>
              <a:rPr lang="en-US" sz="2200" dirty="0"/>
              <a:t>Officers report increased boating activity since March</a:t>
            </a:r>
          </a:p>
          <a:p>
            <a:pPr marL="0" indent="0">
              <a:buNone/>
            </a:pPr>
            <a:endParaRPr lang="en-US" sz="2200" dirty="0">
              <a:solidFill>
                <a:srgbClr val="728591"/>
              </a:solidFill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8C93-B2D4-4922-A608-5C1FD625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Carolina – Mel Bell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8234F-A53C-4646-968E-7E158AFA3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5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90" y="302004"/>
            <a:ext cx="12034843" cy="131230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 Fisheries - COVID 19 Impacts</a:t>
            </a:r>
            <a:br>
              <a:rPr lang="en-US" sz="5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3200" b="1" dirty="0">
                <a:solidFill>
                  <a:schemeClr val="tx1"/>
                </a:solidFill>
              </a:rPr>
              <a:t>(Preliminary Data)</a:t>
            </a:r>
          </a:p>
        </p:txBody>
      </p:sp>
      <p:pic>
        <p:nvPicPr>
          <p:cNvPr id="1030" name="Picture 6" descr="Image result for fish silhouet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b="33234"/>
          <a:stretch/>
        </p:blipFill>
        <p:spPr bwMode="auto">
          <a:xfrm>
            <a:off x="1372008" y="6377556"/>
            <a:ext cx="1317138" cy="4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ish silhouet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25700"/>
          <a:stretch/>
        </p:blipFill>
        <p:spPr bwMode="auto">
          <a:xfrm>
            <a:off x="6771102" y="6351104"/>
            <a:ext cx="1069280" cy="5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illfish silhouet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9104" y="6356977"/>
            <a:ext cx="1554971" cy="5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ish silhouet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65" b="82082" l="5647" r="94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88" b="12980"/>
          <a:stretch/>
        </p:blipFill>
        <p:spPr bwMode="auto">
          <a:xfrm>
            <a:off x="5545120" y="6351104"/>
            <a:ext cx="1017243" cy="5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fish silhouett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21937" r="24290" b="23110"/>
          <a:stretch/>
        </p:blipFill>
        <p:spPr bwMode="auto">
          <a:xfrm flipH="1">
            <a:off x="4293702" y="6331226"/>
            <a:ext cx="1083364" cy="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dolphinfish silhouett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b="7299"/>
          <a:stretch/>
        </p:blipFill>
        <p:spPr bwMode="auto">
          <a:xfrm>
            <a:off x="151950" y="6453518"/>
            <a:ext cx="1031216" cy="41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red drum silhouett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b="21619"/>
          <a:stretch/>
        </p:blipFill>
        <p:spPr bwMode="auto">
          <a:xfrm>
            <a:off x="2922383" y="6370983"/>
            <a:ext cx="1203289" cy="5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flounder silhouett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5625" r="4324" b="16574"/>
          <a:stretch/>
        </p:blipFill>
        <p:spPr bwMode="auto">
          <a:xfrm>
            <a:off x="8108755" y="6377438"/>
            <a:ext cx="876218" cy="4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cobia silhouett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8105" r="15947" b="27733"/>
          <a:stretch/>
        </p:blipFill>
        <p:spPr bwMode="auto">
          <a:xfrm flipH="1">
            <a:off x="10866402" y="6398119"/>
            <a:ext cx="1252331" cy="4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0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80" y="3992459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5019" y="2171092"/>
            <a:ext cx="7297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SCDNR Office of Fisheries Management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June 2020</a:t>
            </a:r>
          </a:p>
        </p:txBody>
      </p:sp>
    </p:spTree>
    <p:extLst>
      <p:ext uri="{BB962C8B-B14F-4D97-AF65-F5344CB8AC3E}">
        <p14:creationId xmlns:p14="http://schemas.microsoft.com/office/powerpoint/2010/main" val="110280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fish silhouet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b="33234"/>
          <a:stretch/>
        </p:blipFill>
        <p:spPr bwMode="auto">
          <a:xfrm>
            <a:off x="1372008" y="6377556"/>
            <a:ext cx="1317138" cy="4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ish silhouet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25700"/>
          <a:stretch/>
        </p:blipFill>
        <p:spPr bwMode="auto">
          <a:xfrm>
            <a:off x="6771102" y="6351104"/>
            <a:ext cx="1069280" cy="5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illfish silhouet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9104" y="6356977"/>
            <a:ext cx="1554971" cy="5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ish silhouet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65" b="82082" l="5647" r="94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88" b="12980"/>
          <a:stretch/>
        </p:blipFill>
        <p:spPr bwMode="auto">
          <a:xfrm>
            <a:off x="5545120" y="6351104"/>
            <a:ext cx="1017243" cy="5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fish silhouett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21937" r="24290" b="23110"/>
          <a:stretch/>
        </p:blipFill>
        <p:spPr bwMode="auto">
          <a:xfrm flipH="1">
            <a:off x="4293702" y="6331226"/>
            <a:ext cx="1083364" cy="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dolphinfish silhouett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b="7299"/>
          <a:stretch/>
        </p:blipFill>
        <p:spPr bwMode="auto">
          <a:xfrm>
            <a:off x="151950" y="6453518"/>
            <a:ext cx="1031216" cy="41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red drum silhouett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b="21619"/>
          <a:stretch/>
        </p:blipFill>
        <p:spPr bwMode="auto">
          <a:xfrm>
            <a:off x="2922383" y="6370983"/>
            <a:ext cx="1203289" cy="5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flounder silhouett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5625" r="4324" b="16574"/>
          <a:stretch/>
        </p:blipFill>
        <p:spPr bwMode="auto">
          <a:xfrm>
            <a:off x="8108755" y="6377438"/>
            <a:ext cx="876218" cy="4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cobia silhouett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8105" r="15947" b="27733"/>
          <a:stretch/>
        </p:blipFill>
        <p:spPr bwMode="auto">
          <a:xfrm flipH="1">
            <a:off x="10866402" y="6398119"/>
            <a:ext cx="1252331" cy="4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8D3EEE-D491-496C-8533-974F5D27A3B1}"/>
              </a:ext>
            </a:extLst>
          </p:cNvPr>
          <p:cNvSpPr txBox="1"/>
          <p:nvPr/>
        </p:nvSpPr>
        <p:spPr>
          <a:xfrm>
            <a:off x="824089" y="431982"/>
            <a:ext cx="109953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Saltwater Recreational Fishing</a:t>
            </a:r>
          </a:p>
          <a:p>
            <a:pPr algn="ctr"/>
            <a:r>
              <a:rPr lang="en-US" sz="2800" b="1" dirty="0"/>
              <a:t>(Private Boat &amp; Shore-based) </a:t>
            </a:r>
          </a:p>
          <a:p>
            <a:pPr algn="ctr"/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1AD45-1989-4E7F-AA92-452A6B0F6D4C}"/>
              </a:ext>
            </a:extLst>
          </p:cNvPr>
          <p:cNvSpPr txBox="1"/>
          <p:nvPr/>
        </p:nvSpPr>
        <p:spPr>
          <a:xfrm>
            <a:off x="372533" y="1979599"/>
            <a:ext cx="114469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License Sales </a:t>
            </a:r>
            <a:r>
              <a:rPr lang="en-US" sz="3200" dirty="0"/>
              <a:t>(March - May 2020 vs 2019)</a:t>
            </a:r>
          </a:p>
          <a:p>
            <a:r>
              <a:rPr lang="en-US" sz="3200" dirty="0"/>
              <a:t>	Residents  			+ 31%</a:t>
            </a:r>
          </a:p>
          <a:p>
            <a:r>
              <a:rPr lang="en-US" sz="3200" dirty="0"/>
              <a:t>	Non-residents		</a:t>
            </a:r>
            <a:r>
              <a:rPr lang="en-US" sz="3200" dirty="0">
                <a:solidFill>
                  <a:srgbClr val="FF0000"/>
                </a:solidFill>
              </a:rPr>
              <a:t>- 16% </a:t>
            </a:r>
            <a:r>
              <a:rPr lang="en-US" sz="3200" dirty="0"/>
              <a:t>(drop in 14-day sales)</a:t>
            </a:r>
          </a:p>
          <a:p>
            <a:r>
              <a:rPr lang="en-US" sz="3200" dirty="0"/>
              <a:t>	License Revenues    	+ 19% (“outdoor” activities allowed)</a:t>
            </a:r>
          </a:p>
          <a:p>
            <a:endParaRPr lang="en-US" sz="3200" dirty="0"/>
          </a:p>
          <a:p>
            <a:r>
              <a:rPr lang="en-US" sz="2800" dirty="0"/>
              <a:t>Impacts due to various Executive Orders regarding restrictions on hotels, rentals, social distancing, group activities, and boat landing access </a:t>
            </a:r>
          </a:p>
        </p:txBody>
      </p:sp>
    </p:spTree>
    <p:extLst>
      <p:ext uri="{BB962C8B-B14F-4D97-AF65-F5344CB8AC3E}">
        <p14:creationId xmlns:p14="http://schemas.microsoft.com/office/powerpoint/2010/main" val="171073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fish silhouet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b="33234"/>
          <a:stretch/>
        </p:blipFill>
        <p:spPr bwMode="auto">
          <a:xfrm>
            <a:off x="1372008" y="6377556"/>
            <a:ext cx="1317138" cy="4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ish silhouet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25700"/>
          <a:stretch/>
        </p:blipFill>
        <p:spPr bwMode="auto">
          <a:xfrm>
            <a:off x="6771102" y="6351104"/>
            <a:ext cx="1069280" cy="5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illfish silhouet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9104" y="6356977"/>
            <a:ext cx="1554971" cy="5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ish silhouet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65" b="82082" l="5647" r="94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88" b="12980"/>
          <a:stretch/>
        </p:blipFill>
        <p:spPr bwMode="auto">
          <a:xfrm>
            <a:off x="5545120" y="6351104"/>
            <a:ext cx="1017243" cy="5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fish silhouett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21937" r="24290" b="23110"/>
          <a:stretch/>
        </p:blipFill>
        <p:spPr bwMode="auto">
          <a:xfrm flipH="1">
            <a:off x="4293702" y="6331226"/>
            <a:ext cx="1083364" cy="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dolphinfish silhouett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b="7299"/>
          <a:stretch/>
        </p:blipFill>
        <p:spPr bwMode="auto">
          <a:xfrm>
            <a:off x="151950" y="6453518"/>
            <a:ext cx="1031216" cy="41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red drum silhouett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b="21619"/>
          <a:stretch/>
        </p:blipFill>
        <p:spPr bwMode="auto">
          <a:xfrm>
            <a:off x="2922383" y="6370983"/>
            <a:ext cx="1203289" cy="5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flounder silhouett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5625" r="4324" b="16574"/>
          <a:stretch/>
        </p:blipFill>
        <p:spPr bwMode="auto">
          <a:xfrm>
            <a:off x="8108755" y="6377438"/>
            <a:ext cx="876218" cy="4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cobia silhouett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8105" r="15947" b="27733"/>
          <a:stretch/>
        </p:blipFill>
        <p:spPr bwMode="auto">
          <a:xfrm flipH="1">
            <a:off x="10866402" y="6398119"/>
            <a:ext cx="1252331" cy="4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E5623-2167-4780-BC42-D3C35B1602FD}"/>
              </a:ext>
            </a:extLst>
          </p:cNvPr>
          <p:cNvSpPr txBox="1"/>
          <p:nvPr/>
        </p:nvSpPr>
        <p:spPr>
          <a:xfrm>
            <a:off x="598789" y="-35445"/>
            <a:ext cx="10893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Recreational Boating and Fishing 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4640B-2B84-416E-BD4F-49A5A04E7605}"/>
              </a:ext>
            </a:extLst>
          </p:cNvPr>
          <p:cNvSpPr txBox="1"/>
          <p:nvPr/>
        </p:nvSpPr>
        <p:spPr>
          <a:xfrm>
            <a:off x="667558" y="750980"/>
            <a:ext cx="1058897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  <a:r>
              <a:rPr lang="en-US" sz="2400" dirty="0"/>
              <a:t> (March - May 2020; SCDNR LE Assessment)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Boating activity above average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Landings and beach access points very crowded at times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Number of anchored vessels above average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Boat traffic higher in populated areas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Increased LE contacts, but fewer fishing citations issued </a:t>
            </a:r>
          </a:p>
          <a:p>
            <a:endParaRPr lang="en-US" sz="2400" dirty="0"/>
          </a:p>
          <a:p>
            <a:r>
              <a:rPr lang="en-US" sz="2400" b="1" dirty="0"/>
              <a:t>Fishing</a:t>
            </a:r>
            <a:r>
              <a:rPr lang="en-US" sz="2400" dirty="0"/>
              <a:t> (March - May 2020; SCDNR LE Assessment)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Fishing activity above average in general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Fishing activity from anchored boats and shore-based anglers higher due to adjustments to compensate for Executive Order restrictions </a:t>
            </a:r>
          </a:p>
          <a:p>
            <a:endParaRPr lang="en-US" sz="2400" dirty="0"/>
          </a:p>
          <a:p>
            <a:r>
              <a:rPr lang="en-US" sz="2400" b="1" dirty="0"/>
              <a:t>Charter Trips </a:t>
            </a:r>
            <a:r>
              <a:rPr lang="en-US" sz="2400" dirty="0"/>
              <a:t>(SC Charterboat Logbook Data)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SERO Species-focused Trips 	</a:t>
            </a:r>
            <a:r>
              <a:rPr lang="en-US" sz="2400" dirty="0">
                <a:solidFill>
                  <a:srgbClr val="FF0000"/>
                </a:solidFill>
              </a:rPr>
              <a:t>- 76%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Conducted internet-based survey of 531 licensed captains (results pending)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0193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fish silhouet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b="33234"/>
          <a:stretch/>
        </p:blipFill>
        <p:spPr bwMode="auto">
          <a:xfrm>
            <a:off x="1372008" y="6377556"/>
            <a:ext cx="1317138" cy="4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ish silhouet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25700"/>
          <a:stretch/>
        </p:blipFill>
        <p:spPr bwMode="auto">
          <a:xfrm>
            <a:off x="6771102" y="6351104"/>
            <a:ext cx="1069280" cy="5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illfish silhouet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9104" y="6356977"/>
            <a:ext cx="1554971" cy="5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ish silhouet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65" b="82082" l="5647" r="94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88" b="12980"/>
          <a:stretch/>
        </p:blipFill>
        <p:spPr bwMode="auto">
          <a:xfrm>
            <a:off x="5545120" y="6351104"/>
            <a:ext cx="1017243" cy="5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fish silhouett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21937" r="24290" b="23110"/>
          <a:stretch/>
        </p:blipFill>
        <p:spPr bwMode="auto">
          <a:xfrm flipH="1">
            <a:off x="4293702" y="6331226"/>
            <a:ext cx="1083364" cy="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dolphinfish silhouett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b="7299"/>
          <a:stretch/>
        </p:blipFill>
        <p:spPr bwMode="auto">
          <a:xfrm>
            <a:off x="151950" y="6453518"/>
            <a:ext cx="1031216" cy="41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red drum silhouett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b="21619"/>
          <a:stretch/>
        </p:blipFill>
        <p:spPr bwMode="auto">
          <a:xfrm>
            <a:off x="2922383" y="6370983"/>
            <a:ext cx="1203289" cy="5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flounder silhouett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5625" r="4324" b="16574"/>
          <a:stretch/>
        </p:blipFill>
        <p:spPr bwMode="auto">
          <a:xfrm>
            <a:off x="8108755" y="6377438"/>
            <a:ext cx="876218" cy="4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cobia silhouett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28105" r="15947" b="27733"/>
          <a:stretch/>
        </p:blipFill>
        <p:spPr bwMode="auto">
          <a:xfrm flipH="1">
            <a:off x="10866402" y="6398119"/>
            <a:ext cx="1252331" cy="4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E989C5-D75B-4451-BE7E-EC46B8A740CE}"/>
              </a:ext>
            </a:extLst>
          </p:cNvPr>
          <p:cNvSpPr txBox="1"/>
          <p:nvPr/>
        </p:nvSpPr>
        <p:spPr>
          <a:xfrm>
            <a:off x="835378" y="259645"/>
            <a:ext cx="1073573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SERO Managed Commercial Fisheries Impacts</a:t>
            </a:r>
          </a:p>
          <a:p>
            <a:pPr algn="ctr"/>
            <a:r>
              <a:rPr lang="en-US" sz="3200" dirty="0"/>
              <a:t>(Mar - May 2020 vs Previous 5 Year Avg)*</a:t>
            </a:r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F6BAA-B2F0-4709-926A-EAA605371199}"/>
              </a:ext>
            </a:extLst>
          </p:cNvPr>
          <p:cNvSpPr txBox="1"/>
          <p:nvPr/>
        </p:nvSpPr>
        <p:spPr>
          <a:xfrm>
            <a:off x="1183166" y="1962050"/>
            <a:ext cx="94600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Total Trips 			</a:t>
            </a:r>
            <a:r>
              <a:rPr lang="en-US" sz="3200" dirty="0">
                <a:solidFill>
                  <a:srgbClr val="FF0000"/>
                </a:solidFill>
              </a:rPr>
              <a:t>- 47% </a:t>
            </a:r>
          </a:p>
          <a:p>
            <a:endParaRPr lang="en-US" sz="3200" dirty="0"/>
          </a:p>
          <a:p>
            <a:r>
              <a:rPr lang="en-US" sz="3200" dirty="0"/>
              <a:t>Total Pounds Landed	</a:t>
            </a:r>
            <a:r>
              <a:rPr lang="en-US" sz="3200" dirty="0">
                <a:solidFill>
                  <a:srgbClr val="FF0000"/>
                </a:solidFill>
              </a:rPr>
              <a:t>- 26%</a:t>
            </a:r>
          </a:p>
          <a:p>
            <a:endParaRPr lang="en-US" sz="3200" dirty="0"/>
          </a:p>
          <a:p>
            <a:r>
              <a:rPr lang="en-US" sz="3200" dirty="0"/>
              <a:t>Total Ex-vessel Value 	</a:t>
            </a:r>
            <a:r>
              <a:rPr lang="en-US" sz="3200" dirty="0">
                <a:solidFill>
                  <a:srgbClr val="FF0000"/>
                </a:solidFill>
              </a:rPr>
              <a:t>- 20%</a:t>
            </a:r>
          </a:p>
          <a:p>
            <a:endParaRPr lang="en-US" sz="3200" dirty="0"/>
          </a:p>
          <a:p>
            <a:r>
              <a:rPr lang="en-US" sz="3200" dirty="0"/>
              <a:t>* Does not include confidential data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52629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1368</Words>
  <Application>Microsoft Office PowerPoint</Application>
  <PresentationFormat>Widescreen</PresentationFormat>
  <Paragraphs>331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Times New Roman</vt:lpstr>
      <vt:lpstr>Retrospect</vt:lpstr>
      <vt:lpstr>COVID IMPACTS  to  SOUTH ATLANTIC STATES</vt:lpstr>
      <vt:lpstr>North Carolina – Steve Poland</vt:lpstr>
      <vt:lpstr>North Carolina Covid-19 impacts</vt:lpstr>
      <vt:lpstr>North Carolina Covid-19 impacts</vt:lpstr>
      <vt:lpstr>South Carolina – Mel Bell</vt:lpstr>
      <vt:lpstr>SC Fisheries - COVID 19 Impacts (Preliminary Data)</vt:lpstr>
      <vt:lpstr>PowerPoint Presentation</vt:lpstr>
      <vt:lpstr>PowerPoint Presentation</vt:lpstr>
      <vt:lpstr>PowerPoint Presentation</vt:lpstr>
      <vt:lpstr>Commercial Fisheries - SERO Species (Effort in Trips)</vt:lpstr>
      <vt:lpstr>Commercial Fisheries - SERO Species (Whole Pounds Landed)</vt:lpstr>
      <vt:lpstr>Commercial Fisheries - SERO Species (Ex-Vessel Value)</vt:lpstr>
      <vt:lpstr>For Hire Fisheries - SERO Species (Effort in Trips)</vt:lpstr>
      <vt:lpstr>PowerPoint Presentation</vt:lpstr>
      <vt:lpstr>Georgia – Carolyn Belcher</vt:lpstr>
      <vt:lpstr>Georgia Covid-19 Impacts</vt:lpstr>
      <vt:lpstr>Florida – Jessica McCawley</vt:lpstr>
      <vt:lpstr>Survey of Florida Marine Industry  UF/IFAS Extension</vt:lpstr>
      <vt:lpstr>Florida Marine Industry Sales Revenues Declined UF/IFAS Extension</vt:lpstr>
      <vt:lpstr>Florida Saltwater Commercial Fisheries</vt:lpstr>
      <vt:lpstr>FWC Recreational License Sales  for March and April </vt:lpstr>
      <vt:lpstr>FWC Law Enforcement Observations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SCDNR – COVID 19 Landing (preliminary data)</dc:title>
  <dc:creator>Amy Dukes</dc:creator>
  <cp:lastModifiedBy>John Carmichael</cp:lastModifiedBy>
  <cp:revision>13</cp:revision>
  <dcterms:created xsi:type="dcterms:W3CDTF">2020-06-04T17:05:12Z</dcterms:created>
  <dcterms:modified xsi:type="dcterms:W3CDTF">2020-06-10T13:36:29Z</dcterms:modified>
</cp:coreProperties>
</file>