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  <p:sldMasterId id="2147483666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934200" cy="92329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PT Sans" panose="020B0604020202020204" charset="0"/>
      <p:italic r:id="rId25"/>
      <p:boldItalic r:id="rId26"/>
    </p:embeddedFont>
    <p:embeddedFont>
      <p:font typeface="Arial Narrow" panose="020B0606020202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.Bard" initials="db" lastIdx="12" clrIdx="0">
    <p:extLst>
      <p:ext uri="{19B8F6BF-5375-455C-9EA6-DF929625EA0E}">
        <p15:presenceInfo xmlns:p15="http://schemas.microsoft.com/office/powerpoint/2012/main" userId="David.B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7698" autoAdjust="0"/>
  </p:normalViewPr>
  <p:slideViewPr>
    <p:cSldViewPr snapToGrid="0">
      <p:cViewPr varScale="1">
        <p:scale>
          <a:sx n="17" d="100"/>
          <a:sy n="17" d="100"/>
        </p:scale>
        <p:origin x="215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04820" cy="46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27775" y="1"/>
            <a:ext cx="3004820" cy="46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90650" y="1154113"/>
            <a:ext cx="4152900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93420" y="4443334"/>
            <a:ext cx="5547360" cy="363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769653"/>
            <a:ext cx="3004820" cy="46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27775" y="8769653"/>
            <a:ext cx="3004820" cy="46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50" tIns="46175" rIns="92350" bIns="46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1012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390650" y="1154113"/>
            <a:ext cx="4152900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93420" y="4443334"/>
            <a:ext cx="5547360" cy="363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50" tIns="46175" rIns="92350" bIns="46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927775" y="8769653"/>
            <a:ext cx="3004820" cy="46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50" tIns="46175" rIns="92350" bIns="46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410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390650" y="1154113"/>
            <a:ext cx="4152900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93420" y="4443334"/>
            <a:ext cx="5547300" cy="3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3927775" y="8769653"/>
            <a:ext cx="3004800" cy="463200"/>
          </a:xfrm>
          <a:prstGeom prst="rect">
            <a:avLst/>
          </a:prstGeom>
        </p:spPr>
        <p:txBody>
          <a:bodyPr spcFirstLastPara="1" wrap="square" lIns="92350" tIns="46175" rIns="92350" bIns="461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616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93420" y="4385629"/>
            <a:ext cx="5547300" cy="41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911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93420" y="4385629"/>
            <a:ext cx="5547300" cy="41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4488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93420" y="4385629"/>
            <a:ext cx="5547300" cy="41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So how exactly will this work for annual catch limits? </a:t>
            </a: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For 2018, all the ACLs for recreational fisheries have been set using the CHTS estimates.</a:t>
            </a: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29210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We will be using the FES in 2018 to collect effort information.</a:t>
            </a: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1000"/>
              <a:t>The calibration model I’ve described allows us to convert that catch information that we get in 2018 back into the CHTS currency.</a:t>
            </a:r>
            <a:endParaRPr sz="1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 </a:t>
            </a:r>
            <a:endParaRPr sz="1000"/>
          </a:p>
          <a:p>
            <a: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US" sz="1000"/>
              <a:t>So the numbers we use to evaluate the annual catch limit at the end of 2018 will be an apples-to-apples comparison.</a:t>
            </a:r>
            <a:endParaRPr sz="1000"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6537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93420" y="4385629"/>
            <a:ext cx="5547300" cy="41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8048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93420" y="4385629"/>
            <a:ext cx="5547300" cy="41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3463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390650" y="1154113"/>
            <a:ext cx="4152900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93420" y="4443334"/>
            <a:ext cx="5547300" cy="3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50" tIns="46175" rIns="92350" bIns="46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Shape 411"/>
          <p:cNvSpPr txBox="1">
            <a:spLocks noGrp="1"/>
          </p:cNvSpPr>
          <p:nvPr>
            <p:ph type="sldNum" idx="12"/>
          </p:nvPr>
        </p:nvSpPr>
        <p:spPr>
          <a:xfrm>
            <a:off x="3927775" y="8769653"/>
            <a:ext cx="30048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50" tIns="46175" rIns="92350" bIns="46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73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389063" y="1154113"/>
            <a:ext cx="4156075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50" tIns="46175" rIns="92350" bIns="461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93420" y="4443334"/>
            <a:ext cx="5547360" cy="363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50" tIns="46175" rIns="92350" bIns="46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326346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389063" y="1154113"/>
            <a:ext cx="4156075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50" tIns="46175" rIns="92350" bIns="461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93420" y="4443334"/>
            <a:ext cx="5547300" cy="3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50" tIns="46175" rIns="92350" bIns="461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070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390650" y="1154113"/>
            <a:ext cx="4152900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93420" y="4443334"/>
            <a:ext cx="5547300" cy="3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927775" y="8769653"/>
            <a:ext cx="3004800" cy="463200"/>
          </a:xfrm>
          <a:prstGeom prst="rect">
            <a:avLst/>
          </a:prstGeom>
        </p:spPr>
        <p:txBody>
          <a:bodyPr spcFirstLastPara="1" wrap="square" lIns="92350" tIns="46175" rIns="92350" bIns="461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174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390650" y="1154113"/>
            <a:ext cx="4152900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93420" y="4443334"/>
            <a:ext cx="5547300" cy="3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lvl="0" indent="0" rtl="0"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 dirty="0"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927775" y="8769653"/>
            <a:ext cx="3004800" cy="463200"/>
          </a:xfrm>
          <a:prstGeom prst="rect">
            <a:avLst/>
          </a:prstGeom>
        </p:spPr>
        <p:txBody>
          <a:bodyPr spcFirstLastPara="1" wrap="square" lIns="92350" tIns="46175" rIns="92350" bIns="461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51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93420" y="4385629"/>
            <a:ext cx="5547300" cy="41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985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93420" y="4385629"/>
            <a:ext cx="5547300" cy="41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096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93420" y="4385629"/>
            <a:ext cx="5547300" cy="41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/>
              <a:t> </a:t>
            </a:r>
            <a:endParaRPr sz="1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55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93420" y="4385629"/>
            <a:ext cx="5547300" cy="41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740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Dark">
  <p:cSld name="Title - Dar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201988" y="2707459"/>
            <a:ext cx="5484812" cy="122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463550" y="3118591"/>
            <a:ext cx="1293813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3201988" y="4282303"/>
            <a:ext cx="5484812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-9190" y="4417162"/>
            <a:ext cx="9170673" cy="245778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7" y="115992"/>
                </a:moveTo>
                <a:cubicBezTo>
                  <a:pt x="308" y="115829"/>
                  <a:pt x="96101" y="122161"/>
                  <a:pt x="120000" y="0"/>
                </a:cubicBezTo>
                <a:cubicBezTo>
                  <a:pt x="119966" y="40025"/>
                  <a:pt x="119831" y="79672"/>
                  <a:pt x="119797" y="119697"/>
                </a:cubicBezTo>
                <a:lnTo>
                  <a:pt x="0" y="120000"/>
                </a:lnTo>
                <a:cubicBezTo>
                  <a:pt x="0" y="117941"/>
                  <a:pt x="37" y="118050"/>
                  <a:pt x="37" y="1159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Divider">
  <p:cSld name="Photo Divi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199" y="457200"/>
            <a:ext cx="8229600" cy="772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2286000" y="6354763"/>
            <a:ext cx="64008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2286000" y="6354763"/>
            <a:ext cx="64008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2286000" y="6354763"/>
            <a:ext cx="64008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OBJEC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T Sans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4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  <a:defRPr sz="2220">
                <a:solidFill>
                  <a:schemeClr val="dk2"/>
                </a:solidFill>
              </a:defRPr>
            </a:lvl1pPr>
            <a:lvl2pPr marL="914400" lvl="1" indent="-355600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SzPts val="2000"/>
              <a:buChar char="•"/>
              <a:defRPr sz="1850">
                <a:solidFill>
                  <a:schemeClr val="dk2"/>
                </a:solidFill>
              </a:defRPr>
            </a:lvl2pPr>
            <a:lvl3pPr marL="1371600" marR="0" lvl="2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2286000" y="6354763"/>
            <a:ext cx="6400800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Shape 95"/>
          <p:cNvSpPr/>
          <p:nvPr/>
        </p:nvSpPr>
        <p:spPr>
          <a:xfrm>
            <a:off x="0" y="0"/>
            <a:ext cx="9144000" cy="920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96" name="Shape 96" descr="NOAA-Fisheries-horizonta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500" y="6419850"/>
            <a:ext cx="1644650" cy="3873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0" y="6355080"/>
            <a:ext cx="9144000" cy="5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T Sans"/>
              <a:buNone/>
              <a:defRPr sz="3600" b="1" i="0" u="none" strike="noStrike" cap="none">
                <a:solidFill>
                  <a:schemeClr val="accen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729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4008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U.S. Department of Commerce | National Oceanic and Atmospheric Administration | NOAA Fisheries | Page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0" y="0"/>
            <a:ext cx="9144000" cy="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5" name="Shape 115" descr="NOAA-Fisheries-horizont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504" y="6419088"/>
            <a:ext cx="1640652" cy="38838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2470500" y="1509625"/>
            <a:ext cx="5608500" cy="31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PT Sans"/>
              <a:buNone/>
            </a:pPr>
            <a:r>
              <a:rPr lang="en-US" sz="3959" b="1" i="0" u="none" strike="noStrike" cap="none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M</a:t>
            </a:r>
            <a:r>
              <a:rPr lang="en-US" sz="3959" b="1" i="0" u="none" strike="noStrike" cap="none">
                <a:solidFill>
                  <a:srgbClr val="BBD6EE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arine</a:t>
            </a:r>
            <a:r>
              <a:rPr lang="en-US" sz="3959" b="1" i="0" u="none" strike="noStrike" cap="none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/>
            </a:r>
            <a:br>
              <a:rPr lang="en-US" sz="3959" b="1" i="0" u="none" strike="noStrike" cap="none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</a:br>
            <a:r>
              <a:rPr lang="en-US" sz="3959" b="1" i="0" u="none" strike="noStrike" cap="none">
                <a:solidFill>
                  <a:srgbClr val="FFFFFF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R</a:t>
            </a:r>
            <a:r>
              <a:rPr lang="en-US" sz="3959" b="1" i="0" u="none" strike="noStrike" cap="none">
                <a:solidFill>
                  <a:srgbClr val="BBD6EE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ecreational</a:t>
            </a:r>
            <a:r>
              <a:rPr lang="en-US" sz="3959" b="1" i="0" u="none" strike="noStrike" cap="none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/>
            </a:r>
            <a:br>
              <a:rPr lang="en-US" sz="3959" b="1" i="0" u="none" strike="noStrike" cap="none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</a:br>
            <a:r>
              <a:rPr lang="en-US" sz="3959" b="1" i="0" u="none" strike="noStrike" cap="none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I</a:t>
            </a:r>
            <a:r>
              <a:rPr lang="en-US" sz="3959" b="1" i="0" u="none" strike="noStrike" cap="none">
                <a:solidFill>
                  <a:srgbClr val="BBD6EE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nformation</a:t>
            </a:r>
            <a:r>
              <a:rPr lang="en-US" sz="3959" b="1" i="0" u="none" strike="noStrike" cap="none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/>
            </a:r>
            <a:br>
              <a:rPr lang="en-US" sz="3959" b="1" i="0" u="none" strike="noStrike" cap="none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</a:br>
            <a:r>
              <a:rPr lang="en-US" sz="3959" b="1" i="0" u="none" strike="noStrike" cap="none">
                <a:solidFill>
                  <a:schemeClr val="lt1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P</a:t>
            </a:r>
            <a:r>
              <a:rPr lang="en-US" sz="3959" b="1" i="0" u="none" strike="noStrike" cap="none">
                <a:solidFill>
                  <a:srgbClr val="BBD6EE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rogram </a:t>
            </a:r>
            <a:br>
              <a:rPr lang="en-US" sz="3959" b="1" i="0" u="none" strike="noStrike" cap="none">
                <a:solidFill>
                  <a:srgbClr val="BBD6EE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</a:br>
            <a:r>
              <a:rPr lang="en-US" sz="3959" b="1" i="0" u="none" strike="noStrike" cap="none">
                <a:solidFill>
                  <a:srgbClr val="BBD6EE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/>
            </a:r>
            <a:br>
              <a:rPr lang="en-US" sz="3959" b="1" i="0" u="none" strike="noStrike" cap="none">
                <a:solidFill>
                  <a:srgbClr val="BBD6EE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</a:br>
            <a:r>
              <a:rPr lang="en-US" sz="3959" b="1">
                <a:solidFill>
                  <a:srgbClr val="BBD6EE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FES Transition Update</a:t>
            </a:r>
            <a:endParaRPr sz="1400" b="1">
              <a:solidFill>
                <a:srgbClr val="BBD6EE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PT Sans"/>
              <a:buNone/>
            </a:pPr>
            <a:endParaRPr sz="1400" b="1">
              <a:solidFill>
                <a:srgbClr val="BBD6EE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PT Sans"/>
              <a:buNone/>
            </a:pPr>
            <a:r>
              <a:rPr lang="en-US" sz="2400" b="1">
                <a:solidFill>
                  <a:srgbClr val="BBD6EE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Dr. Ned Cyr, Director</a:t>
            </a:r>
            <a:endParaRPr sz="2400" b="1">
              <a:solidFill>
                <a:srgbClr val="BBD6EE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PT Sans"/>
              <a:buNone/>
            </a:pPr>
            <a:r>
              <a:rPr lang="en-US" sz="2400" b="1">
                <a:solidFill>
                  <a:srgbClr val="BBD6EE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Office of Science &amp; Technology</a:t>
            </a:r>
            <a:endParaRPr sz="2400" b="1">
              <a:solidFill>
                <a:srgbClr val="BBD6EE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475150"/>
            <a:ext cx="82296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APAIS Adjustment Model</a:t>
            </a:r>
            <a:endParaRPr>
              <a:latin typeface="Arial Narrow" panose="020B0606020202030204" pitchFamily="34" charset="0"/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686800" cy="21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1" indent="-274320" rtl="0"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Developed with independent consultants.</a:t>
            </a:r>
            <a:endParaRPr sz="2800" dirty="0">
              <a:latin typeface="Arial Narrow" panose="020B0606020202030204" pitchFamily="34" charset="0"/>
            </a:endParaRPr>
          </a:p>
          <a:p>
            <a:pPr marL="274320" lvl="1" indent="-274320" rtl="0"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Peer review workshop March 20-22, 2018.</a:t>
            </a:r>
            <a:endParaRPr sz="2800" dirty="0">
              <a:latin typeface="Arial Narrow" panose="020B0606020202030204" pitchFamily="34" charset="0"/>
            </a:endParaRPr>
          </a:p>
          <a:p>
            <a:pPr marL="274320" lvl="1" indent="-274320" rtl="0"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Accounts for survey design improvements implemented 2013.</a:t>
            </a:r>
            <a:endParaRPr sz="2800" dirty="0">
              <a:latin typeface="Arial Narrow" panose="020B0606020202030204" pitchFamily="34" charset="0"/>
            </a:endParaRPr>
          </a:p>
        </p:txBody>
      </p:sp>
      <p:sp>
        <p:nvSpPr>
          <p:cNvPr id="262" name="Shape 262"/>
          <p:cNvSpPr/>
          <p:nvPr/>
        </p:nvSpPr>
        <p:spPr>
          <a:xfrm rot="10800000">
            <a:off x="604363" y="3698400"/>
            <a:ext cx="7935300" cy="247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6AC1"/>
              </a:gs>
              <a:gs pos="100000">
                <a:srgbClr val="03223C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869250" y="5215822"/>
            <a:ext cx="20772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1981-2012</a:t>
            </a:r>
            <a:endParaRPr sz="2800" b="1" dirty="0">
              <a:solidFill>
                <a:srgbClr val="FFFFFF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301739" y="5382922"/>
            <a:ext cx="2955900" cy="27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616" y="4638383"/>
            <a:ext cx="999524" cy="35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503" y="4586711"/>
            <a:ext cx="990746" cy="35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749" y="4522810"/>
            <a:ext cx="779145" cy="27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839" y="4557243"/>
            <a:ext cx="779145" cy="27957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6547024" y="5030322"/>
            <a:ext cx="1892288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2013</a:t>
            </a:r>
            <a:endParaRPr sz="2800" b="1" dirty="0" smtClean="0">
              <a:solidFill>
                <a:srgbClr val="FFFFFF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Ongoing</a:t>
            </a:r>
            <a:endParaRPr sz="2800" b="1" dirty="0">
              <a:solidFill>
                <a:srgbClr val="FFFFFF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604364" y="3774300"/>
            <a:ext cx="7935300" cy="56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Access Point </a:t>
            </a:r>
            <a:r>
              <a:rPr lang="en-US" sz="2400" b="1" dirty="0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Angler Intercept Survey Adjustments</a:t>
            </a:r>
            <a:endParaRPr sz="2400" b="1" dirty="0">
              <a:solidFill>
                <a:srgbClr val="FFFFFF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077" y="4472268"/>
            <a:ext cx="779145" cy="27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9113" y="4585139"/>
            <a:ext cx="999524" cy="35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825" y="4609825"/>
            <a:ext cx="861850" cy="30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279"/>
          <p:cNvSpPr txBox="1">
            <a:spLocks noGrp="1"/>
          </p:cNvSpPr>
          <p:nvPr>
            <p:ph type="sldNum" idx="12"/>
          </p:nvPr>
        </p:nvSpPr>
        <p:spPr>
          <a:xfrm>
            <a:off x="2286000" y="6355075"/>
            <a:ext cx="6471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U.S. Department of Commerce | National Oceanic and Atmospheric Administration | NOAA Fisheries | Page </a:t>
            </a:r>
            <a:fld id="{67BB4ED2-A6EA-45A9-9DA6-97F259080232}" type="slidenum">
              <a:rPr lang="en-US" sz="800" i="0" u="none" strike="noStrike" cap="none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10</a:t>
            </a:fld>
            <a:endParaRPr sz="80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 rot="10800000">
            <a:off x="889000" y="2093050"/>
            <a:ext cx="7360100" cy="4145100"/>
          </a:xfrm>
          <a:prstGeom prst="trapezoid">
            <a:avLst>
              <a:gd name="adj" fmla="val 22837"/>
            </a:avLst>
          </a:prstGeom>
          <a:gradFill>
            <a:gsLst>
              <a:gs pos="0">
                <a:srgbClr val="006AC1"/>
              </a:gs>
              <a:gs pos="100000">
                <a:srgbClr val="03223C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2286000" y="6355075"/>
            <a:ext cx="6471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U.S. Department of Commerce | National Oceanic and Atmospheric Administration | NOAA Fisheries | Page </a:t>
            </a:r>
            <a:fld id="{00000000-1234-1234-1234-123412341234}" type="slidenum">
              <a:rPr lang="en-US" sz="800" i="0" u="none" strike="noStrike" cap="none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11</a:t>
            </a:fld>
            <a:endParaRPr sz="80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199" y="457200"/>
            <a:ext cx="82296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T</a:t>
            </a:r>
            <a:endParaRPr>
              <a:latin typeface="Arial Narrow" panose="020B0606020202030204" pitchFamily="34" charset="0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77748" y="393974"/>
            <a:ext cx="8229600" cy="73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 Narrow" panose="020B0606020202030204" pitchFamily="34" charset="0"/>
              </a:rPr>
              <a:t>Re-Estimation</a:t>
            </a:r>
            <a:endParaRPr sz="3200" b="1" i="0" u="none" strike="noStrike" cap="none">
              <a:solidFill>
                <a:schemeClr val="accent1"/>
              </a:solidFill>
              <a:latin typeface="Arial Narrow" panose="020B0606020202030204" pitchFamily="34" charset="0"/>
              <a:sym typeface="PT Sans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01575" y="1049175"/>
            <a:ext cx="843660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1" indent="-27432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Arial Narrow" panose="020B0606020202030204" pitchFamily="34" charset="0"/>
              </a:rPr>
              <a:t>Will be completed July 1, 2018.</a:t>
            </a:r>
            <a:endParaRPr sz="2800">
              <a:latin typeface="Arial Narrow" panose="020B0606020202030204" pitchFamily="34" charset="0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1790701" y="5572115"/>
            <a:ext cx="55046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Stock Assessments</a:t>
            </a:r>
            <a:endParaRPr sz="2800" b="1" dirty="0">
              <a:solidFill>
                <a:srgbClr val="FFFFFF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794" y="5110069"/>
            <a:ext cx="990746" cy="35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2832" y="4037072"/>
            <a:ext cx="999524" cy="35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475" y="4668586"/>
            <a:ext cx="1081675" cy="38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625" y="4395711"/>
            <a:ext cx="1081675" cy="38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775" y="4181214"/>
            <a:ext cx="999524" cy="35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2103" y="4586436"/>
            <a:ext cx="990746" cy="35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800" y="5092811"/>
            <a:ext cx="1081675" cy="38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6302" y="4167981"/>
            <a:ext cx="779145" cy="27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964" y="4220756"/>
            <a:ext cx="779145" cy="27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4011" y="4726846"/>
            <a:ext cx="843183" cy="30255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1141199" y="2211675"/>
            <a:ext cx="27600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Re-Estimated Effort Numbers</a:t>
            </a:r>
            <a:endParaRPr sz="2600" b="1" dirty="0">
              <a:solidFill>
                <a:srgbClr val="FFFFFF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4376406" y="2230534"/>
            <a:ext cx="3637294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Adjustments for Catch Rate Estimates</a:t>
            </a:r>
            <a:endParaRPr sz="2600" b="1" dirty="0">
              <a:solidFill>
                <a:srgbClr val="FFFFFF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2556500" y="3331142"/>
            <a:ext cx="4025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Calibrated Total Catch</a:t>
            </a:r>
            <a:endParaRPr sz="2800" b="1" dirty="0">
              <a:solidFill>
                <a:srgbClr val="FFFFFF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3721043" y="2412025"/>
            <a:ext cx="779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X</a:t>
            </a:r>
            <a:endParaRPr sz="2800" b="1" dirty="0">
              <a:solidFill>
                <a:srgbClr val="FFFFFF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 rot="10800000">
            <a:off x="3214350" y="4306950"/>
            <a:ext cx="2715300" cy="1810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6AC1"/>
              </a:gs>
              <a:gs pos="100000">
                <a:srgbClr val="03223C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sp>
        <p:nvSpPr>
          <p:cNvPr id="303" name="Shape 303"/>
          <p:cNvSpPr/>
          <p:nvPr/>
        </p:nvSpPr>
        <p:spPr>
          <a:xfrm rot="10800000">
            <a:off x="6265584" y="4306950"/>
            <a:ext cx="2715300" cy="1810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6AC1"/>
              </a:gs>
              <a:gs pos="100000">
                <a:srgbClr val="03223C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sp>
        <p:nvSpPr>
          <p:cNvPr id="304" name="Shape 304"/>
          <p:cNvSpPr/>
          <p:nvPr/>
        </p:nvSpPr>
        <p:spPr>
          <a:xfrm rot="10800000">
            <a:off x="163116" y="4306950"/>
            <a:ext cx="2715300" cy="1810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6AC1"/>
              </a:gs>
              <a:gs pos="100000">
                <a:srgbClr val="03223C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sp>
        <p:nvSpPr>
          <p:cNvPr id="305" name="Shape 305"/>
          <p:cNvSpPr/>
          <p:nvPr/>
        </p:nvSpPr>
        <p:spPr>
          <a:xfrm rot="10800000">
            <a:off x="2636250" y="1611975"/>
            <a:ext cx="3871500" cy="2111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6AC1"/>
              </a:gs>
              <a:gs pos="100000">
                <a:srgbClr val="03223C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2286000" y="6355075"/>
            <a:ext cx="64818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U.S. Department of Commerce | National Oceanic and Atmospheric Administration | NOAA Fisheries | Page </a:t>
            </a:r>
            <a:fld id="{00000000-1234-1234-1234-123412341234}" type="slidenum">
              <a:rPr lang="en-US" sz="800" i="0" u="none" strike="noStrike" cap="none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12</a:t>
            </a:fld>
            <a:endParaRPr sz="800" i="0" u="none" strike="noStrike" cap="none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199" y="457200"/>
            <a:ext cx="82296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T</a:t>
            </a:r>
            <a:endParaRPr>
              <a:latin typeface="Arial Narrow" panose="020B0606020202030204" pitchFamily="34" charset="0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77748" y="393974"/>
            <a:ext cx="8229600" cy="73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FES and Recreational Fishing</a:t>
            </a:r>
            <a:endParaRPr sz="3200" b="1" i="0" u="none" strike="noStrike" cap="none">
              <a:solidFill>
                <a:schemeClr val="accent1"/>
              </a:solidFill>
              <a:latin typeface="Arial Narrow" panose="020B0606020202030204" pitchFamily="34" charset="0"/>
              <a:sym typeface="PT Sans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2636250" y="3265275"/>
            <a:ext cx="38289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Stock-by-Stock Assessment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0329" y="2937918"/>
            <a:ext cx="843183" cy="30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810" y="2122452"/>
            <a:ext cx="843183" cy="30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561" y="2469599"/>
            <a:ext cx="843183" cy="30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705" y="2592755"/>
            <a:ext cx="843183" cy="30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018" y="1806135"/>
            <a:ext cx="843183" cy="30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457" y="2050892"/>
            <a:ext cx="843183" cy="30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652" y="2199565"/>
            <a:ext cx="843183" cy="30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8211" y="2954712"/>
            <a:ext cx="843183" cy="30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3822" y="1750994"/>
            <a:ext cx="843183" cy="30255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3208962" y="5715322"/>
            <a:ext cx="27153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Annual Catch Limits</a:t>
            </a:r>
            <a:endParaRPr sz="1800" b="1" dirty="0">
              <a:solidFill>
                <a:srgbClr val="FFFFFF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6265584" y="5715322"/>
            <a:ext cx="27153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Allocation Decisions</a:t>
            </a:r>
            <a:endParaRPr sz="1800" b="1" dirty="0">
              <a:solidFill>
                <a:srgbClr val="FFFFFF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pic>
        <p:nvPicPr>
          <p:cNvPr id="321" name="Shape 3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050" y="4275425"/>
            <a:ext cx="1853376" cy="15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163116" y="5715322"/>
            <a:ext cx="27153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Stock Status</a:t>
            </a:r>
            <a:endParaRPr sz="1800" b="1" dirty="0">
              <a:solidFill>
                <a:srgbClr val="FFFFFF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529" y="4433626"/>
            <a:ext cx="329600" cy="1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527" y="4662226"/>
            <a:ext cx="329600" cy="1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5327" y="4890826"/>
            <a:ext cx="329600" cy="1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127" y="5119426"/>
            <a:ext cx="329600" cy="1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6095" y="5348026"/>
            <a:ext cx="329600" cy="1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011" y="5576626"/>
            <a:ext cx="329600" cy="1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5960" y="4440475"/>
            <a:ext cx="772490" cy="7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66550" y="4397785"/>
            <a:ext cx="895350" cy="58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7">
            <a:alphaModFix/>
          </a:blip>
          <a:srcRect t="2125" b="2116"/>
          <a:stretch/>
        </p:blipFill>
        <p:spPr>
          <a:xfrm>
            <a:off x="3822367" y="4653177"/>
            <a:ext cx="1597686" cy="77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8">
            <a:alphaModFix/>
          </a:blip>
          <a:srcRect t="15346" b="15339"/>
          <a:stretch/>
        </p:blipFill>
        <p:spPr>
          <a:xfrm>
            <a:off x="7667575" y="4427350"/>
            <a:ext cx="1216627" cy="62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2489" y="5091150"/>
            <a:ext cx="621068" cy="58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2500" y="4427785"/>
            <a:ext cx="895350" cy="58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7">
            <a:alphaModFix/>
          </a:blip>
          <a:srcRect t="2125" b="2116"/>
          <a:stretch/>
        </p:blipFill>
        <p:spPr>
          <a:xfrm>
            <a:off x="7507107" y="5113150"/>
            <a:ext cx="1216620" cy="588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911" y="5589326"/>
            <a:ext cx="329600" cy="1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7675" y="3697125"/>
            <a:ext cx="530175" cy="19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529" y="5500426"/>
            <a:ext cx="329600" cy="1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6729" y="5576626"/>
            <a:ext cx="329600" cy="1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7729" y="5530637"/>
            <a:ext cx="329600" cy="1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929" y="5576626"/>
            <a:ext cx="329600" cy="1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929" y="5576626"/>
            <a:ext cx="329600" cy="1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929" y="5546414"/>
            <a:ext cx="329600" cy="11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2286000" y="6355075"/>
            <a:ext cx="64818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U.S. Department of Commerce | National Oceanic and Atmospheric Administration | NOAA Fisheries | Page </a:t>
            </a:r>
            <a:fld id="{00000000-1234-1234-1234-123412341234}" type="slidenum">
              <a:rPr lang="en-US" sz="800" i="0" u="none" strike="noStrike" cap="none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13</a:t>
            </a:fld>
            <a:endParaRPr sz="800" i="0" u="none" strike="noStrike" cap="none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477749" y="457200"/>
            <a:ext cx="82296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T</a:t>
            </a:r>
            <a:endParaRPr>
              <a:latin typeface="Arial Narrow" panose="020B0606020202030204" pitchFamily="34" charset="0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477748" y="393974"/>
            <a:ext cx="8229600" cy="73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2018 Annual Catch Limits</a:t>
            </a:r>
            <a:endParaRPr sz="3200" b="1" i="0" u="none" strike="noStrike" cap="none">
              <a:solidFill>
                <a:schemeClr val="accent1"/>
              </a:solidFill>
              <a:latin typeface="Arial Narrow" panose="020B0606020202030204" pitchFamily="34" charset="0"/>
              <a:sym typeface="PT Sans"/>
            </a:endParaRPr>
          </a:p>
        </p:txBody>
      </p:sp>
      <p:sp>
        <p:nvSpPr>
          <p:cNvPr id="351" name="Shape 351"/>
          <p:cNvSpPr/>
          <p:nvPr/>
        </p:nvSpPr>
        <p:spPr>
          <a:xfrm rot="10800000">
            <a:off x="1829900" y="3318051"/>
            <a:ext cx="5483400" cy="865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6AC1"/>
              </a:gs>
              <a:gs pos="100000">
                <a:srgbClr val="03223C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2305774" y="3268163"/>
            <a:ext cx="1175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 Narrow" panose="020B0606020202030204" pitchFamily="34" charset="0"/>
              </a:rPr>
              <a:t>FES</a:t>
            </a:r>
            <a:endParaRPr sz="28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53" name="Shape 353"/>
          <p:cNvSpPr txBox="1"/>
          <p:nvPr/>
        </p:nvSpPr>
        <p:spPr>
          <a:xfrm>
            <a:off x="5664675" y="3287038"/>
            <a:ext cx="1175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CHTS</a:t>
            </a:r>
            <a:endParaRPr sz="2800" b="1">
              <a:solidFill>
                <a:srgbClr val="FFFFFF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354" name="Shape 354"/>
          <p:cNvSpPr txBox="1"/>
          <p:nvPr/>
        </p:nvSpPr>
        <p:spPr>
          <a:xfrm>
            <a:off x="1829850" y="3703045"/>
            <a:ext cx="54843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Calibration model converts both directions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355" name="Shape 355"/>
          <p:cNvSpPr/>
          <p:nvPr/>
        </p:nvSpPr>
        <p:spPr>
          <a:xfrm rot="10800000">
            <a:off x="3890361" y="4370225"/>
            <a:ext cx="5139600" cy="1884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6AC1"/>
              </a:gs>
              <a:gs pos="100000">
                <a:srgbClr val="03223C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3909111" y="5740300"/>
            <a:ext cx="5115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Year-end estimates in same </a:t>
            </a:r>
            <a:r>
              <a:rPr lang="en-US" sz="2000" b="1" dirty="0" smtClean="0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currency</a:t>
            </a:r>
            <a:endParaRPr sz="2000" b="1" dirty="0">
              <a:solidFill>
                <a:srgbClr val="FFFFFF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4296" y="4486200"/>
            <a:ext cx="772490" cy="7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7761" y="4537685"/>
            <a:ext cx="895350" cy="58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5">
            <a:alphaModFix/>
          </a:blip>
          <a:srcRect t="2125" b="2116"/>
          <a:stretch/>
        </p:blipFill>
        <p:spPr>
          <a:xfrm>
            <a:off x="5804865" y="4452677"/>
            <a:ext cx="1597686" cy="77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0613" y="5373316"/>
            <a:ext cx="843183" cy="30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2162" y="5389811"/>
            <a:ext cx="772500" cy="27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13586" y="5443292"/>
            <a:ext cx="545100" cy="19558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/>
          <p:nvPr/>
        </p:nvSpPr>
        <p:spPr>
          <a:xfrm rot="10800000">
            <a:off x="574050" y="1271875"/>
            <a:ext cx="5139600" cy="1849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6AC1"/>
              </a:gs>
              <a:gs pos="100000">
                <a:srgbClr val="03223C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592800" y="2607139"/>
            <a:ext cx="5115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lt1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2018 ACLs set using CHTS estimates</a:t>
            </a:r>
            <a:endParaRPr sz="2000" b="1" dirty="0">
              <a:solidFill>
                <a:schemeClr val="lt1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pic>
        <p:nvPicPr>
          <p:cNvPr id="365" name="Shape 3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985" y="1353039"/>
            <a:ext cx="772490" cy="73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1450" y="1404523"/>
            <a:ext cx="895350" cy="58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 rotWithShape="1">
          <a:blip r:embed="rId5">
            <a:alphaModFix/>
          </a:blip>
          <a:srcRect t="2125" b="2116"/>
          <a:stretch/>
        </p:blipFill>
        <p:spPr>
          <a:xfrm>
            <a:off x="2488555" y="1319515"/>
            <a:ext cx="1597686" cy="77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84302" y="2240155"/>
            <a:ext cx="843183" cy="30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5852" y="2256649"/>
            <a:ext cx="772500" cy="27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Shape 3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7275" y="2310130"/>
            <a:ext cx="545100" cy="19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8835" y="2279917"/>
            <a:ext cx="545028" cy="1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Shape 3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2085" y="2258266"/>
            <a:ext cx="545028" cy="1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Shape 3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5146" y="5413078"/>
            <a:ext cx="545028" cy="1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8396" y="5391427"/>
            <a:ext cx="545028" cy="1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/>
          <p:nvPr/>
        </p:nvSpPr>
        <p:spPr>
          <a:xfrm>
            <a:off x="3331250" y="3438838"/>
            <a:ext cx="2328300" cy="284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2285999" y="6355080"/>
            <a:ext cx="6518108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>
                <a:latin typeface="Arial Narrow" panose="020B0606020202030204" pitchFamily="34" charset="0"/>
              </a:rPr>
              <a:t>U.S. Department of Commerce | National Oceanic and Atmospheric Administration | NOAA Fisheries | Page </a:t>
            </a:r>
            <a:fld id="{00000000-1234-1234-1234-123412341234}" type="slidenum">
              <a:rPr lang="en-US">
                <a:latin typeface="Arial Narrow" panose="020B0606020202030204" pitchFamily="34" charset="0"/>
              </a:rPr>
              <a:t>14</a:t>
            </a:fld>
            <a:endParaRPr>
              <a:latin typeface="Arial Narrow" panose="020B0606020202030204" pitchFamily="34" charset="0"/>
            </a:endParaRPr>
          </a:p>
        </p:txBody>
      </p:sp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T</a:t>
            </a:r>
            <a:endParaRPr>
              <a:latin typeface="Arial Narrow" panose="020B0606020202030204" pitchFamily="34" charset="0"/>
            </a:endParaRPr>
          </a:p>
        </p:txBody>
      </p:sp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477748" y="429449"/>
            <a:ext cx="8229600" cy="73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 Narrow" panose="020B0606020202030204" pitchFamily="34" charset="0"/>
              </a:rPr>
              <a:t>Summer Flounder </a:t>
            </a:r>
            <a:endParaRPr sz="3200" b="1" i="0" u="none" strike="noStrike" cap="none" dirty="0">
              <a:solidFill>
                <a:schemeClr val="accent1"/>
              </a:solidFill>
              <a:latin typeface="Arial Narrow" panose="020B0606020202030204" pitchFamily="34" charset="0"/>
              <a:sym typeface="PT Sans"/>
            </a:endParaRPr>
          </a:p>
        </p:txBody>
      </p:sp>
      <p:sp>
        <p:nvSpPr>
          <p:cNvPr id="383" name="Shape 383"/>
          <p:cNvSpPr/>
          <p:nvPr/>
        </p:nvSpPr>
        <p:spPr>
          <a:xfrm rot="10800000">
            <a:off x="512250" y="1701574"/>
            <a:ext cx="8160600" cy="15369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6AC1"/>
              </a:gs>
              <a:gs pos="100000">
                <a:srgbClr val="03223C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sp>
        <p:nvSpPr>
          <p:cNvPr id="384" name="Shape 384"/>
          <p:cNvSpPr txBox="1"/>
          <p:nvPr/>
        </p:nvSpPr>
        <p:spPr>
          <a:xfrm>
            <a:off x="749750" y="1639275"/>
            <a:ext cx="30897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rgbClr val="F3F3F3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Currently undergoing stock assessments using CHTS estimates.</a:t>
            </a:r>
            <a:endParaRPr sz="2300" b="1" dirty="0">
              <a:solidFill>
                <a:srgbClr val="F3F3F3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1" dirty="0">
              <a:solidFill>
                <a:srgbClr val="F3F3F3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 dirty="0">
              <a:solidFill>
                <a:srgbClr val="F3F3F3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3890950" y="2354213"/>
            <a:ext cx="1488300" cy="26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sp>
        <p:nvSpPr>
          <p:cNvPr id="386" name="Shape 386"/>
          <p:cNvSpPr txBox="1"/>
          <p:nvPr/>
        </p:nvSpPr>
        <p:spPr>
          <a:xfrm>
            <a:off x="5583150" y="1986575"/>
            <a:ext cx="3089700" cy="8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3F3F3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Will inform 2019 ACLs.</a:t>
            </a:r>
            <a:endParaRPr sz="2300" b="1" dirty="0">
              <a:solidFill>
                <a:srgbClr val="F3F3F3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387" name="Shape 387"/>
          <p:cNvSpPr/>
          <p:nvPr/>
        </p:nvSpPr>
        <p:spPr>
          <a:xfrm rot="10800000">
            <a:off x="554250" y="3661300"/>
            <a:ext cx="8035500" cy="18891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6AC1"/>
              </a:gs>
              <a:gs pos="100000">
                <a:srgbClr val="03223C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3890947" y="4471438"/>
            <a:ext cx="1488300" cy="26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sp>
        <p:nvSpPr>
          <p:cNvPr id="389" name="Shape 389"/>
          <p:cNvSpPr txBox="1"/>
          <p:nvPr/>
        </p:nvSpPr>
        <p:spPr>
          <a:xfrm>
            <a:off x="748525" y="3760479"/>
            <a:ext cx="30897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3F3F3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Will be re-assessed later this year using calibrated catch rate and effort estimates.</a:t>
            </a:r>
            <a:endParaRPr sz="2300" b="1" dirty="0">
              <a:solidFill>
                <a:srgbClr val="F3F3F3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390" name="Shape 390"/>
          <p:cNvSpPr txBox="1"/>
          <p:nvPr/>
        </p:nvSpPr>
        <p:spPr>
          <a:xfrm>
            <a:off x="5443424" y="3671625"/>
            <a:ext cx="3146325" cy="8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3F3F3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May lead to 2019 ACL adjustments.</a:t>
            </a:r>
            <a:endParaRPr sz="2300" b="1" dirty="0">
              <a:solidFill>
                <a:srgbClr val="F3F3F3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rgbClr val="F3F3F3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Will be incorporated for 2020 </a:t>
            </a:r>
            <a:r>
              <a:rPr lang="en-US" sz="2300" b="1" dirty="0" smtClean="0">
                <a:solidFill>
                  <a:srgbClr val="F3F3F3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and beyond.</a:t>
            </a:r>
            <a:endParaRPr sz="2300" b="1" dirty="0">
              <a:solidFill>
                <a:srgbClr val="F3F3F3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37121" y="1903824"/>
            <a:ext cx="795953" cy="3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37121" y="3937961"/>
            <a:ext cx="795953" cy="3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2286000" y="6355075"/>
            <a:ext cx="6492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U.S. Department of Commerce | National Oceanic and Atmospheric Administration | NOAA Fisheries | Page </a:t>
            </a:r>
            <a:fld id="{00000000-1234-1234-1234-123412341234}" type="slidenum">
              <a:rPr lang="en-US" sz="800" i="0" u="none" strike="noStrike" cap="none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15</a:t>
            </a:fld>
            <a:endParaRPr sz="800" i="0" u="none" strike="noStrike" cap="none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457199" y="457200"/>
            <a:ext cx="82296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T</a:t>
            </a:r>
            <a:endParaRPr>
              <a:latin typeface="Arial Narrow" panose="020B0606020202030204" pitchFamily="34" charset="0"/>
            </a:endParaRPr>
          </a:p>
        </p:txBody>
      </p:sp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477748" y="393974"/>
            <a:ext cx="8229600" cy="73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What’s Next</a:t>
            </a:r>
            <a:endParaRPr sz="3200" b="1" i="0" u="none" strike="noStrike" cap="none">
              <a:solidFill>
                <a:schemeClr val="accent1"/>
              </a:solidFill>
              <a:latin typeface="Arial Narrow" panose="020B0606020202030204" pitchFamily="34" charset="0"/>
              <a:sym typeface="PT Sans"/>
            </a:endParaRPr>
          </a:p>
        </p:txBody>
      </p:sp>
      <p:sp>
        <p:nvSpPr>
          <p:cNvPr id="400" name="Shape 400"/>
          <p:cNvSpPr txBox="1"/>
          <p:nvPr/>
        </p:nvSpPr>
        <p:spPr>
          <a:xfrm>
            <a:off x="662813" y="1566188"/>
            <a:ext cx="1175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2018</a:t>
            </a:r>
            <a:endParaRPr sz="2800" b="1"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401" name="Shape 401"/>
          <p:cNvSpPr txBox="1"/>
          <p:nvPr/>
        </p:nvSpPr>
        <p:spPr>
          <a:xfrm>
            <a:off x="662813" y="5092475"/>
            <a:ext cx="1175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2020</a:t>
            </a:r>
            <a:endParaRPr sz="2800" b="1"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402" name="Shape 402"/>
          <p:cNvSpPr txBox="1"/>
          <p:nvPr/>
        </p:nvSpPr>
        <p:spPr>
          <a:xfrm>
            <a:off x="662813" y="3352400"/>
            <a:ext cx="1175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2019</a:t>
            </a:r>
            <a:endParaRPr sz="2800" b="1"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403" name="Shape 403"/>
          <p:cNvSpPr txBox="1"/>
          <p:nvPr/>
        </p:nvSpPr>
        <p:spPr>
          <a:xfrm>
            <a:off x="1970175" y="1337750"/>
            <a:ext cx="6716700" cy="10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T Sans"/>
              <a:buChar char="●"/>
            </a:pPr>
            <a:r>
              <a:rPr lang="en-US" sz="2200">
                <a:solidFill>
                  <a:schemeClr val="dk2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Revised total catch estimates available July 1 for use in planned stock assessments.</a:t>
            </a:r>
            <a:endParaRPr sz="2200">
              <a:solidFill>
                <a:schemeClr val="dk2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404" name="Shape 404"/>
          <p:cNvSpPr txBox="1"/>
          <p:nvPr/>
        </p:nvSpPr>
        <p:spPr>
          <a:xfrm>
            <a:off x="1970175" y="2920550"/>
            <a:ext cx="6716700" cy="1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T Sans"/>
              <a:buChar char="●"/>
            </a:pPr>
            <a:r>
              <a:rPr lang="en-US" sz="2200">
                <a:solidFill>
                  <a:schemeClr val="dk2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Preliminary management changes may be made for re-assessed stocks.</a:t>
            </a:r>
            <a:endParaRPr sz="2200">
              <a:solidFill>
                <a:schemeClr val="dk2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T Sans"/>
              <a:buChar char="●"/>
            </a:pPr>
            <a:r>
              <a:rPr lang="en-US" sz="2200">
                <a:solidFill>
                  <a:schemeClr val="dk2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Calibrated statistics incorporated into additional stock assessments. </a:t>
            </a:r>
            <a:endParaRPr sz="2200">
              <a:solidFill>
                <a:schemeClr val="dk2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405" name="Shape 405"/>
          <p:cNvSpPr txBox="1"/>
          <p:nvPr/>
        </p:nvSpPr>
        <p:spPr>
          <a:xfrm>
            <a:off x="1970175" y="4864025"/>
            <a:ext cx="6421200" cy="10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T Sans"/>
              <a:buChar char="●"/>
            </a:pPr>
            <a:r>
              <a:rPr lang="en-US" sz="2200">
                <a:solidFill>
                  <a:schemeClr val="dk2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Based on new stock assessments, management changes could occur for a number of species.</a:t>
            </a:r>
            <a:endParaRPr sz="2200">
              <a:solidFill>
                <a:schemeClr val="dk2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20550" y="2596311"/>
            <a:ext cx="9144000" cy="110700"/>
          </a:xfrm>
          <a:prstGeom prst="rect">
            <a:avLst/>
          </a:prstGeom>
          <a:gradFill>
            <a:gsLst>
              <a:gs pos="0">
                <a:srgbClr val="006AC1"/>
              </a:gs>
              <a:gs pos="100000">
                <a:srgbClr val="03223C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0" y="4524698"/>
            <a:ext cx="9144000" cy="110700"/>
          </a:xfrm>
          <a:prstGeom prst="rect">
            <a:avLst/>
          </a:prstGeom>
          <a:gradFill>
            <a:gsLst>
              <a:gs pos="0">
                <a:srgbClr val="006AC1"/>
              </a:gs>
              <a:gs pos="100000">
                <a:srgbClr val="03223C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2753825" y="1636600"/>
            <a:ext cx="5897806" cy="30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PT Sans"/>
              <a:buNone/>
            </a:pPr>
            <a:r>
              <a:rPr lang="en-US" sz="3959" b="1" dirty="0"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What have you heard?</a:t>
            </a:r>
            <a:endParaRPr sz="3959" b="1" dirty="0"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PT Sans"/>
              <a:buNone/>
            </a:pPr>
            <a:endParaRPr sz="3959" b="1" dirty="0"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PT Sans"/>
              <a:buNone/>
            </a:pPr>
            <a:r>
              <a:rPr lang="en-US" sz="3959" b="1" dirty="0"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What do you need?</a:t>
            </a:r>
            <a:endParaRPr sz="3959" b="1" dirty="0"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 descr="Catch Estimation" title="MRIP CATCH"/>
          <p:cNvPicPr preferRelativeResize="0"/>
          <p:nvPr/>
        </p:nvPicPr>
        <p:blipFill rotWithShape="1">
          <a:blip r:embed="rId3">
            <a:alphaModFix/>
          </a:blip>
          <a:srcRect l="1732" r="3056"/>
          <a:stretch/>
        </p:blipFill>
        <p:spPr>
          <a:xfrm>
            <a:off x="1059375" y="1539050"/>
            <a:ext cx="7025250" cy="398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521800" y="6365500"/>
            <a:ext cx="524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U.S. Department of Commerce | National Oceanic and Atmospheric Administration | NOAA Fisheries | Page </a:t>
            </a:r>
            <a:fld id="{00000000-1234-1234-1234-123412341234}" type="slidenum">
              <a:rPr lang="en-US" sz="800" b="0" i="0" u="none" strike="noStrike" cap="none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2</a:t>
            </a:fld>
            <a:endParaRPr sz="800" b="0" i="0" u="none" strike="noStrike" cap="none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title" idx="4294967295"/>
          </p:nvPr>
        </p:nvSpPr>
        <p:spPr>
          <a:xfrm>
            <a:off x="477748" y="393974"/>
            <a:ext cx="8229600" cy="73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latin typeface="Arial Narrow" panose="020B0606020202030204" pitchFamily="34" charset="0"/>
              </a:rPr>
              <a:t>Estimating </a:t>
            </a:r>
            <a:r>
              <a:rPr lang="en-US" dirty="0">
                <a:latin typeface="Arial Narrow" panose="020B0606020202030204" pitchFamily="34" charset="0"/>
              </a:rPr>
              <a:t>Total Recreational Catch</a:t>
            </a:r>
            <a:endParaRPr sz="3200" b="1" i="0" u="none" strike="noStrike" cap="none" dirty="0">
              <a:solidFill>
                <a:schemeClr val="accent1"/>
              </a:solidFill>
              <a:latin typeface="Arial Narrow" panose="020B0606020202030204" pitchFamily="34" charset="0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711" y="4663899"/>
            <a:ext cx="779151" cy="3027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521800" y="6365500"/>
            <a:ext cx="524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U.S. Department of Commerce | National Oceanic and Atmospheric Administration | NOAA Fisheries | Page </a:t>
            </a:r>
            <a:fld id="{00000000-1234-1234-1234-123412341234}" type="slidenum">
              <a:rPr lang="en-US" sz="800" b="0" i="0" u="none" strike="noStrike" cap="none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3</a:t>
            </a:fld>
            <a:endParaRPr sz="800" b="0" i="0" u="none" strike="noStrike" cap="none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title" idx="4294967295"/>
          </p:nvPr>
        </p:nvSpPr>
        <p:spPr>
          <a:xfrm>
            <a:off x="477748" y="393974"/>
            <a:ext cx="8229600" cy="73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 Narrow" panose="020B0606020202030204" pitchFamily="34" charset="0"/>
              </a:rPr>
              <a:t>Assessing the Health of Fish Stocks</a:t>
            </a:r>
            <a:endParaRPr sz="3200" b="1" i="0" u="none" strike="noStrike" cap="none" dirty="0">
              <a:solidFill>
                <a:schemeClr val="accent1"/>
              </a:solidFill>
              <a:latin typeface="Arial Narrow" panose="020B0606020202030204" pitchFamily="34" charset="0"/>
              <a:sym typeface="PT Sans"/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827600" y="3137818"/>
            <a:ext cx="804659" cy="76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4759" y="1403871"/>
            <a:ext cx="1332716" cy="87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5726" y="2277875"/>
            <a:ext cx="1448637" cy="731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Shape 145"/>
          <p:cNvGrpSpPr/>
          <p:nvPr/>
        </p:nvGrpSpPr>
        <p:grpSpPr>
          <a:xfrm>
            <a:off x="2784638" y="2017550"/>
            <a:ext cx="3494400" cy="3494100"/>
            <a:chOff x="2597863" y="2017550"/>
            <a:chExt cx="3494400" cy="3494100"/>
          </a:xfrm>
        </p:grpSpPr>
        <p:sp>
          <p:nvSpPr>
            <p:cNvPr id="146" name="Shape 146"/>
            <p:cNvSpPr/>
            <p:nvPr/>
          </p:nvSpPr>
          <p:spPr>
            <a:xfrm>
              <a:off x="2597863" y="2017550"/>
              <a:ext cx="3494400" cy="3494100"/>
            </a:xfrm>
            <a:prstGeom prst="ellipse">
              <a:avLst/>
            </a:prstGeom>
            <a:gradFill>
              <a:gsLst>
                <a:gs pos="0">
                  <a:srgbClr val="1077D2"/>
                </a:gs>
                <a:gs pos="100000">
                  <a:srgbClr val="093153"/>
                </a:gs>
              </a:gsLst>
              <a:path path="circle">
                <a:fillToRect l="50000" t="50000" r="50000" b="50000"/>
              </a:path>
              <a:tileRect/>
            </a:gradFill>
            <a:ln w="28575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 Narrow" panose="020B0606020202030204" pitchFamily="34" charset="0"/>
              </a:endParaRPr>
            </a:p>
          </p:txBody>
        </p:sp>
        <p:sp>
          <p:nvSpPr>
            <p:cNvPr id="147" name="Shape 147"/>
            <p:cNvSpPr txBox="1"/>
            <p:nvPr/>
          </p:nvSpPr>
          <p:spPr>
            <a:xfrm>
              <a:off x="2751313" y="3381091"/>
              <a:ext cx="3187500" cy="58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FFFFFF"/>
                  </a:solidFill>
                  <a:latin typeface="Arial Narrow" panose="020B0606020202030204" pitchFamily="34" charset="0"/>
                  <a:ea typeface="PT Sans"/>
                  <a:cs typeface="PT Sans"/>
                  <a:sym typeface="PT Sans"/>
                </a:rPr>
                <a:t>Stock Assessments</a:t>
              </a:r>
              <a:endParaRPr sz="2800" b="1" dirty="0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endParaRPr>
            </a:p>
          </p:txBody>
        </p:sp>
        <p:pic>
          <p:nvPicPr>
            <p:cNvPr id="148" name="Shape 14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182812" y="4466268"/>
              <a:ext cx="990746" cy="355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Shape 14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942738" y="4888822"/>
              <a:ext cx="804650" cy="288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Shape 15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361362" y="2924852"/>
              <a:ext cx="1081675" cy="388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Shape 15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184613" y="2673730"/>
              <a:ext cx="999524" cy="358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Shape 15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573712" y="4420038"/>
              <a:ext cx="990746" cy="355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Shape 15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289940" y="2317409"/>
              <a:ext cx="779145" cy="279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Shape 15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94802" y="3139459"/>
              <a:ext cx="779145" cy="279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100" y="4759047"/>
            <a:ext cx="490571" cy="1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80488" y="2467974"/>
            <a:ext cx="1332727" cy="98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3702" y="4868453"/>
            <a:ext cx="490549" cy="19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01225" y="1663715"/>
            <a:ext cx="1332725" cy="61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88375" y="4975432"/>
            <a:ext cx="1448648" cy="85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75716" y="4759625"/>
            <a:ext cx="1891912" cy="98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445" y="1305600"/>
            <a:ext cx="6169906" cy="5249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01575" y="1049175"/>
            <a:ext cx="5313426" cy="49137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1" indent="-27432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2"/>
                </a:solidFill>
                <a:latin typeface="Arial Narrow" panose="020B0606020202030204" pitchFamily="34" charset="0"/>
              </a:rPr>
              <a:t>Replaces </a:t>
            </a:r>
            <a:r>
              <a:rPr lang="en-US" sz="2800" dirty="0" smtClean="0">
                <a:solidFill>
                  <a:schemeClr val="dk2"/>
                </a:solidFill>
                <a:latin typeface="Arial Narrow" panose="020B0606020202030204" pitchFamily="34" charset="0"/>
              </a:rPr>
              <a:t>Coastal Household Telephone </a:t>
            </a:r>
            <a:r>
              <a:rPr lang="en-US" sz="2800" dirty="0">
                <a:solidFill>
                  <a:schemeClr val="dk2"/>
                </a:solidFill>
                <a:latin typeface="Arial Narrow" panose="020B0606020202030204" pitchFamily="34" charset="0"/>
              </a:rPr>
              <a:t>Survey.</a:t>
            </a:r>
            <a:endParaRPr sz="2800" dirty="0">
              <a:solidFill>
                <a:schemeClr val="dk2"/>
              </a:solidFill>
              <a:latin typeface="Arial Narrow" panose="020B0606020202030204" pitchFamily="34" charset="0"/>
            </a:endParaRPr>
          </a:p>
          <a:p>
            <a:pPr marL="274320" marR="0" lvl="1" indent="-27432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2"/>
                </a:solidFill>
                <a:latin typeface="Arial Narrow" panose="020B0606020202030204" pitchFamily="34" charset="0"/>
              </a:rPr>
              <a:t>Uses USPS records and</a:t>
            </a:r>
            <a:br>
              <a:rPr lang="en-US" sz="2800" dirty="0">
                <a:solidFill>
                  <a:schemeClr val="dk2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solidFill>
                  <a:schemeClr val="dk2"/>
                </a:solidFill>
                <a:latin typeface="Arial Narrow" panose="020B0606020202030204" pitchFamily="34" charset="0"/>
              </a:rPr>
              <a:t>state-based license and</a:t>
            </a:r>
            <a:br>
              <a:rPr lang="en-US" sz="2800" dirty="0">
                <a:solidFill>
                  <a:schemeClr val="dk2"/>
                </a:solidFill>
                <a:latin typeface="Arial Narrow" panose="020B0606020202030204" pitchFamily="34" charset="0"/>
              </a:rPr>
            </a:br>
            <a:r>
              <a:rPr lang="en-US" sz="2800" dirty="0">
                <a:solidFill>
                  <a:schemeClr val="dk2"/>
                </a:solidFill>
                <a:latin typeface="Arial Narrow" panose="020B0606020202030204" pitchFamily="34" charset="0"/>
              </a:rPr>
              <a:t>registration information.</a:t>
            </a:r>
            <a:endParaRPr sz="2800" dirty="0">
              <a:solidFill>
                <a:schemeClr val="dk2"/>
              </a:solidFill>
              <a:latin typeface="Arial Narrow" panose="020B0606020202030204" pitchFamily="34" charset="0"/>
            </a:endParaRPr>
          </a:p>
          <a:p>
            <a:pPr marL="274320" marR="0" lvl="1" indent="-27432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2"/>
                </a:solidFill>
                <a:latin typeface="Arial Narrow" panose="020B0606020202030204" pitchFamily="34" charset="0"/>
              </a:rPr>
              <a:t>Provides </a:t>
            </a:r>
            <a:r>
              <a:rPr lang="en-US" sz="2800" b="1" dirty="0" smtClean="0">
                <a:solidFill>
                  <a:schemeClr val="dk2"/>
                </a:solidFill>
                <a:latin typeface="Arial Narrow" panose="020B0606020202030204" pitchFamily="34" charset="0"/>
              </a:rPr>
              <a:t>more accurate</a:t>
            </a:r>
            <a:br>
              <a:rPr lang="en-US" sz="2800" b="1" dirty="0" smtClean="0">
                <a:solidFill>
                  <a:schemeClr val="dk2"/>
                </a:solidFill>
                <a:latin typeface="Arial Narrow" panose="020B0606020202030204" pitchFamily="34" charset="0"/>
              </a:rPr>
            </a:br>
            <a:r>
              <a:rPr lang="en-US" sz="2800" dirty="0" smtClean="0">
                <a:solidFill>
                  <a:schemeClr val="dk2"/>
                </a:solidFill>
                <a:latin typeface="Arial Narrow" panose="020B0606020202030204" pitchFamily="34" charset="0"/>
              </a:rPr>
              <a:t>estimates</a:t>
            </a:r>
            <a:r>
              <a:rPr lang="en-US" sz="2800" dirty="0">
                <a:solidFill>
                  <a:schemeClr val="dk2"/>
                </a:solidFill>
                <a:latin typeface="Arial Narrow" panose="020B0606020202030204" pitchFamily="34" charset="0"/>
              </a:rPr>
              <a:t>.</a:t>
            </a:r>
            <a:endParaRPr sz="3200" b="0" i="0" u="none" strike="noStrike" cap="none" dirty="0">
              <a:solidFill>
                <a:schemeClr val="dk2"/>
              </a:solidFill>
              <a:latin typeface="Arial Narrow" panose="020B0606020202030204" pitchFamily="34" charset="0"/>
              <a:sym typeface="PT Sans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199" y="457200"/>
            <a:ext cx="82296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T</a:t>
            </a:r>
            <a:endParaRPr>
              <a:latin typeface="Arial Narrow" panose="020B0606020202030204" pitchFamily="34" charset="0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2286000" y="6354775"/>
            <a:ext cx="6471300" cy="5031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>
                <a:latin typeface="Arial Narrow" panose="020B0606020202030204" pitchFamily="34" charset="0"/>
                <a:ea typeface="Arial"/>
                <a:cs typeface="Arial"/>
                <a:sym typeface="Arial"/>
              </a:rPr>
              <a:t>U.S. Department of Commerce | National Oceanic and Atmospheric Administration | NOAA Fisheries | Page </a:t>
            </a:r>
            <a:fld id="{00000000-1234-1234-1234-123412341234}" type="slidenum">
              <a:rPr lang="en-US">
                <a:latin typeface="Arial Narrow" panose="020B0606020202030204" pitchFamily="34" charset="0"/>
                <a:ea typeface="Arial"/>
                <a:cs typeface="Arial"/>
                <a:sym typeface="Arial"/>
              </a:rPr>
              <a:t>4</a:t>
            </a:fld>
            <a:endParaRPr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77748" y="393974"/>
            <a:ext cx="8229600" cy="731400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latin typeface="Arial Narrow" panose="020B0606020202030204" pitchFamily="34" charset="0"/>
              </a:rPr>
              <a:t>Fishing Effort Survey</a:t>
            </a:r>
            <a:endParaRPr sz="3200" b="1" i="0" u="none" strike="noStrike" cap="none" dirty="0">
              <a:solidFill>
                <a:schemeClr val="accent1"/>
              </a:solidFill>
              <a:latin typeface="Arial Narrow" panose="020B0606020202030204" pitchFamily="34" charset="0"/>
              <a:sym typeface="PT Sans"/>
            </a:endParaRPr>
          </a:p>
        </p:txBody>
      </p:sp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240245" y="4697550"/>
            <a:ext cx="1032075" cy="97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6118" y="2462837"/>
            <a:ext cx="1709375" cy="11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7035595" y="3549274"/>
            <a:ext cx="18780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Private Boat</a:t>
            </a:r>
            <a:endParaRPr sz="2100" b="1"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6463945" y="5044975"/>
            <a:ext cx="10320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Shore</a:t>
            </a:r>
            <a:endParaRPr sz="1800"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625" y="2462227"/>
            <a:ext cx="80010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668098" y="2309477"/>
            <a:ext cx="6720300" cy="7314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2800" dirty="0">
                <a:solidFill>
                  <a:schemeClr val="dk2"/>
                </a:solidFill>
                <a:latin typeface="Arial Narrow" panose="020B0606020202030204" pitchFamily="34" charset="0"/>
              </a:rPr>
              <a:t>We’re reaching more anglers.</a:t>
            </a:r>
            <a:endParaRPr sz="3200" b="0" u="none" strike="noStrike" cap="none" dirty="0">
              <a:solidFill>
                <a:schemeClr val="dk2"/>
              </a:solidFill>
              <a:latin typeface="Arial Narrow" panose="020B0606020202030204" pitchFamily="34" charset="0"/>
              <a:sym typeface="PT Sans"/>
            </a:endParaRPr>
          </a:p>
        </p:txBody>
      </p:sp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938" y="3351137"/>
            <a:ext cx="1152525" cy="3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668104" y="3204785"/>
            <a:ext cx="6091595" cy="7314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2800" dirty="0">
                <a:solidFill>
                  <a:schemeClr val="dk2"/>
                </a:solidFill>
                <a:latin typeface="Arial Narrow" panose="020B0606020202030204" pitchFamily="34" charset="0"/>
              </a:rPr>
              <a:t>Surveys get into the right hands.</a:t>
            </a:r>
            <a:endParaRPr sz="3200" b="0" i="0" u="none" strike="noStrike" cap="none" dirty="0">
              <a:solidFill>
                <a:schemeClr val="dk2"/>
              </a:solidFill>
              <a:latin typeface="Arial Narrow" panose="020B0606020202030204" pitchFamily="34" charset="0"/>
              <a:sym typeface="PT Sans"/>
            </a:endParaRPr>
          </a:p>
        </p:txBody>
      </p:sp>
      <p:pic>
        <p:nvPicPr>
          <p:cNvPr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642" y="4160405"/>
            <a:ext cx="658075" cy="6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1668105" y="4100084"/>
            <a:ext cx="5893200" cy="7314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2800" dirty="0">
                <a:solidFill>
                  <a:schemeClr val="dk2"/>
                </a:solidFill>
                <a:latin typeface="Arial Narrow" panose="020B0606020202030204" pitchFamily="34" charset="0"/>
              </a:rPr>
              <a:t>More complete answers.</a:t>
            </a:r>
            <a:endParaRPr sz="3200" b="0" i="0" u="none" strike="noStrike" cap="none" dirty="0">
              <a:solidFill>
                <a:schemeClr val="dk2"/>
              </a:solidFill>
              <a:latin typeface="Arial Narrow" panose="020B0606020202030204" pitchFamily="34" charset="0"/>
              <a:sym typeface="PT Sans"/>
            </a:endParaRPr>
          </a:p>
        </p:txBody>
      </p:sp>
      <p:pic>
        <p:nvPicPr>
          <p:cNvPr id="187" name="Shape 1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638" y="5042744"/>
            <a:ext cx="8001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668105" y="5077092"/>
            <a:ext cx="5179500" cy="7314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2800">
                <a:solidFill>
                  <a:schemeClr val="dk2"/>
                </a:solidFill>
                <a:latin typeface="Arial Narrow" panose="020B0606020202030204" pitchFamily="34" charset="0"/>
              </a:rPr>
              <a:t>Three times the response rate.</a:t>
            </a:r>
            <a:endParaRPr sz="3200" b="0" i="0" u="none" strike="noStrike" cap="none">
              <a:solidFill>
                <a:schemeClr val="dk2"/>
              </a:solidFill>
              <a:latin typeface="Arial Narrow" panose="020B0606020202030204" pitchFamily="34" charset="0"/>
              <a:sym typeface="PT Sans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199" y="457200"/>
            <a:ext cx="82296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T</a:t>
            </a:r>
            <a:endParaRPr>
              <a:latin typeface="Arial Narrow" panose="020B0606020202030204" pitchFamily="34" charset="0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2286000" y="6354775"/>
            <a:ext cx="6477000" cy="5031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>
                <a:latin typeface="Arial Narrow" panose="020B0606020202030204" pitchFamily="34" charset="0"/>
                <a:ea typeface="Arial"/>
                <a:cs typeface="Arial"/>
                <a:sym typeface="Arial"/>
              </a:rPr>
              <a:t>U.S. Department of Commerce | National Oceanic and Atmospheric Administration | NOAA Fisheries | Page </a:t>
            </a:r>
            <a:fld id="{00000000-1234-1234-1234-123412341234}" type="slidenum">
              <a:rPr lang="en-US">
                <a:latin typeface="Arial Narrow" panose="020B0606020202030204" pitchFamily="34" charset="0"/>
                <a:ea typeface="Arial"/>
                <a:cs typeface="Arial"/>
                <a:sym typeface="Arial"/>
              </a:rPr>
              <a:t>5</a:t>
            </a:fld>
            <a:endParaRPr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77748" y="393974"/>
            <a:ext cx="8229600" cy="731400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/>
                </a:solidFill>
                <a:latin typeface="Arial Narrow" panose="020B0606020202030204" pitchFamily="34" charset="0"/>
              </a:rPr>
              <a:t>More Accurate Estimates</a:t>
            </a:r>
            <a:endParaRPr sz="3200" b="1" u="none" strike="noStrike" cap="none" dirty="0">
              <a:solidFill>
                <a:schemeClr val="accent1"/>
              </a:solidFill>
              <a:latin typeface="Arial Narrow" panose="020B0606020202030204" pitchFamily="34" charset="0"/>
              <a:sym typeface="PT Sans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668098" y="1385533"/>
            <a:ext cx="6720300" cy="7314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2800" dirty="0">
                <a:solidFill>
                  <a:schemeClr val="dk2"/>
                </a:solidFill>
                <a:latin typeface="Arial Narrow" panose="020B0606020202030204" pitchFamily="34" charset="0"/>
              </a:rPr>
              <a:t>Improved questionnaire.</a:t>
            </a:r>
            <a:endParaRPr sz="3200" b="0" u="none" strike="noStrike" cap="none" dirty="0">
              <a:solidFill>
                <a:schemeClr val="dk2"/>
              </a:solidFill>
              <a:latin typeface="Arial Narrow" panose="020B0606020202030204" pitchFamily="34" charset="0"/>
              <a:sym typeface="PT Sans"/>
            </a:endParaRPr>
          </a:p>
        </p:txBody>
      </p:sp>
      <p:pic>
        <p:nvPicPr>
          <p:cNvPr id="193" name="Shape 1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9555" y="1546152"/>
            <a:ext cx="676275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 rot="-307853">
            <a:off x="787941" y="1612281"/>
            <a:ext cx="207402" cy="67055"/>
          </a:xfrm>
          <a:custGeom>
            <a:avLst/>
            <a:gdLst/>
            <a:ahLst/>
            <a:cxnLst/>
            <a:rect l="0" t="0" r="0" b="0"/>
            <a:pathLst>
              <a:path w="33878" h="10953" extrusionOk="0">
                <a:moveTo>
                  <a:pt x="2228" y="8233"/>
                </a:moveTo>
                <a:cubicBezTo>
                  <a:pt x="7095" y="9951"/>
                  <a:pt x="29716" y="11764"/>
                  <a:pt x="33153" y="10524"/>
                </a:cubicBezTo>
                <a:cubicBezTo>
                  <a:pt x="36589" y="9283"/>
                  <a:pt x="26281" y="2028"/>
                  <a:pt x="22845" y="788"/>
                </a:cubicBezTo>
                <a:cubicBezTo>
                  <a:pt x="19408" y="-452"/>
                  <a:pt x="15685" y="3174"/>
                  <a:pt x="12536" y="3079"/>
                </a:cubicBezTo>
                <a:cubicBezTo>
                  <a:pt x="9386" y="2983"/>
                  <a:pt x="5664" y="-644"/>
                  <a:pt x="3946" y="215"/>
                </a:cubicBezTo>
                <a:cubicBezTo>
                  <a:pt x="2228" y="1074"/>
                  <a:pt x="-2639" y="6514"/>
                  <a:pt x="2228" y="82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95" name="Shape 195"/>
          <p:cNvSpPr/>
          <p:nvPr/>
        </p:nvSpPr>
        <p:spPr>
          <a:xfrm rot="307853" flipH="1">
            <a:off x="1185074" y="1662553"/>
            <a:ext cx="207402" cy="67055"/>
          </a:xfrm>
          <a:custGeom>
            <a:avLst/>
            <a:gdLst/>
            <a:ahLst/>
            <a:cxnLst/>
            <a:rect l="0" t="0" r="0" b="0"/>
            <a:pathLst>
              <a:path w="33878" h="10953" extrusionOk="0">
                <a:moveTo>
                  <a:pt x="2228" y="8233"/>
                </a:moveTo>
                <a:cubicBezTo>
                  <a:pt x="7095" y="9951"/>
                  <a:pt x="29716" y="11764"/>
                  <a:pt x="33153" y="10524"/>
                </a:cubicBezTo>
                <a:cubicBezTo>
                  <a:pt x="36589" y="9283"/>
                  <a:pt x="26281" y="2028"/>
                  <a:pt x="22845" y="788"/>
                </a:cubicBezTo>
                <a:cubicBezTo>
                  <a:pt x="19408" y="-452"/>
                  <a:pt x="15685" y="3174"/>
                  <a:pt x="12536" y="3079"/>
                </a:cubicBezTo>
                <a:cubicBezTo>
                  <a:pt x="9386" y="2983"/>
                  <a:pt x="5664" y="-644"/>
                  <a:pt x="3946" y="215"/>
                </a:cubicBezTo>
                <a:cubicBezTo>
                  <a:pt x="2228" y="1074"/>
                  <a:pt x="-2639" y="6514"/>
                  <a:pt x="2228" y="82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1042275" y="1592600"/>
            <a:ext cx="7517524" cy="23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 dirty="0">
                <a:solidFill>
                  <a:schemeClr val="dk2"/>
                </a:solidFill>
                <a:latin typeface="Arial Narrow" panose="020B0606020202030204" pitchFamily="34" charset="0"/>
              </a:rPr>
              <a:t>“</a:t>
            </a:r>
            <a:r>
              <a:rPr lang="en-US" sz="3200" b="1" i="0" u="none" strike="noStrike" cap="none" dirty="0">
                <a:solidFill>
                  <a:schemeClr val="dk2"/>
                </a:solidFill>
                <a:latin typeface="Arial Narrow" panose="020B0606020202030204" pitchFamily="34" charset="0"/>
              </a:rPr>
              <a:t>The [FES] methodologies</a:t>
            </a:r>
            <a:r>
              <a:rPr lang="en-US" sz="3200" i="0" u="none" strike="noStrike" cap="none" dirty="0">
                <a:solidFill>
                  <a:schemeClr val="dk2"/>
                </a:solidFill>
                <a:latin typeface="Arial Narrow" panose="020B0606020202030204" pitchFamily="34" charset="0"/>
              </a:rPr>
              <a:t>, including the address-based sampling survey design, are </a:t>
            </a:r>
            <a:r>
              <a:rPr lang="en-US" sz="3200" b="1" i="0" u="none" strike="noStrike" cap="none" dirty="0">
                <a:solidFill>
                  <a:schemeClr val="dk2"/>
                </a:solidFill>
                <a:latin typeface="Arial Narrow" panose="020B0606020202030204" pitchFamily="34" charset="0"/>
              </a:rPr>
              <a:t>major improvements</a:t>
            </a:r>
            <a:r>
              <a:rPr lang="en-US" sz="3200" dirty="0">
                <a:latin typeface="Arial Narrow" panose="020B0606020202030204" pitchFamily="34" charset="0"/>
              </a:rPr>
              <a:t>.”</a:t>
            </a:r>
            <a:endParaRPr sz="3200" b="0" i="0" u="none" strike="noStrike" cap="none" dirty="0">
              <a:solidFill>
                <a:schemeClr val="dk2"/>
              </a:solidFill>
              <a:latin typeface="Arial Narrow" panose="020B0606020202030204" pitchFamily="34" charset="0"/>
              <a:sym typeface="PT Sans"/>
            </a:endParaRPr>
          </a:p>
          <a:p>
            <a:pPr marL="342900" marR="0" lvl="0" indent="-13970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2"/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900" marR="0" lvl="0" indent="-13970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2"/>
              </a:solidFill>
              <a:latin typeface="Arial Narrow" panose="020B0606020202030204" pitchFamily="34" charset="0"/>
              <a:sym typeface="PT Sans"/>
            </a:endParaRPr>
          </a:p>
          <a:p>
            <a:pPr marL="342900" marR="0" lvl="0" indent="-13970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2"/>
              </a:solidFill>
              <a:latin typeface="Arial Narrow" panose="020B0606020202030204" pitchFamily="34" charset="0"/>
              <a:sym typeface="PT Sans"/>
            </a:endParaRPr>
          </a:p>
          <a:p>
            <a:pPr marL="342900" marR="0" lvl="0" indent="-139700" algn="l" rtl="0">
              <a:lnSpc>
                <a:spcPct val="2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2"/>
              </a:solidFill>
              <a:latin typeface="Arial Narrow" panose="020B0606020202030204" pitchFamily="34" charset="0"/>
              <a:sym typeface="PT Sans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2286000" y="6355075"/>
            <a:ext cx="6477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U.S. Department of Commerce | National Oceanic and Atmospheric Administration | NOAA Fisheries | Page </a:t>
            </a:r>
            <a:fld id="{00000000-1234-1234-1234-123412341234}" type="slidenum">
              <a:rPr lang="en-US" sz="800" i="0" u="none" strike="noStrike" cap="none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6</a:t>
            </a:fld>
            <a:endParaRPr sz="800" i="0" u="none" strike="noStrike" cap="none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r="4734"/>
          <a:stretch/>
        </p:blipFill>
        <p:spPr>
          <a:xfrm>
            <a:off x="4961951" y="5179225"/>
            <a:ext cx="4182050" cy="117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199" y="457200"/>
            <a:ext cx="82296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T</a:t>
            </a:r>
            <a:endParaRPr>
              <a:latin typeface="Arial Narrow" panose="020B0606020202030204" pitchFamily="34" charset="0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77748" y="393974"/>
            <a:ext cx="8229600" cy="73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Extensive Testing and Peer Review</a:t>
            </a:r>
            <a:endParaRPr sz="3200" b="1" i="0" u="none" strike="noStrike" cap="none">
              <a:solidFill>
                <a:schemeClr val="accent1"/>
              </a:solidFill>
              <a:latin typeface="Arial Narrow" panose="020B0606020202030204" pitchFamily="34" charset="0"/>
              <a:sym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2286000" y="6355075"/>
            <a:ext cx="6477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U.S. Department of Commerce | National Oceanic and Atmospheric Administration | NOAA Fisheries | Page </a:t>
            </a:r>
            <a:fld id="{00000000-1234-1234-1234-123412341234}" type="slidenum">
              <a:rPr lang="en-US" sz="800" i="0" u="none" strike="noStrike" cap="none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7</a:t>
            </a:fld>
            <a:endParaRPr sz="800" i="0" u="none" strike="noStrike" cap="none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199" y="457200"/>
            <a:ext cx="82296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T</a:t>
            </a:r>
            <a:endParaRPr>
              <a:latin typeface="Arial Narrow" panose="020B0606020202030204" pitchFamily="34" charset="0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77748" y="393974"/>
            <a:ext cx="8229600" cy="73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Implementing the FES</a:t>
            </a:r>
            <a:endParaRPr sz="3200" b="1" i="0" u="none" strike="noStrike" cap="none">
              <a:solidFill>
                <a:schemeClr val="accent1"/>
              </a:solidFill>
              <a:latin typeface="Arial Narrow" panose="020B0606020202030204" pitchFamily="34" charset="0"/>
              <a:sym typeface="PT Sans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01575" y="1049175"/>
            <a:ext cx="8742300" cy="49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1" indent="-274320" algn="l" rtl="0">
              <a:spcBef>
                <a:spcPts val="12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Three-year Transition Plan.</a:t>
            </a:r>
            <a:endParaRPr sz="2800" dirty="0">
              <a:latin typeface="Arial Narrow" panose="020B0606020202030204" pitchFamily="34" charset="0"/>
            </a:endParaRPr>
          </a:p>
          <a:p>
            <a:pPr marL="274320" marR="0" lvl="1" indent="-274320" algn="l" rtl="0">
              <a:spcBef>
                <a:spcPts val="12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Developed by NOAA, states,</a:t>
            </a:r>
            <a:br>
              <a:rPr lang="en-US" sz="2800" dirty="0">
                <a:latin typeface="Arial Narrow" panose="020B0606020202030204" pitchFamily="34" charset="0"/>
              </a:rPr>
            </a:br>
            <a:r>
              <a:rPr lang="en-US" sz="2800" dirty="0">
                <a:latin typeface="Arial Narrow" panose="020B0606020202030204" pitchFamily="34" charset="0"/>
              </a:rPr>
              <a:t>councils, commissions.</a:t>
            </a:r>
            <a:endParaRPr sz="2800" dirty="0">
              <a:latin typeface="Arial Narrow" panose="020B0606020202030204" pitchFamily="34" charset="0"/>
            </a:endParaRPr>
          </a:p>
          <a:p>
            <a:pPr marL="914400" marR="0" lvl="2" indent="-299719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dirty="0">
                <a:latin typeface="Arial Narrow" panose="020B0606020202030204" pitchFamily="34" charset="0"/>
              </a:rPr>
              <a:t>Side-by-side benchmarking.</a:t>
            </a:r>
            <a:endParaRPr dirty="0">
              <a:latin typeface="Arial Narrow" panose="020B0606020202030204" pitchFamily="34" charset="0"/>
            </a:endParaRPr>
          </a:p>
          <a:p>
            <a:pPr marL="914400" marR="0" lvl="2" indent="-274319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dirty="0">
                <a:latin typeface="Arial Narrow" panose="020B0606020202030204" pitchFamily="34" charset="0"/>
              </a:rPr>
              <a:t>FES calibration model.</a:t>
            </a:r>
            <a:endParaRPr dirty="0">
              <a:latin typeface="Arial Narrow" panose="020B0606020202030204" pitchFamily="34" charset="0"/>
            </a:endParaRPr>
          </a:p>
          <a:p>
            <a:pPr marL="914400" marR="0" lvl="2" indent="-274319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dirty="0">
                <a:latin typeface="Arial Narrow" panose="020B0606020202030204" pitchFamily="34" charset="0"/>
              </a:rPr>
              <a:t>APAIS adjustments.</a:t>
            </a:r>
            <a:endParaRPr dirty="0">
              <a:latin typeface="Arial Narrow" panose="020B0606020202030204" pitchFamily="34" charset="0"/>
            </a:endParaRPr>
          </a:p>
          <a:p>
            <a:pPr marL="914400" marR="0" lvl="2" indent="-274319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dirty="0">
                <a:latin typeface="Arial Narrow" panose="020B0606020202030204" pitchFamily="34" charset="0"/>
              </a:rPr>
              <a:t>Re-estimation.</a:t>
            </a:r>
            <a:endParaRPr dirty="0">
              <a:latin typeface="Arial Narrow" panose="020B0606020202030204" pitchFamily="34" charset="0"/>
            </a:endParaRPr>
          </a:p>
          <a:p>
            <a:pPr marL="1600200" marR="0" lvl="3" indent="-228600" algn="l" rtl="0"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latin typeface="Arial Narrow" panose="020B0606020202030204" pitchFamily="34" charset="0"/>
              </a:rPr>
              <a:t>Stock assessments.</a:t>
            </a:r>
            <a:endParaRPr dirty="0">
              <a:latin typeface="Arial Narrow" panose="020B0606020202030204" pitchFamily="34" charset="0"/>
            </a:endParaRPr>
          </a:p>
          <a:p>
            <a:pPr marL="1600200" marR="0" lvl="3" indent="-228600" algn="l" rtl="0"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latin typeface="Arial Narrow" panose="020B0606020202030204" pitchFamily="34" charset="0"/>
              </a:rPr>
              <a:t>Management decisions.</a:t>
            </a:r>
            <a:endParaRPr dirty="0">
              <a:latin typeface="Arial Narrow" panose="020B0606020202030204" pitchFamily="34" charset="0"/>
            </a:endParaRPr>
          </a:p>
          <a:p>
            <a:pPr marL="45720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 Narrow" panose="020B0606020202030204" pitchFamily="34" charset="0"/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l="33998" t="22044" r="35320" b="7074"/>
          <a:stretch/>
        </p:blipFill>
        <p:spPr>
          <a:xfrm rot="-154115">
            <a:off x="6000182" y="1392940"/>
            <a:ext cx="2846837" cy="36822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950" y="2735930"/>
            <a:ext cx="336125" cy="33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950" y="3331254"/>
            <a:ext cx="336125" cy="33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 rot="10800000" flipH="1">
            <a:off x="1088325" y="4670529"/>
            <a:ext cx="726300" cy="1080300"/>
          </a:xfrm>
          <a:prstGeom prst="bentArrow">
            <a:avLst>
              <a:gd name="adj1" fmla="val 25602"/>
              <a:gd name="adj2" fmla="val 32526"/>
              <a:gd name="adj3" fmla="val 31237"/>
              <a:gd name="adj4" fmla="val 51759"/>
            </a:avLst>
          </a:prstGeom>
          <a:solidFill>
            <a:srgbClr val="00899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1005875" y="4485254"/>
            <a:ext cx="336000" cy="336000"/>
          </a:xfrm>
          <a:prstGeom prst="ellipse">
            <a:avLst/>
          </a:prstGeom>
          <a:solidFill>
            <a:srgbClr val="00899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1005875" y="3895879"/>
            <a:ext cx="336000" cy="336000"/>
          </a:xfrm>
          <a:prstGeom prst="ellipse">
            <a:avLst/>
          </a:prstGeom>
          <a:solidFill>
            <a:srgbClr val="00899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325" y="1568700"/>
            <a:ext cx="5716926" cy="4863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2286000" y="6355075"/>
            <a:ext cx="6471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U.S. Department of Commerce | National Oceanic and Atmospheric Administration | NOAA Fisheries | Page </a:t>
            </a:r>
            <a:fld id="{00000000-1234-1234-1234-123412341234}" type="slidenum">
              <a:rPr lang="en-US" sz="800" i="0" u="none" strike="noStrike" cap="none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8</a:t>
            </a:fld>
            <a:endParaRPr sz="800" i="0" u="none" strike="noStrike" cap="none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199" y="457200"/>
            <a:ext cx="82296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T</a:t>
            </a:r>
            <a:endParaRPr>
              <a:latin typeface="Arial Narrow" panose="020B0606020202030204" pitchFamily="34" charset="0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01573" y="1049180"/>
            <a:ext cx="4967562" cy="49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1" indent="-274320" algn="l" rtl="0">
              <a:spcBef>
                <a:spcPts val="12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FES estimates are several times higher than CHTS.</a:t>
            </a:r>
            <a:endParaRPr sz="2800" dirty="0">
              <a:latin typeface="Arial Narrow" panose="020B0606020202030204" pitchFamily="34" charset="0"/>
            </a:endParaRPr>
          </a:p>
          <a:p>
            <a:pPr marL="914400" marR="0" lvl="2" indent="-299719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dirty="0">
                <a:latin typeface="Arial Narrow" panose="020B0606020202030204" pitchFamily="34" charset="0"/>
              </a:rPr>
              <a:t>Vary by mode, state, and wave.</a:t>
            </a:r>
            <a:endParaRPr dirty="0">
              <a:latin typeface="Arial Narrow" panose="020B0606020202030204" pitchFamily="34" charset="0"/>
            </a:endParaRPr>
          </a:p>
          <a:p>
            <a:pPr marL="914400" marR="0" lvl="2" indent="-274319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dirty="0">
                <a:latin typeface="Arial Narrow" panose="020B0606020202030204" pitchFamily="34" charset="0"/>
              </a:rPr>
              <a:t>Does not necessarily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mean overfishing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has been or is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occurring.</a:t>
            </a:r>
            <a:endParaRPr dirty="0">
              <a:latin typeface="Arial Narrow" panose="020B0606020202030204" pitchFamily="34" charset="0"/>
            </a:endParaRPr>
          </a:p>
          <a:p>
            <a:pPr marL="45720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 dirty="0">
              <a:latin typeface="Arial Narrow" panose="020B0606020202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77748" y="393974"/>
            <a:ext cx="8229600" cy="73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Side-by-Side Benchmarking</a:t>
            </a:r>
            <a:endParaRPr sz="3200" b="1" i="0" u="none" strike="noStrike" cap="none">
              <a:solidFill>
                <a:schemeClr val="accent1"/>
              </a:solidFill>
              <a:latin typeface="Arial Narrow" panose="020B0606020202030204" pitchFamily="34" charset="0"/>
              <a:sym typeface="PT Sans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6854882" y="3208949"/>
            <a:ext cx="1878000" cy="10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Private Boat</a:t>
            </a:r>
            <a:endParaRPr sz="2100" b="1"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3.3 x higher</a:t>
            </a:r>
            <a:endParaRPr sz="1800"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on average</a:t>
            </a:r>
            <a:endParaRPr sz="1800"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6376217" y="4888263"/>
            <a:ext cx="1878000" cy="10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Shore</a:t>
            </a:r>
            <a:endParaRPr sz="2100" b="1"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6.1 x higher</a:t>
            </a:r>
            <a:endParaRPr sz="1800"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on average</a:t>
            </a:r>
            <a:endParaRPr sz="1800"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pic>
        <p:nvPicPr>
          <p:cNvPr id="230" name="Shape 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964750" y="4833300"/>
            <a:ext cx="1032075" cy="977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1" name="Shape 2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0623" y="2158037"/>
            <a:ext cx="1709375" cy="1121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2286000" y="6355075"/>
            <a:ext cx="6471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U.S. Department of Commerce | National Oceanic and Atmospheric Administration | NOAA Fisheries | Page </a:t>
            </a:r>
            <a:fld id="{00000000-1234-1234-1234-123412341234}" type="slidenum">
              <a:rPr lang="en-US" sz="800" i="0" u="none" strike="noStrike" cap="none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9</a:t>
            </a:fld>
            <a:endParaRPr sz="80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199" y="457200"/>
            <a:ext cx="82296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T</a:t>
            </a:r>
            <a:endParaRPr>
              <a:latin typeface="Arial Narrow" panose="020B0606020202030204" pitchFamily="34" charset="0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77748" y="393974"/>
            <a:ext cx="8229600" cy="73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 Narrow" panose="020B0606020202030204" pitchFamily="34" charset="0"/>
              </a:rPr>
              <a:t>FES Calibration Model</a:t>
            </a:r>
            <a:endParaRPr sz="3200" b="1" i="0" u="none" strike="noStrike" cap="none">
              <a:solidFill>
                <a:schemeClr val="accent1"/>
              </a:solidFill>
              <a:latin typeface="Arial Narrow" panose="020B0606020202030204" pitchFamily="34" charset="0"/>
              <a:sym typeface="PT Sans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01574" y="1049175"/>
            <a:ext cx="8869425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1" indent="-27432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Developed with independent consultants.</a:t>
            </a:r>
            <a:endParaRPr sz="2800" dirty="0">
              <a:latin typeface="Arial Narrow" panose="020B0606020202030204" pitchFamily="34" charset="0"/>
            </a:endParaRPr>
          </a:p>
          <a:p>
            <a:pPr marL="274320" marR="0" lvl="1" indent="-27432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Peer-reviewed.</a:t>
            </a:r>
            <a:endParaRPr sz="2800" dirty="0">
              <a:latin typeface="Arial Narrow" panose="020B0606020202030204" pitchFamily="34" charset="0"/>
            </a:endParaRPr>
          </a:p>
          <a:p>
            <a:pPr marL="274320" lvl="1" indent="-274320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Will create common effort currency for 1981-2017.</a:t>
            </a:r>
            <a:endParaRPr sz="2800" dirty="0">
              <a:latin typeface="Arial Narrow" panose="020B0606020202030204" pitchFamily="34" charset="0"/>
            </a:endParaRPr>
          </a:p>
          <a:p>
            <a:pPr marL="274320" marR="0" lvl="1" indent="-27432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dirty="0">
                <a:latin typeface="Arial Narrow" panose="020B0606020202030204" pitchFamily="34" charset="0"/>
              </a:rPr>
              <a:t>Not indicating a recent increase in effort.</a:t>
            </a:r>
            <a:endParaRPr sz="2800" dirty="0">
              <a:latin typeface="Arial Narrow" panose="020B0606020202030204" pitchFamily="34" charset="0"/>
            </a:endParaRPr>
          </a:p>
          <a:p>
            <a:pPr marL="914400" marR="0" lvl="2" indent="-28066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•"/>
            </a:pPr>
            <a:r>
              <a:rPr lang="en-US" sz="2500" dirty="0">
                <a:latin typeface="Arial Narrow" panose="020B0606020202030204" pitchFamily="34" charset="0"/>
              </a:rPr>
              <a:t>Calibrated estimates will be higher back through 1981.</a:t>
            </a:r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240" name="Shape 240"/>
          <p:cNvSpPr/>
          <p:nvPr/>
        </p:nvSpPr>
        <p:spPr>
          <a:xfrm rot="10800000">
            <a:off x="2218350" y="4147475"/>
            <a:ext cx="4707300" cy="2111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6AC1"/>
              </a:gs>
              <a:gs pos="100000">
                <a:srgbClr val="03223C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2400838" y="4920843"/>
            <a:ext cx="1175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 Narrow" panose="020B0606020202030204" pitchFamily="34" charset="0"/>
                <a:ea typeface="PT Sans"/>
                <a:cs typeface="PT Sans"/>
                <a:sym typeface="PT Sans"/>
              </a:rPr>
              <a:t>CHTS</a:t>
            </a:r>
            <a:endParaRPr sz="2800" b="1">
              <a:solidFill>
                <a:srgbClr val="FFFFFF"/>
              </a:solidFill>
              <a:latin typeface="Arial Narrow" panose="020B0606020202030204" pitchFamily="34" charset="0"/>
              <a:ea typeface="PT Sans"/>
              <a:cs typeface="PT Sans"/>
              <a:sym typeface="PT Sans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5623413" y="4920843"/>
            <a:ext cx="1175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 Narrow" panose="020B0606020202030204" pitchFamily="34" charset="0"/>
              </a:rPr>
              <a:t>FES</a:t>
            </a:r>
            <a:endParaRPr sz="28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2640" y="4395725"/>
            <a:ext cx="583283" cy="55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2638" y="5479157"/>
            <a:ext cx="583291" cy="38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3589" y="5555360"/>
            <a:ext cx="583291" cy="38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1688" y="5555355"/>
            <a:ext cx="583291" cy="38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611" y="4285979"/>
            <a:ext cx="583283" cy="55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2217" y="4395716"/>
            <a:ext cx="583283" cy="55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488" y="4395725"/>
            <a:ext cx="583283" cy="55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2676" y="4395727"/>
            <a:ext cx="583283" cy="55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0562" y="5508839"/>
            <a:ext cx="583291" cy="38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6148" y="4285986"/>
            <a:ext cx="583283" cy="55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9951" y="4395736"/>
            <a:ext cx="583283" cy="55225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3496769" y="5071363"/>
            <a:ext cx="2328300" cy="284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OAA Fisheries Content Slides">
  <a:themeElements>
    <a:clrScheme name="Custom 11">
      <a:dk1>
        <a:srgbClr val="000000"/>
      </a:dk1>
      <a:lt1>
        <a:srgbClr val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OAA Fisheries Content Slides">
  <a:themeElements>
    <a:clrScheme name="Custom 11">
      <a:dk1>
        <a:srgbClr val="000000"/>
      </a:dk1>
      <a:lt1>
        <a:srgbClr val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540</Words>
  <Application>Microsoft Office PowerPoint</Application>
  <PresentationFormat>On-screen Show (4:3)</PresentationFormat>
  <Paragraphs>135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PT Sans</vt:lpstr>
      <vt:lpstr>Arial Narrow</vt:lpstr>
      <vt:lpstr>Office Theme</vt:lpstr>
      <vt:lpstr>2_NOAA Fisheries Content Slides</vt:lpstr>
      <vt:lpstr>1_NOAA Fisheries Content Slides</vt:lpstr>
      <vt:lpstr>Marine Recreational Information Program   FES Transition Update  Dr. Ned Cyr, Director Office of Science &amp; Technology</vt:lpstr>
      <vt:lpstr>Estimating Total Recreational Catch</vt:lpstr>
      <vt:lpstr>Assessing the Health of Fish Stocks</vt:lpstr>
      <vt:lpstr>T</vt:lpstr>
      <vt:lpstr>T</vt:lpstr>
      <vt:lpstr>T</vt:lpstr>
      <vt:lpstr>T</vt:lpstr>
      <vt:lpstr>T</vt:lpstr>
      <vt:lpstr>T</vt:lpstr>
      <vt:lpstr>APAIS Adjustment Model</vt:lpstr>
      <vt:lpstr>T</vt:lpstr>
      <vt:lpstr>T</vt:lpstr>
      <vt:lpstr>T</vt:lpstr>
      <vt:lpstr>T</vt:lpstr>
      <vt:lpstr>T</vt:lpstr>
      <vt:lpstr>What have you heard?  What do you need?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Recreational Information Program   FES Transition Update  Dr. Ned Cyr, Director Office of Science &amp; Technology</dc:title>
  <dc:creator>David.Bard</dc:creator>
  <cp:lastModifiedBy>David.Bard</cp:lastModifiedBy>
  <cp:revision>19</cp:revision>
  <dcterms:modified xsi:type="dcterms:W3CDTF">2018-02-16T21:57:27Z</dcterms:modified>
</cp:coreProperties>
</file>