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 id="2147483696" r:id="rId3"/>
  </p:sldMasterIdLst>
  <p:notesMasterIdLst>
    <p:notesMasterId r:id="rId29"/>
  </p:notesMasterIdLst>
  <p:handoutMasterIdLst>
    <p:handoutMasterId r:id="rId30"/>
  </p:handoutMasterIdLst>
  <p:sldIdLst>
    <p:sldId id="272" r:id="rId4"/>
    <p:sldId id="364" r:id="rId5"/>
    <p:sldId id="388" r:id="rId6"/>
    <p:sldId id="385" r:id="rId7"/>
    <p:sldId id="387" r:id="rId8"/>
    <p:sldId id="383" r:id="rId9"/>
    <p:sldId id="386" r:id="rId10"/>
    <p:sldId id="393" r:id="rId11"/>
    <p:sldId id="394" r:id="rId12"/>
    <p:sldId id="399" r:id="rId13"/>
    <p:sldId id="400" r:id="rId14"/>
    <p:sldId id="362" r:id="rId15"/>
    <p:sldId id="320" r:id="rId16"/>
    <p:sldId id="321" r:id="rId17"/>
    <p:sldId id="322" r:id="rId18"/>
    <p:sldId id="323" r:id="rId19"/>
    <p:sldId id="324" r:id="rId20"/>
    <p:sldId id="325" r:id="rId21"/>
    <p:sldId id="377" r:id="rId22"/>
    <p:sldId id="356" r:id="rId23"/>
    <p:sldId id="366" r:id="rId24"/>
    <p:sldId id="369" r:id="rId25"/>
    <p:sldId id="398" r:id="rId26"/>
    <p:sldId id="380" r:id="rId27"/>
    <p:sldId id="378" r:id="rId2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A557C"/>
    <a:srgbClr val="A9C8F4"/>
    <a:srgbClr val="4982C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653"/>
    <p:restoredTop sz="94470" autoAdjust="0"/>
  </p:normalViewPr>
  <p:slideViewPr>
    <p:cSldViewPr>
      <p:cViewPr>
        <p:scale>
          <a:sx n="60" d="100"/>
          <a:sy n="60" d="100"/>
        </p:scale>
        <p:origin x="-1109" y="-101"/>
      </p:cViewPr>
      <p:guideLst>
        <p:guide orient="horz" pos="2160"/>
        <p:guide pos="2880"/>
      </p:guideLst>
    </p:cSldViewPr>
  </p:slideViewPr>
  <p:notesTextViewPr>
    <p:cViewPr>
      <p:scale>
        <a:sx n="1" d="1"/>
        <a:sy n="1" d="1"/>
      </p:scale>
      <p:origin x="0" y="0"/>
    </p:cViewPr>
  </p:notesTextViewPr>
  <p:sorterViewPr>
    <p:cViewPr>
      <p:scale>
        <a:sx n="100" d="100"/>
        <a:sy n="100" d="100"/>
      </p:scale>
      <p:origin x="0" y="2491"/>
    </p:cViewPr>
  </p:sorterViewPr>
  <p:notesViewPr>
    <p:cSldViewPr>
      <p:cViewPr>
        <p:scale>
          <a:sx n="80" d="100"/>
          <a:sy n="80" d="100"/>
        </p:scale>
        <p:origin x="-1987" y="-5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9795F4C-B547-4E89-992E-14204EA63D46}" type="datetimeFigureOut">
              <a:rPr lang="en-US" smtClean="0"/>
              <a:t>12/5/2016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93F6BAB-142C-45E3-9718-09EA7E67D6EC}" type="slidenum">
              <a:rPr lang="en-US" smtClean="0"/>
              <a:t>‹#›</a:t>
            </a:fld>
            <a:endParaRPr lang="en-US"/>
          </a:p>
        </p:txBody>
      </p:sp>
    </p:spTree>
    <p:extLst>
      <p:ext uri="{BB962C8B-B14F-4D97-AF65-F5344CB8AC3E}">
        <p14:creationId xmlns:p14="http://schemas.microsoft.com/office/powerpoint/2010/main" val="26161116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0211F7A-B2C5-4843-9041-2FBABA1C7E51}" type="datetimeFigureOut">
              <a:rPr lang="en-US" smtClean="0"/>
              <a:t>12/5/2016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FAE1904-D6F2-42D7-A7FA-A50371B6EB31}" type="slidenum">
              <a:rPr lang="en-US" smtClean="0"/>
              <a:t>‹#›</a:t>
            </a:fld>
            <a:endParaRPr lang="en-US"/>
          </a:p>
        </p:txBody>
      </p:sp>
    </p:spTree>
    <p:extLst>
      <p:ext uri="{BB962C8B-B14F-4D97-AF65-F5344CB8AC3E}">
        <p14:creationId xmlns:p14="http://schemas.microsoft.com/office/powerpoint/2010/main" val="25262742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Very excited about talking about the work conducted by the </a:t>
            </a:r>
            <a:r>
              <a:rPr lang="en-US" dirty="0" err="1" smtClean="0"/>
              <a:t>Lenfest</a:t>
            </a:r>
            <a:r>
              <a:rPr lang="en-US" dirty="0" smtClean="0"/>
              <a:t> Task Force on developing fishery</a:t>
            </a:r>
            <a:r>
              <a:rPr lang="en-US" baseline="0" dirty="0" smtClean="0"/>
              <a:t> Ecosystem Plans.</a:t>
            </a:r>
          </a:p>
          <a:p>
            <a:endParaRPr lang="en-US" baseline="0" dirty="0" smtClean="0"/>
          </a:p>
          <a:p>
            <a:r>
              <a:rPr lang="en-US" baseline="0" dirty="0" smtClean="0"/>
              <a:t>We will be talking about FEP which is a counterpoint to the FMPs that council’s already using</a:t>
            </a:r>
            <a:endParaRPr lang="en-US" dirty="0"/>
          </a:p>
        </p:txBody>
      </p:sp>
      <p:sp>
        <p:nvSpPr>
          <p:cNvPr id="4" name="Slide Number Placeholder 3"/>
          <p:cNvSpPr>
            <a:spLocks noGrp="1"/>
          </p:cNvSpPr>
          <p:nvPr>
            <p:ph type="sldNum" sz="quarter" idx="10"/>
          </p:nvPr>
        </p:nvSpPr>
        <p:spPr/>
        <p:txBody>
          <a:bodyPr/>
          <a:lstStyle/>
          <a:p>
            <a:fld id="{FFAE1904-D6F2-42D7-A7FA-A50371B6EB31}" type="slidenum">
              <a:rPr lang="en-US" smtClean="0"/>
              <a:t>1</a:t>
            </a:fld>
            <a:endParaRPr lang="en-US"/>
          </a:p>
        </p:txBody>
      </p:sp>
    </p:spTree>
    <p:extLst>
      <p:ext uri="{BB962C8B-B14F-4D97-AF65-F5344CB8AC3E}">
        <p14:creationId xmlns:p14="http://schemas.microsoft.com/office/powerpoint/2010/main" val="8183134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4572000" cy="3429000"/>
          </a:xfrm>
        </p:spPr>
      </p:sp>
      <p:sp>
        <p:nvSpPr>
          <p:cNvPr id="3" name="Notes Placeholder 2"/>
          <p:cNvSpPr>
            <a:spLocks noGrp="1"/>
          </p:cNvSpPr>
          <p:nvPr>
            <p:ph type="body" idx="1"/>
          </p:nvPr>
        </p:nvSpPr>
        <p:spPr/>
        <p:txBody>
          <a:bodyPr/>
          <a:lstStyle/>
          <a:p>
            <a:r>
              <a:rPr lang="en-US" dirty="0" smtClean="0"/>
              <a:t>Collapsed in 1970s, going from about 10 MT to almost zero due to a combination of fishing</a:t>
            </a:r>
            <a:r>
              <a:rPr lang="en-US" baseline="0" dirty="0" smtClean="0"/>
              <a:t> pressure and changing environmental conditions creating huge hypoxic areas.</a:t>
            </a:r>
            <a:endParaRPr lang="en-US" dirty="0"/>
          </a:p>
        </p:txBody>
      </p:sp>
      <p:sp>
        <p:nvSpPr>
          <p:cNvPr id="4" name="Slide Number Placeholder 3"/>
          <p:cNvSpPr>
            <a:spLocks noGrp="1"/>
          </p:cNvSpPr>
          <p:nvPr>
            <p:ph type="sldNum" sz="quarter" idx="10"/>
          </p:nvPr>
        </p:nvSpPr>
        <p:spPr/>
        <p:txBody>
          <a:bodyPr/>
          <a:lstStyle/>
          <a:p>
            <a:fld id="{68756F76-760E-421C-B5D5-BFE4BACBA39B}"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17135346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A569E2D-A5B0-48CA-906E-AC1532272625}" type="slidenum">
              <a:rPr lang="en-US" smtClean="0">
                <a:solidFill>
                  <a:prstClr val="black"/>
                </a:solidFill>
              </a:rPr>
              <a:pPr>
                <a:defRPr/>
              </a:pPr>
              <a:t>11</a:t>
            </a:fld>
            <a:endParaRPr lang="en-US">
              <a:solidFill>
                <a:prstClr val="black"/>
              </a:solidFill>
            </a:endParaRPr>
          </a:p>
        </p:txBody>
      </p:sp>
    </p:spTree>
    <p:extLst>
      <p:ext uri="{BB962C8B-B14F-4D97-AF65-F5344CB8AC3E}">
        <p14:creationId xmlns:p14="http://schemas.microsoft.com/office/powerpoint/2010/main" val="3278723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Three we made</a:t>
            </a:r>
            <a:r>
              <a:rPr lang="en-US" baseline="0" dirty="0" smtClean="0"/>
              <a:t> sure our guidance is consistent with the legal statutes concerning fisheries regulations as they exist now.</a:t>
            </a:r>
          </a:p>
          <a:p>
            <a:endParaRPr lang="en-US" dirty="0" smtClean="0"/>
          </a:p>
          <a:p>
            <a:endParaRPr lang="en-US" dirty="0" smtClean="0"/>
          </a:p>
          <a:p>
            <a:r>
              <a:rPr lang="en-US" dirty="0" smtClean="0"/>
              <a:t>Now, we adopted a generic planning framework but through the lens</a:t>
            </a:r>
            <a:r>
              <a:rPr lang="en-US" baseline="0" dirty="0" smtClean="0"/>
              <a:t> of operationalizing EBFM, what we call the FEP loop.  </a:t>
            </a:r>
            <a:endParaRPr lang="en-US" dirty="0"/>
          </a:p>
        </p:txBody>
      </p:sp>
      <p:sp>
        <p:nvSpPr>
          <p:cNvPr id="4" name="Slide Number Placeholder 3"/>
          <p:cNvSpPr>
            <a:spLocks noGrp="1"/>
          </p:cNvSpPr>
          <p:nvPr>
            <p:ph type="sldNum" sz="quarter" idx="10"/>
          </p:nvPr>
        </p:nvSpPr>
        <p:spPr/>
        <p:txBody>
          <a:bodyPr/>
          <a:lstStyle/>
          <a:p>
            <a:fld id="{04D7F97D-96B0-184F-98A3-4A887D7BCB7D}" type="slidenum">
              <a:rPr lang="en-US" smtClean="0"/>
              <a:t>12</a:t>
            </a:fld>
            <a:endParaRPr lang="en-US"/>
          </a:p>
        </p:txBody>
      </p:sp>
    </p:spTree>
    <p:extLst>
      <p:ext uri="{BB962C8B-B14F-4D97-AF65-F5344CB8AC3E}">
        <p14:creationId xmlns:p14="http://schemas.microsoft.com/office/powerpoint/2010/main" val="12373625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a:t>
            </a:r>
            <a:r>
              <a:rPr lang="en-US" baseline="30000" dirty="0" smtClean="0"/>
              <a:t>st</a:t>
            </a:r>
            <a:r>
              <a:rPr lang="en-US" dirty="0" smtClean="0"/>
              <a:t> step – Taking inventory, conceptual</a:t>
            </a:r>
            <a:r>
              <a:rPr lang="en-US" baseline="0" dirty="0" smtClean="0"/>
              <a:t> mapping of the system, indicators, and inventory of key threats such as climate change, Ocean Acidification, habitat loss, fleet demographics, market shifts</a:t>
            </a:r>
          </a:p>
          <a:p>
            <a:endParaRPr lang="en-US" baseline="0" dirty="0" smtClean="0"/>
          </a:p>
          <a:p>
            <a:r>
              <a:rPr lang="en-US" baseline="0" dirty="0" smtClean="0"/>
              <a:t>What we found in looking around is that regional councils are actually doing this step very well</a:t>
            </a:r>
            <a:endParaRPr lang="en-US" dirty="0"/>
          </a:p>
        </p:txBody>
      </p:sp>
      <p:sp>
        <p:nvSpPr>
          <p:cNvPr id="4" name="Slide Number Placeholder 3"/>
          <p:cNvSpPr>
            <a:spLocks noGrp="1"/>
          </p:cNvSpPr>
          <p:nvPr>
            <p:ph type="sldNum" sz="quarter" idx="10"/>
          </p:nvPr>
        </p:nvSpPr>
        <p:spPr/>
        <p:txBody>
          <a:bodyPr/>
          <a:lstStyle/>
          <a:p>
            <a:fld id="{FFAE1904-D6F2-42D7-A7FA-A50371B6EB31}" type="slidenum">
              <a:rPr lang="en-US" smtClean="0"/>
              <a:t>13</a:t>
            </a:fld>
            <a:endParaRPr lang="en-US"/>
          </a:p>
        </p:txBody>
      </p:sp>
    </p:spTree>
    <p:extLst>
      <p:ext uri="{BB962C8B-B14F-4D97-AF65-F5344CB8AC3E}">
        <p14:creationId xmlns:p14="http://schemas.microsoft.com/office/powerpoint/2010/main" val="8183134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Once you understand what your system is, you ask, well, where do we want</a:t>
            </a:r>
            <a:r>
              <a:rPr lang="en-US" baseline="0" dirty="0" smtClean="0"/>
              <a:t> to go. </a:t>
            </a:r>
          </a:p>
          <a:p>
            <a:endParaRPr lang="en-US" baseline="0" dirty="0" smtClean="0"/>
          </a:p>
          <a:p>
            <a:r>
              <a:rPr lang="en-US" dirty="0" smtClean="0"/>
              <a:t>Like any planning</a:t>
            </a:r>
            <a:r>
              <a:rPr lang="en-US" baseline="0" dirty="0" smtClean="0"/>
              <a:t> process, starts with a high level </a:t>
            </a:r>
            <a:r>
              <a:rPr lang="en-US" dirty="0" smtClean="0"/>
              <a:t>Vision that follows with developing strategic objectives (ecological,</a:t>
            </a:r>
            <a:r>
              <a:rPr lang="en-US" baseline="0" dirty="0" smtClean="0"/>
              <a:t> economic, and social),</a:t>
            </a:r>
            <a:r>
              <a:rPr lang="en-US" dirty="0" smtClean="0"/>
              <a:t> and an</a:t>
            </a:r>
            <a:r>
              <a:rPr lang="en-US" baseline="0" dirty="0" smtClean="0"/>
              <a:t> </a:t>
            </a:r>
            <a:r>
              <a:rPr lang="en-US" baseline="0" dirty="0" err="1" smtClean="0"/>
              <a:t>extemely</a:t>
            </a:r>
            <a:r>
              <a:rPr lang="en-US" baseline="0" dirty="0" smtClean="0"/>
              <a:t> important step is </a:t>
            </a:r>
            <a:r>
              <a:rPr lang="en-US" dirty="0" smtClean="0"/>
              <a:t>prioritization – </a:t>
            </a:r>
            <a:r>
              <a:rPr lang="en-US" dirty="0" err="1" smtClean="0"/>
              <a:t>wihtout</a:t>
            </a:r>
            <a:r>
              <a:rPr lang="en-US" dirty="0" smtClean="0"/>
              <a:t> which we will</a:t>
            </a:r>
            <a:r>
              <a:rPr lang="en-US" baseline="0" dirty="0" smtClean="0"/>
              <a:t> continue to be mired in the complexity of fishery systems</a:t>
            </a:r>
            <a:r>
              <a:rPr lang="en-US" dirty="0" smtClean="0"/>
              <a:t> (based on risk),</a:t>
            </a:r>
            <a:r>
              <a:rPr lang="en-US" baseline="0" dirty="0" smtClean="0"/>
              <a:t> and operationalizing.  Emphasize prioritization as critical here.   </a:t>
            </a:r>
          </a:p>
          <a:p>
            <a:endParaRPr lang="en-US" baseline="0" dirty="0" smtClean="0"/>
          </a:p>
          <a:p>
            <a:r>
              <a:rPr lang="en-US" baseline="0" dirty="0" smtClean="0"/>
              <a:t>Can’t capture every single thing.</a:t>
            </a:r>
            <a:endParaRPr lang="en-US" dirty="0"/>
          </a:p>
        </p:txBody>
      </p:sp>
      <p:sp>
        <p:nvSpPr>
          <p:cNvPr id="4" name="Slide Number Placeholder 3"/>
          <p:cNvSpPr>
            <a:spLocks noGrp="1"/>
          </p:cNvSpPr>
          <p:nvPr>
            <p:ph type="sldNum" sz="quarter" idx="10"/>
          </p:nvPr>
        </p:nvSpPr>
        <p:spPr/>
        <p:txBody>
          <a:bodyPr/>
          <a:lstStyle/>
          <a:p>
            <a:fld id="{FFAE1904-D6F2-42D7-A7FA-A50371B6EB31}" type="slidenum">
              <a:rPr lang="en-US" smtClean="0"/>
              <a:t>14</a:t>
            </a:fld>
            <a:endParaRPr lang="en-US"/>
          </a:p>
        </p:txBody>
      </p:sp>
    </p:spTree>
    <p:extLst>
      <p:ext uri="{BB962C8B-B14F-4D97-AF65-F5344CB8AC3E}">
        <p14:creationId xmlns:p14="http://schemas.microsoft.com/office/powerpoint/2010/main" val="8183134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a:t>
            </a:r>
            <a:r>
              <a:rPr lang="en-US" baseline="0" dirty="0" smtClean="0"/>
              <a:t> you know </a:t>
            </a:r>
            <a:r>
              <a:rPr lang="en-US" i="1" baseline="0" dirty="0" smtClean="0"/>
              <a:t>what </a:t>
            </a:r>
            <a:r>
              <a:rPr lang="en-US" i="0" u="sng" baseline="0" dirty="0" smtClean="0"/>
              <a:t> you want to get done.  How are you going to do that? </a:t>
            </a:r>
          </a:p>
          <a:p>
            <a:endParaRPr lang="en-US" i="0" u="sng" baseline="0" dirty="0" smtClean="0"/>
          </a:p>
          <a:p>
            <a:r>
              <a:rPr lang="en-US" dirty="0" smtClean="0"/>
              <a:t>There are a Number of </a:t>
            </a:r>
            <a:r>
              <a:rPr lang="en-US" dirty="0" err="1" smtClean="0"/>
              <a:t>impt</a:t>
            </a:r>
            <a:r>
              <a:rPr lang="en-US" dirty="0" smtClean="0"/>
              <a:t>.</a:t>
            </a:r>
            <a:r>
              <a:rPr lang="en-US" baseline="0" dirty="0" smtClean="0"/>
              <a:t> Activities aligned with this step.</a:t>
            </a:r>
          </a:p>
          <a:p>
            <a:endParaRPr lang="en-US" baseline="0" dirty="0" smtClean="0"/>
          </a:p>
          <a:p>
            <a:r>
              <a:rPr lang="en-US" baseline="0" dirty="0" smtClean="0"/>
              <a:t>- Identifying performance measures </a:t>
            </a:r>
            <a:r>
              <a:rPr lang="mr-IN" baseline="0" dirty="0" smtClean="0"/>
              <a:t>–</a:t>
            </a:r>
            <a:r>
              <a:rPr lang="en-US" baseline="0" dirty="0" smtClean="0"/>
              <a:t>  include the metrics that will track and </a:t>
            </a:r>
            <a:r>
              <a:rPr lang="en-US" baseline="0" dirty="0" err="1" smtClean="0"/>
              <a:t>benchnmakrs</a:t>
            </a:r>
            <a:r>
              <a:rPr lang="en-US" baseline="0" dirty="0" smtClean="0"/>
              <a:t> that constitute success.  </a:t>
            </a:r>
          </a:p>
          <a:p>
            <a:pPr marL="171450" indent="-171450">
              <a:buFontTx/>
              <a:buChar char="-"/>
            </a:pPr>
            <a:r>
              <a:rPr lang="en-US" baseline="0" dirty="0" smtClean="0"/>
              <a:t>Coming up with diverse alternative solutions, and then judging the likely </a:t>
            </a:r>
            <a:r>
              <a:rPr lang="en-US" baseline="0" dirty="0" err="1" smtClean="0"/>
              <a:t>outcmes</a:t>
            </a:r>
            <a:r>
              <a:rPr lang="en-US" baseline="0" dirty="0" smtClean="0"/>
              <a:t> across the different </a:t>
            </a:r>
            <a:r>
              <a:rPr lang="en-US" baseline="0" dirty="0" err="1" smtClean="0"/>
              <a:t>perfrmance</a:t>
            </a:r>
            <a:r>
              <a:rPr lang="en-US" baseline="0" dirty="0" smtClean="0"/>
              <a:t> measures because we know we can’t maximize everything we want to do/</a:t>
            </a:r>
          </a:p>
          <a:p>
            <a:pPr marL="171450" indent="-171450">
              <a:buFontTx/>
              <a:buChar char="-"/>
            </a:pPr>
            <a:r>
              <a:rPr lang="en-US" baseline="0" dirty="0" smtClean="0"/>
              <a:t>- does two important things.  (1) Reveals sub-optimal strategies – here are strategies that don’t work.  (2) And also reveals fundamental trade offs that can’t be </a:t>
            </a:r>
            <a:r>
              <a:rPr lang="en-US" baseline="0" dirty="0" err="1" smtClean="0"/>
              <a:t>overcme</a:t>
            </a:r>
            <a:r>
              <a:rPr lang="en-US" baseline="0" dirty="0" smtClean="0"/>
              <a:t> with additional science or policy tools. It lays those bare.</a:t>
            </a:r>
            <a:endParaRPr lang="en-US" dirty="0"/>
          </a:p>
        </p:txBody>
      </p:sp>
      <p:sp>
        <p:nvSpPr>
          <p:cNvPr id="4" name="Slide Number Placeholder 3"/>
          <p:cNvSpPr>
            <a:spLocks noGrp="1"/>
          </p:cNvSpPr>
          <p:nvPr>
            <p:ph type="sldNum" sz="quarter" idx="10"/>
          </p:nvPr>
        </p:nvSpPr>
        <p:spPr/>
        <p:txBody>
          <a:bodyPr/>
          <a:lstStyle/>
          <a:p>
            <a:fld id="{FFAE1904-D6F2-42D7-A7FA-A50371B6EB31}" type="slidenum">
              <a:rPr lang="en-US" smtClean="0"/>
              <a:t>15</a:t>
            </a:fld>
            <a:endParaRPr lang="en-US"/>
          </a:p>
        </p:txBody>
      </p:sp>
    </p:spTree>
    <p:extLst>
      <p:ext uri="{BB962C8B-B14F-4D97-AF65-F5344CB8AC3E}">
        <p14:creationId xmlns:p14="http://schemas.microsoft.com/office/powerpoint/2010/main" val="8183134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are the Costs and resources</a:t>
            </a:r>
          </a:p>
          <a:p>
            <a:r>
              <a:rPr lang="en-US" dirty="0" smtClean="0"/>
              <a:t>Timeframe</a:t>
            </a:r>
          </a:p>
          <a:p>
            <a:r>
              <a:rPr lang="en-US" dirty="0" smtClean="0"/>
              <a:t>Process</a:t>
            </a:r>
            <a:r>
              <a:rPr lang="en-US" baseline="0" dirty="0" smtClean="0"/>
              <a:t> of regulatory changes e.g. fishery management plans</a:t>
            </a:r>
            <a:endParaRPr lang="en-US" dirty="0"/>
          </a:p>
        </p:txBody>
      </p:sp>
      <p:sp>
        <p:nvSpPr>
          <p:cNvPr id="4" name="Slide Number Placeholder 3"/>
          <p:cNvSpPr>
            <a:spLocks noGrp="1"/>
          </p:cNvSpPr>
          <p:nvPr>
            <p:ph type="sldNum" sz="quarter" idx="10"/>
          </p:nvPr>
        </p:nvSpPr>
        <p:spPr/>
        <p:txBody>
          <a:bodyPr/>
          <a:lstStyle/>
          <a:p>
            <a:fld id="{FFAE1904-D6F2-42D7-A7FA-A50371B6EB31}" type="slidenum">
              <a:rPr lang="en-US" smtClean="0"/>
              <a:t>16</a:t>
            </a:fld>
            <a:endParaRPr lang="en-US"/>
          </a:p>
        </p:txBody>
      </p:sp>
    </p:spTree>
    <p:extLst>
      <p:ext uri="{BB962C8B-B14F-4D97-AF65-F5344CB8AC3E}">
        <p14:creationId xmlns:p14="http://schemas.microsoft.com/office/powerpoint/2010/main" val="8183134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Finally, evaluate effectiveness and adapt</a:t>
            </a:r>
            <a:endParaRPr lang="en-US" dirty="0"/>
          </a:p>
        </p:txBody>
      </p:sp>
      <p:sp>
        <p:nvSpPr>
          <p:cNvPr id="4" name="Slide Number Placeholder 3"/>
          <p:cNvSpPr>
            <a:spLocks noGrp="1"/>
          </p:cNvSpPr>
          <p:nvPr>
            <p:ph type="sldNum" sz="quarter" idx="10"/>
          </p:nvPr>
        </p:nvSpPr>
        <p:spPr/>
        <p:txBody>
          <a:bodyPr/>
          <a:lstStyle/>
          <a:p>
            <a:fld id="{FFAE1904-D6F2-42D7-A7FA-A50371B6EB31}" type="slidenum">
              <a:rPr lang="en-US" smtClean="0"/>
              <a:t>17</a:t>
            </a:fld>
            <a:endParaRPr lang="en-US"/>
          </a:p>
        </p:txBody>
      </p:sp>
    </p:spTree>
    <p:extLst>
      <p:ext uri="{BB962C8B-B14F-4D97-AF65-F5344CB8AC3E}">
        <p14:creationId xmlns:p14="http://schemas.microsoft.com/office/powerpoint/2010/main" val="8183134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Entire</a:t>
            </a:r>
            <a:r>
              <a:rPr lang="en-US" baseline="0" dirty="0" smtClean="0"/>
              <a:t> process works as a loop.  Feedbacks showing learning.  Adaptive management is what allows us to deal with the uncertainty in fishery system.  Two time scales are relevant, over the life of the plan (10 years or so) but also within the life of the plan (outer loop), updating policy as new information is obtained (the inner loop) so you get a sense of how your policy as working and make </a:t>
            </a:r>
            <a:r>
              <a:rPr lang="en-US" baseline="0" dirty="0" err="1" smtClean="0"/>
              <a:t>adjustements</a:t>
            </a:r>
            <a:r>
              <a:rPr lang="en-US" baseline="0" dirty="0" smtClean="0"/>
              <a:t> on the fly.</a:t>
            </a:r>
          </a:p>
          <a:p>
            <a:endParaRPr lang="en-US" baseline="0" dirty="0" smtClean="0"/>
          </a:p>
          <a:p>
            <a:r>
              <a:rPr lang="en-US" baseline="0" dirty="0" smtClean="0"/>
              <a:t>So that is the basic framework that we are </a:t>
            </a:r>
            <a:r>
              <a:rPr lang="en-US" baseline="0" dirty="0" err="1" smtClean="0"/>
              <a:t>callling</a:t>
            </a:r>
            <a:r>
              <a:rPr lang="en-US" baseline="0" dirty="0" smtClean="0"/>
              <a:t> the Ecosystem Plan Loop.</a:t>
            </a:r>
            <a:endParaRPr lang="en-US" dirty="0"/>
          </a:p>
        </p:txBody>
      </p:sp>
      <p:sp>
        <p:nvSpPr>
          <p:cNvPr id="4" name="Slide Number Placeholder 3"/>
          <p:cNvSpPr>
            <a:spLocks noGrp="1"/>
          </p:cNvSpPr>
          <p:nvPr>
            <p:ph type="sldNum" sz="quarter" idx="10"/>
          </p:nvPr>
        </p:nvSpPr>
        <p:spPr/>
        <p:txBody>
          <a:bodyPr/>
          <a:lstStyle/>
          <a:p>
            <a:fld id="{FFAE1904-D6F2-42D7-A7FA-A50371B6EB31}" type="slidenum">
              <a:rPr lang="en-US" smtClean="0"/>
              <a:t>18</a:t>
            </a:fld>
            <a:endParaRPr lang="en-US"/>
          </a:p>
        </p:txBody>
      </p:sp>
    </p:spTree>
    <p:extLst>
      <p:ext uri="{BB962C8B-B14F-4D97-AF65-F5344CB8AC3E}">
        <p14:creationId xmlns:p14="http://schemas.microsoft.com/office/powerpoint/2010/main" val="8183134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strongly feel that this process overcomes a lot of the perceived barriers</a:t>
            </a:r>
            <a:r>
              <a:rPr lang="en-US" baseline="0" dirty="0" smtClean="0"/>
              <a:t> to implements </a:t>
            </a:r>
            <a:r>
              <a:rPr lang="en-US" baseline="0" dirty="0" err="1" smtClean="0"/>
              <a:t>efps</a:t>
            </a:r>
            <a:r>
              <a:rPr lang="en-US" baseline="0" dirty="0" smtClean="0"/>
              <a:t>. </a:t>
            </a:r>
          </a:p>
          <a:p>
            <a:endParaRPr lang="en-US" baseline="0" dirty="0" smtClean="0"/>
          </a:p>
          <a:p>
            <a:r>
              <a:rPr lang="en-US" baseline="0" dirty="0" smtClean="0"/>
              <a:t>Our plan surgically attacks every single one of those elements</a:t>
            </a:r>
            <a:endParaRPr lang="en-US" dirty="0"/>
          </a:p>
        </p:txBody>
      </p:sp>
      <p:sp>
        <p:nvSpPr>
          <p:cNvPr id="4" name="Slide Number Placeholder 3"/>
          <p:cNvSpPr>
            <a:spLocks noGrp="1"/>
          </p:cNvSpPr>
          <p:nvPr>
            <p:ph type="sldNum" sz="quarter" idx="10"/>
          </p:nvPr>
        </p:nvSpPr>
        <p:spPr/>
        <p:txBody>
          <a:bodyPr/>
          <a:lstStyle/>
          <a:p>
            <a:fld id="{FFAE1904-D6F2-42D7-A7FA-A50371B6EB31}" type="slidenum">
              <a:rPr lang="en-US" smtClean="0"/>
              <a:t>19</a:t>
            </a:fld>
            <a:endParaRPr lang="en-US"/>
          </a:p>
        </p:txBody>
      </p:sp>
    </p:spTree>
    <p:extLst>
      <p:ext uri="{BB962C8B-B14F-4D97-AF65-F5344CB8AC3E}">
        <p14:creationId xmlns:p14="http://schemas.microsoft.com/office/powerpoint/2010/main" val="8183134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AE1904-D6F2-42D7-A7FA-A50371B6EB31}" type="slidenum">
              <a:rPr lang="en-US" smtClean="0"/>
              <a:t>2</a:t>
            </a:fld>
            <a:endParaRPr lang="en-US"/>
          </a:p>
        </p:txBody>
      </p:sp>
    </p:spTree>
    <p:extLst>
      <p:ext uri="{BB962C8B-B14F-4D97-AF65-F5344CB8AC3E}">
        <p14:creationId xmlns:p14="http://schemas.microsoft.com/office/powerpoint/2010/main" val="4044512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267200"/>
            <a:ext cx="5486400" cy="4114800"/>
          </a:xfrm>
        </p:spPr>
        <p:txBody>
          <a:bodyPr/>
          <a:lstStyle/>
          <a:p>
            <a:r>
              <a:rPr lang="en-US" dirty="0" smtClean="0"/>
              <a:t>Key lesson</a:t>
            </a:r>
            <a:r>
              <a:rPr lang="en-US" baseline="0" dirty="0" smtClean="0"/>
              <a:t> one </a:t>
            </a:r>
            <a:r>
              <a:rPr lang="mr-IN" baseline="0" dirty="0" smtClean="0"/>
              <a:t>–</a:t>
            </a:r>
            <a:r>
              <a:rPr lang="en-US" baseline="0" dirty="0" smtClean="0"/>
              <a:t> stakeholder engagement throughout the loop is critical.  It is how objectives are revealed, how performance measures are selected, how different strategies are identified, and even how likely performance are assessed.</a:t>
            </a:r>
            <a:endParaRPr lang="en-US" dirty="0"/>
          </a:p>
        </p:txBody>
      </p:sp>
      <p:sp>
        <p:nvSpPr>
          <p:cNvPr id="4" name="Slide Number Placeholder 3"/>
          <p:cNvSpPr>
            <a:spLocks noGrp="1"/>
          </p:cNvSpPr>
          <p:nvPr>
            <p:ph type="sldNum" sz="quarter" idx="10"/>
          </p:nvPr>
        </p:nvSpPr>
        <p:spPr/>
        <p:txBody>
          <a:bodyPr/>
          <a:lstStyle/>
          <a:p>
            <a:fld id="{FFAE1904-D6F2-42D7-A7FA-A50371B6EB31}" type="slidenum">
              <a:rPr lang="en-US" smtClean="0"/>
              <a:t>20</a:t>
            </a:fld>
            <a:endParaRPr lang="en-US"/>
          </a:p>
        </p:txBody>
      </p:sp>
    </p:spTree>
    <p:extLst>
      <p:ext uri="{BB962C8B-B14F-4D97-AF65-F5344CB8AC3E}">
        <p14:creationId xmlns:p14="http://schemas.microsoft.com/office/powerpoint/2010/main" val="26401969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Key</a:t>
            </a:r>
            <a:r>
              <a:rPr lang="en-US" baseline="0" dirty="0" smtClean="0"/>
              <a:t> lesson 2:  We already have the tools in place to achieve most of the things we are talking about, even in data poor situations. </a:t>
            </a:r>
          </a:p>
          <a:p>
            <a:endParaRPr lang="en-US" baseline="0" dirty="0" smtClean="0"/>
          </a:p>
          <a:p>
            <a:r>
              <a:rPr lang="en-US" baseline="0" dirty="0" smtClean="0"/>
              <a:t>Tools are pretty broad – it could be a risk assessment, it could be scenario planning, it could be management strategy evaluation, it could be coupled multi-species models with climate drivers and economic models.  </a:t>
            </a:r>
          </a:p>
          <a:p>
            <a:endParaRPr lang="en-US" baseline="0" dirty="0" smtClean="0"/>
          </a:p>
          <a:p>
            <a:r>
              <a:rPr lang="en-US" baseline="0" dirty="0" smtClean="0"/>
              <a:t>Also looking at what policy tools are available to reach goals.   Usually involved novel mixtures and calibration of tools already used for single species management but here applied to reach systemic goals.</a:t>
            </a:r>
          </a:p>
          <a:p>
            <a:endParaRPr lang="en-US" baseline="0" dirty="0" smtClean="0"/>
          </a:p>
          <a:p>
            <a:r>
              <a:rPr lang="en-US" baseline="0" dirty="0" smtClean="0"/>
              <a:t>Sounds great, but is it achievable</a:t>
            </a:r>
            <a:endParaRPr lang="en-US" dirty="0"/>
          </a:p>
        </p:txBody>
      </p:sp>
      <p:sp>
        <p:nvSpPr>
          <p:cNvPr id="4" name="Slide Number Placeholder 3"/>
          <p:cNvSpPr>
            <a:spLocks noGrp="1"/>
          </p:cNvSpPr>
          <p:nvPr>
            <p:ph type="sldNum" sz="quarter" idx="10"/>
          </p:nvPr>
        </p:nvSpPr>
        <p:spPr/>
        <p:txBody>
          <a:bodyPr/>
          <a:lstStyle/>
          <a:p>
            <a:fld id="{04D7F97D-96B0-184F-98A3-4A887D7BCB7D}" type="slidenum">
              <a:rPr lang="en-US" smtClean="0"/>
              <a:t>21</a:t>
            </a:fld>
            <a:endParaRPr lang="en-US"/>
          </a:p>
        </p:txBody>
      </p:sp>
    </p:spTree>
    <p:extLst>
      <p:ext uri="{BB962C8B-B14F-4D97-AF65-F5344CB8AC3E}">
        <p14:creationId xmlns:p14="http://schemas.microsoft.com/office/powerpoint/2010/main" val="19420888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do we know tools are available?  We looked at WHAT IS ALREADY HAPPENING AROUND THE WORLD and IN</a:t>
            </a:r>
            <a:r>
              <a:rPr lang="en-US" baseline="0" dirty="0" smtClean="0"/>
              <a:t> THE US</a:t>
            </a:r>
          </a:p>
          <a:p>
            <a:endParaRPr lang="en-US" baseline="0" dirty="0" smtClean="0"/>
          </a:p>
          <a:p>
            <a:r>
              <a:rPr lang="en-US" baseline="0" dirty="0" smtClean="0"/>
              <a:t>that provides clear cross-cutting linkages that require an ecosystem approach,  Use this to identify barriers to adoption, but mostly what kinds of solutions are used.  </a:t>
            </a:r>
          </a:p>
          <a:p>
            <a:endParaRPr lang="en-US" baseline="0" dirty="0" smtClean="0"/>
          </a:p>
          <a:p>
            <a:r>
              <a:rPr lang="en-US" sz="1200" kern="1200" dirty="0" smtClean="0">
                <a:solidFill>
                  <a:schemeClr val="tx1"/>
                </a:solidFill>
                <a:effectLst/>
                <a:latin typeface="+mn-lt"/>
                <a:ea typeface="+mn-ea"/>
                <a:cs typeface="+mn-cs"/>
              </a:rPr>
              <a:t>What they reveal, in aggregate, is that each step has been done somewhere, but no single case study has done the entire thing indicating</a:t>
            </a:r>
            <a:r>
              <a:rPr lang="en-US" sz="1200" kern="1200" baseline="0" dirty="0" smtClean="0">
                <a:solidFill>
                  <a:schemeClr val="tx1"/>
                </a:solidFill>
                <a:effectLst/>
                <a:latin typeface="+mn-lt"/>
                <a:ea typeface="+mn-ea"/>
                <a:cs typeface="+mn-cs"/>
              </a:rPr>
              <a:t> that </a:t>
            </a:r>
            <a:r>
              <a:rPr lang="en-US" sz="1200" kern="1200" baseline="0" dirty="0" err="1" smtClean="0">
                <a:solidFill>
                  <a:schemeClr val="tx1"/>
                </a:solidFill>
                <a:effectLst/>
                <a:latin typeface="+mn-lt"/>
                <a:ea typeface="+mn-ea"/>
                <a:cs typeface="+mn-cs"/>
              </a:rPr>
              <a:t>implentation</a:t>
            </a:r>
            <a:r>
              <a:rPr lang="en-US" sz="1200" kern="1200" baseline="0" dirty="0" smtClean="0">
                <a:solidFill>
                  <a:schemeClr val="tx1"/>
                </a:solidFill>
                <a:effectLst/>
                <a:latin typeface="+mn-lt"/>
                <a:ea typeface="+mn-ea"/>
                <a:cs typeface="+mn-cs"/>
              </a:rPr>
              <a:t> of EBFM has </a:t>
            </a:r>
            <a:r>
              <a:rPr lang="en-US" sz="1200" kern="1200" dirty="0" smtClean="0">
                <a:solidFill>
                  <a:schemeClr val="tx1"/>
                </a:solidFill>
                <a:effectLst/>
                <a:latin typeface="+mn-lt"/>
                <a:ea typeface="+mn-ea"/>
                <a:cs typeface="+mn-cs"/>
              </a:rPr>
              <a:t>been relatively piecemeal.</a:t>
            </a:r>
            <a:endParaRPr lang="en-US" dirty="0" smtClean="0"/>
          </a:p>
          <a:p>
            <a:endParaRPr lang="en-US" dirty="0"/>
          </a:p>
        </p:txBody>
      </p:sp>
      <p:sp>
        <p:nvSpPr>
          <p:cNvPr id="4" name="Slide Number Placeholder 3"/>
          <p:cNvSpPr>
            <a:spLocks noGrp="1"/>
          </p:cNvSpPr>
          <p:nvPr>
            <p:ph type="sldNum" sz="quarter" idx="10"/>
          </p:nvPr>
        </p:nvSpPr>
        <p:spPr/>
        <p:txBody>
          <a:bodyPr/>
          <a:lstStyle/>
          <a:p>
            <a:fld id="{FFAE1904-D6F2-42D7-A7FA-A50371B6EB31}" type="slidenum">
              <a:rPr lang="en-US" smtClean="0"/>
              <a:t>22</a:t>
            </a:fld>
            <a:endParaRPr lang="en-US"/>
          </a:p>
        </p:txBody>
      </p:sp>
    </p:spTree>
    <p:extLst>
      <p:ext uri="{BB962C8B-B14F-4D97-AF65-F5344CB8AC3E}">
        <p14:creationId xmlns:p14="http://schemas.microsoft.com/office/powerpoint/2010/main" val="29641421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Case study findings</a:t>
            </a:r>
          </a:p>
          <a:p>
            <a:pPr marL="228600" indent="-228600">
              <a:buAutoNum type="arabicParenBoth"/>
            </a:pPr>
            <a:r>
              <a:rPr lang="en-US" dirty="0" smtClean="0"/>
              <a:t>No case study did every step</a:t>
            </a:r>
          </a:p>
          <a:p>
            <a:pPr marL="228600" indent="-228600">
              <a:buAutoNum type="arabicParenBoth"/>
            </a:pPr>
            <a:r>
              <a:rPr lang="en-US" dirty="0" smtClean="0"/>
              <a:t>Almost each step was done somewhere</a:t>
            </a:r>
          </a:p>
          <a:p>
            <a:pPr marL="228600" indent="-228600">
              <a:buAutoNum type="arabicParenBoth"/>
            </a:pPr>
            <a:r>
              <a:rPr lang="en-US" dirty="0" smtClean="0"/>
              <a:t>Steps sometimes done out of order (time costs)</a:t>
            </a:r>
          </a:p>
          <a:p>
            <a:pPr marL="228600" indent="-228600">
              <a:buAutoNum type="arabicParenBoth"/>
            </a:pPr>
            <a:r>
              <a:rPr lang="en-US" dirty="0" smtClean="0"/>
              <a:t>Explicit prioritization not found in any of these</a:t>
            </a:r>
            <a:r>
              <a:rPr lang="en-US" baseline="0" dirty="0" smtClean="0"/>
              <a:t> cases.</a:t>
            </a:r>
            <a:endParaRPr lang="en-US" dirty="0"/>
          </a:p>
        </p:txBody>
      </p:sp>
      <p:sp>
        <p:nvSpPr>
          <p:cNvPr id="4" name="Slide Number Placeholder 3"/>
          <p:cNvSpPr>
            <a:spLocks noGrp="1"/>
          </p:cNvSpPr>
          <p:nvPr>
            <p:ph type="sldNum" sz="quarter" idx="10"/>
          </p:nvPr>
        </p:nvSpPr>
        <p:spPr/>
        <p:txBody>
          <a:bodyPr/>
          <a:lstStyle/>
          <a:p>
            <a:fld id="{FFAE1904-D6F2-42D7-A7FA-A50371B6EB31}" type="slidenum">
              <a:rPr lang="en-US" smtClean="0"/>
              <a:t>23</a:t>
            </a:fld>
            <a:endParaRPr lang="en-US"/>
          </a:p>
        </p:txBody>
      </p:sp>
    </p:spTree>
    <p:extLst>
      <p:ext uri="{BB962C8B-B14F-4D97-AF65-F5344CB8AC3E}">
        <p14:creationId xmlns:p14="http://schemas.microsoft.com/office/powerpoint/2010/main" val="1854631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fld id="{FFAE1904-D6F2-42D7-A7FA-A50371B6EB31}" type="slidenum">
              <a:rPr lang="en-US" smtClean="0"/>
              <a:t>24</a:t>
            </a:fld>
            <a:endParaRPr lang="en-US"/>
          </a:p>
        </p:txBody>
      </p:sp>
    </p:spTree>
    <p:extLst>
      <p:ext uri="{BB962C8B-B14F-4D97-AF65-F5344CB8AC3E}">
        <p14:creationId xmlns:p14="http://schemas.microsoft.com/office/powerpoint/2010/main" val="1167278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AE1904-D6F2-42D7-A7FA-A50371B6EB31}" type="slidenum">
              <a:rPr lang="en-US" smtClean="0"/>
              <a:t>25</a:t>
            </a:fld>
            <a:endParaRPr lang="en-US"/>
          </a:p>
        </p:txBody>
      </p:sp>
    </p:spTree>
    <p:extLst>
      <p:ext uri="{BB962C8B-B14F-4D97-AF65-F5344CB8AC3E}">
        <p14:creationId xmlns:p14="http://schemas.microsoft.com/office/powerpoint/2010/main" val="8183134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F</a:t>
            </a:r>
            <a:r>
              <a:rPr lang="en-US" sz="1200" kern="1200" baseline="0" dirty="0" smtClean="0">
                <a:solidFill>
                  <a:schemeClr val="tx1"/>
                </a:solidFill>
                <a:effectLst/>
                <a:latin typeface="+mn-lt"/>
                <a:ea typeface="+mn-ea"/>
                <a:cs typeface="+mn-cs"/>
              </a:rPr>
              <a:t>EP not a new idea. </a:t>
            </a:r>
          </a:p>
          <a:p>
            <a:pPr marL="171450" indent="-171450">
              <a:buFont typeface="Arial" panose="020B0604020202020204" pitchFamily="34" charset="0"/>
              <a:buChar char="•"/>
            </a:pPr>
            <a:r>
              <a:rPr lang="en-US" sz="1200" kern="1200" baseline="0" dirty="0" smtClean="0">
                <a:solidFill>
                  <a:schemeClr val="tx1"/>
                </a:solidFill>
                <a:effectLst/>
                <a:latin typeface="+mn-lt"/>
                <a:ea typeface="+mn-ea"/>
                <a:cs typeface="+mn-cs"/>
              </a:rPr>
              <a:t>1st appeared in the Ecosystem-Based Fishery Management report to Congress of 1999. </a:t>
            </a:r>
          </a:p>
          <a:p>
            <a:pPr marL="171450" indent="-171450">
              <a:buFont typeface="Arial" panose="020B0604020202020204" pitchFamily="34" charset="0"/>
              <a:buChar char="•"/>
            </a:pPr>
            <a:r>
              <a:rPr lang="en-US" sz="1200" kern="1200" baseline="0" dirty="0" smtClean="0">
                <a:solidFill>
                  <a:schemeClr val="tx1"/>
                </a:solidFill>
                <a:effectLst/>
                <a:latin typeface="+mn-lt"/>
                <a:ea typeface="+mn-ea"/>
                <a:cs typeface="+mn-cs"/>
              </a:rPr>
              <a:t>Followed by other reports that </a:t>
            </a:r>
            <a:r>
              <a:rPr lang="en-US" sz="1200" kern="1200" dirty="0" smtClean="0">
                <a:solidFill>
                  <a:schemeClr val="tx1"/>
                </a:solidFill>
                <a:effectLst/>
                <a:latin typeface="+mn-lt"/>
                <a:ea typeface="+mn-ea"/>
                <a:cs typeface="+mn-cs"/>
              </a:rPr>
              <a:t>followed suit in recommending</a:t>
            </a:r>
            <a:r>
              <a:rPr lang="en-US" sz="1200" kern="1200" baseline="0" dirty="0" smtClean="0">
                <a:solidFill>
                  <a:schemeClr val="tx1"/>
                </a:solidFill>
                <a:effectLst/>
                <a:latin typeface="+mn-lt"/>
                <a:ea typeface="+mn-ea"/>
                <a:cs typeface="+mn-cs"/>
              </a:rPr>
              <a:t> adoption </a:t>
            </a:r>
            <a:r>
              <a:rPr lang="en-US" baseline="0" dirty="0" smtClean="0"/>
              <a:t>of a more holistic, ecosystem approach.  And most of you know that progress towards adopting those principles into fisheries management has not been rapid.</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04D7F97D-96B0-184F-98A3-4A887D7BCB7D}" type="slidenum">
              <a:rPr lang="en-US" smtClean="0"/>
              <a:t>3</a:t>
            </a:fld>
            <a:endParaRPr lang="en-US"/>
          </a:p>
        </p:txBody>
      </p:sp>
    </p:spTree>
    <p:extLst>
      <p:ext uri="{BB962C8B-B14F-4D97-AF65-F5344CB8AC3E}">
        <p14:creationId xmlns:p14="http://schemas.microsoft.com/office/powerpoint/2010/main" val="10452454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very diverse team with members in disciplines ranging from</a:t>
            </a:r>
            <a:r>
              <a:rPr lang="en-US" baseline="0" dirty="0" smtClean="0"/>
              <a:t> anthropology to ecology, fisheries science, economics to modeling from all over the US as well as Canada, Australia, and Europe.</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FFAE1904-D6F2-42D7-A7FA-A50371B6EB31}" type="slidenum">
              <a:rPr lang="en-US" smtClean="0"/>
              <a:t>4</a:t>
            </a:fld>
            <a:endParaRPr lang="en-US"/>
          </a:p>
        </p:txBody>
      </p:sp>
    </p:spTree>
    <p:extLst>
      <p:ext uri="{BB962C8B-B14F-4D97-AF65-F5344CB8AC3E}">
        <p14:creationId xmlns:p14="http://schemas.microsoft.com/office/powerpoint/2010/main" val="363016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We went around the country talking with people, including council staff, members of the SSC, NOAA scientists deeply engaged in fishery management</a:t>
            </a:r>
          </a:p>
          <a:p>
            <a:endParaRPr lang="en-US" baseline="0" dirty="0" smtClean="0"/>
          </a:p>
          <a:p>
            <a:r>
              <a:rPr lang="en-US" baseline="0" dirty="0" smtClean="0"/>
              <a:t>Asked them</a:t>
            </a:r>
          </a:p>
          <a:p>
            <a:endParaRPr lang="en-US" baseline="0" dirty="0" smtClean="0"/>
          </a:p>
          <a:p>
            <a:pPr marL="228600" indent="-228600">
              <a:buAutoNum type="arabicParenBoth"/>
            </a:pPr>
            <a:r>
              <a:rPr lang="en-US" baseline="0" dirty="0" smtClean="0"/>
              <a:t>What are the things you would like to achieve and having a hard time doing</a:t>
            </a:r>
          </a:p>
          <a:p>
            <a:pPr marL="228600" indent="-228600">
              <a:buAutoNum type="arabicParenBoth"/>
            </a:pPr>
            <a:r>
              <a:rPr lang="en-US" baseline="0" dirty="0" smtClean="0"/>
              <a:t>What are some of the barriers that we might help resolve through our study.</a:t>
            </a:r>
          </a:p>
          <a:p>
            <a:pPr marL="0" indent="0">
              <a:buNone/>
            </a:pPr>
            <a:endParaRPr lang="en-US" baseline="0" dirty="0" smtClean="0"/>
          </a:p>
          <a:p>
            <a:pPr marL="0" indent="0">
              <a:buNone/>
            </a:pPr>
            <a:r>
              <a:rPr lang="en-US" baseline="0" dirty="0" smtClean="0"/>
              <a:t>What WE wanted to do was take a closer look at the FEP to create what we are calling the NEXT GENERATION OF FEPS. Now the motivation for this developed as the TASK FORCE conducted its work traveling around the country is because when we looked around at what was going on, we found a number of extensive documents that detailed fishery systems, but none of which lead to action.</a:t>
            </a:r>
          </a:p>
          <a:p>
            <a:endParaRPr lang="en-US" baseline="0" dirty="0" smtClean="0"/>
          </a:p>
          <a:p>
            <a:r>
              <a:rPr lang="en-US" baseline="0" dirty="0" smtClean="0"/>
              <a:t>So our fundamental charge was. . . How do you take these principles and make them actionable?  How do we take the charge to develop . </a:t>
            </a:r>
          </a:p>
          <a:p>
            <a:endParaRPr lang="en-US" baseline="0" dirty="0" smtClean="0"/>
          </a:p>
          <a:p>
            <a:r>
              <a:rPr lang="en-US" dirty="0" smtClean="0"/>
              <a:t>We realized that there  needed to be</a:t>
            </a:r>
            <a:r>
              <a:rPr lang="en-US" baseline="0" dirty="0" smtClean="0"/>
              <a:t> </a:t>
            </a:r>
            <a:r>
              <a:rPr lang="en-US" dirty="0" smtClean="0"/>
              <a:t>a formalized process with the goal of improving</a:t>
            </a:r>
            <a:r>
              <a:rPr lang="en-US" baseline="0" dirty="0" smtClean="0"/>
              <a:t> </a:t>
            </a:r>
            <a:r>
              <a:rPr lang="en-US" dirty="0" smtClean="0"/>
              <a:t>decision</a:t>
            </a:r>
            <a:r>
              <a:rPr lang="en-US" baseline="0" dirty="0" smtClean="0"/>
              <a:t> making by providing a means for managers to transparently consider all components of a fishery system: ecological, social, and economic -- across all fisheries prosecuted in the system</a:t>
            </a:r>
          </a:p>
          <a:p>
            <a:endParaRPr lang="en-US" baseline="0" dirty="0" smtClean="0"/>
          </a:p>
          <a:p>
            <a:r>
              <a:rPr lang="en-US" baseline="0" dirty="0" smtClean="0"/>
              <a:t>This triad is also know as the “Triple bottom line” . While conventional management can take the triple bottom line into account within a single fishery, and EBFM does this more comprehensively by looking across species, fisheries, and jurisdictions.  That is, it considers the system as a whole in an EBFM approach.</a:t>
            </a:r>
            <a:endParaRPr lang="en-US" dirty="0" smtClean="0"/>
          </a:p>
          <a:p>
            <a:endParaRPr lang="en-US" dirty="0"/>
          </a:p>
        </p:txBody>
      </p:sp>
      <p:sp>
        <p:nvSpPr>
          <p:cNvPr id="4" name="Slide Number Placeholder 3"/>
          <p:cNvSpPr>
            <a:spLocks noGrp="1"/>
          </p:cNvSpPr>
          <p:nvPr>
            <p:ph type="sldNum" sz="quarter" idx="10"/>
          </p:nvPr>
        </p:nvSpPr>
        <p:spPr/>
        <p:txBody>
          <a:bodyPr/>
          <a:lstStyle/>
          <a:p>
            <a:fld id="{FFAE1904-D6F2-42D7-A7FA-A50371B6EB31}" type="slidenum">
              <a:rPr lang="en-US" smtClean="0"/>
              <a:t>5</a:t>
            </a:fld>
            <a:endParaRPr lang="en-US"/>
          </a:p>
        </p:txBody>
      </p:sp>
    </p:spTree>
    <p:extLst>
      <p:ext uri="{BB962C8B-B14F-4D97-AF65-F5344CB8AC3E}">
        <p14:creationId xmlns:p14="http://schemas.microsoft.com/office/powerpoint/2010/main" val="4044512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Tell you</a:t>
            </a:r>
            <a:r>
              <a:rPr lang="en-US" baseline="0" dirty="0" smtClean="0"/>
              <a:t> our main findings first</a:t>
            </a:r>
          </a:p>
          <a:p>
            <a:pPr marL="171450" indent="-171450">
              <a:buFont typeface="Arial" panose="020B0604020202020204" pitchFamily="34" charset="0"/>
              <a:buChar char="•"/>
            </a:pPr>
            <a:r>
              <a:rPr lang="en-US" baseline="0" dirty="0" smtClean="0"/>
              <a:t>This idea of going from principles to action really </a:t>
            </a:r>
            <a:r>
              <a:rPr lang="en-US" baseline="0" dirty="0" err="1" smtClean="0"/>
              <a:t>Canb’t</a:t>
            </a:r>
            <a:r>
              <a:rPr lang="en-US" baseline="0" dirty="0" smtClean="0"/>
              <a:t> do this without a </a:t>
            </a:r>
            <a:r>
              <a:rPr lang="en-US" baseline="0" dirty="0" err="1" smtClean="0"/>
              <a:t>strutured</a:t>
            </a:r>
            <a:r>
              <a:rPr lang="en-US" baseline="0" dirty="0" smtClean="0"/>
              <a:t> planning process designed specifically to lead to </a:t>
            </a:r>
            <a:r>
              <a:rPr lang="en-US" baseline="0" dirty="0" err="1" smtClean="0"/>
              <a:t>action.Plan</a:t>
            </a:r>
            <a:r>
              <a:rPr lang="en-US" baseline="0" dirty="0" smtClean="0"/>
              <a:t> leads to action</a:t>
            </a:r>
          </a:p>
          <a:p>
            <a:pPr marL="171450" indent="-171450">
              <a:buFont typeface="Arial" panose="020B0604020202020204" pitchFamily="34" charset="0"/>
              <a:buChar char="•"/>
            </a:pPr>
            <a:r>
              <a:rPr lang="en-US" baseline="0" dirty="0" smtClean="0"/>
              <a:t>Use existing tools – could start today with the info we already have on hand</a:t>
            </a:r>
          </a:p>
          <a:p>
            <a:pPr marL="171450" indent="-171450">
              <a:buFont typeface="Arial" panose="020B0604020202020204" pitchFamily="34" charset="0"/>
              <a:buChar char="•"/>
            </a:pPr>
            <a:r>
              <a:rPr lang="en-US" baseline="0" dirty="0" smtClean="0"/>
              <a:t>Designed </a:t>
            </a:r>
            <a:r>
              <a:rPr lang="en-US" baseline="0" dirty="0" err="1" smtClean="0"/>
              <a:t>speicically</a:t>
            </a:r>
            <a:r>
              <a:rPr lang="en-US" baseline="0" dirty="0" smtClean="0"/>
              <a:t> to meet</a:t>
            </a:r>
          </a:p>
          <a:p>
            <a:pPr marL="171450" indent="-171450">
              <a:buFont typeface="Arial" panose="020B0604020202020204" pitchFamily="34" charset="0"/>
              <a:buChar char="•"/>
            </a:pPr>
            <a:r>
              <a:rPr lang="en-US" baseline="0" dirty="0" err="1" smtClean="0"/>
              <a:t>Desinged</a:t>
            </a:r>
            <a:r>
              <a:rPr lang="en-US" baseline="0" dirty="0" smtClean="0"/>
              <a:t> to promote transparency and identify the trade-offs </a:t>
            </a:r>
            <a:r>
              <a:rPr lang="en-US" baseline="0" dirty="0" err="1" smtClean="0"/>
              <a:t>abd</a:t>
            </a:r>
            <a:r>
              <a:rPr lang="en-US" baseline="0" dirty="0" smtClean="0"/>
              <a:t> bottleneck s to moving forward</a:t>
            </a:r>
          </a:p>
          <a:p>
            <a:pPr marL="171450" indent="-171450">
              <a:buFont typeface="Arial" panose="020B0604020202020204" pitchFamily="34" charset="0"/>
              <a:buChar char="•"/>
            </a:pPr>
            <a:endParaRPr lang="en-US" baseline="0" dirty="0" smtClean="0"/>
          </a:p>
          <a:p>
            <a:pPr marL="171450" indent="-171450">
              <a:buFont typeface="Arial" panose="020B0604020202020204" pitchFamily="34" charset="0"/>
              <a:buChar char="•"/>
            </a:pP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FFAE1904-D6F2-42D7-A7FA-A50371B6EB31}" type="slidenum">
              <a:rPr lang="en-US" smtClean="0"/>
              <a:t>6</a:t>
            </a:fld>
            <a:endParaRPr lang="en-US"/>
          </a:p>
        </p:txBody>
      </p:sp>
    </p:spTree>
    <p:extLst>
      <p:ext uri="{BB962C8B-B14F-4D97-AF65-F5344CB8AC3E}">
        <p14:creationId xmlns:p14="http://schemas.microsoft.com/office/powerpoint/2010/main" val="17555355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realized it needed a </a:t>
            </a:r>
            <a:r>
              <a:rPr lang="en-US" dirty="0" err="1" smtClean="0"/>
              <a:t>formalizred</a:t>
            </a:r>
            <a:r>
              <a:rPr lang="en-US" dirty="0" smtClean="0"/>
              <a:t> process in which the goal is to o improve decision</a:t>
            </a:r>
            <a:r>
              <a:rPr lang="en-US" baseline="0" dirty="0" smtClean="0"/>
              <a:t> making by providing a means for managers to transparently consider all components of a fishery system: ecological, social, and </a:t>
            </a:r>
            <a:r>
              <a:rPr lang="en-US" baseline="0" dirty="0" err="1" smtClean="0"/>
              <a:t>economc</a:t>
            </a:r>
            <a:r>
              <a:rPr lang="en-US" baseline="0" dirty="0" smtClean="0"/>
              <a:t> across all fisheries prosecuted in the system</a:t>
            </a:r>
          </a:p>
          <a:p>
            <a:endParaRPr lang="en-US" baseline="0" dirty="0" smtClean="0"/>
          </a:p>
          <a:p>
            <a:r>
              <a:rPr lang="en-US" baseline="0" dirty="0" smtClean="0"/>
              <a:t>This triad is also know as the “Triple bottom line” . While conventional management can take the triple bottom line into account within a single fishery, and EBFM does this more </a:t>
            </a:r>
            <a:r>
              <a:rPr lang="en-US" baseline="0" dirty="0" err="1" smtClean="0"/>
              <a:t>comrpehsively</a:t>
            </a:r>
            <a:r>
              <a:rPr lang="en-US" baseline="0" dirty="0" smtClean="0"/>
              <a:t> by looking across species, fisheries, and jurisdictions.  That is, it considers the system as a whole in an EBFM approach.</a:t>
            </a:r>
          </a:p>
          <a:p>
            <a:endParaRPr lang="en-US" baseline="0" dirty="0" smtClean="0"/>
          </a:p>
          <a:p>
            <a:r>
              <a:rPr lang="en-US" dirty="0" smtClean="0"/>
              <a:t>This is a  broad view of EBFM that is not just about protecting the environment, but instead is</a:t>
            </a:r>
            <a:r>
              <a:rPr lang="en-US" baseline="0" dirty="0" smtClean="0"/>
              <a:t> a frame of reference for decision making that considers linkages among components of the fishery system.  </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You start with the place in which fishery is operating and you look at the system in which the fishery is imbedded. Fishery consists of the biophysical (includes the biology, the climate, habitats, and environmental forcing), human (fishery dependent communities, cultural values </a:t>
            </a:r>
            <a:r>
              <a:rPr lang="en-US" baseline="0" dirty="0" err="1" smtClean="0"/>
              <a:t>etc</a:t>
            </a:r>
            <a:r>
              <a:rPr lang="en-US" baseline="0" dirty="0" smtClean="0"/>
              <a:t>), and governance (sometimes can be simple and in other quite complex, spanning federal, state and </a:t>
            </a:r>
            <a:r>
              <a:rPr lang="en-US" baseline="0" dirty="0" err="1" smtClean="0"/>
              <a:t>tribul</a:t>
            </a:r>
            <a:r>
              <a:rPr lang="en-US" baseline="0" dirty="0" smtClean="0"/>
              <a:t> jurisdictions). with various components within and linkages among them.</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The task force makes these recommendations cognizant of three things.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FFAE1904-D6F2-42D7-A7FA-A50371B6EB31}" type="slidenum">
              <a:rPr lang="en-US" smtClean="0"/>
              <a:t>7</a:t>
            </a:fld>
            <a:endParaRPr lang="en-US"/>
          </a:p>
        </p:txBody>
      </p:sp>
    </p:spTree>
    <p:extLst>
      <p:ext uri="{BB962C8B-B14F-4D97-AF65-F5344CB8AC3E}">
        <p14:creationId xmlns:p14="http://schemas.microsoft.com/office/powerpoint/2010/main" val="4044512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One, councils are already busy, so we don’t want to simply add more work to existing workloads, which would be a recipe for failure. </a:t>
            </a:r>
          </a:p>
          <a:p>
            <a:r>
              <a:rPr lang="en-US" baseline="0" dirty="0" smtClean="0"/>
              <a:t>.</a:t>
            </a:r>
            <a:endParaRPr lang="en-US" dirty="0" smtClean="0"/>
          </a:p>
          <a:p>
            <a:r>
              <a:rPr lang="en-US" baseline="0" dirty="0" smtClean="0"/>
              <a:t>.  </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21FF37E6-08CC-6F40-8BEC-741B3B1D1E4A}" type="slidenum">
              <a:rPr lang="en-US" smtClean="0"/>
              <a:t>8</a:t>
            </a:fld>
            <a:endParaRPr lang="en-US"/>
          </a:p>
        </p:txBody>
      </p:sp>
    </p:spTree>
    <p:extLst>
      <p:ext uri="{BB962C8B-B14F-4D97-AF65-F5344CB8AC3E}">
        <p14:creationId xmlns:p14="http://schemas.microsoft.com/office/powerpoint/2010/main" val="20015069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Two</a:t>
            </a:r>
            <a:r>
              <a:rPr lang="en-US" baseline="0" dirty="0" smtClean="0"/>
              <a:t> – we recognize that s</a:t>
            </a:r>
            <a:r>
              <a:rPr lang="en-US" dirty="0" smtClean="0"/>
              <a:t>ystems are complex,</a:t>
            </a:r>
            <a:r>
              <a:rPr lang="en-US" baseline="0" dirty="0" smtClean="0"/>
              <a:t> which introduces uncertainty about system response to management interventions . </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There are lots of moving parts and a lot of connections, so the dynamics are constantly changing.  We provide a framework for decision making that acknowledges this complexity.  The actual tools and decisions may be simple, but are ones that have a track record of performing well given this kind of </a:t>
            </a:r>
            <a:r>
              <a:rPr lang="en-US" baseline="0" dirty="0" err="1" smtClean="0"/>
              <a:t>uncertiainty</a:t>
            </a:r>
            <a:r>
              <a:rPr lang="en-US" baseline="0" dirty="0" smtClean="0"/>
              <a:t>.</a:t>
            </a:r>
            <a:endParaRPr lang="en-US" dirty="0" smtClean="0"/>
          </a:p>
          <a:p>
            <a:endParaRPr lang="en-US" dirty="0"/>
          </a:p>
        </p:txBody>
      </p:sp>
      <p:sp>
        <p:nvSpPr>
          <p:cNvPr id="4" name="Slide Number Placeholder 3"/>
          <p:cNvSpPr>
            <a:spLocks noGrp="1"/>
          </p:cNvSpPr>
          <p:nvPr>
            <p:ph type="sldNum" sz="quarter" idx="10"/>
          </p:nvPr>
        </p:nvSpPr>
        <p:spPr/>
        <p:txBody>
          <a:bodyPr/>
          <a:lstStyle/>
          <a:p>
            <a:fld id="{21FF37E6-08CC-6F40-8BEC-741B3B1D1E4A}" type="slidenum">
              <a:rPr lang="en-US" smtClean="0"/>
              <a:t>9</a:t>
            </a:fld>
            <a:endParaRPr lang="en-US"/>
          </a:p>
        </p:txBody>
      </p:sp>
    </p:spTree>
    <p:extLst>
      <p:ext uri="{BB962C8B-B14F-4D97-AF65-F5344CB8AC3E}">
        <p14:creationId xmlns:p14="http://schemas.microsoft.com/office/powerpoint/2010/main" val="39534071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321892D5-8D2A-493C-BF85-A8AE404CB43D}" type="datetimeFigureOut">
              <a:rPr lang="en-US" smtClean="0"/>
              <a:t>12/5/2016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D76AC192-DB9F-43BC-9B8A-637F24AD8963}" type="slidenum">
              <a:rPr lang="en-US" smtClean="0"/>
              <a:t>‹#›</a:t>
            </a:fld>
            <a:endParaRPr lang="en-US"/>
          </a:p>
        </p:txBody>
      </p:sp>
    </p:spTree>
    <p:extLst>
      <p:ext uri="{BB962C8B-B14F-4D97-AF65-F5344CB8AC3E}">
        <p14:creationId xmlns:p14="http://schemas.microsoft.com/office/powerpoint/2010/main" val="7499431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321892D5-8D2A-493C-BF85-A8AE404CB43D}" type="datetimeFigureOut">
              <a:rPr lang="en-US" smtClean="0"/>
              <a:t>12/5/2016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D76AC192-DB9F-43BC-9B8A-637F24AD8963}" type="slidenum">
              <a:rPr lang="en-US" smtClean="0"/>
              <a:t>‹#›</a:t>
            </a:fld>
            <a:endParaRPr lang="en-US"/>
          </a:p>
        </p:txBody>
      </p:sp>
    </p:spTree>
    <p:extLst>
      <p:ext uri="{BB962C8B-B14F-4D97-AF65-F5344CB8AC3E}">
        <p14:creationId xmlns:p14="http://schemas.microsoft.com/office/powerpoint/2010/main" val="17529030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321892D5-8D2A-493C-BF85-A8AE404CB43D}" type="datetimeFigureOut">
              <a:rPr lang="en-US" smtClean="0"/>
              <a:t>12/5/2016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D76AC192-DB9F-43BC-9B8A-637F24AD8963}" type="slidenum">
              <a:rPr lang="en-US" smtClean="0"/>
              <a:t>‹#›</a:t>
            </a:fld>
            <a:endParaRPr lang="en-US"/>
          </a:p>
        </p:txBody>
      </p:sp>
    </p:spTree>
    <p:extLst>
      <p:ext uri="{BB962C8B-B14F-4D97-AF65-F5344CB8AC3E}">
        <p14:creationId xmlns:p14="http://schemas.microsoft.com/office/powerpoint/2010/main" val="39442228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21892D5-8D2A-493C-BF85-A8AE404CB43D}" type="datetimeFigureOut">
              <a:rPr lang="en-US" smtClean="0">
                <a:solidFill>
                  <a:prstClr val="black">
                    <a:tint val="75000"/>
                  </a:prstClr>
                </a:solidFill>
              </a:rPr>
              <a:pPr/>
              <a:t>12/5/2016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6AC192-DB9F-43BC-9B8A-637F24AD89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473564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1892D5-8D2A-493C-BF85-A8AE404CB43D}" type="datetimeFigureOut">
              <a:rPr lang="en-US" smtClean="0">
                <a:solidFill>
                  <a:prstClr val="black">
                    <a:tint val="75000"/>
                  </a:prstClr>
                </a:solidFill>
              </a:rPr>
              <a:pPr/>
              <a:t>12/5/2016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6AC192-DB9F-43BC-9B8A-637F24AD89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02784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21892D5-8D2A-493C-BF85-A8AE404CB43D}" type="datetimeFigureOut">
              <a:rPr lang="en-US" smtClean="0">
                <a:solidFill>
                  <a:prstClr val="black">
                    <a:tint val="75000"/>
                  </a:prstClr>
                </a:solidFill>
              </a:rPr>
              <a:pPr/>
              <a:t>12/5/2016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6AC192-DB9F-43BC-9B8A-637F24AD89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11939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21892D5-8D2A-493C-BF85-A8AE404CB43D}" type="datetimeFigureOut">
              <a:rPr lang="en-US" smtClean="0">
                <a:solidFill>
                  <a:prstClr val="black">
                    <a:tint val="75000"/>
                  </a:prstClr>
                </a:solidFill>
              </a:rPr>
              <a:pPr/>
              <a:t>12/5/2016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76AC192-DB9F-43BC-9B8A-637F24AD89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70773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21892D5-8D2A-493C-BF85-A8AE404CB43D}" type="datetimeFigureOut">
              <a:rPr lang="en-US" smtClean="0">
                <a:solidFill>
                  <a:prstClr val="black">
                    <a:tint val="75000"/>
                  </a:prstClr>
                </a:solidFill>
              </a:rPr>
              <a:pPr/>
              <a:t>12/5/2016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76AC192-DB9F-43BC-9B8A-637F24AD89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8113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21892D5-8D2A-493C-BF85-A8AE404CB43D}" type="datetimeFigureOut">
              <a:rPr lang="en-US" smtClean="0">
                <a:solidFill>
                  <a:prstClr val="black">
                    <a:tint val="75000"/>
                  </a:prstClr>
                </a:solidFill>
              </a:rPr>
              <a:pPr/>
              <a:t>12/5/2016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76AC192-DB9F-43BC-9B8A-637F24AD89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74984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1892D5-8D2A-493C-BF85-A8AE404CB43D}" type="datetimeFigureOut">
              <a:rPr lang="en-US" smtClean="0">
                <a:solidFill>
                  <a:prstClr val="black">
                    <a:tint val="75000"/>
                  </a:prstClr>
                </a:solidFill>
              </a:rPr>
              <a:pPr/>
              <a:t>12/5/2016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76AC192-DB9F-43BC-9B8A-637F24AD89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89435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1892D5-8D2A-493C-BF85-A8AE404CB43D}" type="datetimeFigureOut">
              <a:rPr lang="en-US" smtClean="0">
                <a:solidFill>
                  <a:prstClr val="black">
                    <a:tint val="75000"/>
                  </a:prstClr>
                </a:solidFill>
              </a:rPr>
              <a:pPr/>
              <a:t>12/5/2016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76AC192-DB9F-43BC-9B8A-637F24AD89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3709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321892D5-8D2A-493C-BF85-A8AE404CB43D}" type="datetimeFigureOut">
              <a:rPr lang="en-US" smtClean="0"/>
              <a:t>12/5/2016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D76AC192-DB9F-43BC-9B8A-637F24AD8963}" type="slidenum">
              <a:rPr lang="en-US" smtClean="0"/>
              <a:t>‹#›</a:t>
            </a:fld>
            <a:endParaRPr lang="en-US"/>
          </a:p>
        </p:txBody>
      </p:sp>
    </p:spTree>
    <p:extLst>
      <p:ext uri="{BB962C8B-B14F-4D97-AF65-F5344CB8AC3E}">
        <p14:creationId xmlns:p14="http://schemas.microsoft.com/office/powerpoint/2010/main" val="18447748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1892D5-8D2A-493C-BF85-A8AE404CB43D}" type="datetimeFigureOut">
              <a:rPr lang="en-US" smtClean="0">
                <a:solidFill>
                  <a:prstClr val="black">
                    <a:tint val="75000"/>
                  </a:prstClr>
                </a:solidFill>
              </a:rPr>
              <a:pPr/>
              <a:t>12/5/2016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76AC192-DB9F-43BC-9B8A-637F24AD89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31156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1892D5-8D2A-493C-BF85-A8AE404CB43D}" type="datetimeFigureOut">
              <a:rPr lang="en-US" smtClean="0">
                <a:solidFill>
                  <a:prstClr val="black">
                    <a:tint val="75000"/>
                  </a:prstClr>
                </a:solidFill>
              </a:rPr>
              <a:pPr/>
              <a:t>12/5/2016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6AC192-DB9F-43BC-9B8A-637F24AD89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87226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1892D5-8D2A-493C-BF85-A8AE404CB43D}" type="datetimeFigureOut">
              <a:rPr lang="en-US" smtClean="0">
                <a:solidFill>
                  <a:prstClr val="black">
                    <a:tint val="75000"/>
                  </a:prstClr>
                </a:solidFill>
              </a:rPr>
              <a:pPr/>
              <a:t>12/5/2016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6AC192-DB9F-43BC-9B8A-637F24AD89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50170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2373D63-01DE-49BE-AC3F-C42C4A79440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712007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07C0D31-7C12-4BAB-9CB3-BB7EBDD8505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116286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6212083-9E3F-41B6-9FB6-CED1E192238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021827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FF6B853-9034-4966-8AC7-78115393D34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411212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444CC87-C31E-43F3-BBC0-6891B466E79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211590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0BFB9DB-2AB0-424F-91F2-783914F5950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456743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9420CF3-3BBA-4722-86DB-DFEABFE36CA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22482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321892D5-8D2A-493C-BF85-A8AE404CB43D}" type="datetimeFigureOut">
              <a:rPr lang="en-US" smtClean="0"/>
              <a:t>12/5/2016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D76AC192-DB9F-43BC-9B8A-637F24AD8963}" type="slidenum">
              <a:rPr lang="en-US" smtClean="0"/>
              <a:t>‹#›</a:t>
            </a:fld>
            <a:endParaRPr lang="en-US"/>
          </a:p>
        </p:txBody>
      </p:sp>
    </p:spTree>
    <p:extLst>
      <p:ext uri="{BB962C8B-B14F-4D97-AF65-F5344CB8AC3E}">
        <p14:creationId xmlns:p14="http://schemas.microsoft.com/office/powerpoint/2010/main" val="39569379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DF5AF89-F2BA-4BE2-AA9D-C3ECBAD2DDD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287454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344D91F-A3C3-4C03-AD5E-B964575008A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239903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FAD427D-AD54-4167-8341-46AC389F8D6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86224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40380BD-0EE4-40F4-B91E-3A2D0C71064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507710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345D45B-4FBF-4797-9DB2-AE85B809090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858489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smtClean="0"/>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p:txBody>
          <a:bodyPr/>
          <a:lstStyle>
            <a:lvl1pPr>
              <a:defRPr/>
            </a:lvl1pPr>
          </a:lstStyle>
          <a:p>
            <a:pPr>
              <a:defRPr/>
            </a:pPr>
            <a:fld id="{EF1892EA-EBBB-4DEB-9494-E40BDD299F9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3886202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xAndChart">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648200" y="1981200"/>
            <a:ext cx="3810000" cy="4114800"/>
          </a:xfrm>
        </p:spPr>
        <p:txBody>
          <a:bodyPr/>
          <a:lstStyle/>
          <a:p>
            <a:pPr lvl="0"/>
            <a:endParaRPr lang="en-US" noProof="0" smtClean="0"/>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p:txBody>
          <a:bodyPr/>
          <a:lstStyle>
            <a:lvl1pPr>
              <a:defRPr/>
            </a:lvl1pPr>
          </a:lstStyle>
          <a:p>
            <a:pPr>
              <a:defRPr/>
            </a:pPr>
            <a:fld id="{6BA3D217-C44C-49D5-A87B-785C3BFE694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586633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321892D5-8D2A-493C-BF85-A8AE404CB43D}" type="datetimeFigureOut">
              <a:rPr lang="en-US" smtClean="0"/>
              <a:t>12/5/2016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D76AC192-DB9F-43BC-9B8A-637F24AD8963}" type="slidenum">
              <a:rPr lang="en-US" smtClean="0"/>
              <a:t>‹#›</a:t>
            </a:fld>
            <a:endParaRPr lang="en-US"/>
          </a:p>
        </p:txBody>
      </p:sp>
    </p:spTree>
    <p:extLst>
      <p:ext uri="{BB962C8B-B14F-4D97-AF65-F5344CB8AC3E}">
        <p14:creationId xmlns:p14="http://schemas.microsoft.com/office/powerpoint/2010/main" val="12696896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321892D5-8D2A-493C-BF85-A8AE404CB43D}" type="datetimeFigureOut">
              <a:rPr lang="en-US" smtClean="0"/>
              <a:t>12/5/2016</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D76AC192-DB9F-43BC-9B8A-637F24AD8963}" type="slidenum">
              <a:rPr lang="en-US" smtClean="0"/>
              <a:t>‹#›</a:t>
            </a:fld>
            <a:endParaRPr lang="en-US"/>
          </a:p>
        </p:txBody>
      </p:sp>
    </p:spTree>
    <p:extLst>
      <p:ext uri="{BB962C8B-B14F-4D97-AF65-F5344CB8AC3E}">
        <p14:creationId xmlns:p14="http://schemas.microsoft.com/office/powerpoint/2010/main" val="10786151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321892D5-8D2A-493C-BF85-A8AE404CB43D}" type="datetimeFigureOut">
              <a:rPr lang="en-US" smtClean="0"/>
              <a:t>12/5/2016</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D76AC192-DB9F-43BC-9B8A-637F24AD8963}" type="slidenum">
              <a:rPr lang="en-US" smtClean="0"/>
              <a:t>‹#›</a:t>
            </a:fld>
            <a:endParaRPr lang="en-US"/>
          </a:p>
        </p:txBody>
      </p:sp>
    </p:spTree>
    <p:extLst>
      <p:ext uri="{BB962C8B-B14F-4D97-AF65-F5344CB8AC3E}">
        <p14:creationId xmlns:p14="http://schemas.microsoft.com/office/powerpoint/2010/main" val="26739803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321892D5-8D2A-493C-BF85-A8AE404CB43D}" type="datetimeFigureOut">
              <a:rPr lang="en-US" smtClean="0"/>
              <a:t>12/5/2016</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D76AC192-DB9F-43BC-9B8A-637F24AD8963}" type="slidenum">
              <a:rPr lang="en-US" smtClean="0"/>
              <a:t>‹#›</a:t>
            </a:fld>
            <a:endParaRPr lang="en-US"/>
          </a:p>
        </p:txBody>
      </p:sp>
    </p:spTree>
    <p:extLst>
      <p:ext uri="{BB962C8B-B14F-4D97-AF65-F5344CB8AC3E}">
        <p14:creationId xmlns:p14="http://schemas.microsoft.com/office/powerpoint/2010/main" val="19781488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321892D5-8D2A-493C-BF85-A8AE404CB43D}" type="datetimeFigureOut">
              <a:rPr lang="en-US" smtClean="0"/>
              <a:t>12/5/2016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D76AC192-DB9F-43BC-9B8A-637F24AD8963}" type="slidenum">
              <a:rPr lang="en-US" smtClean="0"/>
              <a:t>‹#›</a:t>
            </a:fld>
            <a:endParaRPr lang="en-US"/>
          </a:p>
        </p:txBody>
      </p:sp>
    </p:spTree>
    <p:extLst>
      <p:ext uri="{BB962C8B-B14F-4D97-AF65-F5344CB8AC3E}">
        <p14:creationId xmlns:p14="http://schemas.microsoft.com/office/powerpoint/2010/main" val="5174802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321892D5-8D2A-493C-BF85-A8AE404CB43D}" type="datetimeFigureOut">
              <a:rPr lang="en-US" smtClean="0"/>
              <a:t>12/5/2016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D76AC192-DB9F-43BC-9B8A-637F24AD8963}" type="slidenum">
              <a:rPr lang="en-US" smtClean="0"/>
              <a:t>‹#›</a:t>
            </a:fld>
            <a:endParaRPr lang="en-US"/>
          </a:p>
        </p:txBody>
      </p:sp>
    </p:spTree>
    <p:extLst>
      <p:ext uri="{BB962C8B-B14F-4D97-AF65-F5344CB8AC3E}">
        <p14:creationId xmlns:p14="http://schemas.microsoft.com/office/powerpoint/2010/main" val="26406738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theme" Target="../theme/theme3.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82343722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xStyles>
    <p:titleStyle>
      <a:lvl1pPr algn="ctr" defTabSz="914400" rtl="0" eaLnBrk="1" latinLnBrk="0" hangingPunct="1">
        <a:spcBef>
          <a:spcPct val="0"/>
        </a:spcBef>
        <a:buNone/>
        <a:defRPr sz="4400" kern="1200">
          <a:solidFill>
            <a:srgbClr val="1F497D"/>
          </a:solidFill>
          <a:latin typeface="Arial"/>
          <a:ea typeface="+mj-ea"/>
          <a:cs typeface="Arial"/>
        </a:defRPr>
      </a:lvl1pPr>
    </p:titleStyle>
    <p:bodyStyle>
      <a:lvl1pPr marL="0" indent="0" algn="l" defTabSz="914400" rtl="0" eaLnBrk="1" latinLnBrk="0" hangingPunct="1">
        <a:spcBef>
          <a:spcPct val="20000"/>
        </a:spcBef>
        <a:buFontTx/>
        <a:buNone/>
        <a:defRPr sz="3200" kern="1200">
          <a:solidFill>
            <a:srgbClr val="1F497D"/>
          </a:solidFill>
          <a:latin typeface="+mn-lt"/>
          <a:ea typeface="+mn-ea"/>
          <a:cs typeface="+mn-cs"/>
        </a:defRPr>
      </a:lvl1pPr>
      <a:lvl2pPr marL="457200" indent="0" algn="l" defTabSz="914400" rtl="0" eaLnBrk="1" latinLnBrk="0" hangingPunct="1">
        <a:spcBef>
          <a:spcPct val="20000"/>
        </a:spcBef>
        <a:buFontTx/>
        <a:buNone/>
        <a:defRPr sz="2800" kern="1200">
          <a:solidFill>
            <a:srgbClr val="1F497D"/>
          </a:solidFill>
          <a:latin typeface="+mn-lt"/>
          <a:ea typeface="+mn-ea"/>
          <a:cs typeface="+mn-cs"/>
        </a:defRPr>
      </a:lvl2pPr>
      <a:lvl3pPr marL="914400" indent="0" algn="l" defTabSz="914400" rtl="0" eaLnBrk="1" latinLnBrk="0" hangingPunct="1">
        <a:spcBef>
          <a:spcPct val="20000"/>
        </a:spcBef>
        <a:buFontTx/>
        <a:buNone/>
        <a:defRPr sz="2400" kern="1200">
          <a:solidFill>
            <a:srgbClr val="1F497D"/>
          </a:solidFill>
          <a:latin typeface="+mn-lt"/>
          <a:ea typeface="+mn-ea"/>
          <a:cs typeface="+mn-cs"/>
        </a:defRPr>
      </a:lvl3pPr>
      <a:lvl4pPr marL="1371600" indent="0" algn="l" defTabSz="914400" rtl="0" eaLnBrk="1" latinLnBrk="0" hangingPunct="1">
        <a:spcBef>
          <a:spcPct val="20000"/>
        </a:spcBef>
        <a:buFontTx/>
        <a:buNone/>
        <a:defRPr sz="2000" kern="1200">
          <a:solidFill>
            <a:srgbClr val="1F497D"/>
          </a:solidFill>
          <a:latin typeface="+mn-lt"/>
          <a:ea typeface="+mn-ea"/>
          <a:cs typeface="+mn-cs"/>
        </a:defRPr>
      </a:lvl4pPr>
      <a:lvl5pPr marL="1828800" indent="0" algn="l" defTabSz="914400" rtl="0" eaLnBrk="1" latinLnBrk="0" hangingPunct="1">
        <a:spcBef>
          <a:spcPct val="20000"/>
        </a:spcBef>
        <a:buFontTx/>
        <a:buNone/>
        <a:defRPr sz="2000" kern="1200">
          <a:solidFill>
            <a:srgbClr val="1F497D"/>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1892D5-8D2A-493C-BF85-A8AE404CB43D}" type="datetimeFigureOut">
              <a:rPr lang="en-US" smtClean="0">
                <a:solidFill>
                  <a:prstClr val="black">
                    <a:tint val="75000"/>
                  </a:prstClr>
                </a:solidFill>
              </a:rPr>
              <a:pPr/>
              <a:t>12/5/2016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6AC192-DB9F-43BC-9B8A-637F24AD89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344264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i="0"/>
            </a:lvl1pPr>
          </a:lstStyle>
          <a:p>
            <a:pPr eaLnBrk="0" fontAlgn="base" hangingPunct="0">
              <a:spcBef>
                <a:spcPct val="0"/>
              </a:spcBef>
              <a:spcAft>
                <a:spcPct val="0"/>
              </a:spcAft>
              <a:defRPr/>
            </a:pPr>
            <a:endParaRPr lang="en-US">
              <a:solidFill>
                <a:srgbClr val="FFFFFF"/>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i="0"/>
            </a:lvl1pPr>
          </a:lstStyle>
          <a:p>
            <a:pPr algn="ctr" eaLnBrk="0" fontAlgn="base" hangingPunct="0">
              <a:spcBef>
                <a:spcPct val="0"/>
              </a:spcBef>
              <a:spcAft>
                <a:spcPct val="0"/>
              </a:spcAft>
              <a:defRPr/>
            </a:pPr>
            <a:endParaRPr lang="en-US">
              <a:solidFill>
                <a:srgbClr val="FFFFFF"/>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i="0"/>
            </a:lvl1pPr>
          </a:lstStyle>
          <a:p>
            <a:pPr eaLnBrk="0" fontAlgn="base" hangingPunct="0">
              <a:spcBef>
                <a:spcPct val="0"/>
              </a:spcBef>
              <a:spcAft>
                <a:spcPct val="0"/>
              </a:spcAft>
              <a:defRPr/>
            </a:pPr>
            <a:fld id="{009E11F6-850C-48AA-8917-C757EE4937C6}" type="slidenum">
              <a:rPr lang="en-US">
                <a:solidFill>
                  <a:srgbClr val="FFFFFF"/>
                </a:solidFill>
              </a:rPr>
              <a:pPr eaLnBrk="0" fontAlgn="base" hangingPunct="0">
                <a:spcBef>
                  <a:spcPct val="0"/>
                </a:spcBef>
                <a:spcAft>
                  <a:spcPct val="0"/>
                </a:spcAft>
                <a:defRPr/>
              </a:pPr>
              <a:t>‹#›</a:t>
            </a:fld>
            <a:endParaRPr lang="en-US">
              <a:solidFill>
                <a:srgbClr val="FFFFFF"/>
              </a:solidFill>
            </a:endParaRPr>
          </a:p>
        </p:txBody>
      </p:sp>
    </p:spTree>
    <p:extLst>
      <p:ext uri="{BB962C8B-B14F-4D97-AF65-F5344CB8AC3E}">
        <p14:creationId xmlns:p14="http://schemas.microsoft.com/office/powerpoint/2010/main" val="1662637397"/>
      </p:ext>
    </p:extLst>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29.xml"/><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24.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1.tiff"/></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13.xml"/><Relationship Id="rId4" Type="http://schemas.openxmlformats.org/officeDocument/2006/relationships/image" Target="../media/image36.emf"/></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43697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8381" name="Text Box 13"/>
          <p:cNvSpPr txBox="1">
            <a:spLocks noChangeArrowheads="1"/>
          </p:cNvSpPr>
          <p:nvPr/>
        </p:nvSpPr>
        <p:spPr bwMode="auto">
          <a:xfrm rot="16200000">
            <a:off x="2545690" y="5192326"/>
            <a:ext cx="950645"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z="1200" i="1">
                <a:solidFill>
                  <a:srgbClr val="FFFFFF"/>
                </a:solidFill>
                <a:latin typeface="Calibri Light" panose="020F0302020204030204" pitchFamily="34" charset="0"/>
              </a:rPr>
              <a:t>Catch (000t)</a:t>
            </a:r>
          </a:p>
        </p:txBody>
      </p:sp>
      <p:pic>
        <p:nvPicPr>
          <p:cNvPr id="58402" name="Picture 34" descr="resizeOceans of Lif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420822"/>
            <a:ext cx="3179400" cy="4751378"/>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Straight Connector 13"/>
          <p:cNvCxnSpPr/>
          <p:nvPr/>
        </p:nvCxnSpPr>
        <p:spPr>
          <a:xfrm>
            <a:off x="762000" y="549295"/>
            <a:ext cx="8001000" cy="0"/>
          </a:xfrm>
          <a:prstGeom prst="line">
            <a:avLst/>
          </a:prstGeom>
          <a:ln>
            <a:solidFill>
              <a:srgbClr val="FFC000"/>
            </a:solidFill>
          </a:ln>
        </p:spPr>
        <p:style>
          <a:lnRef idx="3">
            <a:schemeClr val="accent6"/>
          </a:lnRef>
          <a:fillRef idx="0">
            <a:schemeClr val="accent6"/>
          </a:fillRef>
          <a:effectRef idx="2">
            <a:schemeClr val="accent6"/>
          </a:effectRef>
          <a:fontRef idx="minor">
            <a:schemeClr val="tx1"/>
          </a:fontRef>
        </p:style>
      </p:cxnSp>
      <p:sp>
        <p:nvSpPr>
          <p:cNvPr id="4" name="TextBox 3"/>
          <p:cNvSpPr txBox="1"/>
          <p:nvPr/>
        </p:nvSpPr>
        <p:spPr>
          <a:xfrm>
            <a:off x="391236" y="6458188"/>
            <a:ext cx="8371764" cy="369332"/>
          </a:xfrm>
          <a:prstGeom prst="rect">
            <a:avLst/>
          </a:prstGeom>
          <a:noFill/>
        </p:spPr>
        <p:txBody>
          <a:bodyPr wrap="square" rtlCol="0">
            <a:spAutoFit/>
          </a:bodyPr>
          <a:lstStyle/>
          <a:p>
            <a:pPr eaLnBrk="0" fontAlgn="base" hangingPunct="0">
              <a:spcBef>
                <a:spcPct val="0"/>
              </a:spcBef>
              <a:spcAft>
                <a:spcPct val="0"/>
              </a:spcAft>
            </a:pPr>
            <a:r>
              <a:rPr lang="en-US" i="1" dirty="0">
                <a:solidFill>
                  <a:srgbClr val="000000"/>
                </a:solidFill>
                <a:latin typeface="Calibri Light" panose="020F0302020204030204" pitchFamily="34" charset="0"/>
              </a:rPr>
              <a:t>Roux et al. 2012  </a:t>
            </a:r>
            <a:r>
              <a:rPr lang="en-US" i="1" dirty="0" smtClean="0">
                <a:solidFill>
                  <a:srgbClr val="000000"/>
                </a:solidFill>
                <a:latin typeface="Calibri Light" panose="020F0302020204030204" pitchFamily="34" charset="0"/>
              </a:rPr>
              <a:t>Bull. Mar. Sci. 89:249-284</a:t>
            </a:r>
            <a:endParaRPr lang="en-US" i="1" dirty="0">
              <a:solidFill>
                <a:srgbClr val="000000"/>
              </a:solidFill>
              <a:latin typeface="Calibri Light" panose="020F0302020204030204" pitchFamily="34" charset="0"/>
            </a:endParaRPr>
          </a:p>
        </p:txBody>
      </p:sp>
      <p:sp>
        <p:nvSpPr>
          <p:cNvPr id="16" name="Rectangle 16"/>
          <p:cNvSpPr>
            <a:spLocks noChangeArrowheads="1"/>
          </p:cNvSpPr>
          <p:nvPr/>
        </p:nvSpPr>
        <p:spPr bwMode="auto">
          <a:xfrm>
            <a:off x="685800" y="15895"/>
            <a:ext cx="83058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square">
            <a:spAutoFit/>
          </a:bodyPr>
          <a:lstStyle/>
          <a:p>
            <a:pPr eaLnBrk="0" fontAlgn="base" hangingPunct="0">
              <a:spcBef>
                <a:spcPct val="0"/>
              </a:spcBef>
              <a:spcAft>
                <a:spcPct val="0"/>
              </a:spcAft>
            </a:pPr>
            <a:r>
              <a:rPr lang="en-US" sz="3200" dirty="0">
                <a:solidFill>
                  <a:srgbClr val="000000"/>
                </a:solidFill>
                <a:latin typeface="Adobe Garamond Pro" pitchFamily="18" charset="0"/>
                <a:cs typeface="Calibri" pitchFamily="34" charset="0"/>
              </a:rPr>
              <a:t>Species Interactions - The N. Benguela Ecosystem</a:t>
            </a:r>
          </a:p>
          <a:p>
            <a:pPr eaLnBrk="0" fontAlgn="base" hangingPunct="0">
              <a:spcBef>
                <a:spcPct val="0"/>
              </a:spcBef>
              <a:spcAft>
                <a:spcPct val="0"/>
              </a:spcAft>
            </a:pPr>
            <a:r>
              <a:rPr lang="en-US" sz="2800" dirty="0">
                <a:solidFill>
                  <a:srgbClr val="000000"/>
                </a:solidFill>
                <a:latin typeface="Adobe Garamond Pro" pitchFamily="18" charset="0"/>
                <a:cs typeface="Calibri" pitchFamily="34" charset="0"/>
              </a:rPr>
              <a:t>Small pelagic fish – energy-rich prey – Bottom-up</a:t>
            </a:r>
            <a:endParaRPr lang="en-US" sz="3200" dirty="0">
              <a:solidFill>
                <a:srgbClr val="000000"/>
              </a:solidFill>
              <a:latin typeface="Adobe Garamond Pro" pitchFamily="18" charset="0"/>
              <a:cs typeface="Calibri" pitchFamily="34" charset="0"/>
            </a:endParaRPr>
          </a:p>
        </p:txBody>
      </p:sp>
      <p:cxnSp>
        <p:nvCxnSpPr>
          <p:cNvPr id="15" name="Straight Connector 14"/>
          <p:cNvCxnSpPr/>
          <p:nvPr/>
        </p:nvCxnSpPr>
        <p:spPr>
          <a:xfrm>
            <a:off x="391236" y="6400800"/>
            <a:ext cx="7696200" cy="0"/>
          </a:xfrm>
          <a:prstGeom prst="line">
            <a:avLst/>
          </a:prstGeom>
          <a:ln w="9525">
            <a:solidFill>
              <a:schemeClr val="tx1">
                <a:lumMod val="50000"/>
              </a:schemeClr>
            </a:solidFill>
          </a:ln>
        </p:spPr>
        <p:style>
          <a:lnRef idx="3">
            <a:schemeClr val="accent6"/>
          </a:lnRef>
          <a:fillRef idx="0">
            <a:schemeClr val="accent6"/>
          </a:fillRef>
          <a:effectRef idx="2">
            <a:schemeClr val="accent6"/>
          </a:effectRef>
          <a:fontRef idx="minor">
            <a:schemeClr val="tx1"/>
          </a:fontRef>
        </p:style>
      </p:cxnSp>
      <p:pic>
        <p:nvPicPr>
          <p:cNvPr id="2051"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7420" t="-1001" r="13910" b="1001"/>
          <a:stretch/>
        </p:blipFill>
        <p:spPr bwMode="auto">
          <a:xfrm>
            <a:off x="3733800" y="1164768"/>
            <a:ext cx="5410200" cy="326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63043" y="3608727"/>
            <a:ext cx="5541963" cy="3090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84391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fade">
                                      <p:cBhvr>
                                        <p:cTn id="7" dur="5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1620" name="Picture 4" descr="Goby credit HegeVestheim F046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6720" y="1219200"/>
            <a:ext cx="2514857" cy="16764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Re-exposure of IMGP0686b"/>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6719" y="2962673"/>
            <a:ext cx="2552169" cy="1914127"/>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3"/>
          <p:cNvSpPr txBox="1">
            <a:spLocks noChangeArrowheads="1"/>
          </p:cNvSpPr>
          <p:nvPr/>
        </p:nvSpPr>
        <p:spPr bwMode="auto">
          <a:xfrm>
            <a:off x="426720" y="2476499"/>
            <a:ext cx="3887788" cy="4579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buFontTx/>
              <a:buNone/>
            </a:pPr>
            <a:r>
              <a:rPr lang="en-ZA" sz="2400" i="1" kern="0" dirty="0" smtClean="0">
                <a:solidFill>
                  <a:srgbClr val="DDDDDD"/>
                </a:solidFill>
                <a:latin typeface="Calibri Light" panose="020F0302020204030204" pitchFamily="34" charset="0"/>
              </a:rPr>
              <a:t>Bearded Goby</a:t>
            </a:r>
          </a:p>
        </p:txBody>
      </p:sp>
      <p:pic>
        <p:nvPicPr>
          <p:cNvPr id="14" name="Picture 5" descr="6-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7606" y="2971865"/>
            <a:ext cx="3688080" cy="201332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26720" y="4423509"/>
            <a:ext cx="2552168" cy="461665"/>
          </a:xfrm>
          <a:prstGeom prst="rect">
            <a:avLst/>
          </a:prstGeom>
          <a:noFill/>
        </p:spPr>
        <p:txBody>
          <a:bodyPr wrap="square" rtlCol="0">
            <a:spAutoFit/>
          </a:bodyPr>
          <a:lstStyle/>
          <a:p>
            <a:pPr fontAlgn="base">
              <a:spcBef>
                <a:spcPct val="0"/>
              </a:spcBef>
              <a:spcAft>
                <a:spcPct val="0"/>
              </a:spcAft>
            </a:pPr>
            <a:r>
              <a:rPr lang="en-ZA" sz="2400" i="1" kern="0" dirty="0">
                <a:solidFill>
                  <a:srgbClr val="DDDDDD"/>
                </a:solidFill>
                <a:latin typeface="Calibri Light" panose="020F0302020204030204" pitchFamily="34" charset="0"/>
              </a:rPr>
              <a:t>Jellyfish   </a:t>
            </a:r>
          </a:p>
        </p:txBody>
      </p:sp>
      <p:pic>
        <p:nvPicPr>
          <p:cNvPr id="11" name="Picture 5" descr="IMG_453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44452" y="1219200"/>
            <a:ext cx="3713748" cy="2514599"/>
          </a:xfrm>
          <a:prstGeom prst="rect">
            <a:avLst/>
          </a:prstGeom>
          <a:noFill/>
          <a:extLst>
            <a:ext uri="{909E8E84-426E-40DD-AFC4-6F175D3DCCD1}">
              <a14:hiddenFill xmlns:a14="http://schemas.microsoft.com/office/drawing/2010/main">
                <a:solidFill>
                  <a:srgbClr val="FFFFFF"/>
                </a:solidFill>
              </a14:hiddenFill>
            </a:ext>
          </a:extLst>
        </p:spPr>
      </p:pic>
      <p:sp>
        <p:nvSpPr>
          <p:cNvPr id="15" name="Text Box 9"/>
          <p:cNvSpPr txBox="1">
            <a:spLocks noChangeArrowheads="1"/>
          </p:cNvSpPr>
          <p:nvPr/>
        </p:nvSpPr>
        <p:spPr bwMode="auto">
          <a:xfrm>
            <a:off x="4744453" y="1219200"/>
            <a:ext cx="3354352" cy="369332"/>
          </a:xfrm>
          <a:prstGeom prst="rect">
            <a:avLst/>
          </a:prstGeom>
          <a:noFill/>
          <a:ln>
            <a:noFill/>
          </a:ln>
          <a:effectLst/>
          <a:extLst>
            <a:ext uri="{909E8E84-426E-40DD-AFC4-6F175D3DCCD1}">
              <a14:hiddenFill xmlns:a14="http://schemas.microsoft.com/office/drawing/2010/main">
                <a:solidFill>
                  <a:srgbClr val="FF0000">
                    <a:alpha val="45000"/>
                  </a:srgbClr>
                </a:solidFill>
              </a14:hiddenFill>
            </a:ext>
            <a:ext uri="{91240B29-F687-4F45-9708-019B960494DF}">
              <a14:hiddenLine xmlns:a14="http://schemas.microsoft.com/office/drawing/2010/main" w="349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50000"/>
              </a:spcBef>
              <a:spcAft>
                <a:spcPct val="0"/>
              </a:spcAft>
            </a:pPr>
            <a:r>
              <a:rPr lang="en-ZA" dirty="0">
                <a:solidFill>
                  <a:srgbClr val="FFFFFF"/>
                </a:solidFill>
                <a:latin typeface="Calibri Light" panose="020F0302020204030204" pitchFamily="34" charset="0"/>
              </a:rPr>
              <a:t>Cape Gannets Declined 94%</a:t>
            </a:r>
            <a:endParaRPr lang="en-US" dirty="0">
              <a:solidFill>
                <a:srgbClr val="FFFFFF"/>
              </a:solidFill>
              <a:latin typeface="Calibri Light" panose="020F0302020204030204" pitchFamily="34" charset="0"/>
            </a:endParaRPr>
          </a:p>
        </p:txBody>
      </p:sp>
      <p:pic>
        <p:nvPicPr>
          <p:cNvPr id="17" name="Picture 4" descr="resizeIMG_732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38700" y="3860800"/>
            <a:ext cx="3771900" cy="2602707"/>
          </a:xfrm>
          <a:prstGeom prst="rect">
            <a:avLst/>
          </a:prstGeom>
          <a:noFill/>
          <a:extLst>
            <a:ext uri="{909E8E84-426E-40DD-AFC4-6F175D3DCCD1}">
              <a14:hiddenFill xmlns:a14="http://schemas.microsoft.com/office/drawing/2010/main">
                <a:solidFill>
                  <a:srgbClr val="FFFFFF"/>
                </a:solidFill>
              </a14:hiddenFill>
            </a:ext>
          </a:extLst>
        </p:spPr>
      </p:pic>
      <p:sp>
        <p:nvSpPr>
          <p:cNvPr id="18" name="Text Box 9"/>
          <p:cNvSpPr txBox="1">
            <a:spLocks noChangeArrowheads="1"/>
          </p:cNvSpPr>
          <p:nvPr/>
        </p:nvSpPr>
        <p:spPr bwMode="auto">
          <a:xfrm>
            <a:off x="4838700" y="6054686"/>
            <a:ext cx="3771900" cy="369332"/>
          </a:xfrm>
          <a:prstGeom prst="rect">
            <a:avLst/>
          </a:prstGeom>
          <a:noFill/>
          <a:ln>
            <a:noFill/>
          </a:ln>
          <a:effectLst/>
          <a:extLst>
            <a:ext uri="{909E8E84-426E-40DD-AFC4-6F175D3DCCD1}">
              <a14:hiddenFill xmlns:a14="http://schemas.microsoft.com/office/drawing/2010/main">
                <a:solidFill>
                  <a:srgbClr val="FF0000">
                    <a:alpha val="45000"/>
                  </a:srgbClr>
                </a:solidFill>
              </a14:hiddenFill>
            </a:ext>
            <a:ext uri="{91240B29-F687-4F45-9708-019B960494DF}">
              <a14:hiddenLine xmlns:a14="http://schemas.microsoft.com/office/drawing/2010/main" w="349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50000"/>
              </a:spcBef>
              <a:spcAft>
                <a:spcPct val="0"/>
              </a:spcAft>
            </a:pPr>
            <a:r>
              <a:rPr lang="en-ZA" dirty="0">
                <a:solidFill>
                  <a:srgbClr val="FFFFFF"/>
                </a:solidFill>
                <a:latin typeface="Calibri Light" panose="020F0302020204030204" pitchFamily="34" charset="0"/>
              </a:rPr>
              <a:t>African Penguins Declined  72%</a:t>
            </a:r>
            <a:endParaRPr lang="en-US" dirty="0">
              <a:solidFill>
                <a:srgbClr val="FFFFFF"/>
              </a:solidFill>
              <a:latin typeface="Calibri Light" panose="020F0302020204030204" pitchFamily="34" charset="0"/>
            </a:endParaRPr>
          </a:p>
        </p:txBody>
      </p:sp>
      <p:sp>
        <p:nvSpPr>
          <p:cNvPr id="2" name="Rectangle 1"/>
          <p:cNvSpPr/>
          <p:nvPr/>
        </p:nvSpPr>
        <p:spPr>
          <a:xfrm>
            <a:off x="426719" y="5158135"/>
            <a:ext cx="4317734" cy="830997"/>
          </a:xfrm>
          <a:prstGeom prst="rect">
            <a:avLst/>
          </a:prstGeom>
        </p:spPr>
        <p:txBody>
          <a:bodyPr wrap="square">
            <a:spAutoFit/>
          </a:bodyPr>
          <a:lstStyle/>
          <a:p>
            <a:pPr eaLnBrk="0" fontAlgn="base" hangingPunct="0">
              <a:spcBef>
                <a:spcPct val="0"/>
              </a:spcBef>
              <a:spcAft>
                <a:spcPct val="0"/>
              </a:spcAft>
            </a:pPr>
            <a:r>
              <a:rPr lang="en-US" sz="2400" dirty="0">
                <a:solidFill>
                  <a:srgbClr val="000000"/>
                </a:solidFill>
                <a:latin typeface="Calibri Light" panose="020F0302020204030204" pitchFamily="34" charset="0"/>
              </a:rPr>
              <a:t>Decreased prey availability &amp; quality  for other species</a:t>
            </a:r>
          </a:p>
        </p:txBody>
      </p:sp>
      <p:sp>
        <p:nvSpPr>
          <p:cNvPr id="19" name="TextBox 18"/>
          <p:cNvSpPr txBox="1"/>
          <p:nvPr/>
        </p:nvSpPr>
        <p:spPr>
          <a:xfrm>
            <a:off x="391236" y="6458188"/>
            <a:ext cx="8371764" cy="369332"/>
          </a:xfrm>
          <a:prstGeom prst="rect">
            <a:avLst/>
          </a:prstGeom>
          <a:noFill/>
        </p:spPr>
        <p:txBody>
          <a:bodyPr wrap="square" rtlCol="0">
            <a:spAutoFit/>
          </a:bodyPr>
          <a:lstStyle/>
          <a:p>
            <a:pPr eaLnBrk="0" fontAlgn="base" hangingPunct="0">
              <a:spcBef>
                <a:spcPct val="0"/>
              </a:spcBef>
              <a:spcAft>
                <a:spcPct val="0"/>
              </a:spcAft>
            </a:pPr>
            <a:r>
              <a:rPr lang="en-US" i="1" dirty="0">
                <a:solidFill>
                  <a:srgbClr val="000000"/>
                </a:solidFill>
                <a:latin typeface="Calibri Light" panose="020F0302020204030204" pitchFamily="34" charset="0"/>
              </a:rPr>
              <a:t>Roux et al. 2012  </a:t>
            </a:r>
            <a:r>
              <a:rPr lang="en-US" i="1" dirty="0" smtClean="0">
                <a:solidFill>
                  <a:srgbClr val="000000"/>
                </a:solidFill>
                <a:latin typeface="Calibri Light" panose="020F0302020204030204" pitchFamily="34" charset="0"/>
              </a:rPr>
              <a:t>Bull. Mar. Sci. 89:249-284</a:t>
            </a:r>
            <a:endParaRPr lang="en-US" i="1" dirty="0">
              <a:solidFill>
                <a:srgbClr val="000000"/>
              </a:solidFill>
              <a:latin typeface="Calibri Light" panose="020F0302020204030204" pitchFamily="34" charset="0"/>
            </a:endParaRPr>
          </a:p>
        </p:txBody>
      </p:sp>
      <p:cxnSp>
        <p:nvCxnSpPr>
          <p:cNvPr id="20" name="Straight Connector 19"/>
          <p:cNvCxnSpPr/>
          <p:nvPr/>
        </p:nvCxnSpPr>
        <p:spPr>
          <a:xfrm>
            <a:off x="391236" y="6400800"/>
            <a:ext cx="7696200" cy="0"/>
          </a:xfrm>
          <a:prstGeom prst="line">
            <a:avLst/>
          </a:prstGeom>
          <a:ln w="9525">
            <a:solidFill>
              <a:schemeClr val="tx1">
                <a:lumMod val="50000"/>
              </a:schemeClr>
            </a:solidFill>
          </a:ln>
        </p:spPr>
        <p:style>
          <a:lnRef idx="3">
            <a:schemeClr val="accent6"/>
          </a:lnRef>
          <a:fillRef idx="0">
            <a:schemeClr val="accent6"/>
          </a:fillRef>
          <a:effectRef idx="2">
            <a:schemeClr val="accent6"/>
          </a:effectRef>
          <a:fontRef idx="minor">
            <a:schemeClr val="tx1"/>
          </a:fontRef>
        </p:style>
      </p:cxnSp>
      <p:sp>
        <p:nvSpPr>
          <p:cNvPr id="16" name="Rectangle 16"/>
          <p:cNvSpPr>
            <a:spLocks noChangeArrowheads="1"/>
          </p:cNvSpPr>
          <p:nvPr/>
        </p:nvSpPr>
        <p:spPr bwMode="auto">
          <a:xfrm>
            <a:off x="772893" y="32657"/>
            <a:ext cx="83058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square">
            <a:spAutoFit/>
          </a:bodyPr>
          <a:lstStyle/>
          <a:p>
            <a:pPr eaLnBrk="0" fontAlgn="base" hangingPunct="0">
              <a:spcBef>
                <a:spcPct val="0"/>
              </a:spcBef>
              <a:spcAft>
                <a:spcPct val="0"/>
              </a:spcAft>
            </a:pPr>
            <a:r>
              <a:rPr lang="en-US" sz="3200" dirty="0">
                <a:solidFill>
                  <a:srgbClr val="000000"/>
                </a:solidFill>
                <a:latin typeface="Adobe Garamond Pro" pitchFamily="18" charset="0"/>
                <a:cs typeface="Calibri" pitchFamily="34" charset="0"/>
              </a:rPr>
              <a:t>Species interactions - The N. Benguela Ecosystem</a:t>
            </a:r>
          </a:p>
          <a:p>
            <a:pPr eaLnBrk="0" fontAlgn="base" hangingPunct="0">
              <a:spcBef>
                <a:spcPct val="0"/>
              </a:spcBef>
              <a:spcAft>
                <a:spcPct val="0"/>
              </a:spcAft>
            </a:pPr>
            <a:r>
              <a:rPr lang="en-US" sz="2800" dirty="0">
                <a:solidFill>
                  <a:srgbClr val="000000"/>
                </a:solidFill>
                <a:latin typeface="Adobe Garamond Pro" pitchFamily="18" charset="0"/>
                <a:cs typeface="Calibri" pitchFamily="34" charset="0"/>
              </a:rPr>
              <a:t>Low-energy prey increase post crash – Bottom-up</a:t>
            </a:r>
            <a:endParaRPr lang="en-US" sz="3200" dirty="0">
              <a:solidFill>
                <a:srgbClr val="000000"/>
              </a:solidFill>
              <a:latin typeface="Adobe Garamond Pro" pitchFamily="18" charset="0"/>
              <a:cs typeface="Calibri" pitchFamily="34" charset="0"/>
            </a:endParaRPr>
          </a:p>
        </p:txBody>
      </p:sp>
      <p:cxnSp>
        <p:nvCxnSpPr>
          <p:cNvPr id="21" name="Straight Connector 20"/>
          <p:cNvCxnSpPr/>
          <p:nvPr/>
        </p:nvCxnSpPr>
        <p:spPr>
          <a:xfrm>
            <a:off x="762000" y="533400"/>
            <a:ext cx="8001000" cy="0"/>
          </a:xfrm>
          <a:prstGeom prst="line">
            <a:avLst/>
          </a:prstGeom>
          <a:ln>
            <a:solidFill>
              <a:srgbClr val="FFC000"/>
            </a:solidFill>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4265701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143000"/>
            <a:ext cx="9144000" cy="5715000"/>
          </a:xfrm>
          <a:prstGeom prst="rect">
            <a:avLst/>
          </a:prstGeom>
        </p:spPr>
      </p:pic>
      <p:sp>
        <p:nvSpPr>
          <p:cNvPr id="3" name="Title 1"/>
          <p:cNvSpPr>
            <a:spLocks noGrp="1"/>
          </p:cNvSpPr>
          <p:nvPr>
            <p:ph type="title"/>
          </p:nvPr>
        </p:nvSpPr>
        <p:spPr>
          <a:xfrm>
            <a:off x="457200" y="0"/>
            <a:ext cx="8229600" cy="1066800"/>
          </a:xfrm>
        </p:spPr>
        <p:txBody>
          <a:bodyPr>
            <a:normAutofit/>
          </a:bodyPr>
          <a:lstStyle/>
          <a:p>
            <a:r>
              <a:rPr lang="en-US" sz="4000" dirty="0" smtClean="0">
                <a:solidFill>
                  <a:schemeClr val="tx2">
                    <a:lumMod val="75000"/>
                  </a:schemeClr>
                </a:solidFill>
                <a:latin typeface="Adobe Garamond Pro" pitchFamily="18" charset="0"/>
                <a:cs typeface="Arial" panose="020B0604020202020204" pitchFamily="34" charset="0"/>
              </a:rPr>
              <a:t>Thing 3</a:t>
            </a:r>
            <a:endParaRPr lang="en-US" sz="4000" dirty="0">
              <a:solidFill>
                <a:schemeClr val="tx2">
                  <a:lumMod val="75000"/>
                </a:schemeClr>
              </a:solidFill>
              <a:latin typeface="Adobe Garamond Pro" pitchFamily="18" charset="0"/>
              <a:cs typeface="Arial" panose="020B0604020202020204" pitchFamily="34" charset="0"/>
            </a:endParaRPr>
          </a:p>
        </p:txBody>
      </p:sp>
      <p:cxnSp>
        <p:nvCxnSpPr>
          <p:cNvPr id="5" name="Straight Connector 4"/>
          <p:cNvCxnSpPr/>
          <p:nvPr/>
        </p:nvCxnSpPr>
        <p:spPr>
          <a:xfrm>
            <a:off x="1181100" y="1066800"/>
            <a:ext cx="67818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0328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pew.pewtrusts.org\pct\Users\Washington DC\drollison\My documents\Fishery Ecosystem Task Force\FETF ppt step 1 Tim version with bullets-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3325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pew.pewtrusts.org\pct\Users\Washington DC\drollison\My documents\Fishery Ecosystem Task Force\FETF ppt step 2 Tim version with bullets-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0416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pew.pewtrusts.org\pct\Users\Washington DC\drollison\My documents\Fishery Ecosystem Task Force\FETF ppt step 3 Tim version with bullets-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0416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descr="\\pew.pewtrusts.org\pct\Users\Washington DC\drollison\My documents\Fishery Ecosystem Task Force\FETF ppt step 4 Tim version with bullets-01-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0416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pew.pewtrusts.org\pct\Users\Washington DC\drollison\My documents\Fishery Ecosystem Task Force\FETF ppt step 5 Tim version with bullets-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0416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52800" y="1295400"/>
            <a:ext cx="2438400" cy="8382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990600" y="2895600"/>
            <a:ext cx="2133600" cy="4572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685800" y="5867400"/>
            <a:ext cx="2133600" cy="7620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5181600" y="5791200"/>
            <a:ext cx="3048000" cy="10668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rotWithShape="1">
          <a:blip r:embed="rId3" cstate="screen">
            <a:extLst>
              <a:ext uri="{28A0092B-C50C-407E-A947-70E740481C1C}">
                <a14:useLocalDpi xmlns:a14="http://schemas.microsoft.com/office/drawing/2010/main"/>
              </a:ext>
            </a:extLst>
          </a:blip>
          <a:srcRect l="6709" t="14445" r="7186" b="14444"/>
          <a:stretch/>
        </p:blipFill>
        <p:spPr>
          <a:xfrm>
            <a:off x="762000" y="230578"/>
            <a:ext cx="7543800" cy="6270172"/>
          </a:xfrm>
          <a:prstGeom prst="rect">
            <a:avLst/>
          </a:prstGeom>
        </p:spPr>
      </p:pic>
    </p:spTree>
    <p:extLst>
      <p:ext uri="{BB962C8B-B14F-4D97-AF65-F5344CB8AC3E}">
        <p14:creationId xmlns:p14="http://schemas.microsoft.com/office/powerpoint/2010/main" val="1860416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pew.pewtrusts.org\pct\Users\Washington DC\drollison\My documents\waves full thicker.pn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586499" y="5587626"/>
            <a:ext cx="9912096" cy="127037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0" y="6488668"/>
            <a:ext cx="1891287" cy="369332"/>
          </a:xfrm>
          <a:prstGeom prst="rect">
            <a:avLst/>
          </a:prstGeom>
          <a:noFill/>
        </p:spPr>
        <p:txBody>
          <a:bodyPr wrap="none" rtlCol="0">
            <a:spAutoFit/>
          </a:bodyPr>
          <a:lstStyle/>
          <a:p>
            <a:r>
              <a:rPr lang="en-US" dirty="0">
                <a:solidFill>
                  <a:srgbClr val="3A557C"/>
                </a:solidFill>
                <a:latin typeface="Arial"/>
                <a:cs typeface="Arial"/>
              </a:rPr>
              <a:t>l</a:t>
            </a:r>
            <a:r>
              <a:rPr lang="en-US" dirty="0" smtClean="0">
                <a:solidFill>
                  <a:srgbClr val="3A557C"/>
                </a:solidFill>
                <a:latin typeface="Arial"/>
                <a:cs typeface="Arial"/>
              </a:rPr>
              <a:t>enfestocean.org</a:t>
            </a:r>
            <a:endParaRPr lang="en-US" dirty="0">
              <a:solidFill>
                <a:srgbClr val="3A557C"/>
              </a:solidFill>
              <a:latin typeface="Arial"/>
              <a:cs typeface="Arial"/>
            </a:endParaRPr>
          </a:p>
        </p:txBody>
      </p:sp>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107417"/>
            <a:ext cx="9144000" cy="5581880"/>
          </a:xfrm>
          <a:prstGeom prst="rect">
            <a:avLst/>
          </a:prstGeom>
        </p:spPr>
      </p:pic>
    </p:spTree>
    <p:extLst>
      <p:ext uri="{BB962C8B-B14F-4D97-AF65-F5344CB8AC3E}">
        <p14:creationId xmlns:p14="http://schemas.microsoft.com/office/powerpoint/2010/main" val="2932519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586499" y="5587626"/>
            <a:ext cx="9912096" cy="1727574"/>
            <a:chOff x="-586499" y="5587626"/>
            <a:chExt cx="9912096" cy="1727574"/>
          </a:xfrm>
        </p:grpSpPr>
        <p:pic>
          <p:nvPicPr>
            <p:cNvPr id="8" name="Picture 2" descr="\\pew.pewtrusts.org\pct\Users\Washington DC\drollison\My documents\waves full thicker.pn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586499" y="5587626"/>
              <a:ext cx="9912096" cy="172757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0" y="6477000"/>
              <a:ext cx="1891287" cy="369332"/>
            </a:xfrm>
            <a:prstGeom prst="rect">
              <a:avLst/>
            </a:prstGeom>
            <a:noFill/>
          </p:spPr>
          <p:txBody>
            <a:bodyPr wrap="none" rtlCol="0">
              <a:spAutoFit/>
            </a:bodyPr>
            <a:lstStyle/>
            <a:p>
              <a:r>
                <a:rPr lang="en-US" dirty="0">
                  <a:solidFill>
                    <a:srgbClr val="3A557C"/>
                  </a:solidFill>
                  <a:latin typeface="DINRoundOT" pitchFamily="34" charset="0"/>
                  <a:cs typeface="DINRoundOT" pitchFamily="34" charset="0"/>
                </a:rPr>
                <a:t>l</a:t>
              </a:r>
              <a:r>
                <a:rPr lang="en-US" dirty="0" smtClean="0">
                  <a:solidFill>
                    <a:srgbClr val="3A557C"/>
                  </a:solidFill>
                  <a:latin typeface="DINRoundOT" pitchFamily="34" charset="0"/>
                  <a:cs typeface="DINRoundOT" pitchFamily="34" charset="0"/>
                </a:rPr>
                <a:t>enfestocean.org</a:t>
              </a:r>
              <a:endParaRPr lang="en-US" dirty="0">
                <a:solidFill>
                  <a:srgbClr val="3A557C"/>
                </a:solidFill>
                <a:latin typeface="DINRoundOT" pitchFamily="34" charset="0"/>
                <a:cs typeface="DINRoundOT" pitchFamily="34" charset="0"/>
              </a:endParaRPr>
            </a:p>
          </p:txBody>
        </p:sp>
      </p:grpSp>
      <p:pic>
        <p:nvPicPr>
          <p:cNvPr id="2050" name="Picture 2" descr="\\pew.pewtrusts.org\pct\Users\Washington DC\drollison\My documents\Fishery Ecosystem Task Force\FETF ppt SA presenters-0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4594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R:\My documents\Fishery Ecosystem Task Force\FETF ppt stakeholder participation-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1967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R:\My documents\Fishery Ecosystem Task Force\FETF ppt tools-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1641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586499" y="5587626"/>
            <a:ext cx="9912096" cy="1727574"/>
            <a:chOff x="-586499" y="5587626"/>
            <a:chExt cx="9912096" cy="1727574"/>
          </a:xfrm>
        </p:grpSpPr>
        <p:pic>
          <p:nvPicPr>
            <p:cNvPr id="8" name="Picture 2" descr="\\pew.pewtrusts.org\pct\Users\Washington DC\drollison\My documents\waves full thicker.pn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586499" y="5587626"/>
              <a:ext cx="9912096" cy="172757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0" y="6477000"/>
              <a:ext cx="1891287" cy="369332"/>
            </a:xfrm>
            <a:prstGeom prst="rect">
              <a:avLst/>
            </a:prstGeom>
            <a:noFill/>
          </p:spPr>
          <p:txBody>
            <a:bodyPr wrap="none" rtlCol="0">
              <a:spAutoFit/>
            </a:bodyPr>
            <a:lstStyle/>
            <a:p>
              <a:r>
                <a:rPr lang="en-US" dirty="0">
                  <a:solidFill>
                    <a:srgbClr val="3A557C"/>
                  </a:solidFill>
                  <a:latin typeface="DINRoundOT" pitchFamily="34" charset="0"/>
                  <a:cs typeface="DINRoundOT" pitchFamily="34" charset="0"/>
                </a:rPr>
                <a:t>l</a:t>
              </a:r>
              <a:r>
                <a:rPr lang="en-US" dirty="0" smtClean="0">
                  <a:solidFill>
                    <a:srgbClr val="3A557C"/>
                  </a:solidFill>
                  <a:latin typeface="DINRoundOT" pitchFamily="34" charset="0"/>
                  <a:cs typeface="DINRoundOT" pitchFamily="34" charset="0"/>
                </a:rPr>
                <a:t>enfestocean.org</a:t>
              </a:r>
              <a:endParaRPr lang="en-US" dirty="0">
                <a:solidFill>
                  <a:srgbClr val="3A557C"/>
                </a:solidFill>
                <a:latin typeface="DINRoundOT" pitchFamily="34" charset="0"/>
                <a:cs typeface="DINRoundOT" pitchFamily="34" charset="0"/>
              </a:endParaRPr>
            </a:p>
          </p:txBody>
        </p:sp>
      </p:grpSp>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33708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113" y="838200"/>
            <a:ext cx="8756444" cy="4057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971800" y="191868"/>
            <a:ext cx="2533066" cy="646331"/>
          </a:xfrm>
          <a:prstGeom prst="rect">
            <a:avLst/>
          </a:prstGeom>
          <a:noFill/>
        </p:spPr>
        <p:txBody>
          <a:bodyPr wrap="none" rtlCol="0">
            <a:spAutoFit/>
          </a:bodyPr>
          <a:lstStyle/>
          <a:p>
            <a:r>
              <a:rPr lang="en-US" sz="3600" dirty="0" smtClean="0"/>
              <a:t>Case Studies</a:t>
            </a:r>
            <a:endParaRPr lang="en-US" sz="3600" dirty="0"/>
          </a:p>
        </p:txBody>
      </p:sp>
    </p:spTree>
    <p:extLst>
      <p:ext uri="{BB962C8B-B14F-4D97-AF65-F5344CB8AC3E}">
        <p14:creationId xmlns:p14="http://schemas.microsoft.com/office/powerpoint/2010/main" val="3277787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3A557C"/>
        </a:solidFill>
        <a:effectLst/>
      </p:bgPr>
    </p:bg>
    <p:spTree>
      <p:nvGrpSpPr>
        <p:cNvPr id="1" name=""/>
        <p:cNvGrpSpPr/>
        <p:nvPr/>
      </p:nvGrpSpPr>
      <p:grpSpPr>
        <a:xfrm>
          <a:off x="0" y="0"/>
          <a:ext cx="0" cy="0"/>
          <a:chOff x="0" y="0"/>
          <a:chExt cx="0" cy="0"/>
        </a:xfrm>
      </p:grpSpPr>
      <p:grpSp>
        <p:nvGrpSpPr>
          <p:cNvPr id="3" name="Group 2"/>
          <p:cNvGrpSpPr/>
          <p:nvPr/>
        </p:nvGrpSpPr>
        <p:grpSpPr>
          <a:xfrm>
            <a:off x="-586499" y="5587626"/>
            <a:ext cx="9912096" cy="1727574"/>
            <a:chOff x="-586499" y="5587626"/>
            <a:chExt cx="9912096" cy="1727574"/>
          </a:xfrm>
        </p:grpSpPr>
        <p:pic>
          <p:nvPicPr>
            <p:cNvPr id="6" name="Picture 2" descr="\\pew.pewtrusts.org\pct\Users\Washington DC\drollison\My documents\waves full thicker.pn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586499" y="5587626"/>
              <a:ext cx="9912096" cy="172757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6477000"/>
              <a:ext cx="1891287" cy="369332"/>
            </a:xfrm>
            <a:prstGeom prst="rect">
              <a:avLst/>
            </a:prstGeom>
            <a:noFill/>
          </p:spPr>
          <p:txBody>
            <a:bodyPr wrap="none" rtlCol="0">
              <a:spAutoFit/>
            </a:bodyPr>
            <a:lstStyle/>
            <a:p>
              <a:r>
                <a:rPr lang="en-US" dirty="0">
                  <a:solidFill>
                    <a:srgbClr val="A9C8F4"/>
                  </a:solidFill>
                  <a:latin typeface="DINRoundOT" pitchFamily="34" charset="0"/>
                  <a:cs typeface="DINRoundOT" pitchFamily="34" charset="0"/>
                </a:rPr>
                <a:t>l</a:t>
              </a:r>
              <a:r>
                <a:rPr lang="en-US" dirty="0" smtClean="0">
                  <a:solidFill>
                    <a:srgbClr val="A9C8F4"/>
                  </a:solidFill>
                  <a:latin typeface="DINRoundOT" pitchFamily="34" charset="0"/>
                  <a:cs typeface="DINRoundOT" pitchFamily="34" charset="0"/>
                </a:rPr>
                <a:t>enfestocean.org</a:t>
              </a:r>
              <a:endParaRPr lang="en-US" dirty="0">
                <a:solidFill>
                  <a:srgbClr val="A9C8F4"/>
                </a:solidFill>
                <a:latin typeface="DINRoundOT" pitchFamily="34" charset="0"/>
                <a:cs typeface="DINRoundOT" pitchFamily="34" charset="0"/>
              </a:endParaRPr>
            </a:p>
          </p:txBody>
        </p:sp>
      </p:grpSp>
      <p:pic>
        <p:nvPicPr>
          <p:cNvPr id="14" name="Picture 13"/>
          <p:cNvPicPr>
            <a:picLocks noChangeAspect="1"/>
          </p:cNvPicPr>
          <p:nvPr/>
        </p:nvPicPr>
        <p:blipFill>
          <a:blip r:embed="rId4"/>
          <a:stretch>
            <a:fillRect/>
          </a:stretch>
        </p:blipFill>
        <p:spPr>
          <a:xfrm>
            <a:off x="762000" y="533400"/>
            <a:ext cx="7848600" cy="5118100"/>
          </a:xfrm>
          <a:prstGeom prst="rect">
            <a:avLst/>
          </a:prstGeom>
        </p:spPr>
      </p:pic>
    </p:spTree>
    <p:extLst>
      <p:ext uri="{BB962C8B-B14F-4D97-AF65-F5344CB8AC3E}">
        <p14:creationId xmlns:p14="http://schemas.microsoft.com/office/powerpoint/2010/main" val="3029855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00452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457200" y="274638"/>
            <a:ext cx="82296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5000" dirty="0" smtClean="0">
                <a:solidFill>
                  <a:schemeClr val="tx2">
                    <a:lumMod val="75000"/>
                  </a:schemeClr>
                </a:solidFill>
                <a:latin typeface="Adobe Garamond Pro" pitchFamily="18" charset="0"/>
                <a:cs typeface="Arial" panose="020B0604020202020204" pitchFamily="34" charset="0"/>
              </a:rPr>
              <a:t>Origin of the FEP idea</a:t>
            </a:r>
            <a:endParaRPr lang="en-US" sz="5000" dirty="0">
              <a:solidFill>
                <a:schemeClr val="tx2">
                  <a:lumMod val="75000"/>
                </a:schemeClr>
              </a:solidFill>
              <a:latin typeface="Adobe Garamond Pro" pitchFamily="18" charset="0"/>
              <a:cs typeface="Arial" panose="020B0604020202020204" pitchFamily="34" charset="0"/>
            </a:endParaRPr>
          </a:p>
        </p:txBody>
      </p:sp>
      <p:cxnSp>
        <p:nvCxnSpPr>
          <p:cNvPr id="8" name="Straight Connector 7"/>
          <p:cNvCxnSpPr/>
          <p:nvPr/>
        </p:nvCxnSpPr>
        <p:spPr>
          <a:xfrm>
            <a:off x="1181100" y="1143000"/>
            <a:ext cx="67818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837" y="1473538"/>
            <a:ext cx="2658238" cy="345856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0" name="TextBox 9"/>
          <p:cNvSpPr txBox="1"/>
          <p:nvPr/>
        </p:nvSpPr>
        <p:spPr>
          <a:xfrm>
            <a:off x="1295400" y="5410200"/>
            <a:ext cx="7391400" cy="584775"/>
          </a:xfrm>
          <a:prstGeom prst="rect">
            <a:avLst/>
          </a:prstGeom>
          <a:noFill/>
        </p:spPr>
        <p:txBody>
          <a:bodyPr wrap="square" rtlCol="0">
            <a:spAutoFit/>
          </a:bodyPr>
          <a:lstStyle/>
          <a:p>
            <a:r>
              <a:rPr lang="en-US" sz="3200" dirty="0" smtClean="0">
                <a:latin typeface="Calibri Light" panose="020F0302020204030204" pitchFamily="34" charset="0"/>
              </a:rPr>
              <a:t>1999                   2002       2003   2004</a:t>
            </a:r>
            <a:endParaRPr lang="en-US" sz="3200" dirty="0">
              <a:latin typeface="Calibri Light" panose="020F0302020204030204" pitchFamily="34" charset="0"/>
            </a:endParaRPr>
          </a:p>
        </p:txBody>
      </p:sp>
      <p:pic>
        <p:nvPicPr>
          <p:cNvPr id="1027"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919" b="6156"/>
          <a:stretch/>
        </p:blipFill>
        <p:spPr bwMode="auto">
          <a:xfrm rot="20689546">
            <a:off x="3659994" y="1565777"/>
            <a:ext cx="2201341" cy="289029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1" name="Picture 10"/>
          <p:cNvPicPr>
            <a:picLocks noChangeAspect="1"/>
          </p:cNvPicPr>
          <p:nvPr/>
        </p:nvPicPr>
        <p:blipFill>
          <a:blip r:embed="rId5"/>
          <a:stretch>
            <a:fillRect/>
          </a:stretch>
        </p:blipFill>
        <p:spPr>
          <a:xfrm>
            <a:off x="5105400" y="2090057"/>
            <a:ext cx="2191669" cy="2811579"/>
          </a:xfrm>
          <a:prstGeom prst="rect">
            <a:avLst/>
          </a:prstGeom>
          <a:ln>
            <a:solidFill>
              <a:schemeClr val="tx1"/>
            </a:solidFill>
          </a:ln>
        </p:spPr>
      </p:pic>
      <p:pic>
        <p:nvPicPr>
          <p:cNvPr id="12" name="Picture 11"/>
          <p:cNvPicPr>
            <a:picLocks noChangeAspect="1"/>
          </p:cNvPicPr>
          <p:nvPr/>
        </p:nvPicPr>
        <p:blipFill>
          <a:blip r:embed="rId6"/>
          <a:stretch>
            <a:fillRect/>
          </a:stretch>
        </p:blipFill>
        <p:spPr>
          <a:xfrm rot="1881550">
            <a:off x="6516817" y="2720994"/>
            <a:ext cx="2168133" cy="2811579"/>
          </a:xfrm>
          <a:prstGeom prst="rect">
            <a:avLst/>
          </a:prstGeom>
          <a:ln>
            <a:solidFill>
              <a:schemeClr val="tx1"/>
            </a:solidFill>
          </a:ln>
        </p:spPr>
      </p:pic>
      <p:sp>
        <p:nvSpPr>
          <p:cNvPr id="2" name="Down Arrow 1"/>
          <p:cNvSpPr/>
          <p:nvPr/>
        </p:nvSpPr>
        <p:spPr>
          <a:xfrm>
            <a:off x="533400" y="685800"/>
            <a:ext cx="457200" cy="642256"/>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57047694"/>
      </p:ext>
    </p:extLst>
  </p:cSld>
  <p:clrMapOvr>
    <a:masterClrMapping/>
  </p:clrMapOvr>
  <mc:AlternateContent xmlns:mc="http://schemas.openxmlformats.org/markup-compatibility/2006" xmlns:p14="http://schemas.microsoft.com/office/powerpoint/2010/main">
    <mc:Choice Requires="p14">
      <p:transition spd="med" p14:dur="700" advTm="40746">
        <p:fade/>
      </p:transition>
    </mc:Choice>
    <mc:Fallback xmlns="">
      <p:transition spd="med" advTm="40746">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2" descr="\\pew.pewtrusts.org\pct\Users\Washington DC\drollison\My documents\waves full thicker.pn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586499" y="5587626"/>
            <a:ext cx="9912096" cy="172757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pew.pewtrusts.org\pct\Users\Washington DC\drollison\My documents\Fishery Ecosystem Task Force\FETF ppt members with project managers-0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0600" y="891540"/>
            <a:ext cx="7955280" cy="5966460"/>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p:cNvCxnSpPr/>
          <p:nvPr/>
        </p:nvCxnSpPr>
        <p:spPr>
          <a:xfrm>
            <a:off x="1181100" y="815337"/>
            <a:ext cx="67818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7" name="Title 1"/>
          <p:cNvSpPr txBox="1">
            <a:spLocks/>
          </p:cNvSpPr>
          <p:nvPr/>
        </p:nvSpPr>
        <p:spPr>
          <a:xfrm>
            <a:off x="457200" y="0"/>
            <a:ext cx="8229600" cy="10668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dirty="0" smtClean="0">
                <a:solidFill>
                  <a:schemeClr val="tx2">
                    <a:lumMod val="75000"/>
                  </a:schemeClr>
                </a:solidFill>
                <a:latin typeface="Adobe Garamond Pro" pitchFamily="18" charset="0"/>
                <a:cs typeface="Arial" panose="020B0604020202020204" pitchFamily="34" charset="0"/>
              </a:rPr>
              <a:t>The </a:t>
            </a:r>
            <a:r>
              <a:rPr lang="en-US" sz="5000" dirty="0" err="1" smtClean="0">
                <a:solidFill>
                  <a:schemeClr val="tx2">
                    <a:lumMod val="75000"/>
                  </a:schemeClr>
                </a:solidFill>
                <a:latin typeface="Adobe Garamond Pro" pitchFamily="18" charset="0"/>
                <a:cs typeface="Arial" panose="020B0604020202020204" pitchFamily="34" charset="0"/>
              </a:rPr>
              <a:t>Lenfest</a:t>
            </a:r>
            <a:r>
              <a:rPr lang="en-US" sz="5000" dirty="0" smtClean="0">
                <a:solidFill>
                  <a:schemeClr val="tx2">
                    <a:lumMod val="75000"/>
                  </a:schemeClr>
                </a:solidFill>
                <a:latin typeface="Adobe Garamond Pro" pitchFamily="18" charset="0"/>
                <a:cs typeface="Arial" panose="020B0604020202020204" pitchFamily="34" charset="0"/>
              </a:rPr>
              <a:t> Task Force</a:t>
            </a:r>
            <a:endParaRPr lang="en-US" sz="5000" dirty="0">
              <a:solidFill>
                <a:schemeClr val="tx2">
                  <a:lumMod val="75000"/>
                </a:schemeClr>
              </a:solidFill>
              <a:latin typeface="Adobe Garamond Pro" pitchFamily="18" charset="0"/>
              <a:cs typeface="Arial" panose="020B0604020202020204" pitchFamily="34" charset="0"/>
            </a:endParaRPr>
          </a:p>
        </p:txBody>
      </p:sp>
    </p:spTree>
    <p:extLst>
      <p:ext uri="{BB962C8B-B14F-4D97-AF65-F5344CB8AC3E}">
        <p14:creationId xmlns:p14="http://schemas.microsoft.com/office/powerpoint/2010/main" val="508922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586499" y="5587626"/>
            <a:ext cx="9912096" cy="1727574"/>
            <a:chOff x="-586499" y="5587626"/>
            <a:chExt cx="9912096" cy="1727574"/>
          </a:xfrm>
        </p:grpSpPr>
        <p:pic>
          <p:nvPicPr>
            <p:cNvPr id="8" name="Picture 2" descr="\\pew.pewtrusts.org\pct\Users\Washington DC\drollison\My documents\waves full thicker.pn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586499" y="5587626"/>
              <a:ext cx="9912096" cy="172757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0" y="6477000"/>
              <a:ext cx="1891287" cy="369332"/>
            </a:xfrm>
            <a:prstGeom prst="rect">
              <a:avLst/>
            </a:prstGeom>
            <a:noFill/>
          </p:spPr>
          <p:txBody>
            <a:bodyPr wrap="none" rtlCol="0">
              <a:spAutoFit/>
            </a:bodyPr>
            <a:lstStyle/>
            <a:p>
              <a:r>
                <a:rPr lang="en-US" dirty="0">
                  <a:solidFill>
                    <a:srgbClr val="3A557C"/>
                  </a:solidFill>
                  <a:latin typeface="DINRoundOT" pitchFamily="34" charset="0"/>
                  <a:cs typeface="DINRoundOT" pitchFamily="34" charset="0"/>
                </a:rPr>
                <a:t>l</a:t>
              </a:r>
              <a:r>
                <a:rPr lang="en-US" dirty="0" smtClean="0">
                  <a:solidFill>
                    <a:srgbClr val="3A557C"/>
                  </a:solidFill>
                  <a:latin typeface="DINRoundOT" pitchFamily="34" charset="0"/>
                  <a:cs typeface="DINRoundOT" pitchFamily="34" charset="0"/>
                </a:rPr>
                <a:t>enfestocean.org</a:t>
              </a:r>
              <a:endParaRPr lang="en-US" dirty="0">
                <a:solidFill>
                  <a:srgbClr val="3A557C"/>
                </a:solidFill>
                <a:latin typeface="DINRoundOT" pitchFamily="34" charset="0"/>
                <a:cs typeface="DINRoundOT" pitchFamily="34" charset="0"/>
              </a:endParaRPr>
            </a:p>
          </p:txBody>
        </p:sp>
      </p:grpSp>
      <p:pic>
        <p:nvPicPr>
          <p:cNvPr id="6146" name="Picture 2" descr="\\pew.pewtrusts.org\pct\Users\Washington DC\drollison\My documents\Fishery Ecosystem Task Force\FETF ppt project management team-0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p:cNvCxnSpPr/>
          <p:nvPr/>
        </p:nvCxnSpPr>
        <p:spPr>
          <a:xfrm>
            <a:off x="1181100" y="815337"/>
            <a:ext cx="67818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9" name="Title 1"/>
          <p:cNvSpPr txBox="1">
            <a:spLocks/>
          </p:cNvSpPr>
          <p:nvPr/>
        </p:nvSpPr>
        <p:spPr>
          <a:xfrm>
            <a:off x="457200" y="0"/>
            <a:ext cx="8229600" cy="1066800"/>
          </a:xfrm>
          <a:prstGeom prst="rect">
            <a:avLst/>
          </a:prstGeom>
          <a:solidFill>
            <a:schemeClr val="bg1"/>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dirty="0" smtClean="0">
                <a:solidFill>
                  <a:schemeClr val="tx2">
                    <a:lumMod val="75000"/>
                  </a:schemeClr>
                </a:solidFill>
                <a:latin typeface="Adobe Garamond Pro" pitchFamily="18" charset="0"/>
                <a:cs typeface="Arial" panose="020B0604020202020204" pitchFamily="34" charset="0"/>
              </a:rPr>
              <a:t>Project Management Team</a:t>
            </a:r>
            <a:endParaRPr lang="en-US" sz="5000" dirty="0">
              <a:solidFill>
                <a:schemeClr val="tx2">
                  <a:lumMod val="75000"/>
                </a:schemeClr>
              </a:solidFill>
              <a:latin typeface="Adobe Garamond Pro" pitchFamily="18" charset="0"/>
              <a:cs typeface="Arial" panose="020B0604020202020204" pitchFamily="34" charset="0"/>
            </a:endParaRPr>
          </a:p>
        </p:txBody>
      </p:sp>
      <p:cxnSp>
        <p:nvCxnSpPr>
          <p:cNvPr id="10" name="Straight Connector 9"/>
          <p:cNvCxnSpPr/>
          <p:nvPr/>
        </p:nvCxnSpPr>
        <p:spPr>
          <a:xfrm>
            <a:off x="1333500" y="967737"/>
            <a:ext cx="67818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9798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R:\My documents\Fishery Ecosystem Task Force\FETF ppt main recommendations Tim version-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a:off x="-586499" y="5587626"/>
            <a:ext cx="9912096" cy="1727574"/>
            <a:chOff x="-586499" y="5587626"/>
            <a:chExt cx="9912096" cy="1727574"/>
          </a:xfrm>
        </p:grpSpPr>
        <p:pic>
          <p:nvPicPr>
            <p:cNvPr id="7" name="Picture 2" descr="\\pew.pewtrusts.org\pct\Users\Washington DC\drollison\My documents\waves full thicker.png"/>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586499" y="5587626"/>
              <a:ext cx="9912096" cy="172757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0" y="6477000"/>
              <a:ext cx="1891287" cy="369332"/>
            </a:xfrm>
            <a:prstGeom prst="rect">
              <a:avLst/>
            </a:prstGeom>
            <a:noFill/>
          </p:spPr>
          <p:txBody>
            <a:bodyPr wrap="none" rtlCol="0">
              <a:spAutoFit/>
            </a:bodyPr>
            <a:lstStyle/>
            <a:p>
              <a:r>
                <a:rPr lang="en-US" dirty="0">
                  <a:solidFill>
                    <a:srgbClr val="3A557C"/>
                  </a:solidFill>
                  <a:latin typeface="DINRoundOT" pitchFamily="34" charset="0"/>
                  <a:cs typeface="DINRoundOT" pitchFamily="34" charset="0"/>
                </a:rPr>
                <a:t>l</a:t>
              </a:r>
              <a:r>
                <a:rPr lang="en-US" dirty="0" smtClean="0">
                  <a:solidFill>
                    <a:srgbClr val="3A557C"/>
                  </a:solidFill>
                  <a:latin typeface="DINRoundOT" pitchFamily="34" charset="0"/>
                  <a:cs typeface="DINRoundOT" pitchFamily="34" charset="0"/>
                </a:rPr>
                <a:t>enfestocean.org</a:t>
              </a:r>
              <a:endParaRPr lang="en-US" dirty="0">
                <a:solidFill>
                  <a:srgbClr val="3A557C"/>
                </a:solidFill>
                <a:latin typeface="DINRoundOT" pitchFamily="34" charset="0"/>
                <a:cs typeface="DINRoundOT" pitchFamily="34" charset="0"/>
              </a:endParaRPr>
            </a:p>
          </p:txBody>
        </p:sp>
      </p:grpSp>
    </p:spTree>
    <p:extLst>
      <p:ext uri="{BB962C8B-B14F-4D97-AF65-F5344CB8AC3E}">
        <p14:creationId xmlns:p14="http://schemas.microsoft.com/office/powerpoint/2010/main" val="925942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586499" y="5587626"/>
            <a:ext cx="9912096" cy="1727574"/>
            <a:chOff x="-586499" y="5587626"/>
            <a:chExt cx="9912096" cy="1727574"/>
          </a:xfrm>
        </p:grpSpPr>
        <p:pic>
          <p:nvPicPr>
            <p:cNvPr id="8" name="Picture 2" descr="\\pew.pewtrusts.org\pct\Users\Washington DC\drollison\My documents\waves full thicker.pn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586499" y="5587626"/>
              <a:ext cx="9912096" cy="172757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0" y="6477000"/>
              <a:ext cx="1891287" cy="369332"/>
            </a:xfrm>
            <a:prstGeom prst="rect">
              <a:avLst/>
            </a:prstGeom>
            <a:noFill/>
          </p:spPr>
          <p:txBody>
            <a:bodyPr wrap="none" rtlCol="0">
              <a:spAutoFit/>
            </a:bodyPr>
            <a:lstStyle/>
            <a:p>
              <a:r>
                <a:rPr lang="en-US" dirty="0">
                  <a:solidFill>
                    <a:srgbClr val="3A557C"/>
                  </a:solidFill>
                  <a:latin typeface="DINRoundOT" pitchFamily="34" charset="0"/>
                  <a:cs typeface="DINRoundOT" pitchFamily="34" charset="0"/>
                </a:rPr>
                <a:t>l</a:t>
              </a:r>
              <a:r>
                <a:rPr lang="en-US" dirty="0" smtClean="0">
                  <a:solidFill>
                    <a:srgbClr val="3A557C"/>
                  </a:solidFill>
                  <a:latin typeface="DINRoundOT" pitchFamily="34" charset="0"/>
                  <a:cs typeface="DINRoundOT" pitchFamily="34" charset="0"/>
                </a:rPr>
                <a:t>enfestocean.org</a:t>
              </a:r>
              <a:endParaRPr lang="en-US" dirty="0">
                <a:solidFill>
                  <a:srgbClr val="3A557C"/>
                </a:solidFill>
                <a:latin typeface="DINRoundOT" pitchFamily="34" charset="0"/>
                <a:cs typeface="DINRoundOT" pitchFamily="34" charset="0"/>
              </a:endParaRPr>
            </a:p>
          </p:txBody>
        </p:sp>
      </p:grpSp>
      <p:pic>
        <p:nvPicPr>
          <p:cNvPr id="6146" name="Picture 2" descr="R:\My documents\Fishery Ecosystem Task Force\FETF ppt EBFM-01.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13648"/>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7135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577508"/>
            <a:ext cx="6068985" cy="58232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3657600" y="1905000"/>
            <a:ext cx="2209800" cy="369332"/>
          </a:xfrm>
          <a:prstGeom prst="rect">
            <a:avLst/>
          </a:prstGeom>
          <a:noFill/>
          <a:ln>
            <a:solidFill>
              <a:schemeClr val="tx1"/>
            </a:solidFill>
          </a:ln>
        </p:spPr>
        <p:txBody>
          <a:bodyPr wrap="square" rtlCol="0">
            <a:spAutoFit/>
          </a:bodyPr>
          <a:lstStyle/>
          <a:p>
            <a:pPr algn="ctr"/>
            <a:r>
              <a:rPr lang="en-US" dirty="0" smtClean="0">
                <a:latin typeface="Papyrus" panose="03070502060502030205" pitchFamily="66" charset="0"/>
              </a:rPr>
              <a:t>Fishery Manager</a:t>
            </a:r>
            <a:endParaRPr lang="en-US" dirty="0">
              <a:latin typeface="Papyrus" panose="03070502060502030205" pitchFamily="66" charset="0"/>
            </a:endParaRPr>
          </a:p>
        </p:txBody>
      </p:sp>
      <p:cxnSp>
        <p:nvCxnSpPr>
          <p:cNvPr id="13" name="Straight Connector 12"/>
          <p:cNvCxnSpPr/>
          <p:nvPr/>
        </p:nvCxnSpPr>
        <p:spPr>
          <a:xfrm>
            <a:off x="1181100" y="1066800"/>
            <a:ext cx="67818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14" name="Title 1"/>
          <p:cNvSpPr txBox="1">
            <a:spLocks/>
          </p:cNvSpPr>
          <p:nvPr/>
        </p:nvSpPr>
        <p:spPr>
          <a:xfrm>
            <a:off x="609600" y="152400"/>
            <a:ext cx="8229600" cy="1066800"/>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000" dirty="0" smtClean="0">
                <a:solidFill>
                  <a:schemeClr val="tx2">
                    <a:lumMod val="75000"/>
                  </a:schemeClr>
                </a:solidFill>
                <a:latin typeface="Adobe Garamond Pro" pitchFamily="18" charset="0"/>
                <a:cs typeface="Arial" panose="020B0604020202020204" pitchFamily="34" charset="0"/>
              </a:rPr>
              <a:t>Thing One</a:t>
            </a:r>
            <a:endParaRPr lang="en-US" sz="4000" dirty="0">
              <a:solidFill>
                <a:schemeClr val="tx2">
                  <a:lumMod val="75000"/>
                </a:schemeClr>
              </a:solidFill>
              <a:latin typeface="Adobe Garamond Pro" pitchFamily="18" charset="0"/>
              <a:cs typeface="Arial" panose="020B0604020202020204" pitchFamily="34" charset="0"/>
            </a:endParaRPr>
          </a:p>
        </p:txBody>
      </p:sp>
    </p:spTree>
    <p:extLst>
      <p:ext uri="{BB962C8B-B14F-4D97-AF65-F5344CB8AC3E}">
        <p14:creationId xmlns:p14="http://schemas.microsoft.com/office/powerpoint/2010/main" val="2767094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66800"/>
          </a:xfrm>
        </p:spPr>
        <p:txBody>
          <a:bodyPr>
            <a:normAutofit/>
          </a:bodyPr>
          <a:lstStyle/>
          <a:p>
            <a:r>
              <a:rPr lang="en-US" sz="4000" dirty="0" smtClean="0">
                <a:solidFill>
                  <a:schemeClr val="tx2">
                    <a:lumMod val="75000"/>
                  </a:schemeClr>
                </a:solidFill>
                <a:latin typeface="Adobe Garamond Pro" pitchFamily="18" charset="0"/>
                <a:cs typeface="Arial" panose="020B0604020202020204" pitchFamily="34" charset="0"/>
              </a:rPr>
              <a:t>Thing 2</a:t>
            </a:r>
            <a:endParaRPr lang="en-US" sz="4000" dirty="0">
              <a:solidFill>
                <a:schemeClr val="tx2">
                  <a:lumMod val="75000"/>
                </a:schemeClr>
              </a:solidFill>
              <a:latin typeface="Adobe Garamond Pro" pitchFamily="18" charset="0"/>
              <a:cs typeface="Arial" panose="020B0604020202020204" pitchFamily="34" charset="0"/>
            </a:endParaRPr>
          </a:p>
        </p:txBody>
      </p:sp>
      <p:cxnSp>
        <p:nvCxnSpPr>
          <p:cNvPr id="5" name="Straight Connector 4"/>
          <p:cNvCxnSpPr/>
          <p:nvPr/>
        </p:nvCxnSpPr>
        <p:spPr>
          <a:xfrm>
            <a:off x="1181100" y="1066800"/>
            <a:ext cx="67818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pic>
        <p:nvPicPr>
          <p:cNvPr id="13" name="Picture 8" descr="Abrams et al"/>
          <p:cNvPicPr>
            <a:picLocks noChangeAspect="1" noChangeArrowheads="1"/>
          </p:cNvPicPr>
          <p:nvPr/>
        </p:nvPicPr>
        <p:blipFill rotWithShape="1">
          <a:blip r:embed="rId3">
            <a:extLst>
              <a:ext uri="{28A0092B-C50C-407E-A947-70E740481C1C}">
                <a14:useLocalDpi xmlns:a14="http://schemas.microsoft.com/office/drawing/2010/main"/>
              </a:ext>
            </a:extLst>
          </a:blip>
          <a:srcRect t="7032" b="7032"/>
          <a:stretch/>
        </p:blipFill>
        <p:spPr bwMode="auto">
          <a:xfrm>
            <a:off x="746570" y="1371600"/>
            <a:ext cx="4663630" cy="509744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1066800"/>
            <a:ext cx="4267200" cy="5429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29533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Lenfes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enfest Ocean Program powerpoint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7_Blank Presentation">
  <a:themeElements>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38100" cap="flat" cmpd="sng" algn="ctr">
          <a:solidFill>
            <a:schemeClr val="accent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1"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38100" cap="flat" cmpd="sng" algn="ctr">
          <a:solidFill>
            <a:schemeClr val="accent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1"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Lenfest.potx</Template>
  <TotalTime>5981</TotalTime>
  <Words>1687</Words>
  <Application>Microsoft Office PowerPoint</Application>
  <PresentationFormat>On-screen Show (4:3)</PresentationFormat>
  <Paragraphs>144</Paragraphs>
  <Slides>25</Slides>
  <Notes>25</Notes>
  <HiddenSlides>0</HiddenSlides>
  <MMClips>0</MMClips>
  <ScaleCrop>false</ScaleCrop>
  <HeadingPairs>
    <vt:vector size="4" baseType="variant">
      <vt:variant>
        <vt:lpstr>Theme</vt:lpstr>
      </vt:variant>
      <vt:variant>
        <vt:i4>3</vt:i4>
      </vt:variant>
      <vt:variant>
        <vt:lpstr>Slide Titles</vt:lpstr>
      </vt:variant>
      <vt:variant>
        <vt:i4>25</vt:i4>
      </vt:variant>
    </vt:vector>
  </HeadingPairs>
  <TitlesOfParts>
    <vt:vector size="28" baseType="lpstr">
      <vt:lpstr>Lenfest</vt:lpstr>
      <vt:lpstr>Lenfest Ocean Program powerpoint template</vt:lpstr>
      <vt:lpstr>7_Blank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Thing 2</vt:lpstr>
      <vt:lpstr>PowerPoint Presentation</vt:lpstr>
      <vt:lpstr>PowerPoint Presentation</vt:lpstr>
      <vt:lpstr>Thing 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Dana Rollison</dc:creator>
  <cp:lastModifiedBy>Coleman, Felicia</cp:lastModifiedBy>
  <cp:revision>165</cp:revision>
  <dcterms:created xsi:type="dcterms:W3CDTF">2016-07-13T15:53:02Z</dcterms:created>
  <dcterms:modified xsi:type="dcterms:W3CDTF">2016-12-05T15:06:39Z</dcterms:modified>
</cp:coreProperties>
</file>