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sldIdLst>
    <p:sldId id="257" r:id="rId2"/>
    <p:sldId id="265" r:id="rId3"/>
    <p:sldId id="266" r:id="rId4"/>
    <p:sldId id="267" r:id="rId5"/>
    <p:sldId id="268" r:id="rId6"/>
    <p:sldId id="273" r:id="rId7"/>
    <p:sldId id="284" r:id="rId8"/>
    <p:sldId id="274" r:id="rId9"/>
    <p:sldId id="269" r:id="rId10"/>
    <p:sldId id="270" r:id="rId11"/>
    <p:sldId id="282" r:id="rId12"/>
    <p:sldId id="275" r:id="rId13"/>
    <p:sldId id="276" r:id="rId14"/>
    <p:sldId id="277" r:id="rId15"/>
    <p:sldId id="280" r:id="rId16"/>
    <p:sldId id="278" r:id="rId17"/>
    <p:sldId id="279" r:id="rId18"/>
    <p:sldId id="281" r:id="rId19"/>
    <p:sldId id="271" r:id="rId20"/>
    <p:sldId id="283"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586" autoAdjust="0"/>
  </p:normalViewPr>
  <p:slideViewPr>
    <p:cSldViewPr snapToGrid="0">
      <p:cViewPr varScale="1">
        <p:scale>
          <a:sx n="70" d="100"/>
          <a:sy n="70" d="100"/>
        </p:scale>
        <p:origin x="20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0BF30-CBCF-446E-B291-583EC24E3EA7}"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9A378-0E0C-4026-9277-E6BC1956BF71}" type="slidenum">
              <a:rPr lang="en-US" smtClean="0"/>
              <a:t>‹#›</a:t>
            </a:fld>
            <a:endParaRPr lang="en-US"/>
          </a:p>
        </p:txBody>
      </p:sp>
    </p:spTree>
    <p:extLst>
      <p:ext uri="{BB962C8B-B14F-4D97-AF65-F5344CB8AC3E}">
        <p14:creationId xmlns:p14="http://schemas.microsoft.com/office/powerpoint/2010/main" val="63112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recorded public scoping presentation goes over possible changes the South Atlantic Council is considering to for-hire reporting. This applies to federal charter or </a:t>
            </a:r>
            <a:r>
              <a:rPr lang="en-US" dirty="0" err="1"/>
              <a:t>headboat</a:t>
            </a:r>
            <a:r>
              <a:rPr lang="en-US" dirty="0"/>
              <a:t> permit holders participating in the Snapper Grouper, Dolphin Wahoo, or Coastal Migratory </a:t>
            </a:r>
            <a:r>
              <a:rPr lang="en-US" dirty="0" err="1"/>
              <a:t>Pelagics</a:t>
            </a:r>
            <a:r>
              <a:rPr lang="en-US" dirty="0"/>
              <a:t> fisheries.</a:t>
            </a:r>
          </a:p>
          <a:p>
            <a:endParaRPr lang="en-US" dirty="0"/>
          </a:p>
          <a:p>
            <a:r>
              <a:rPr lang="en-US" dirty="0"/>
              <a:t>My name is Myra Brouwer. My colleague John Hadley and I are the Points of Contact for this amendment.</a:t>
            </a:r>
          </a:p>
          <a:p>
            <a:endParaRPr lang="en-US" dirty="0"/>
          </a:p>
          <a:p>
            <a:r>
              <a:rPr lang="en-US" dirty="0"/>
              <a:t>First, I will tell you a little bit about the Council, then I will explain the scoping process, and then go over the suite of possible changes in detail.</a:t>
            </a:r>
          </a:p>
          <a:p>
            <a:endParaRPr lang="en-US" dirty="0"/>
          </a:p>
          <a:p>
            <a:r>
              <a:rPr lang="en-US" dirty="0"/>
              <a:t>At the end of the presentation, there will be information on how to provide your comments.</a:t>
            </a:r>
          </a:p>
        </p:txBody>
      </p:sp>
      <p:sp>
        <p:nvSpPr>
          <p:cNvPr id="4" name="Slide Number Placeholder 3"/>
          <p:cNvSpPr>
            <a:spLocks noGrp="1"/>
          </p:cNvSpPr>
          <p:nvPr>
            <p:ph type="sldNum" sz="quarter" idx="5"/>
          </p:nvPr>
        </p:nvSpPr>
        <p:spPr/>
        <p:txBody>
          <a:bodyPr/>
          <a:lstStyle/>
          <a:p>
            <a:fld id="{1C59A378-0E0C-4026-9277-E6BC1956BF71}" type="slidenum">
              <a:rPr lang="en-US" smtClean="0"/>
              <a:t>1</a:t>
            </a:fld>
            <a:endParaRPr lang="en-US"/>
          </a:p>
        </p:txBody>
      </p:sp>
    </p:spTree>
    <p:extLst>
      <p:ext uri="{BB962C8B-B14F-4D97-AF65-F5344CB8AC3E}">
        <p14:creationId xmlns:p14="http://schemas.microsoft.com/office/powerpoint/2010/main" val="177292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19CBB-FE3F-8B5C-DA5A-AF79F467B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DA9B2-C995-38B9-7513-9597D66BF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91275-86D8-4F40-82E9-E7F419AC227C}"/>
              </a:ext>
            </a:extLst>
          </p:cNvPr>
          <p:cNvSpPr>
            <a:spLocks noGrp="1"/>
          </p:cNvSpPr>
          <p:nvPr>
            <p:ph type="body" idx="1"/>
          </p:nvPr>
        </p:nvSpPr>
        <p:spPr/>
        <p:txBody>
          <a:bodyPr/>
          <a:lstStyle/>
          <a:p>
            <a:r>
              <a:rPr lang="en-US" dirty="0"/>
              <a:t>Right now, all permit holders participating in the for-hire component (charter and </a:t>
            </a:r>
            <a:r>
              <a:rPr lang="en-US" dirty="0" err="1"/>
              <a:t>headboat</a:t>
            </a:r>
            <a:r>
              <a:rPr lang="en-US" dirty="0"/>
              <a:t>) of the snapper grouper, dolphin wahoo, or coastal migratory </a:t>
            </a:r>
            <a:r>
              <a:rPr lang="en-US" dirty="0" err="1"/>
              <a:t>pelagics</a:t>
            </a:r>
            <a:r>
              <a:rPr lang="en-US" dirty="0"/>
              <a:t> fisheries have to report data for each trip and submit all reports by the Tuesday of the following week. </a:t>
            </a:r>
          </a:p>
          <a:p>
            <a:endParaRPr lang="en-US" dirty="0"/>
          </a:p>
          <a:p>
            <a:r>
              <a:rPr lang="en-US" dirty="0"/>
              <a:t>The reporting frequency could change to daily (every 24 hours) or twice daily (every 48 hours) or some other frequency. </a:t>
            </a:r>
          </a:p>
          <a:p>
            <a:r>
              <a:rPr lang="en-US" dirty="0"/>
              <a:t>The main thing this action could do to improve the data being collected is to require reporting </a:t>
            </a:r>
            <a:r>
              <a:rPr lang="en-US" i="1" dirty="0"/>
              <a:t>before arriving at the offloading location</a:t>
            </a:r>
            <a:r>
              <a:rPr lang="en-US" dirty="0"/>
              <a:t>. </a:t>
            </a:r>
          </a:p>
          <a:p>
            <a:r>
              <a:rPr lang="en-US" dirty="0"/>
              <a:t>here could be a time requirement associated with this too (for example an hour before offloading passengers, </a:t>
            </a:r>
            <a:r>
              <a:rPr lang="en-US" dirty="0" err="1"/>
              <a:t>etc</a:t>
            </a:r>
            <a:r>
              <a:rPr lang="en-US" dirty="0"/>
              <a:t>) . </a:t>
            </a:r>
          </a:p>
          <a:p>
            <a:r>
              <a:rPr lang="en-US" dirty="0"/>
              <a:t>This action would be coupled to a trip notification requirement that I will talk about next. </a:t>
            </a:r>
          </a:p>
          <a:p>
            <a:endParaRPr lang="en-US" dirty="0"/>
          </a:p>
          <a:p>
            <a:r>
              <a:rPr lang="en-US" dirty="0"/>
              <a:t>But first, here is a table…</a:t>
            </a:r>
          </a:p>
        </p:txBody>
      </p:sp>
      <p:sp>
        <p:nvSpPr>
          <p:cNvPr id="4" name="Slide Number Placeholder 3">
            <a:extLst>
              <a:ext uri="{FF2B5EF4-FFF2-40B4-BE49-F238E27FC236}">
                <a16:creationId xmlns:a16="http://schemas.microsoft.com/office/drawing/2014/main" id="{94E0CA07-79D7-5A77-FFC9-2EED82CD7682}"/>
              </a:ext>
            </a:extLst>
          </p:cNvPr>
          <p:cNvSpPr>
            <a:spLocks noGrp="1"/>
          </p:cNvSpPr>
          <p:nvPr>
            <p:ph type="sldNum" sz="quarter" idx="5"/>
          </p:nvPr>
        </p:nvSpPr>
        <p:spPr/>
        <p:txBody>
          <a:bodyPr/>
          <a:lstStyle/>
          <a:p>
            <a:fld id="{973E78AF-DDCF-4615-AF24-E45CBE7A0239}" type="slidenum">
              <a:rPr lang="en-US" smtClean="0"/>
              <a:t>10</a:t>
            </a:fld>
            <a:endParaRPr lang="en-US"/>
          </a:p>
        </p:txBody>
      </p:sp>
    </p:spTree>
    <p:extLst>
      <p:ext uri="{BB962C8B-B14F-4D97-AF65-F5344CB8AC3E}">
        <p14:creationId xmlns:p14="http://schemas.microsoft.com/office/powerpoint/2010/main" val="173644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F2B8D-92F0-01AB-80EE-D259770C7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9CCDD-0DA7-3369-7471-28B96EADC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1D2C7-B105-0D4B-CA17-47EEEDAB8563}"/>
              </a:ext>
            </a:extLst>
          </p:cNvPr>
          <p:cNvSpPr>
            <a:spLocks noGrp="1"/>
          </p:cNvSpPr>
          <p:nvPr>
            <p:ph type="body" idx="1"/>
          </p:nvPr>
        </p:nvSpPr>
        <p:spPr/>
        <p:txBody>
          <a:bodyPr/>
          <a:lstStyle/>
          <a:p>
            <a:endParaRPr lang="en-US" dirty="0"/>
          </a:p>
          <a:p>
            <a:r>
              <a:rPr lang="en-US" dirty="0"/>
              <a:t>This table summarizes the current requirements under the various program that collect for-hire data. </a:t>
            </a:r>
          </a:p>
          <a:p>
            <a:r>
              <a:rPr lang="en-US" dirty="0"/>
              <a:t>For SEFHIER and the </a:t>
            </a:r>
            <a:r>
              <a:rPr lang="en-US" dirty="0" err="1"/>
              <a:t>Headboat</a:t>
            </a:r>
            <a:r>
              <a:rPr lang="en-US" dirty="0"/>
              <a:t> Survey, reporting is required weekly as you can see on the far left.</a:t>
            </a:r>
          </a:p>
          <a:p>
            <a:r>
              <a:rPr lang="en-US" dirty="0"/>
              <a:t>In the Gulf, there are no requirements right now but the Gulf Council is looking at the same suite of options the South Atlantic Council is considering.</a:t>
            </a:r>
          </a:p>
          <a:p>
            <a:r>
              <a:rPr lang="en-US" dirty="0"/>
              <a:t>In the Greater Atlantic region, there are requirements to submit electronic vessel trip reports, or VTRs, daily or every 48 hours.</a:t>
            </a:r>
          </a:p>
          <a:p>
            <a:r>
              <a:rPr lang="en-US" dirty="0"/>
              <a:t>And for HMS species, there are a couple of ways to report currently (electronically, by telephone or using catch cards) and the proposed change is to require electronic reporting 24 hours after the end of each trip.</a:t>
            </a:r>
          </a:p>
          <a:p>
            <a:endParaRPr lang="en-US" dirty="0"/>
          </a:p>
        </p:txBody>
      </p:sp>
      <p:sp>
        <p:nvSpPr>
          <p:cNvPr id="4" name="Slide Number Placeholder 3">
            <a:extLst>
              <a:ext uri="{FF2B5EF4-FFF2-40B4-BE49-F238E27FC236}">
                <a16:creationId xmlns:a16="http://schemas.microsoft.com/office/drawing/2014/main" id="{F6A65A2A-FDD3-A99E-EE79-572FCFDB3D54}"/>
              </a:ext>
            </a:extLst>
          </p:cNvPr>
          <p:cNvSpPr>
            <a:spLocks noGrp="1"/>
          </p:cNvSpPr>
          <p:nvPr>
            <p:ph type="sldNum" sz="quarter" idx="5"/>
          </p:nvPr>
        </p:nvSpPr>
        <p:spPr/>
        <p:txBody>
          <a:bodyPr/>
          <a:lstStyle/>
          <a:p>
            <a:fld id="{973E78AF-DDCF-4615-AF24-E45CBE7A0239}" type="slidenum">
              <a:rPr lang="en-US" smtClean="0"/>
              <a:t>11</a:t>
            </a:fld>
            <a:endParaRPr lang="en-US"/>
          </a:p>
        </p:txBody>
      </p:sp>
    </p:spTree>
    <p:extLst>
      <p:ext uri="{BB962C8B-B14F-4D97-AF65-F5344CB8AC3E}">
        <p14:creationId xmlns:p14="http://schemas.microsoft.com/office/powerpoint/2010/main" val="4098266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0D905-8DAF-FC69-BCAB-EA814C5ED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15660-DDB9-AE86-AB53-CC8D8BA93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F7621-5AC5-94D5-105B-8D9041E5EA74}"/>
              </a:ext>
            </a:extLst>
          </p:cNvPr>
          <p:cNvSpPr>
            <a:spLocks noGrp="1"/>
          </p:cNvSpPr>
          <p:nvPr>
            <p:ph type="body" idx="1"/>
          </p:nvPr>
        </p:nvSpPr>
        <p:spPr/>
        <p:txBody>
          <a:bodyPr/>
          <a:lstStyle/>
          <a:p>
            <a:endParaRPr lang="en-US" dirty="0"/>
          </a:p>
          <a:p>
            <a:r>
              <a:rPr lang="en-US" dirty="0"/>
              <a:t>Ok, so the trip notification goes hand in hand with the reporting prior to arriving at the landing locations. For that to be possible, captains would have to report that they are going on a for-hire trip or returning from a trip, or maybe both. The options here are to determine which trips would require this notification: all trips involving fishing, or also trips involving paying passengers that aren’t fishing trips, like sunset trips or dolphin watching cruises.</a:t>
            </a:r>
          </a:p>
          <a:p>
            <a:endParaRPr lang="en-US" dirty="0"/>
          </a:p>
          <a:p>
            <a:r>
              <a:rPr lang="en-US" dirty="0"/>
              <a:t>A trip notification requirement would help with enforcing reporting requirements and to get better effort data.</a:t>
            </a:r>
          </a:p>
        </p:txBody>
      </p:sp>
      <p:sp>
        <p:nvSpPr>
          <p:cNvPr id="4" name="Slide Number Placeholder 3">
            <a:extLst>
              <a:ext uri="{FF2B5EF4-FFF2-40B4-BE49-F238E27FC236}">
                <a16:creationId xmlns:a16="http://schemas.microsoft.com/office/drawing/2014/main" id="{1ACB9F6F-B4C2-3890-9084-43AED0B3B19B}"/>
              </a:ext>
            </a:extLst>
          </p:cNvPr>
          <p:cNvSpPr>
            <a:spLocks noGrp="1"/>
          </p:cNvSpPr>
          <p:nvPr>
            <p:ph type="sldNum" sz="quarter" idx="5"/>
          </p:nvPr>
        </p:nvSpPr>
        <p:spPr/>
        <p:txBody>
          <a:bodyPr/>
          <a:lstStyle/>
          <a:p>
            <a:fld id="{973E78AF-DDCF-4615-AF24-E45CBE7A0239}" type="slidenum">
              <a:rPr lang="en-US" smtClean="0"/>
              <a:t>12</a:t>
            </a:fld>
            <a:endParaRPr lang="en-US"/>
          </a:p>
        </p:txBody>
      </p:sp>
    </p:spTree>
    <p:extLst>
      <p:ext uri="{BB962C8B-B14F-4D97-AF65-F5344CB8AC3E}">
        <p14:creationId xmlns:p14="http://schemas.microsoft.com/office/powerpoint/2010/main" val="3716101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A0370-178A-CBE4-D7CB-A4AC0379A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2094B-3C46-192E-5D7B-1CA3E76A12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78DB5-8F49-927C-E85C-256DCA06627A}"/>
              </a:ext>
            </a:extLst>
          </p:cNvPr>
          <p:cNvSpPr>
            <a:spLocks noGrp="1"/>
          </p:cNvSpPr>
          <p:nvPr>
            <p:ph type="body" idx="1"/>
          </p:nvPr>
        </p:nvSpPr>
        <p:spPr/>
        <p:txBody>
          <a:bodyPr/>
          <a:lstStyle/>
          <a:p>
            <a:r>
              <a:rPr lang="en-US" dirty="0"/>
              <a:t>The Council may require approved landing locations. Having a list of locations where for hire-vessels are offloading support enforcement and monitoring for compliance with reporting; can help to improve sampling intercepts; and facilitate validation of the reported data. </a:t>
            </a:r>
          </a:p>
          <a:p>
            <a:endParaRPr lang="en-US" dirty="0"/>
          </a:p>
          <a:p>
            <a:r>
              <a:rPr lang="en-US" dirty="0"/>
              <a:t>A landing location is the street address location where fish and passengers are expected to be offloaded. It can be a public or a private location. </a:t>
            </a:r>
          </a:p>
        </p:txBody>
      </p:sp>
      <p:sp>
        <p:nvSpPr>
          <p:cNvPr id="4" name="Slide Number Placeholder 3">
            <a:extLst>
              <a:ext uri="{FF2B5EF4-FFF2-40B4-BE49-F238E27FC236}">
                <a16:creationId xmlns:a16="http://schemas.microsoft.com/office/drawing/2014/main" id="{09C60F06-96A0-7986-DED3-A76EC3E7B589}"/>
              </a:ext>
            </a:extLst>
          </p:cNvPr>
          <p:cNvSpPr>
            <a:spLocks noGrp="1"/>
          </p:cNvSpPr>
          <p:nvPr>
            <p:ph type="sldNum" sz="quarter" idx="5"/>
          </p:nvPr>
        </p:nvSpPr>
        <p:spPr/>
        <p:txBody>
          <a:bodyPr/>
          <a:lstStyle/>
          <a:p>
            <a:fld id="{973E78AF-DDCF-4615-AF24-E45CBE7A0239}" type="slidenum">
              <a:rPr lang="en-US" smtClean="0"/>
              <a:t>13</a:t>
            </a:fld>
            <a:endParaRPr lang="en-US"/>
          </a:p>
        </p:txBody>
      </p:sp>
    </p:spTree>
    <p:extLst>
      <p:ext uri="{BB962C8B-B14F-4D97-AF65-F5344CB8AC3E}">
        <p14:creationId xmlns:p14="http://schemas.microsoft.com/office/powerpoint/2010/main" val="74264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A3B99-E2B0-9FCE-DC7E-692618E82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08545-29F3-E1A6-6734-E29D82B59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C4B74-88B8-9BD7-C921-9F7AFED9E67A}"/>
              </a:ext>
            </a:extLst>
          </p:cNvPr>
          <p:cNvSpPr>
            <a:spLocks noGrp="1"/>
          </p:cNvSpPr>
          <p:nvPr>
            <p:ph type="body" idx="1"/>
          </p:nvPr>
        </p:nvSpPr>
        <p:spPr/>
        <p:txBody>
          <a:bodyPr/>
          <a:lstStyle/>
          <a:p>
            <a:r>
              <a:rPr lang="en-US" dirty="0"/>
              <a:t>Validation refers to the action of checking or proving the validity or accuracy of something. In this case, a validation survey would be used to check the accuracy of the information reported.</a:t>
            </a:r>
          </a:p>
          <a:p>
            <a:endParaRPr lang="en-US" dirty="0"/>
          </a:p>
          <a:p>
            <a:r>
              <a:rPr lang="en-US" dirty="0"/>
              <a:t>Validating self-reported data is important to allow managers to measure the accuracy of the reported data.</a:t>
            </a:r>
          </a:p>
          <a:p>
            <a:endParaRPr lang="en-US" dirty="0"/>
          </a:p>
          <a:p>
            <a:endParaRPr lang="en-US" dirty="0"/>
          </a:p>
        </p:txBody>
      </p:sp>
      <p:sp>
        <p:nvSpPr>
          <p:cNvPr id="4" name="Slide Number Placeholder 3">
            <a:extLst>
              <a:ext uri="{FF2B5EF4-FFF2-40B4-BE49-F238E27FC236}">
                <a16:creationId xmlns:a16="http://schemas.microsoft.com/office/drawing/2014/main" id="{DD85D371-C726-7DC4-32DD-7EB231DC998F}"/>
              </a:ext>
            </a:extLst>
          </p:cNvPr>
          <p:cNvSpPr>
            <a:spLocks noGrp="1"/>
          </p:cNvSpPr>
          <p:nvPr>
            <p:ph type="sldNum" sz="quarter" idx="5"/>
          </p:nvPr>
        </p:nvSpPr>
        <p:spPr/>
        <p:txBody>
          <a:bodyPr/>
          <a:lstStyle/>
          <a:p>
            <a:fld id="{973E78AF-DDCF-4615-AF24-E45CBE7A0239}" type="slidenum">
              <a:rPr lang="en-US" smtClean="0"/>
              <a:t>14</a:t>
            </a:fld>
            <a:endParaRPr lang="en-US"/>
          </a:p>
        </p:txBody>
      </p:sp>
    </p:spTree>
    <p:extLst>
      <p:ext uri="{BB962C8B-B14F-4D97-AF65-F5344CB8AC3E}">
        <p14:creationId xmlns:p14="http://schemas.microsoft.com/office/powerpoint/2010/main" val="4285831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EDD98-BCB5-B0BF-4B98-43B603381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3D684-BE89-A4A8-B9F0-189574A61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B1374-B377-4F74-8BEC-905D3CDF6E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currently no requirement to participate in a validation survey; that is, fishermen have the option of answering survey questions from a port agent or not. This action would make it mandatory for those holding federal charter/</a:t>
            </a:r>
            <a:r>
              <a:rPr lang="en-US" dirty="0" err="1"/>
              <a:t>headboat</a:t>
            </a:r>
            <a:r>
              <a:rPr lang="en-US" dirty="0"/>
              <a:t> permits to participate in a survey if they are approached by a port sampler.</a:t>
            </a:r>
          </a:p>
          <a:p>
            <a:endParaRPr lang="en-US" dirty="0"/>
          </a:p>
        </p:txBody>
      </p:sp>
      <p:sp>
        <p:nvSpPr>
          <p:cNvPr id="4" name="Slide Number Placeholder 3">
            <a:extLst>
              <a:ext uri="{FF2B5EF4-FFF2-40B4-BE49-F238E27FC236}">
                <a16:creationId xmlns:a16="http://schemas.microsoft.com/office/drawing/2014/main" id="{83C256AF-42FE-91E1-E309-D69A0C7343D2}"/>
              </a:ext>
            </a:extLst>
          </p:cNvPr>
          <p:cNvSpPr>
            <a:spLocks noGrp="1"/>
          </p:cNvSpPr>
          <p:nvPr>
            <p:ph type="sldNum" sz="quarter" idx="5"/>
          </p:nvPr>
        </p:nvSpPr>
        <p:spPr/>
        <p:txBody>
          <a:bodyPr/>
          <a:lstStyle/>
          <a:p>
            <a:fld id="{973E78AF-DDCF-4615-AF24-E45CBE7A0239}" type="slidenum">
              <a:rPr lang="en-US" smtClean="0"/>
              <a:t>15</a:t>
            </a:fld>
            <a:endParaRPr lang="en-US"/>
          </a:p>
        </p:txBody>
      </p:sp>
    </p:spTree>
    <p:extLst>
      <p:ext uri="{BB962C8B-B14F-4D97-AF65-F5344CB8AC3E}">
        <p14:creationId xmlns:p14="http://schemas.microsoft.com/office/powerpoint/2010/main" val="46293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C0482-F22D-0851-68F0-71045281F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12789-7174-5560-F032-02A9FE576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A7696-7CDD-F8BA-AA68-35A25C2940BE}"/>
              </a:ext>
            </a:extLst>
          </p:cNvPr>
          <p:cNvSpPr>
            <a:spLocks noGrp="1"/>
          </p:cNvSpPr>
          <p:nvPr>
            <p:ph type="body" idx="1"/>
          </p:nvPr>
        </p:nvSpPr>
        <p:spPr/>
        <p:txBody>
          <a:bodyPr/>
          <a:lstStyle/>
          <a:p>
            <a:endParaRPr lang="en-US" dirty="0"/>
          </a:p>
          <a:p>
            <a:r>
              <a:rPr lang="en-US" dirty="0"/>
              <a:t>This requirement is already in place for both </a:t>
            </a:r>
            <a:r>
              <a:rPr lang="en-US" dirty="0" err="1"/>
              <a:t>headboats</a:t>
            </a:r>
            <a:r>
              <a:rPr lang="en-US" dirty="0"/>
              <a:t> and charter vessels that hold permits in the three fisheries. </a:t>
            </a:r>
          </a:p>
          <a:p>
            <a:r>
              <a:rPr lang="en-US" dirty="0"/>
              <a:t>A small portion of the for-hire fleet participating in the three fisheries is homeported outside the South Atlantic Council’s jurisdiction, in the mid-Atlantic or New England. </a:t>
            </a:r>
          </a:p>
          <a:p>
            <a:r>
              <a:rPr lang="en-US" dirty="0"/>
              <a:t>Because those vessels have southeast permits, they are </a:t>
            </a:r>
            <a:r>
              <a:rPr lang="en-US" i="1" dirty="0"/>
              <a:t>still required </a:t>
            </a:r>
            <a:r>
              <a:rPr lang="en-US" dirty="0"/>
              <a:t>to report economic data to be able to participate in the fishery and to renew the permits each year. </a:t>
            </a:r>
          </a:p>
          <a:p>
            <a:r>
              <a:rPr lang="en-US" dirty="0"/>
              <a:t>This action would narrow the scope of that participation to only a sample of all for-hire permits. </a:t>
            </a:r>
          </a:p>
          <a:p>
            <a:r>
              <a:rPr lang="en-US" dirty="0"/>
              <a:t>So, it would go from a census approach to a sampling approach. The idea is to encourage compliance and get better data.</a:t>
            </a:r>
          </a:p>
        </p:txBody>
      </p:sp>
      <p:sp>
        <p:nvSpPr>
          <p:cNvPr id="4" name="Slide Number Placeholder 3">
            <a:extLst>
              <a:ext uri="{FF2B5EF4-FFF2-40B4-BE49-F238E27FC236}">
                <a16:creationId xmlns:a16="http://schemas.microsoft.com/office/drawing/2014/main" id="{680443AA-2083-E052-D031-552B50827FDD}"/>
              </a:ext>
            </a:extLst>
          </p:cNvPr>
          <p:cNvSpPr>
            <a:spLocks noGrp="1"/>
          </p:cNvSpPr>
          <p:nvPr>
            <p:ph type="sldNum" sz="quarter" idx="5"/>
          </p:nvPr>
        </p:nvSpPr>
        <p:spPr/>
        <p:txBody>
          <a:bodyPr/>
          <a:lstStyle/>
          <a:p>
            <a:fld id="{973E78AF-DDCF-4615-AF24-E45CBE7A0239}" type="slidenum">
              <a:rPr lang="en-US" smtClean="0"/>
              <a:t>16</a:t>
            </a:fld>
            <a:endParaRPr lang="en-US"/>
          </a:p>
        </p:txBody>
      </p:sp>
    </p:spTree>
    <p:extLst>
      <p:ext uri="{BB962C8B-B14F-4D97-AF65-F5344CB8AC3E}">
        <p14:creationId xmlns:p14="http://schemas.microsoft.com/office/powerpoint/2010/main" val="1015572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42A80-286B-7CA9-B04B-30A729675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CC2D6-C732-6BA6-E49B-1E6CBADA5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55879-DF23-C541-C84B-18532C42DB7E}"/>
              </a:ext>
            </a:extLst>
          </p:cNvPr>
          <p:cNvSpPr>
            <a:spLocks noGrp="1"/>
          </p:cNvSpPr>
          <p:nvPr>
            <p:ph type="body" idx="1"/>
          </p:nvPr>
        </p:nvSpPr>
        <p:spPr/>
        <p:txBody>
          <a:bodyPr/>
          <a:lstStyle/>
          <a:p>
            <a:endParaRPr lang="en-US" dirty="0"/>
          </a:p>
          <a:p>
            <a:r>
              <a:rPr lang="en-US" dirty="0"/>
              <a:t>Did Not Fish reports are already a requirement. They can be submitted up to 30 days in advance to allow for-hire captains more flexibility when they know they won’t be scheduling trips for a while, or when the vessel is out for repairs. </a:t>
            </a:r>
          </a:p>
          <a:p>
            <a:endParaRPr lang="en-US" dirty="0"/>
          </a:p>
          <a:p>
            <a:r>
              <a:rPr lang="en-US" dirty="0"/>
              <a:t>The feedback the Council has received from NMFS is that DNF reports are helpful so there may not need to be any changes to this requirement.</a:t>
            </a:r>
          </a:p>
          <a:p>
            <a:endParaRPr lang="en-US" dirty="0"/>
          </a:p>
        </p:txBody>
      </p:sp>
      <p:sp>
        <p:nvSpPr>
          <p:cNvPr id="4" name="Slide Number Placeholder 3">
            <a:extLst>
              <a:ext uri="{FF2B5EF4-FFF2-40B4-BE49-F238E27FC236}">
                <a16:creationId xmlns:a16="http://schemas.microsoft.com/office/drawing/2014/main" id="{93D8039B-85F3-D9CF-EF03-7F19DE439BEA}"/>
              </a:ext>
            </a:extLst>
          </p:cNvPr>
          <p:cNvSpPr>
            <a:spLocks noGrp="1"/>
          </p:cNvSpPr>
          <p:nvPr>
            <p:ph type="sldNum" sz="quarter" idx="5"/>
          </p:nvPr>
        </p:nvSpPr>
        <p:spPr/>
        <p:txBody>
          <a:bodyPr/>
          <a:lstStyle/>
          <a:p>
            <a:fld id="{973E78AF-DDCF-4615-AF24-E45CBE7A0239}" type="slidenum">
              <a:rPr lang="en-US" smtClean="0"/>
              <a:t>17</a:t>
            </a:fld>
            <a:endParaRPr lang="en-US"/>
          </a:p>
        </p:txBody>
      </p:sp>
    </p:spTree>
    <p:extLst>
      <p:ext uri="{BB962C8B-B14F-4D97-AF65-F5344CB8AC3E}">
        <p14:creationId xmlns:p14="http://schemas.microsoft.com/office/powerpoint/2010/main" val="3984345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what is in place and what is being proposed under the various data collection programs regarding DNF reports.</a:t>
            </a:r>
          </a:p>
        </p:txBody>
      </p:sp>
      <p:sp>
        <p:nvSpPr>
          <p:cNvPr id="4" name="Slide Number Placeholder 3"/>
          <p:cNvSpPr>
            <a:spLocks noGrp="1"/>
          </p:cNvSpPr>
          <p:nvPr>
            <p:ph type="sldNum" sz="quarter" idx="5"/>
          </p:nvPr>
        </p:nvSpPr>
        <p:spPr/>
        <p:txBody>
          <a:bodyPr/>
          <a:lstStyle/>
          <a:p>
            <a:fld id="{1C59A378-0E0C-4026-9277-E6BC1956BF71}" type="slidenum">
              <a:rPr lang="en-US" smtClean="0"/>
              <a:t>18</a:t>
            </a:fld>
            <a:endParaRPr lang="en-US"/>
          </a:p>
        </p:txBody>
      </p:sp>
    </p:spTree>
    <p:extLst>
      <p:ext uri="{BB962C8B-B14F-4D97-AF65-F5344CB8AC3E}">
        <p14:creationId xmlns:p14="http://schemas.microsoft.com/office/powerpoint/2010/main" val="257503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where we are in the amendment process. At the beginning of the presentation, I explained what scoping is. Basically, a heads up that the Council may be making some changes and an opportunity for the public to weight in.</a:t>
            </a:r>
          </a:p>
          <a:p>
            <a:endParaRPr lang="en-US" dirty="0"/>
          </a:p>
          <a:p>
            <a:r>
              <a:rPr lang="en-US" dirty="0"/>
              <a:t>If the Council decides to continue with his amendment, they would be approving it for public hearings at the end of this year. This would be another opportunity for the public to give feedback. By then, the Council will have narrowed down the list of actions and the alternatives within each action. If things continue on track, we’d be looking at changes becoming effective in sometime in 2027 or early 2028.</a:t>
            </a:r>
          </a:p>
        </p:txBody>
      </p:sp>
      <p:sp>
        <p:nvSpPr>
          <p:cNvPr id="4" name="Slide Number Placeholder 3"/>
          <p:cNvSpPr>
            <a:spLocks noGrp="1"/>
          </p:cNvSpPr>
          <p:nvPr>
            <p:ph type="sldNum" sz="quarter" idx="5"/>
          </p:nvPr>
        </p:nvSpPr>
        <p:spPr/>
        <p:txBody>
          <a:bodyPr/>
          <a:lstStyle/>
          <a:p>
            <a:fld id="{973E78AF-DDCF-4615-AF24-E45CBE7A0239}" type="slidenum">
              <a:rPr lang="en-US" smtClean="0"/>
              <a:t>19</a:t>
            </a:fld>
            <a:endParaRPr lang="en-US"/>
          </a:p>
        </p:txBody>
      </p:sp>
    </p:spTree>
    <p:extLst>
      <p:ext uri="{BB962C8B-B14F-4D97-AF65-F5344CB8AC3E}">
        <p14:creationId xmlns:p14="http://schemas.microsoft.com/office/powerpoint/2010/main" val="338260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 Atlantic Council is 1 of 8 regional management Councils that were created in 1976 to manage fisheries in the US. The South Atlantic Council’s area of jurisdiction is the Exclusive Economic Zone (which is the waters from 3 to 200 miles) off the coasts North Carolina through the Florida Keys. </a:t>
            </a:r>
          </a:p>
          <a:p>
            <a:endParaRPr lang="en-US" dirty="0"/>
          </a:p>
          <a:p>
            <a:r>
              <a:rPr lang="en-US" dirty="0"/>
              <a:t>Council members include recreational and commercial fishery stakeholders, state agency representatives, and federal agency representatives. The 13 voting members include the agency representative from each state, 2 citizen representatives from each state, and the Southeast Regional Administrator of NOAA Fisheries. The Council’s role in the management process is to develop management plans for South Atlantic fisheries and recommend regulations to NOAA Fisheries. </a:t>
            </a:r>
          </a:p>
          <a:p>
            <a:endParaRPr lang="en-US" dirty="0"/>
          </a:p>
          <a:p>
            <a:r>
              <a:rPr lang="en-US" dirty="0"/>
              <a:t>NOAA Fisheries considers the Council’s recommendations and implements and enforces fishery regulations in federal waters.</a:t>
            </a:r>
          </a:p>
        </p:txBody>
      </p:sp>
      <p:sp>
        <p:nvSpPr>
          <p:cNvPr id="4" name="Slide Number Placeholder 3"/>
          <p:cNvSpPr>
            <a:spLocks noGrp="1"/>
          </p:cNvSpPr>
          <p:nvPr>
            <p:ph type="sldNum" sz="quarter" idx="5"/>
          </p:nvPr>
        </p:nvSpPr>
        <p:spPr/>
        <p:txBody>
          <a:bodyPr/>
          <a:lstStyle/>
          <a:p>
            <a:fld id="{973E78AF-DDCF-4615-AF24-E45CBE7A0239}" type="slidenum">
              <a:rPr lang="en-US" smtClean="0"/>
              <a:t>2</a:t>
            </a:fld>
            <a:endParaRPr lang="en-US"/>
          </a:p>
        </p:txBody>
      </p:sp>
    </p:spTree>
    <p:extLst>
      <p:ext uri="{BB962C8B-B14F-4D97-AF65-F5344CB8AC3E}">
        <p14:creationId xmlns:p14="http://schemas.microsoft.com/office/powerpoint/2010/main" val="303363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45047-7C8D-7417-0455-6CDB2BCA1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13B76-7364-D9E3-1C35-5B63057A3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8707A-1113-0491-DE4F-BBA8217B7A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summarize, the Council is looking for feedback on whether to change the frequency of reporting and the timing of the reports, when a trip notification should be required, and general input on other elements I’ve covered in this presentation.</a:t>
            </a:r>
          </a:p>
          <a:p>
            <a:endParaRPr lang="en-US" dirty="0"/>
          </a:p>
        </p:txBody>
      </p:sp>
      <p:sp>
        <p:nvSpPr>
          <p:cNvPr id="4" name="Slide Number Placeholder 3">
            <a:extLst>
              <a:ext uri="{FF2B5EF4-FFF2-40B4-BE49-F238E27FC236}">
                <a16:creationId xmlns:a16="http://schemas.microsoft.com/office/drawing/2014/main" id="{01BFF1E6-880B-2742-B1AA-D00E2A676497}"/>
              </a:ext>
            </a:extLst>
          </p:cNvPr>
          <p:cNvSpPr>
            <a:spLocks noGrp="1"/>
          </p:cNvSpPr>
          <p:nvPr>
            <p:ph type="sldNum" sz="quarter" idx="5"/>
          </p:nvPr>
        </p:nvSpPr>
        <p:spPr/>
        <p:txBody>
          <a:bodyPr/>
          <a:lstStyle/>
          <a:p>
            <a:fld id="{973E78AF-DDCF-4615-AF24-E45CBE7A0239}" type="slidenum">
              <a:rPr lang="en-US" smtClean="0"/>
              <a:t>20</a:t>
            </a:fld>
            <a:endParaRPr lang="en-US"/>
          </a:p>
        </p:txBody>
      </p:sp>
    </p:spTree>
    <p:extLst>
      <p:ext uri="{BB962C8B-B14F-4D97-AF65-F5344CB8AC3E}">
        <p14:creationId xmlns:p14="http://schemas.microsoft.com/office/powerpoint/2010/main" val="2659165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scoping process is being conducted online through a document posted to the Council’s website and this recorded presentation. There will be no live webinar or meeting for this process, but feel free to re-watch this presentation and reference the document as needed. Additionally, if you have clarifying questions about this process or Council discussions about the topics thus far, please feel free to contact me, Myra Brouwer, or John Hadley, using the information shown on this slide.</a:t>
            </a:r>
          </a:p>
          <a:p>
            <a:endParaRPr lang="en-US" dirty="0"/>
          </a:p>
          <a:p>
            <a:r>
              <a:rPr lang="en-US" dirty="0"/>
              <a:t>Written comments can be submitted online, from the Improvements to For Hire Reporting Amendment page. Written comments can also be submitted via mail or fax, using the information shown on the screen. All comments must be submitted by 5:00 pm on May 8.</a:t>
            </a:r>
          </a:p>
          <a:p>
            <a:endParaRPr lang="en-US" dirty="0"/>
          </a:p>
          <a:p>
            <a:r>
              <a:rPr lang="en-US" dirty="0"/>
              <a:t>This concludes the recorded presentation. Thank you for your time, attention, and interest in South Atlantic Council fisheries management.</a:t>
            </a:r>
          </a:p>
        </p:txBody>
      </p:sp>
      <p:sp>
        <p:nvSpPr>
          <p:cNvPr id="4" name="Slide Number Placeholder 3"/>
          <p:cNvSpPr>
            <a:spLocks noGrp="1"/>
          </p:cNvSpPr>
          <p:nvPr>
            <p:ph type="sldNum" sz="quarter" idx="5"/>
          </p:nvPr>
        </p:nvSpPr>
        <p:spPr/>
        <p:txBody>
          <a:bodyPr/>
          <a:lstStyle/>
          <a:p>
            <a:fld id="{973E78AF-DDCF-4615-AF24-E45CBE7A0239}" type="slidenum">
              <a:rPr lang="en-US" smtClean="0"/>
              <a:t>21</a:t>
            </a:fld>
            <a:endParaRPr lang="en-US"/>
          </a:p>
        </p:txBody>
      </p:sp>
    </p:spTree>
    <p:extLst>
      <p:ext uri="{BB962C8B-B14F-4D97-AF65-F5344CB8AC3E}">
        <p14:creationId xmlns:p14="http://schemas.microsoft.com/office/powerpoint/2010/main" val="1363886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Scoping is the first phase of developing an amendment. The Council informs the public of management issues that may need to be changed and asks for the public’s input. </a:t>
            </a:r>
          </a:p>
        </p:txBody>
      </p:sp>
      <p:sp>
        <p:nvSpPr>
          <p:cNvPr id="4" name="Slide Number Placeholder 3"/>
          <p:cNvSpPr>
            <a:spLocks noGrp="1"/>
          </p:cNvSpPr>
          <p:nvPr>
            <p:ph type="sldNum" sz="quarter" idx="5"/>
          </p:nvPr>
        </p:nvSpPr>
        <p:spPr/>
        <p:txBody>
          <a:bodyPr/>
          <a:lstStyle/>
          <a:p>
            <a:fld id="{973E78AF-DDCF-4615-AF24-E45CBE7A0239}" type="slidenum">
              <a:rPr lang="en-US" smtClean="0"/>
              <a:t>3</a:t>
            </a:fld>
            <a:endParaRPr lang="en-US"/>
          </a:p>
        </p:txBody>
      </p:sp>
    </p:spTree>
    <p:extLst>
      <p:ext uri="{BB962C8B-B14F-4D97-AF65-F5344CB8AC3E}">
        <p14:creationId xmlns:p14="http://schemas.microsoft.com/office/powerpoint/2010/main" val="1254886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25486-3B9F-DA51-3F4B-68E834DEE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5D14F-14A0-5930-313E-7F92C4939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0A930-3388-6A02-EFCB-403A47B2E652}"/>
              </a:ext>
            </a:extLst>
          </p:cNvPr>
          <p:cNvSpPr>
            <a:spLocks noGrp="1"/>
          </p:cNvSpPr>
          <p:nvPr>
            <p:ph type="body" idx="1"/>
          </p:nvPr>
        </p:nvSpPr>
        <p:spPr/>
        <p:txBody>
          <a:bodyPr/>
          <a:lstStyle/>
          <a:p>
            <a:r>
              <a:rPr lang="en-US" dirty="0"/>
              <a:t>Amendments to a Fishery management Plan include actions that describe the types of changes being considered and alternatives, which are options under each action. </a:t>
            </a:r>
          </a:p>
          <a:p>
            <a:r>
              <a:rPr lang="en-US" dirty="0"/>
              <a:t>For example, requiring reporting at the end of the day, or after every trip, are potential alternatives under the action to change the frequency of reporting.</a:t>
            </a:r>
          </a:p>
          <a:p>
            <a:endParaRPr lang="en-US" dirty="0"/>
          </a:p>
          <a:p>
            <a:r>
              <a:rPr lang="en-US" dirty="0"/>
              <a:t>The goal of scoping is to identify what actions and alternatives will be “on the table” for consideration in an amendment. After these have been fleshed out, there will be another opportunity for public input, when the Council will ask for feedback on which alternatives should be selected for implementation.</a:t>
            </a:r>
          </a:p>
        </p:txBody>
      </p:sp>
      <p:sp>
        <p:nvSpPr>
          <p:cNvPr id="4" name="Slide Number Placeholder 3">
            <a:extLst>
              <a:ext uri="{FF2B5EF4-FFF2-40B4-BE49-F238E27FC236}">
                <a16:creationId xmlns:a16="http://schemas.microsoft.com/office/drawing/2014/main" id="{DB9758E4-4D39-20F2-1446-2F1835DAACB7}"/>
              </a:ext>
            </a:extLst>
          </p:cNvPr>
          <p:cNvSpPr>
            <a:spLocks noGrp="1"/>
          </p:cNvSpPr>
          <p:nvPr>
            <p:ph type="sldNum" sz="quarter" idx="5"/>
          </p:nvPr>
        </p:nvSpPr>
        <p:spPr/>
        <p:txBody>
          <a:bodyPr/>
          <a:lstStyle/>
          <a:p>
            <a:fld id="{973E78AF-DDCF-4615-AF24-E45CBE7A0239}" type="slidenum">
              <a:rPr lang="en-US" smtClean="0"/>
              <a:t>4</a:t>
            </a:fld>
            <a:endParaRPr lang="en-US"/>
          </a:p>
        </p:txBody>
      </p:sp>
    </p:spTree>
    <p:extLst>
      <p:ext uri="{BB962C8B-B14F-4D97-AF65-F5344CB8AC3E}">
        <p14:creationId xmlns:p14="http://schemas.microsoft.com/office/powerpoint/2010/main" val="3549813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Council is considering changes to the for-hire reporting requirements of federally permitted vessels to:</a:t>
            </a:r>
          </a:p>
          <a:p>
            <a:r>
              <a:rPr lang="en-US" dirty="0"/>
              <a:t>improve compliance with reporting </a:t>
            </a:r>
          </a:p>
          <a:p>
            <a:r>
              <a:rPr lang="en-US" dirty="0"/>
              <a:t>while also increasing the accuracy of the information and </a:t>
            </a:r>
          </a:p>
          <a:p>
            <a:r>
              <a:rPr lang="en-US" dirty="0"/>
              <a:t>minimizing burden to for-hire captains.</a:t>
            </a:r>
          </a:p>
          <a:p>
            <a:endParaRPr lang="en-US" dirty="0"/>
          </a:p>
          <a:p>
            <a:r>
              <a:rPr lang="en-US" dirty="0"/>
              <a:t>This amendment would cover three Fishery Management Plans: Snapper Grouper., Dolphin Wahoo, and Coastal Migratory </a:t>
            </a:r>
            <a:r>
              <a:rPr lang="en-US" dirty="0" err="1"/>
              <a:t>Pelagics</a:t>
            </a:r>
            <a:r>
              <a:rPr lang="en-US" dirty="0"/>
              <a:t>. Again, changes would apply to charter and </a:t>
            </a:r>
            <a:r>
              <a:rPr lang="en-US" dirty="0" err="1"/>
              <a:t>headboat</a:t>
            </a:r>
            <a:r>
              <a:rPr lang="en-US" dirty="0"/>
              <a:t> vessels that hold permits in these three fisheries.</a:t>
            </a:r>
          </a:p>
        </p:txBody>
      </p:sp>
      <p:sp>
        <p:nvSpPr>
          <p:cNvPr id="4" name="Slide Number Placeholder 3"/>
          <p:cNvSpPr>
            <a:spLocks noGrp="1"/>
          </p:cNvSpPr>
          <p:nvPr>
            <p:ph type="sldNum" sz="quarter" idx="5"/>
          </p:nvPr>
        </p:nvSpPr>
        <p:spPr/>
        <p:txBody>
          <a:bodyPr/>
          <a:lstStyle/>
          <a:p>
            <a:fld id="{973E78AF-DDCF-4615-AF24-E45CBE7A0239}" type="slidenum">
              <a:rPr lang="en-US" smtClean="0"/>
              <a:t>5</a:t>
            </a:fld>
            <a:endParaRPr lang="en-US"/>
          </a:p>
        </p:txBody>
      </p:sp>
    </p:spTree>
    <p:extLst>
      <p:ext uri="{BB962C8B-B14F-4D97-AF65-F5344CB8AC3E}">
        <p14:creationId xmlns:p14="http://schemas.microsoft.com/office/powerpoint/2010/main" val="157262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DEA2D-E76A-43CB-FB92-FC754EDDD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5BD14-9965-48D3-A3CC-778CC8D3F8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68F84-FAEB-D8CB-34ED-0EEE4B15A2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Comprehensive For-Hire Reporting Amendment put in place reporting requirements for federally permitted charter vessels in the snapper grouper, dolphin wahoo, and coastal migratory </a:t>
            </a:r>
            <a:r>
              <a:rPr lang="en-US" sz="1200" dirty="0" err="1"/>
              <a:t>pelagics</a:t>
            </a:r>
            <a:r>
              <a:rPr lang="en-US" sz="1200" dirty="0"/>
              <a:t> (mackerels) fisheries.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amendment also modified the reporting frequency for </a:t>
            </a:r>
            <a:r>
              <a:rPr lang="en-US" sz="1200" dirty="0" err="1"/>
              <a:t>headboats</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amendment resulted in the creation of the Southeast For-Hire Integrated Electronic Reporting, or SEFHIER. Program run by NOAA Fisheries. There are two components of SEFHIER: one for the Gulf and one for the South Atlantic. The </a:t>
            </a:r>
            <a:r>
              <a:rPr lang="en-US" sz="1200" dirty="0" err="1"/>
              <a:t>Gulf;s</a:t>
            </a:r>
            <a:r>
              <a:rPr lang="en-US" sz="1200" dirty="0"/>
              <a:t> SEFHIER program was halted in February 2023 after a court order. So, the Gulf Council is working on an amendment to re-establish and revamp the program.</a:t>
            </a:r>
          </a:p>
          <a:p>
            <a:endParaRPr lang="en-US" dirty="0"/>
          </a:p>
        </p:txBody>
      </p:sp>
      <p:sp>
        <p:nvSpPr>
          <p:cNvPr id="4" name="Slide Number Placeholder 3">
            <a:extLst>
              <a:ext uri="{FF2B5EF4-FFF2-40B4-BE49-F238E27FC236}">
                <a16:creationId xmlns:a16="http://schemas.microsoft.com/office/drawing/2014/main" id="{43FA7893-1FEA-15EE-2CAB-4BE2672D7E1F}"/>
              </a:ext>
            </a:extLst>
          </p:cNvPr>
          <p:cNvSpPr>
            <a:spLocks noGrp="1"/>
          </p:cNvSpPr>
          <p:nvPr>
            <p:ph type="sldNum" sz="quarter" idx="5"/>
          </p:nvPr>
        </p:nvSpPr>
        <p:spPr/>
        <p:txBody>
          <a:bodyPr/>
          <a:lstStyle/>
          <a:p>
            <a:fld id="{973E78AF-DDCF-4615-AF24-E45CBE7A0239}" type="slidenum">
              <a:rPr lang="en-US" smtClean="0"/>
              <a:t>6</a:t>
            </a:fld>
            <a:endParaRPr lang="en-US"/>
          </a:p>
        </p:txBody>
      </p:sp>
    </p:spTree>
    <p:extLst>
      <p:ext uri="{BB962C8B-B14F-4D97-AF65-F5344CB8AC3E}">
        <p14:creationId xmlns:p14="http://schemas.microsoft.com/office/powerpoint/2010/main" val="134678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8CE2B-CFBA-8CBF-3D2B-00E0782BC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18614-5CC2-33D4-2551-CDF99A81D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89393-63B8-3788-A524-912441D381AB}"/>
              </a:ext>
            </a:extLst>
          </p:cNvPr>
          <p:cNvSpPr>
            <a:spLocks noGrp="1"/>
          </p:cNvSpPr>
          <p:nvPr>
            <p:ph type="body" idx="1"/>
          </p:nvPr>
        </p:nvSpPr>
        <p:spPr/>
        <p:txBody>
          <a:bodyPr/>
          <a:lstStyle/>
          <a:p>
            <a:r>
              <a:rPr lang="en-US" dirty="0"/>
              <a:t>Another component of for-hire data collection is the Southeast Region </a:t>
            </a:r>
            <a:r>
              <a:rPr lang="en-US" dirty="0" err="1"/>
              <a:t>Headboat</a:t>
            </a:r>
            <a:r>
              <a:rPr lang="en-US" dirty="0"/>
              <a:t> Survey, which has been operating in the region since the early 70s. This program collects data from all federally permitted </a:t>
            </a:r>
            <a:r>
              <a:rPr lang="en-US" dirty="0" err="1"/>
              <a:t>headboats</a:t>
            </a:r>
            <a:r>
              <a:rPr lang="en-US" dirty="0"/>
              <a:t> in the South Atlantic and the Gulf.</a:t>
            </a:r>
          </a:p>
        </p:txBody>
      </p:sp>
      <p:sp>
        <p:nvSpPr>
          <p:cNvPr id="4" name="Slide Number Placeholder 3">
            <a:extLst>
              <a:ext uri="{FF2B5EF4-FFF2-40B4-BE49-F238E27FC236}">
                <a16:creationId xmlns:a16="http://schemas.microsoft.com/office/drawing/2014/main" id="{CE44F313-43F8-209B-5091-AFEE8636125F}"/>
              </a:ext>
            </a:extLst>
          </p:cNvPr>
          <p:cNvSpPr>
            <a:spLocks noGrp="1"/>
          </p:cNvSpPr>
          <p:nvPr>
            <p:ph type="sldNum" sz="quarter" idx="5"/>
          </p:nvPr>
        </p:nvSpPr>
        <p:spPr/>
        <p:txBody>
          <a:bodyPr/>
          <a:lstStyle/>
          <a:p>
            <a:fld id="{973E78AF-DDCF-4615-AF24-E45CBE7A0239}" type="slidenum">
              <a:rPr lang="en-US" smtClean="0"/>
              <a:t>7</a:t>
            </a:fld>
            <a:endParaRPr lang="en-US"/>
          </a:p>
        </p:txBody>
      </p:sp>
    </p:spTree>
    <p:extLst>
      <p:ext uri="{BB962C8B-B14F-4D97-AF65-F5344CB8AC3E}">
        <p14:creationId xmlns:p14="http://schemas.microsoft.com/office/powerpoint/2010/main" val="3095127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4706A-CC70-4AC2-D74C-BC146053C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6C6F6-9D9D-1EAC-E83A-BD83BB8E1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4F837-889E-018A-02A5-458873B795BE}"/>
              </a:ext>
            </a:extLst>
          </p:cNvPr>
          <p:cNvSpPr>
            <a:spLocks noGrp="1"/>
          </p:cNvSpPr>
          <p:nvPr>
            <p:ph type="body" idx="1"/>
          </p:nvPr>
        </p:nvSpPr>
        <p:spPr/>
        <p:txBody>
          <a:bodyPr/>
          <a:lstStyle/>
          <a:p>
            <a:r>
              <a:rPr lang="en-US" dirty="0"/>
              <a:t>Now let go over why the Council is considering changes.</a:t>
            </a:r>
          </a:p>
          <a:p>
            <a:r>
              <a:rPr lang="en-US" dirty="0"/>
              <a:t>Since the SEFHIER program was stood up, the Council has been receiving updates. In late 2023, the Council was told there was low compliance with reporting requirements and changes would be needed to improve compliance and the way the information is collected to be able to use that information in management.</a:t>
            </a:r>
          </a:p>
          <a:p>
            <a:r>
              <a:rPr lang="en-US" dirty="0"/>
              <a:t>So, in June of 2024, the Council began thinking about what needed to change.</a:t>
            </a:r>
          </a:p>
          <a:p>
            <a:r>
              <a:rPr lang="en-US" dirty="0"/>
              <a:t>By this time, the Gulf Council was already working to re-establish for-hire reporting.</a:t>
            </a:r>
          </a:p>
          <a:p>
            <a:r>
              <a:rPr lang="en-US" dirty="0"/>
              <a:t>Also, the Highly Migratory Species Division of NOAA Fisheries is going through the process of changing reporting requirements changes.</a:t>
            </a:r>
          </a:p>
          <a:p>
            <a:endParaRPr lang="en-US" dirty="0"/>
          </a:p>
          <a:p>
            <a:r>
              <a:rPr lang="en-US" dirty="0"/>
              <a:t>The Council would like to maintain consistency as much a possible in the reporting requirements to lessen the burden on for-hire permit holders. At the same time, the information collected needs to be useable for management.</a:t>
            </a:r>
          </a:p>
        </p:txBody>
      </p:sp>
      <p:sp>
        <p:nvSpPr>
          <p:cNvPr id="4" name="Slide Number Placeholder 3">
            <a:extLst>
              <a:ext uri="{FF2B5EF4-FFF2-40B4-BE49-F238E27FC236}">
                <a16:creationId xmlns:a16="http://schemas.microsoft.com/office/drawing/2014/main" id="{4544E2F4-436C-7E5D-B56F-CC8D2110570A}"/>
              </a:ext>
            </a:extLst>
          </p:cNvPr>
          <p:cNvSpPr>
            <a:spLocks noGrp="1"/>
          </p:cNvSpPr>
          <p:nvPr>
            <p:ph type="sldNum" sz="quarter" idx="5"/>
          </p:nvPr>
        </p:nvSpPr>
        <p:spPr/>
        <p:txBody>
          <a:bodyPr/>
          <a:lstStyle/>
          <a:p>
            <a:fld id="{973E78AF-DDCF-4615-AF24-E45CBE7A0239}" type="slidenum">
              <a:rPr lang="en-US" smtClean="0"/>
              <a:t>8</a:t>
            </a:fld>
            <a:endParaRPr lang="en-US"/>
          </a:p>
        </p:txBody>
      </p:sp>
    </p:spTree>
    <p:extLst>
      <p:ext uri="{BB962C8B-B14F-4D97-AF65-F5344CB8AC3E}">
        <p14:creationId xmlns:p14="http://schemas.microsoft.com/office/powerpoint/2010/main" val="2065663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we will get into the possible changes. You can see what they are on this slide. I will go over each individually.</a:t>
            </a:r>
          </a:p>
        </p:txBody>
      </p:sp>
      <p:sp>
        <p:nvSpPr>
          <p:cNvPr id="4" name="Slide Number Placeholder 3"/>
          <p:cNvSpPr>
            <a:spLocks noGrp="1"/>
          </p:cNvSpPr>
          <p:nvPr>
            <p:ph type="sldNum" sz="quarter" idx="5"/>
          </p:nvPr>
        </p:nvSpPr>
        <p:spPr/>
        <p:txBody>
          <a:bodyPr/>
          <a:lstStyle/>
          <a:p>
            <a:fld id="{973E78AF-DDCF-4615-AF24-E45CBE7A0239}" type="slidenum">
              <a:rPr lang="en-US" smtClean="0"/>
              <a:t>9</a:t>
            </a:fld>
            <a:endParaRPr lang="en-US"/>
          </a:p>
        </p:txBody>
      </p:sp>
    </p:spTree>
    <p:extLst>
      <p:ext uri="{BB962C8B-B14F-4D97-AF65-F5344CB8AC3E}">
        <p14:creationId xmlns:p14="http://schemas.microsoft.com/office/powerpoint/2010/main" val="1197733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picture containing sky, outdoor, clouds, cloudy&#10;&#10;Description automatically generated">
            <a:extLst>
              <a:ext uri="{FF2B5EF4-FFF2-40B4-BE49-F238E27FC236}">
                <a16:creationId xmlns:a16="http://schemas.microsoft.com/office/drawing/2014/main" id="{C90848A1-91DB-1F8B-049E-5DE9711B64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3830" y="0"/>
            <a:ext cx="10288470" cy="6858000"/>
          </a:xfrm>
          <a:prstGeom prst="rect">
            <a:avLst/>
          </a:prstGeom>
        </p:spPr>
      </p:pic>
      <p:sp>
        <p:nvSpPr>
          <p:cNvPr id="4" name="Date Placeholder 3">
            <a:extLst>
              <a:ext uri="{FF2B5EF4-FFF2-40B4-BE49-F238E27FC236}">
                <a16:creationId xmlns:a16="http://schemas.microsoft.com/office/drawing/2014/main" id="{528E40E7-8619-F8EE-8ECC-EF7E5D90446C}"/>
              </a:ext>
            </a:extLst>
          </p:cNvPr>
          <p:cNvSpPr>
            <a:spLocks noGrp="1"/>
          </p:cNvSpPr>
          <p:nvPr>
            <p:ph type="dt" sz="half" idx="10"/>
          </p:nvPr>
        </p:nvSpPr>
        <p:spPr>
          <a:xfrm>
            <a:off x="838200" y="6356350"/>
            <a:ext cx="2743200" cy="365125"/>
          </a:xfrm>
          <a:prstGeom prst="rect">
            <a:avLst/>
          </a:prstGeom>
        </p:spPr>
        <p:txBody>
          <a:bodyPr/>
          <a:lstStyle/>
          <a:p>
            <a:fld id="{062123BD-608C-45E5-BB8E-7C72F6B5FA6B}" type="datetimeFigureOut">
              <a:rPr lang="en-US" smtClean="0"/>
              <a:t>4/14/2025</a:t>
            </a:fld>
            <a:endParaRPr lang="en-US"/>
          </a:p>
        </p:txBody>
      </p:sp>
      <p:sp>
        <p:nvSpPr>
          <p:cNvPr id="6" name="Slide Number Placeholder 5">
            <a:extLst>
              <a:ext uri="{FF2B5EF4-FFF2-40B4-BE49-F238E27FC236}">
                <a16:creationId xmlns:a16="http://schemas.microsoft.com/office/drawing/2014/main" id="{6D01836A-9E6A-4231-DE6E-00906C2F91D2}"/>
              </a:ext>
            </a:extLst>
          </p:cNvPr>
          <p:cNvSpPr>
            <a:spLocks noGrp="1"/>
          </p:cNvSpPr>
          <p:nvPr>
            <p:ph type="sldNum" sz="quarter" idx="12"/>
          </p:nvPr>
        </p:nvSpPr>
        <p:spPr>
          <a:xfrm>
            <a:off x="10769270" y="160824"/>
            <a:ext cx="1276739" cy="365125"/>
          </a:xfrm>
          <a:prstGeom prst="rect">
            <a:avLst/>
          </a:prstGeom>
        </p:spPr>
        <p:txBody>
          <a:bodyPr/>
          <a:lstStyle>
            <a:lvl1pPr>
              <a:defRPr/>
            </a:lvl1pPr>
          </a:lstStyle>
          <a:p>
            <a:pPr algn="r"/>
            <a:r>
              <a:rPr lang="en-US" dirty="0"/>
              <a:t>Date</a:t>
            </a:r>
          </a:p>
        </p:txBody>
      </p:sp>
      <p:sp>
        <p:nvSpPr>
          <p:cNvPr id="10" name="Rectangle 9">
            <a:extLst>
              <a:ext uri="{FF2B5EF4-FFF2-40B4-BE49-F238E27FC236}">
                <a16:creationId xmlns:a16="http://schemas.microsoft.com/office/drawing/2014/main" id="{7BBCB131-E5E4-FF0C-16EB-26B90840F271}"/>
              </a:ext>
            </a:extLst>
          </p:cNvPr>
          <p:cNvSpPr/>
          <p:nvPr userDrawn="1"/>
        </p:nvSpPr>
        <p:spPr>
          <a:xfrm>
            <a:off x="0" y="0"/>
            <a:ext cx="382281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1" name="Graphic 10">
            <a:extLst>
              <a:ext uri="{FF2B5EF4-FFF2-40B4-BE49-F238E27FC236}">
                <a16:creationId xmlns:a16="http://schemas.microsoft.com/office/drawing/2014/main" id="{E840F826-508B-5F34-D124-0F8EBA6CAE1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991" y="0"/>
            <a:ext cx="3530831" cy="3530831"/>
          </a:xfrm>
          <a:prstGeom prst="rect">
            <a:avLst/>
          </a:prstGeom>
        </p:spPr>
      </p:pic>
      <p:sp>
        <p:nvSpPr>
          <p:cNvPr id="12" name="Text Placeholder 2">
            <a:extLst>
              <a:ext uri="{FF2B5EF4-FFF2-40B4-BE49-F238E27FC236}">
                <a16:creationId xmlns:a16="http://schemas.microsoft.com/office/drawing/2014/main" id="{8EE4120F-DCC6-4771-40DB-C0D7CFFDDC6A}"/>
              </a:ext>
            </a:extLst>
          </p:cNvPr>
          <p:cNvSpPr>
            <a:spLocks noGrp="1"/>
          </p:cNvSpPr>
          <p:nvPr>
            <p:ph idx="13"/>
          </p:nvPr>
        </p:nvSpPr>
        <p:spPr>
          <a:xfrm>
            <a:off x="465252" y="4559849"/>
            <a:ext cx="2294834" cy="1610030"/>
          </a:xfrm>
          <a:prstGeom prst="rect">
            <a:avLst/>
          </a:prstGeom>
        </p:spPr>
        <p:txBody>
          <a:bodyPr vert="horz" lIns="91440" tIns="45720" rIns="91440" bIns="45720" rtlCol="0">
            <a:normAutofit/>
          </a:bodyPr>
          <a:lstStyle>
            <a:lvl1pPr marL="0" indent="0">
              <a:buNone/>
              <a:defRPr>
                <a:solidFill>
                  <a:schemeClr val="bg2"/>
                </a:solidFill>
              </a:defRPr>
            </a:lvl1pPr>
          </a:lstStyle>
          <a:p>
            <a:pPr lvl="0"/>
            <a:r>
              <a:rPr lang="en-US" dirty="0"/>
              <a:t>Add name and contact </a:t>
            </a:r>
          </a:p>
        </p:txBody>
      </p:sp>
      <p:sp>
        <p:nvSpPr>
          <p:cNvPr id="14" name="Rectangle 13">
            <a:extLst>
              <a:ext uri="{FF2B5EF4-FFF2-40B4-BE49-F238E27FC236}">
                <a16:creationId xmlns:a16="http://schemas.microsoft.com/office/drawing/2014/main" id="{DBCB4BF5-121C-5A54-B771-F3E14914DE16}"/>
              </a:ext>
            </a:extLst>
          </p:cNvPr>
          <p:cNvSpPr/>
          <p:nvPr userDrawn="1"/>
        </p:nvSpPr>
        <p:spPr>
          <a:xfrm>
            <a:off x="3225337" y="3790604"/>
            <a:ext cx="8128463" cy="209480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Placeholder 1">
            <a:extLst>
              <a:ext uri="{FF2B5EF4-FFF2-40B4-BE49-F238E27FC236}">
                <a16:creationId xmlns:a16="http://schemas.microsoft.com/office/drawing/2014/main" id="{8A46366D-6A2A-1D9B-4037-41E1BC3E61EB}"/>
              </a:ext>
            </a:extLst>
          </p:cNvPr>
          <p:cNvSpPr>
            <a:spLocks noGrp="1"/>
          </p:cNvSpPr>
          <p:nvPr>
            <p:ph type="title"/>
          </p:nvPr>
        </p:nvSpPr>
        <p:spPr>
          <a:xfrm>
            <a:off x="3225338" y="4559849"/>
            <a:ext cx="8128462" cy="1325563"/>
          </a:xfrm>
          <a:prstGeom prst="rect">
            <a:avLst/>
          </a:prstGeom>
        </p:spPr>
        <p:txBody>
          <a:bodyPr vert="horz" lIns="91440" tIns="45720" rIns="91440" bIns="45720" rtlCol="0" anchor="ctr">
            <a:normAutofit/>
          </a:bodyPr>
          <a:lstStyle>
            <a:lvl1pPr>
              <a:defRPr>
                <a:solidFill>
                  <a:schemeClr val="bg2"/>
                </a:solidFill>
              </a:defRPr>
            </a:lvl1pPr>
          </a:lstStyle>
          <a:p>
            <a:r>
              <a:rPr lang="en-US" dirty="0"/>
              <a:t>Add Title</a:t>
            </a:r>
          </a:p>
        </p:txBody>
      </p:sp>
      <p:sp>
        <p:nvSpPr>
          <p:cNvPr id="16" name="TextBox 15">
            <a:extLst>
              <a:ext uri="{FF2B5EF4-FFF2-40B4-BE49-F238E27FC236}">
                <a16:creationId xmlns:a16="http://schemas.microsoft.com/office/drawing/2014/main" id="{4926F866-AC4D-72DB-1926-B8CFA20F4E1B}"/>
              </a:ext>
            </a:extLst>
          </p:cNvPr>
          <p:cNvSpPr txBox="1"/>
          <p:nvPr userDrawn="1"/>
        </p:nvSpPr>
        <p:spPr>
          <a:xfrm>
            <a:off x="3225336" y="3930744"/>
            <a:ext cx="7403501" cy="369332"/>
          </a:xfrm>
          <a:prstGeom prst="rect">
            <a:avLst/>
          </a:prstGeom>
          <a:noFill/>
        </p:spPr>
        <p:txBody>
          <a:bodyPr wrap="square" rtlCol="0">
            <a:spAutoFit/>
          </a:bodyPr>
          <a:lstStyle/>
          <a:p>
            <a:r>
              <a:rPr lang="en-US" dirty="0">
                <a:solidFill>
                  <a:schemeClr val="bg2"/>
                </a:solidFill>
                <a:latin typeface="Work Sans Light" pitchFamily="2" charset="0"/>
              </a:rPr>
              <a:t>THE SOUTH ATLANTIC FISHERY MANAGEMENT COUNCIL</a:t>
            </a:r>
          </a:p>
        </p:txBody>
      </p:sp>
    </p:spTree>
    <p:extLst>
      <p:ext uri="{BB962C8B-B14F-4D97-AF65-F5344CB8AC3E}">
        <p14:creationId xmlns:p14="http://schemas.microsoft.com/office/powerpoint/2010/main" val="108871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567C-4862-073E-9BC4-0FED9AB75E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8E1E5A-607C-BB02-595F-C997B5FE70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3262C02A-5CF9-F3E1-649F-5E8AA42449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5953" y="0"/>
            <a:ext cx="1286047" cy="1286047"/>
          </a:xfrm>
          <a:prstGeom prst="rect">
            <a:avLst/>
          </a:prstGeom>
        </p:spPr>
      </p:pic>
    </p:spTree>
    <p:extLst>
      <p:ext uri="{BB962C8B-B14F-4D97-AF65-F5344CB8AC3E}">
        <p14:creationId xmlns:p14="http://schemas.microsoft.com/office/powerpoint/2010/main" val="10358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F8386-6A8C-19FB-6E24-CB62B701B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501CE-800D-5F3D-9A95-154B13FDE1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736629-B50B-E7B5-1675-83CE7CC2E7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4F038C74-EEB8-18DA-46EB-A436A01BDC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5953" y="0"/>
            <a:ext cx="1286047" cy="1286047"/>
          </a:xfrm>
          <a:prstGeom prst="rect">
            <a:avLst/>
          </a:prstGeom>
        </p:spPr>
      </p:pic>
    </p:spTree>
    <p:extLst>
      <p:ext uri="{BB962C8B-B14F-4D97-AF65-F5344CB8AC3E}">
        <p14:creationId xmlns:p14="http://schemas.microsoft.com/office/powerpoint/2010/main" val="213983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D653-6A28-CBBF-6FFA-B9480D50B9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26CB4D-3BF7-D943-A42B-96379FBBDC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4C94B0-EEC8-03C4-D683-4636EE9D07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1F8A44-312F-40C5-76A5-0A93375976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FEE1F6-B3D5-6372-A199-7417531F84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4BE21A16-3509-743F-F7F2-7B8F6AD921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5953" y="0"/>
            <a:ext cx="1286047" cy="1286047"/>
          </a:xfrm>
          <a:prstGeom prst="rect">
            <a:avLst/>
          </a:prstGeom>
        </p:spPr>
      </p:pic>
    </p:spTree>
    <p:extLst>
      <p:ext uri="{BB962C8B-B14F-4D97-AF65-F5344CB8AC3E}">
        <p14:creationId xmlns:p14="http://schemas.microsoft.com/office/powerpoint/2010/main" val="330114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CF87C-E8F1-3953-080F-73C40B463C25}"/>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pic>
        <p:nvPicPr>
          <p:cNvPr id="6" name="Graphic 5">
            <a:extLst>
              <a:ext uri="{FF2B5EF4-FFF2-40B4-BE49-F238E27FC236}">
                <a16:creationId xmlns:a16="http://schemas.microsoft.com/office/drawing/2014/main" id="{37B9B03D-9198-B03E-2D17-3BEDA08ECD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5953" y="0"/>
            <a:ext cx="1286047" cy="1286047"/>
          </a:xfrm>
          <a:prstGeom prst="rect">
            <a:avLst/>
          </a:prstGeom>
        </p:spPr>
      </p:pic>
    </p:spTree>
    <p:extLst>
      <p:ext uri="{BB962C8B-B14F-4D97-AF65-F5344CB8AC3E}">
        <p14:creationId xmlns:p14="http://schemas.microsoft.com/office/powerpoint/2010/main" val="970509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150EC-1C11-3000-BFEB-8F16643FC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5C1DD7-5D5D-12EF-3BB7-F51875E695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6A6EB-CF7F-67FD-709F-D64B4C46B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21FAE542-2994-F8ED-778F-362A86A0AF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5953" y="0"/>
            <a:ext cx="1286047" cy="1286047"/>
          </a:xfrm>
          <a:prstGeom prst="rect">
            <a:avLst/>
          </a:prstGeom>
        </p:spPr>
      </p:pic>
    </p:spTree>
    <p:extLst>
      <p:ext uri="{BB962C8B-B14F-4D97-AF65-F5344CB8AC3E}">
        <p14:creationId xmlns:p14="http://schemas.microsoft.com/office/powerpoint/2010/main" val="344390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B3567-45F1-1A59-FF5F-17227FAC9B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B60607-F22A-51B5-F402-3588BD6527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026187-3B8C-F581-DF88-D0F2580C6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74035A60-254C-2B06-4F01-760223AA26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5953" y="0"/>
            <a:ext cx="1286047" cy="1286047"/>
          </a:xfrm>
          <a:prstGeom prst="rect">
            <a:avLst/>
          </a:prstGeom>
        </p:spPr>
      </p:pic>
    </p:spTree>
    <p:extLst>
      <p:ext uri="{BB962C8B-B14F-4D97-AF65-F5344CB8AC3E}">
        <p14:creationId xmlns:p14="http://schemas.microsoft.com/office/powerpoint/2010/main" val="3323303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CBCB1-B28F-7768-2978-51FC6C9547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6775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B46C4A-AD5D-553D-BE55-D82C66DA2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4D57670-8EF1-BB91-E237-F7E4ADB50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6436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6" r:id="rId4"/>
    <p:sldLayoutId id="2147483667" r:id="rId5"/>
    <p:sldLayoutId id="2147483669" r:id="rId6"/>
    <p:sldLayoutId id="2147483670" r:id="rId7"/>
    <p:sldLayoutId id="214748366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11.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hyperlink" Target="mailto:John.Hadley@safmc.net" TargetMode="External"/><Relationship Id="rId3" Type="http://schemas.openxmlformats.org/officeDocument/2006/relationships/slideLayout" Target="../slideLayouts/slideLayout2.xml"/><Relationship Id="rId7" Type="http://schemas.openxmlformats.org/officeDocument/2006/relationships/hyperlink" Target="http://www.safmc.net/"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safmc.net/amendments/comprehensive-for-hire-reporting-improvement-amendment/" TargetMode="External"/><Relationship Id="rId5" Type="http://schemas.openxmlformats.org/officeDocument/2006/relationships/hyperlink" Target="mailto:Myra.Brouwer@safmc.net" TargetMode="External"/><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38537-6BBE-6F23-3779-610CFE3E3651}"/>
              </a:ext>
            </a:extLst>
          </p:cNvPr>
          <p:cNvSpPr>
            <a:spLocks noGrp="1"/>
          </p:cNvSpPr>
          <p:nvPr>
            <p:ph type="title"/>
          </p:nvPr>
        </p:nvSpPr>
        <p:spPr>
          <a:xfrm>
            <a:off x="3297055" y="4432907"/>
            <a:ext cx="8128462" cy="1325563"/>
          </a:xfrm>
        </p:spPr>
        <p:txBody>
          <a:bodyPr>
            <a:normAutofit/>
          </a:bodyPr>
          <a:lstStyle/>
          <a:p>
            <a:r>
              <a:rPr lang="en-US" sz="2800" dirty="0"/>
              <a:t>Improvements to For-Hire Reporting </a:t>
            </a:r>
            <a:br>
              <a:rPr lang="en-US" sz="2800" dirty="0"/>
            </a:br>
            <a:r>
              <a:rPr lang="en-US" sz="2000" dirty="0"/>
              <a:t>for federal charter/</a:t>
            </a:r>
            <a:r>
              <a:rPr lang="en-US" sz="2000" dirty="0" err="1"/>
              <a:t>headboat</a:t>
            </a:r>
            <a:r>
              <a:rPr lang="en-US" sz="2000" dirty="0"/>
              <a:t> permitted vessels</a:t>
            </a:r>
            <a:br>
              <a:rPr lang="en-US" sz="2000" dirty="0"/>
            </a:br>
            <a:br>
              <a:rPr lang="en-US" sz="2000" dirty="0"/>
            </a:br>
            <a:r>
              <a:rPr lang="en-US" sz="2000" dirty="0"/>
              <a:t>Public Scoping, April-May 2025</a:t>
            </a:r>
          </a:p>
        </p:txBody>
      </p:sp>
      <p:sp>
        <p:nvSpPr>
          <p:cNvPr id="4" name="TextBox 3">
            <a:extLst>
              <a:ext uri="{FF2B5EF4-FFF2-40B4-BE49-F238E27FC236}">
                <a16:creationId xmlns:a16="http://schemas.microsoft.com/office/drawing/2014/main" id="{F9186924-8E6E-A680-5387-EA7AA66D6F3F}"/>
              </a:ext>
            </a:extLst>
          </p:cNvPr>
          <p:cNvSpPr txBox="1"/>
          <p:nvPr/>
        </p:nvSpPr>
        <p:spPr>
          <a:xfrm>
            <a:off x="530038" y="5761061"/>
            <a:ext cx="2381250" cy="646331"/>
          </a:xfrm>
          <a:prstGeom prst="rect">
            <a:avLst/>
          </a:prstGeom>
          <a:noFill/>
        </p:spPr>
        <p:txBody>
          <a:bodyPr wrap="square" rtlCol="0">
            <a:spAutoFit/>
          </a:bodyPr>
          <a:lstStyle/>
          <a:p>
            <a:r>
              <a:rPr lang="en-US" dirty="0">
                <a:solidFill>
                  <a:schemeClr val="bg2"/>
                </a:solidFill>
              </a:rPr>
              <a:t>Myra Brouwer</a:t>
            </a:r>
          </a:p>
          <a:p>
            <a:r>
              <a:rPr lang="en-US" dirty="0">
                <a:solidFill>
                  <a:schemeClr val="bg2"/>
                </a:solidFill>
              </a:rPr>
              <a:t>John Hadley</a:t>
            </a:r>
          </a:p>
        </p:txBody>
      </p:sp>
      <p:sp>
        <p:nvSpPr>
          <p:cNvPr id="2" name="TextBox 1">
            <a:extLst>
              <a:ext uri="{FF2B5EF4-FFF2-40B4-BE49-F238E27FC236}">
                <a16:creationId xmlns:a16="http://schemas.microsoft.com/office/drawing/2014/main" id="{6EC89AD0-FB91-EDC9-9D3D-20234FD048B6}"/>
              </a:ext>
            </a:extLst>
          </p:cNvPr>
          <p:cNvSpPr txBox="1"/>
          <p:nvPr/>
        </p:nvSpPr>
        <p:spPr>
          <a:xfrm>
            <a:off x="530038" y="3555744"/>
            <a:ext cx="2381250" cy="1754326"/>
          </a:xfrm>
          <a:prstGeom prst="rect">
            <a:avLst/>
          </a:prstGeom>
          <a:noFill/>
        </p:spPr>
        <p:txBody>
          <a:bodyPr wrap="square" rtlCol="0">
            <a:spAutoFit/>
          </a:bodyPr>
          <a:lstStyle/>
          <a:p>
            <a:r>
              <a:rPr lang="en-US" dirty="0">
                <a:solidFill>
                  <a:schemeClr val="accent5">
                    <a:lumMod val="75000"/>
                  </a:schemeClr>
                </a:solidFill>
              </a:rPr>
              <a:t>Snapper Grouper</a:t>
            </a:r>
          </a:p>
          <a:p>
            <a:endParaRPr lang="en-US" dirty="0">
              <a:solidFill>
                <a:schemeClr val="accent5">
                  <a:lumMod val="75000"/>
                </a:schemeClr>
              </a:solidFill>
            </a:endParaRPr>
          </a:p>
          <a:p>
            <a:r>
              <a:rPr lang="en-US" dirty="0">
                <a:solidFill>
                  <a:schemeClr val="accent5">
                    <a:lumMod val="75000"/>
                  </a:schemeClr>
                </a:solidFill>
              </a:rPr>
              <a:t>Dolphin Wahoo</a:t>
            </a:r>
          </a:p>
          <a:p>
            <a:endParaRPr lang="en-US" dirty="0">
              <a:solidFill>
                <a:schemeClr val="accent5">
                  <a:lumMod val="75000"/>
                </a:schemeClr>
              </a:solidFill>
            </a:endParaRPr>
          </a:p>
          <a:p>
            <a:r>
              <a:rPr lang="en-US" dirty="0">
                <a:solidFill>
                  <a:schemeClr val="accent5">
                    <a:lumMod val="75000"/>
                  </a:schemeClr>
                </a:solidFill>
              </a:rPr>
              <a:t>Coastal Migratory </a:t>
            </a:r>
            <a:r>
              <a:rPr lang="en-US" dirty="0" err="1">
                <a:solidFill>
                  <a:schemeClr val="accent5">
                    <a:lumMod val="75000"/>
                  </a:schemeClr>
                </a:solidFill>
              </a:rPr>
              <a:t>Pelagics</a:t>
            </a:r>
            <a:endParaRPr lang="en-US" dirty="0">
              <a:solidFill>
                <a:schemeClr val="accent5">
                  <a:lumMod val="75000"/>
                </a:schemeClr>
              </a:solidFill>
            </a:endParaRPr>
          </a:p>
        </p:txBody>
      </p:sp>
      <p:pic>
        <p:nvPicPr>
          <p:cNvPr id="22" name="Audio 21">
            <a:hlinkClick r:id="" action="ppaction://media"/>
            <a:extLst>
              <a:ext uri="{FF2B5EF4-FFF2-40B4-BE49-F238E27FC236}">
                <a16:creationId xmlns:a16="http://schemas.microsoft.com/office/drawing/2014/main" id="{CC3D5D94-F138-570A-8E13-C5F2A24403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2658977"/>
      </p:ext>
    </p:extLst>
  </p:cSld>
  <p:clrMapOvr>
    <a:masterClrMapping/>
  </p:clrMapOvr>
  <mc:AlternateContent xmlns:mc="http://schemas.openxmlformats.org/markup-compatibility/2006">
    <mc:Choice xmlns:p14="http://schemas.microsoft.com/office/powerpoint/2010/main" Requires="p14">
      <p:transition spd="slow" p14:dur="2000" advTm="39042"/>
    </mc:Choice>
    <mc:Fallback>
      <p:transition spd="slow" advTm="3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575E-A0B6-EEC0-9521-0245216387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B977B3-53DD-7C12-1343-56F462248A15}"/>
              </a:ext>
            </a:extLst>
          </p:cNvPr>
          <p:cNvSpPr>
            <a:spLocks noGrp="1"/>
          </p:cNvSpPr>
          <p:nvPr>
            <p:ph idx="1"/>
          </p:nvPr>
        </p:nvSpPr>
        <p:spPr>
          <a:xfrm>
            <a:off x="259977" y="1798725"/>
            <a:ext cx="11753120" cy="4727576"/>
          </a:xfrm>
        </p:spPr>
        <p:txBody>
          <a:bodyPr>
            <a:normAutofit/>
          </a:bodyPr>
          <a:lstStyle/>
          <a:p>
            <a:pPr marL="0" marR="0" lvl="0" indent="0">
              <a:lnSpc>
                <a:spcPct val="107000"/>
              </a:lnSpc>
              <a:buNone/>
            </a:pPr>
            <a:r>
              <a:rPr lang="en-US" sz="2400" b="1" dirty="0">
                <a:solidFill>
                  <a:schemeClr val="accent5">
                    <a:lumMod val="75000"/>
                  </a:schemeClr>
                </a:solidFill>
                <a:effectLst/>
                <a:latin typeface="Work Sans Medium" pitchFamily="2" charset="0"/>
                <a:ea typeface="Work Sans Medium" pitchFamily="2" charset="0"/>
                <a:cs typeface="Times New Roman" panose="02020603050405020304" pitchFamily="18" charset="0"/>
              </a:rPr>
              <a:t>Currently: </a:t>
            </a:r>
            <a:r>
              <a:rPr lang="en-US" sz="2400" dirty="0">
                <a:effectLst/>
                <a:latin typeface="Work Sans Medium" pitchFamily="2" charset="0"/>
                <a:ea typeface="Work Sans Medium" pitchFamily="2" charset="0"/>
                <a:cs typeface="Times New Roman" panose="02020603050405020304" pitchFamily="18" charset="0"/>
              </a:rPr>
              <a:t>Federally permitted charter and headboat vessels must report all fish harvested and discarded </a:t>
            </a:r>
            <a:r>
              <a:rPr lang="en-US" sz="2400" b="1" dirty="0">
                <a:effectLst/>
                <a:latin typeface="Work Sans Medium" pitchFamily="2" charset="0"/>
                <a:ea typeface="Work Sans Medium" pitchFamily="2" charset="0"/>
                <a:cs typeface="Times New Roman" panose="02020603050405020304" pitchFamily="18" charset="0"/>
              </a:rPr>
              <a:t>for </a:t>
            </a:r>
            <a:r>
              <a:rPr lang="en-US" sz="2400" b="1" u="sng" dirty="0">
                <a:effectLst/>
                <a:latin typeface="Work Sans Medium" pitchFamily="2" charset="0"/>
                <a:ea typeface="Work Sans Medium" pitchFamily="2" charset="0"/>
                <a:cs typeface="Times New Roman" panose="02020603050405020304" pitchFamily="18" charset="0"/>
              </a:rPr>
              <a:t>each trip </a:t>
            </a:r>
            <a:r>
              <a:rPr lang="en-US" sz="2400" dirty="0">
                <a:effectLst/>
                <a:latin typeface="Work Sans Medium" pitchFamily="2" charset="0"/>
                <a:ea typeface="Work Sans Medium" pitchFamily="2" charset="0"/>
                <a:cs typeface="Times New Roman" panose="02020603050405020304" pitchFamily="18" charset="0"/>
              </a:rPr>
              <a:t>and submit </a:t>
            </a:r>
            <a:r>
              <a:rPr lang="en-US" sz="2400" b="1" u="sng" dirty="0">
                <a:effectLst/>
                <a:latin typeface="Work Sans Medium" pitchFamily="2" charset="0"/>
                <a:ea typeface="Work Sans Medium" pitchFamily="2" charset="0"/>
                <a:cs typeface="Times New Roman" panose="02020603050405020304" pitchFamily="18" charset="0"/>
              </a:rPr>
              <a:t>weekly.</a:t>
            </a:r>
          </a:p>
          <a:p>
            <a:pPr marL="0" marR="0" lvl="0" indent="0">
              <a:lnSpc>
                <a:spcPct val="107000"/>
              </a:lnSpc>
              <a:buNone/>
            </a:pPr>
            <a:r>
              <a:rPr lang="en-US" sz="2400" b="1" dirty="0">
                <a:solidFill>
                  <a:schemeClr val="accent6">
                    <a:lumMod val="50000"/>
                  </a:schemeClr>
                </a:solidFill>
                <a:latin typeface="Work Sans Medium" pitchFamily="2" charset="0"/>
                <a:ea typeface="Work Sans Medium" pitchFamily="2" charset="0"/>
                <a:cs typeface="Times New Roman" panose="02020603050405020304" pitchFamily="18" charset="0"/>
              </a:rPr>
              <a:t>Alternatives:</a:t>
            </a:r>
          </a:p>
          <a:p>
            <a:pPr marL="0" marR="0" lvl="0" indent="0">
              <a:lnSpc>
                <a:spcPct val="107000"/>
              </a:lnSpc>
              <a:buNone/>
            </a:pPr>
            <a:r>
              <a:rPr lang="en-US" sz="2400" dirty="0">
                <a:latin typeface="Work Sans Medium" pitchFamily="2" charset="0"/>
                <a:ea typeface="Work Sans Medium" pitchFamily="2" charset="0"/>
                <a:cs typeface="Times New Roman" panose="02020603050405020304" pitchFamily="18" charset="0"/>
              </a:rPr>
              <a:t>Require reporting for </a:t>
            </a:r>
            <a:r>
              <a:rPr lang="en-US" sz="2400" b="1" dirty="0">
                <a:latin typeface="Work Sans Medium" pitchFamily="2" charset="0"/>
                <a:ea typeface="Work Sans Medium" pitchFamily="2" charset="0"/>
                <a:cs typeface="Times New Roman" panose="02020603050405020304" pitchFamily="18" charset="0"/>
              </a:rPr>
              <a:t>each trip </a:t>
            </a:r>
            <a:r>
              <a:rPr lang="en-US" sz="2400" dirty="0">
                <a:latin typeface="Work Sans Medium" pitchFamily="2" charset="0"/>
                <a:ea typeface="Work Sans Medium" pitchFamily="2" charset="0"/>
                <a:cs typeface="Times New Roman" panose="02020603050405020304" pitchFamily="18" charset="0"/>
              </a:rPr>
              <a:t>and:</a:t>
            </a:r>
          </a:p>
          <a:p>
            <a:pPr lvl="1">
              <a:lnSpc>
                <a:spcPct val="107000"/>
              </a:lnSpc>
            </a:pPr>
            <a:r>
              <a:rPr lang="en-US" sz="2000" dirty="0">
                <a:latin typeface="Work Sans Medium" pitchFamily="2" charset="0"/>
                <a:ea typeface="Work Sans Medium" pitchFamily="2" charset="0"/>
                <a:cs typeface="Times New Roman" panose="02020603050405020304" pitchFamily="18" charset="0"/>
              </a:rPr>
              <a:t>Require report submission </a:t>
            </a:r>
            <a:r>
              <a:rPr lang="en-US" sz="2000" b="1" u="sng" dirty="0">
                <a:latin typeface="Work Sans Medium" pitchFamily="2" charset="0"/>
                <a:ea typeface="Work Sans Medium" pitchFamily="2" charset="0"/>
                <a:cs typeface="Times New Roman" panose="02020603050405020304" pitchFamily="18" charset="0"/>
              </a:rPr>
              <a:t>within 30 minutes </a:t>
            </a:r>
            <a:r>
              <a:rPr lang="en-US" sz="2000" dirty="0">
                <a:latin typeface="Work Sans Medium" pitchFamily="2" charset="0"/>
                <a:ea typeface="Work Sans Medium" pitchFamily="2" charset="0"/>
                <a:cs typeface="Times New Roman" panose="02020603050405020304" pitchFamily="18" charset="0"/>
              </a:rPr>
              <a:t>of arriving at landing location. If fish are harvested, </a:t>
            </a:r>
            <a:r>
              <a:rPr lang="en-US" sz="2000" b="1" u="sng" dirty="0">
                <a:latin typeface="Work Sans Medium" pitchFamily="2" charset="0"/>
                <a:ea typeface="Work Sans Medium" pitchFamily="2" charset="0"/>
                <a:cs typeface="Times New Roman" panose="02020603050405020304" pitchFamily="18" charset="0"/>
              </a:rPr>
              <a:t>require reporting prior to landing</a:t>
            </a:r>
            <a:r>
              <a:rPr lang="en-US" sz="2000" dirty="0">
                <a:latin typeface="Work Sans Medium" pitchFamily="2" charset="0"/>
                <a:ea typeface="Work Sans Medium" pitchFamily="2" charset="0"/>
                <a:cs typeface="Times New Roman" panose="02020603050405020304" pitchFamily="18" charset="0"/>
              </a:rPr>
              <a:t>. </a:t>
            </a:r>
          </a:p>
          <a:p>
            <a:pPr lvl="1">
              <a:lnSpc>
                <a:spcPct val="107000"/>
              </a:lnSpc>
            </a:pPr>
            <a:r>
              <a:rPr lang="en-US" sz="2000" dirty="0">
                <a:latin typeface="Work Sans Medium" pitchFamily="2" charset="0"/>
                <a:ea typeface="Work Sans Medium" pitchFamily="2" charset="0"/>
                <a:cs typeface="Times New Roman" panose="02020603050405020304" pitchFamily="18" charset="0"/>
              </a:rPr>
              <a:t>Require report submission </a:t>
            </a:r>
            <a:r>
              <a:rPr lang="en-US" sz="2000" b="1" u="sng" dirty="0">
                <a:latin typeface="Work Sans Medium" pitchFamily="2" charset="0"/>
                <a:ea typeface="Work Sans Medium" pitchFamily="2" charset="0"/>
                <a:cs typeface="Times New Roman" panose="02020603050405020304" pitchFamily="18" charset="0"/>
              </a:rPr>
              <a:t>within 1 hour </a:t>
            </a:r>
            <a:r>
              <a:rPr lang="en-US" sz="2000" dirty="0">
                <a:latin typeface="Work Sans Medium" pitchFamily="2" charset="0"/>
                <a:ea typeface="Work Sans Medium" pitchFamily="2" charset="0"/>
                <a:cs typeface="Times New Roman" panose="02020603050405020304" pitchFamily="18" charset="0"/>
              </a:rPr>
              <a:t>of arriving at landing location. If fish are harvested, </a:t>
            </a:r>
            <a:r>
              <a:rPr lang="en-US" sz="2000" b="1" u="sng" dirty="0">
                <a:latin typeface="Work Sans Medium" pitchFamily="2" charset="0"/>
                <a:ea typeface="Work Sans Medium" pitchFamily="2" charset="0"/>
                <a:cs typeface="Times New Roman" panose="02020603050405020304" pitchFamily="18" charset="0"/>
              </a:rPr>
              <a:t>require reporting prior to landing</a:t>
            </a:r>
            <a:r>
              <a:rPr lang="en-US" sz="2000" dirty="0">
                <a:latin typeface="Work Sans Medium" pitchFamily="2" charset="0"/>
                <a:ea typeface="Work Sans Medium" pitchFamily="2" charset="0"/>
                <a:cs typeface="Times New Roman" panose="02020603050405020304" pitchFamily="18" charset="0"/>
              </a:rPr>
              <a:t>.</a:t>
            </a:r>
          </a:p>
          <a:p>
            <a:pPr marL="0" marR="0" lvl="0" indent="0">
              <a:lnSpc>
                <a:spcPct val="107000"/>
              </a:lnSpc>
              <a:buNone/>
            </a:pPr>
            <a:r>
              <a:rPr lang="en-US" sz="2400" dirty="0">
                <a:latin typeface="Work Sans Medium" pitchFamily="2" charset="0"/>
                <a:ea typeface="Work Sans Medium" pitchFamily="2" charset="0"/>
                <a:cs typeface="Times New Roman" panose="02020603050405020304" pitchFamily="18" charset="0"/>
              </a:rPr>
              <a:t>Require electronic reporting </a:t>
            </a:r>
            <a:r>
              <a:rPr lang="en-US" sz="2400" b="1" dirty="0">
                <a:latin typeface="Work Sans Medium" pitchFamily="2" charset="0"/>
                <a:ea typeface="Work Sans Medium" pitchFamily="2" charset="0"/>
                <a:cs typeface="Times New Roman" panose="02020603050405020304" pitchFamily="18" charset="0"/>
              </a:rPr>
              <a:t>daily</a:t>
            </a:r>
            <a:r>
              <a:rPr lang="en-US" sz="2400" dirty="0">
                <a:latin typeface="Work Sans Medium" pitchFamily="2" charset="0"/>
                <a:ea typeface="Work Sans Medium" pitchFamily="2" charset="0"/>
                <a:cs typeface="Times New Roman" panose="02020603050405020304" pitchFamily="18" charset="0"/>
              </a:rPr>
              <a:t>, and:</a:t>
            </a:r>
          </a:p>
          <a:p>
            <a:pPr lvl="1">
              <a:lnSpc>
                <a:spcPct val="107000"/>
              </a:lnSpc>
            </a:pPr>
            <a:r>
              <a:rPr lang="en-US" sz="2000" dirty="0">
                <a:latin typeface="Work Sans Medium" pitchFamily="2" charset="0"/>
                <a:ea typeface="Work Sans Medium" pitchFamily="2" charset="0"/>
                <a:cs typeface="Times New Roman" panose="02020603050405020304" pitchFamily="18" charset="0"/>
              </a:rPr>
              <a:t>If fish are harvested, </a:t>
            </a:r>
            <a:r>
              <a:rPr lang="en-US" sz="2000" b="1" u="sng" dirty="0">
                <a:latin typeface="Work Sans Medium" pitchFamily="2" charset="0"/>
                <a:ea typeface="Work Sans Medium" pitchFamily="2" charset="0"/>
                <a:cs typeface="Times New Roman" panose="02020603050405020304" pitchFamily="18" charset="0"/>
              </a:rPr>
              <a:t>require reporting prior to landing</a:t>
            </a:r>
            <a:r>
              <a:rPr lang="en-US" sz="2000" dirty="0">
                <a:latin typeface="Work Sans Medium" pitchFamily="2" charset="0"/>
                <a:ea typeface="Work Sans Medium" pitchFamily="2" charset="0"/>
                <a:cs typeface="Times New Roman" panose="02020603050405020304" pitchFamily="18" charset="0"/>
              </a:rPr>
              <a:t>.</a:t>
            </a:r>
          </a:p>
          <a:p>
            <a:pPr marL="0" marR="0" lvl="0" indent="0">
              <a:lnSpc>
                <a:spcPct val="107000"/>
              </a:lnSpc>
              <a:buNone/>
            </a:pPr>
            <a:endParaRPr lang="en-US" sz="2400" dirty="0">
              <a:effectLst/>
              <a:latin typeface="Work Sans Medium" pitchFamily="2" charset="0"/>
              <a:ea typeface="Work Sans Medium"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95D436FC-6646-5993-157B-F68212BA3688}"/>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latin typeface="+mj-lt"/>
              </a:rPr>
              <a:t>Modify the reporting frequency and timing of report submission </a:t>
            </a:r>
          </a:p>
        </p:txBody>
      </p:sp>
      <p:pic>
        <p:nvPicPr>
          <p:cNvPr id="15" name="Audio 14">
            <a:hlinkClick r:id="" action="ppaction://media"/>
            <a:extLst>
              <a:ext uri="{FF2B5EF4-FFF2-40B4-BE49-F238E27FC236}">
                <a16:creationId xmlns:a16="http://schemas.microsoft.com/office/drawing/2014/main" id="{A5910CF7-B214-4840-87AA-D8ADF373F408}"/>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02688886"/>
      </p:ext>
    </p:extLst>
  </p:cSld>
  <p:clrMapOvr>
    <a:masterClrMapping/>
  </p:clrMapOvr>
  <mc:AlternateContent xmlns:mc="http://schemas.openxmlformats.org/markup-compatibility/2006">
    <mc:Choice xmlns:p14="http://schemas.microsoft.com/office/powerpoint/2010/main" Requires="p14">
      <p:transition spd="slow" p14:dur="2000" advTm="55014"/>
    </mc:Choice>
    <mc:Fallback>
      <p:transition spd="slow" advTm="5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008C8-0C13-8D39-4699-26655449BE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51455A-1E85-5A17-07F1-6B07BFBD163C}"/>
              </a:ext>
            </a:extLst>
          </p:cNvPr>
          <p:cNvSpPr>
            <a:spLocks noGrp="1"/>
          </p:cNvSpPr>
          <p:nvPr>
            <p:ph idx="1"/>
          </p:nvPr>
        </p:nvSpPr>
        <p:spPr>
          <a:xfrm>
            <a:off x="259977" y="1798725"/>
            <a:ext cx="11753120" cy="4727576"/>
          </a:xfrm>
        </p:spPr>
        <p:txBody>
          <a:bodyPr>
            <a:normAutofit/>
          </a:bodyPr>
          <a:lstStyle/>
          <a:p>
            <a:pPr marL="0" marR="0" lvl="0" indent="0">
              <a:lnSpc>
                <a:spcPct val="107000"/>
              </a:lnSpc>
              <a:buNone/>
            </a:pPr>
            <a:endParaRPr lang="en-US" sz="2400" b="1" dirty="0">
              <a:solidFill>
                <a:schemeClr val="accent5">
                  <a:lumMod val="75000"/>
                </a:schemeClr>
              </a:solidFill>
              <a:effectLst/>
              <a:latin typeface="Work Sans Medium" pitchFamily="2" charset="0"/>
              <a:ea typeface="Work Sans Medium" pitchFamily="2" charset="0"/>
              <a:cs typeface="Times New Roman" panose="02020603050405020304" pitchFamily="18" charset="0"/>
            </a:endParaRPr>
          </a:p>
          <a:p>
            <a:pPr marL="0" marR="0" lvl="0" indent="0">
              <a:lnSpc>
                <a:spcPct val="107000"/>
              </a:lnSpc>
              <a:buNone/>
            </a:pPr>
            <a:endParaRPr lang="en-US" sz="2400" dirty="0">
              <a:effectLst/>
              <a:latin typeface="Work Sans Medium" pitchFamily="2" charset="0"/>
              <a:ea typeface="Work Sans Medium"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CD16D786-BE5C-6A92-DE94-AB0AB8E0EB5D}"/>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latin typeface="+mj-lt"/>
              </a:rPr>
              <a:t>What are the frequency and timing requirements on other programs?</a:t>
            </a:r>
          </a:p>
        </p:txBody>
      </p:sp>
      <p:graphicFrame>
        <p:nvGraphicFramePr>
          <p:cNvPr id="4" name="Table 3">
            <a:extLst>
              <a:ext uri="{FF2B5EF4-FFF2-40B4-BE49-F238E27FC236}">
                <a16:creationId xmlns:a16="http://schemas.microsoft.com/office/drawing/2014/main" id="{5891ADC9-9FDE-57BE-07A0-5B08399238AC}"/>
              </a:ext>
            </a:extLst>
          </p:cNvPr>
          <p:cNvGraphicFramePr>
            <a:graphicFrameLocks noGrp="1"/>
          </p:cNvGraphicFramePr>
          <p:nvPr>
            <p:extLst>
              <p:ext uri="{D42A27DB-BD31-4B8C-83A1-F6EECF244321}">
                <p14:modId xmlns:p14="http://schemas.microsoft.com/office/powerpoint/2010/main" val="3939055568"/>
              </p:ext>
            </p:extLst>
          </p:nvPr>
        </p:nvGraphicFramePr>
        <p:xfrm>
          <a:off x="259977" y="2340664"/>
          <a:ext cx="11152094" cy="4328045"/>
        </p:xfrm>
        <a:graphic>
          <a:graphicData uri="http://schemas.openxmlformats.org/drawingml/2006/table">
            <a:tbl>
              <a:tblPr firstRow="1" firstCol="1" bandRow="1"/>
              <a:tblGrid>
                <a:gridCol w="1757914">
                  <a:extLst>
                    <a:ext uri="{9D8B030D-6E8A-4147-A177-3AD203B41FA5}">
                      <a16:colId xmlns:a16="http://schemas.microsoft.com/office/drawing/2014/main" val="4288414547"/>
                    </a:ext>
                  </a:extLst>
                </a:gridCol>
                <a:gridCol w="2744629">
                  <a:extLst>
                    <a:ext uri="{9D8B030D-6E8A-4147-A177-3AD203B41FA5}">
                      <a16:colId xmlns:a16="http://schemas.microsoft.com/office/drawing/2014/main" val="2639684960"/>
                    </a:ext>
                  </a:extLst>
                </a:gridCol>
                <a:gridCol w="2373009">
                  <a:extLst>
                    <a:ext uri="{9D8B030D-6E8A-4147-A177-3AD203B41FA5}">
                      <a16:colId xmlns:a16="http://schemas.microsoft.com/office/drawing/2014/main" val="1179940881"/>
                    </a:ext>
                  </a:extLst>
                </a:gridCol>
                <a:gridCol w="2279813">
                  <a:extLst>
                    <a:ext uri="{9D8B030D-6E8A-4147-A177-3AD203B41FA5}">
                      <a16:colId xmlns:a16="http://schemas.microsoft.com/office/drawing/2014/main" val="4131501002"/>
                    </a:ext>
                  </a:extLst>
                </a:gridCol>
                <a:gridCol w="1996729">
                  <a:extLst>
                    <a:ext uri="{9D8B030D-6E8A-4147-A177-3AD203B41FA5}">
                      <a16:colId xmlns:a16="http://schemas.microsoft.com/office/drawing/2014/main" val="3381527681"/>
                    </a:ext>
                  </a:extLst>
                </a:gridCol>
              </a:tblGrid>
              <a:tr h="594606">
                <a:tc>
                  <a:txBody>
                    <a:bodyPr/>
                    <a:lstStyle/>
                    <a:p>
                      <a:pPr>
                        <a:lnSpc>
                          <a:spcPct val="107000"/>
                        </a:lnSpc>
                      </a:pPr>
                      <a:endParaRPr lang="en-US" sz="1800" dirty="0">
                        <a:effectLst/>
                        <a:latin typeface="Work Sans Medium"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BFE4"/>
                    </a:solidFill>
                  </a:tcPr>
                </a:tc>
                <a:tc>
                  <a:txBody>
                    <a:bodyPr/>
                    <a:lstStyle/>
                    <a:p>
                      <a:pPr marL="0" marR="0" algn="ctr">
                        <a:lnSpc>
                          <a:spcPct val="107000"/>
                        </a:lnSpc>
                        <a:spcBef>
                          <a:spcPts val="1200"/>
                        </a:spcBef>
                        <a:spcAft>
                          <a:spcPts val="800"/>
                        </a:spcAft>
                        <a:buNone/>
                      </a:pPr>
                      <a:r>
                        <a:rPr lang="en-US" sz="1800" b="1" dirty="0">
                          <a:solidFill>
                            <a:srgbClr val="000000"/>
                          </a:solidFill>
                          <a:effectLst/>
                          <a:latin typeface="Work Sans Medium" pitchFamily="2" charset="0"/>
                          <a:ea typeface="Work Sans Medium" pitchFamily="2" charset="0"/>
                          <a:cs typeface="Times New Roman" panose="02020603050405020304" pitchFamily="18" charset="0"/>
                        </a:rPr>
                        <a:t>SA SEFHIER and SE </a:t>
                      </a:r>
                      <a:r>
                        <a:rPr lang="en-US" sz="1800" b="1" dirty="0" err="1">
                          <a:solidFill>
                            <a:srgbClr val="000000"/>
                          </a:solidFill>
                          <a:effectLst/>
                          <a:latin typeface="Work Sans Medium" pitchFamily="2" charset="0"/>
                          <a:ea typeface="Work Sans Medium" pitchFamily="2" charset="0"/>
                          <a:cs typeface="Times New Roman" panose="02020603050405020304" pitchFamily="18" charset="0"/>
                        </a:rPr>
                        <a:t>Headboat</a:t>
                      </a:r>
                      <a:r>
                        <a:rPr lang="en-US" sz="1800" b="1" dirty="0">
                          <a:solidFill>
                            <a:srgbClr val="000000"/>
                          </a:solidFill>
                          <a:effectLst/>
                          <a:latin typeface="Work Sans Medium" pitchFamily="2" charset="0"/>
                          <a:ea typeface="Work Sans Medium" pitchFamily="2" charset="0"/>
                          <a:cs typeface="Times New Roman" panose="02020603050405020304" pitchFamily="18" charset="0"/>
                        </a:rPr>
                        <a:t> Survey</a:t>
                      </a:r>
                      <a:endParaRPr lang="en-US" sz="1800" dirty="0">
                        <a:effectLst/>
                        <a:latin typeface="Work Sans Medium" pitchFamily="2" charset="0"/>
                        <a:ea typeface="Work Sans Medium" pitchFamily="2"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BFE4"/>
                    </a:solidFill>
                  </a:tcPr>
                </a:tc>
                <a:tc>
                  <a:txBody>
                    <a:bodyPr/>
                    <a:lstStyle/>
                    <a:p>
                      <a:pPr marL="0" marR="0" algn="ctr">
                        <a:lnSpc>
                          <a:spcPct val="107000"/>
                        </a:lnSpc>
                        <a:spcBef>
                          <a:spcPts val="1200"/>
                        </a:spcBef>
                        <a:spcAft>
                          <a:spcPts val="800"/>
                        </a:spcAft>
                        <a:buNone/>
                      </a:pPr>
                      <a:r>
                        <a:rPr lang="en-US" sz="1800" b="1">
                          <a:solidFill>
                            <a:srgbClr val="000000"/>
                          </a:solidFill>
                          <a:effectLst/>
                          <a:latin typeface="Work Sans Medium" pitchFamily="2" charset="0"/>
                          <a:ea typeface="Work Sans Medium" pitchFamily="2" charset="0"/>
                          <a:cs typeface="Times New Roman" panose="02020603050405020304" pitchFamily="18" charset="0"/>
                        </a:rPr>
                        <a:t>GOM SEFHIER</a:t>
                      </a:r>
                      <a:endParaRPr lang="en-US" sz="1800">
                        <a:effectLst/>
                        <a:latin typeface="Work Sans Medium" pitchFamily="2" charset="0"/>
                        <a:ea typeface="Work Sans Medium" pitchFamily="2"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BFE4"/>
                    </a:solidFill>
                  </a:tcPr>
                </a:tc>
                <a:tc>
                  <a:txBody>
                    <a:bodyPr/>
                    <a:lstStyle/>
                    <a:p>
                      <a:pPr marL="0" marR="0" algn="ctr">
                        <a:lnSpc>
                          <a:spcPct val="107000"/>
                        </a:lnSpc>
                        <a:spcBef>
                          <a:spcPts val="1200"/>
                        </a:spcBef>
                        <a:spcAft>
                          <a:spcPts val="800"/>
                        </a:spcAft>
                        <a:buNone/>
                      </a:pPr>
                      <a:r>
                        <a:rPr lang="en-US" sz="1800" b="1">
                          <a:solidFill>
                            <a:srgbClr val="000000"/>
                          </a:solidFill>
                          <a:effectLst/>
                          <a:latin typeface="Work Sans Medium" pitchFamily="2" charset="0"/>
                          <a:ea typeface="Work Sans Medium" pitchFamily="2" charset="0"/>
                          <a:cs typeface="Times New Roman" panose="02020603050405020304" pitchFamily="18" charset="0"/>
                        </a:rPr>
                        <a:t>GAR VTR</a:t>
                      </a:r>
                      <a:endParaRPr lang="en-US" sz="1800">
                        <a:effectLst/>
                        <a:latin typeface="Work Sans Medium" pitchFamily="2" charset="0"/>
                        <a:ea typeface="Work Sans Medium" pitchFamily="2"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BFE4"/>
                    </a:solidFill>
                  </a:tcPr>
                </a:tc>
                <a:tc>
                  <a:txBody>
                    <a:bodyPr/>
                    <a:lstStyle/>
                    <a:p>
                      <a:pPr marL="0" marR="0" algn="ctr">
                        <a:lnSpc>
                          <a:spcPct val="107000"/>
                        </a:lnSpc>
                        <a:spcBef>
                          <a:spcPts val="1200"/>
                        </a:spcBef>
                        <a:spcAft>
                          <a:spcPts val="800"/>
                        </a:spcAft>
                        <a:buNone/>
                      </a:pPr>
                      <a:r>
                        <a:rPr lang="en-US" sz="1800" b="1">
                          <a:solidFill>
                            <a:srgbClr val="000000"/>
                          </a:solidFill>
                          <a:effectLst/>
                          <a:latin typeface="Work Sans Medium" pitchFamily="2" charset="0"/>
                          <a:ea typeface="Work Sans Medium" pitchFamily="2" charset="0"/>
                          <a:cs typeface="Times New Roman" panose="02020603050405020304" pitchFamily="18" charset="0"/>
                        </a:rPr>
                        <a:t>HMS </a:t>
                      </a:r>
                      <a:endParaRPr lang="en-US" sz="1800">
                        <a:effectLst/>
                        <a:latin typeface="Work Sans Medium" pitchFamily="2" charset="0"/>
                        <a:ea typeface="Work Sans Medium" pitchFamily="2"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BFE4"/>
                    </a:solidFill>
                  </a:tcPr>
                </a:tc>
                <a:extLst>
                  <a:ext uri="{0D108BD9-81ED-4DB2-BD59-A6C34878D82A}">
                    <a16:rowId xmlns:a16="http://schemas.microsoft.com/office/drawing/2014/main" val="2282436140"/>
                  </a:ext>
                </a:extLst>
              </a:tr>
              <a:tr h="1988967">
                <a:tc>
                  <a:txBody>
                    <a:bodyPr/>
                    <a:lstStyle/>
                    <a:p>
                      <a:pPr marL="0" marR="229235" algn="ctr">
                        <a:lnSpc>
                          <a:spcPct val="107000"/>
                        </a:lnSpc>
                        <a:spcBef>
                          <a:spcPts val="1200"/>
                        </a:spcBef>
                        <a:spcAft>
                          <a:spcPts val="800"/>
                        </a:spcAft>
                        <a:buNone/>
                      </a:pPr>
                      <a:r>
                        <a:rPr lang="en-US" sz="1800" dirty="0">
                          <a:effectLst/>
                          <a:latin typeface="Work Sans Medium" pitchFamily="2" charset="0"/>
                          <a:ea typeface="Work Sans Medium" pitchFamily="2" charset="0"/>
                          <a:cs typeface="Times New Roman" panose="02020603050405020304" pitchFamily="18" charset="0"/>
                        </a:rPr>
                        <a:t>Existing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29235" algn="ctr">
                        <a:lnSpc>
                          <a:spcPct val="107000"/>
                        </a:lnSpc>
                        <a:spcBef>
                          <a:spcPts val="1200"/>
                        </a:spcBef>
                        <a:spcAft>
                          <a:spcPts val="800"/>
                        </a:spcAft>
                        <a:buNone/>
                      </a:pPr>
                      <a:r>
                        <a:rPr lang="en-US" sz="1800" dirty="0">
                          <a:effectLst/>
                          <a:latin typeface="Work Sans Medium" pitchFamily="2" charset="0"/>
                          <a:ea typeface="Work Sans Medium" pitchFamily="2" charset="0"/>
                          <a:cs typeface="Times New Roman" panose="02020603050405020304" pitchFamily="18" charset="0"/>
                        </a:rPr>
                        <a:t>Weekly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29235" algn="ctr">
                        <a:lnSpc>
                          <a:spcPct val="107000"/>
                        </a:lnSpc>
                        <a:spcBef>
                          <a:spcPts val="1200"/>
                        </a:spcBef>
                        <a:spcAft>
                          <a:spcPts val="800"/>
                        </a:spcAft>
                        <a:buNone/>
                      </a:pPr>
                      <a:r>
                        <a:rPr lang="en-US" sz="1800" dirty="0">
                          <a:effectLst/>
                          <a:latin typeface="Work Sans Medium" pitchFamily="2" charset="0"/>
                          <a:ea typeface="Work Sans Medium" pitchFamily="2" charset="0"/>
                          <a:cs typeface="Times New Roman" panose="02020603050405020304" pitchFamily="18"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29235" algn="ctr">
                        <a:lnSpc>
                          <a:spcPct val="107000"/>
                        </a:lnSpc>
                        <a:spcBef>
                          <a:spcPts val="1200"/>
                        </a:spcBef>
                        <a:spcAft>
                          <a:spcPts val="800"/>
                        </a:spcAft>
                        <a:buNone/>
                      </a:pPr>
                      <a:r>
                        <a:rPr lang="en-US" sz="1800">
                          <a:effectLst/>
                          <a:latin typeface="Work Sans Medium" pitchFamily="2" charset="0"/>
                          <a:ea typeface="Work Sans Medium" pitchFamily="2" charset="0"/>
                          <a:cs typeface="Times New Roman" panose="02020603050405020304" pitchFamily="18" charset="0"/>
                        </a:rPr>
                        <a:t>Generally 48 hours after entering port.  For recreational tilefish: 24 hours after end of trip.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29235" algn="ctr">
                        <a:lnSpc>
                          <a:spcPct val="107000"/>
                        </a:lnSpc>
                        <a:spcBef>
                          <a:spcPts val="0"/>
                        </a:spcBef>
                        <a:spcAft>
                          <a:spcPts val="0"/>
                        </a:spcAft>
                        <a:buNone/>
                      </a:pPr>
                      <a:r>
                        <a:rPr lang="en-US" sz="1800" dirty="0">
                          <a:effectLst/>
                          <a:latin typeface="Work Sans Medium" pitchFamily="2" charset="0"/>
                          <a:ea typeface="Work Sans Medium" pitchFamily="2" charset="0"/>
                          <a:cs typeface="Times New Roman" panose="02020603050405020304" pitchFamily="18" charset="0"/>
                        </a:rPr>
                        <a:t>Electronic report, telephone, or other means like catch</a:t>
                      </a:r>
                    </a:p>
                    <a:p>
                      <a:pPr marL="0" marR="229235" algn="ctr">
                        <a:lnSpc>
                          <a:spcPct val="107000"/>
                        </a:lnSpc>
                        <a:spcBef>
                          <a:spcPts val="0"/>
                        </a:spcBef>
                        <a:spcAft>
                          <a:spcPts val="0"/>
                        </a:spcAft>
                        <a:buNone/>
                      </a:pPr>
                      <a:r>
                        <a:rPr lang="en-US" sz="1800" dirty="0">
                          <a:effectLst/>
                          <a:latin typeface="Work Sans Medium" pitchFamily="2" charset="0"/>
                          <a:ea typeface="Work Sans Medium" pitchFamily="2" charset="0"/>
                          <a:cs typeface="Times New Roman" panose="02020603050405020304" pitchFamily="18" charset="0"/>
                        </a:rPr>
                        <a:t>cards.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0349734"/>
                  </a:ext>
                </a:extLst>
              </a:tr>
              <a:tr h="1512425">
                <a:tc>
                  <a:txBody>
                    <a:bodyPr/>
                    <a:lstStyle/>
                    <a:p>
                      <a:pPr marL="0" marR="229235" algn="ctr">
                        <a:lnSpc>
                          <a:spcPct val="107000"/>
                        </a:lnSpc>
                        <a:spcBef>
                          <a:spcPts val="1200"/>
                        </a:spcBef>
                        <a:spcAft>
                          <a:spcPts val="800"/>
                        </a:spcAft>
                        <a:buNone/>
                      </a:pPr>
                      <a:r>
                        <a:rPr lang="en-US" sz="1800">
                          <a:effectLst/>
                          <a:latin typeface="Work Sans Medium" pitchFamily="2" charset="0"/>
                          <a:ea typeface="Work Sans Medium" pitchFamily="2" charset="0"/>
                          <a:cs typeface="Times New Roman" panose="02020603050405020304" pitchFamily="18" charset="0"/>
                        </a:rPr>
                        <a:t>Proposed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29235" algn="ctr">
                        <a:lnSpc>
                          <a:spcPct val="107000"/>
                        </a:lnSpc>
                        <a:spcBef>
                          <a:spcPts val="1200"/>
                        </a:spcBef>
                        <a:spcAft>
                          <a:spcPts val="800"/>
                        </a:spcAft>
                        <a:buNone/>
                      </a:pPr>
                      <a:r>
                        <a:rPr lang="en-US" sz="1800" dirty="0">
                          <a:effectLst/>
                          <a:latin typeface="Work Sans Medium" pitchFamily="2" charset="0"/>
                          <a:ea typeface="Work Sans Medium" pitchFamily="2"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29235" algn="ctr">
                        <a:lnSpc>
                          <a:spcPct val="107000"/>
                        </a:lnSpc>
                        <a:spcBef>
                          <a:spcPts val="0"/>
                        </a:spcBef>
                        <a:spcAft>
                          <a:spcPts val="0"/>
                        </a:spcAft>
                        <a:buNone/>
                      </a:pPr>
                      <a:r>
                        <a:rPr lang="en-US" sz="1800" dirty="0">
                          <a:effectLst/>
                          <a:latin typeface="Work Sans Medium" pitchFamily="2" charset="0"/>
                          <a:ea typeface="Work Sans Medium" pitchFamily="2" charset="0"/>
                          <a:cs typeface="Times New Roman" panose="02020603050405020304" pitchFamily="18" charset="0"/>
                        </a:rPr>
                        <a:t>Prior to offload of catch, within 30 minutes of completion of the trip, or each trip daily.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29235" algn="ctr">
                        <a:lnSpc>
                          <a:spcPct val="107000"/>
                        </a:lnSpc>
                        <a:spcBef>
                          <a:spcPts val="1200"/>
                        </a:spcBef>
                        <a:spcAft>
                          <a:spcPts val="800"/>
                        </a:spcAft>
                        <a:buNone/>
                      </a:pPr>
                      <a:r>
                        <a:rPr lang="en-US" sz="1800" dirty="0">
                          <a:effectLst/>
                          <a:latin typeface="Work Sans Medium" pitchFamily="2" charset="0"/>
                          <a:ea typeface="Work Sans Medium" pitchFamily="2" charset="0"/>
                          <a:cs typeface="Times New Roman" panose="02020603050405020304" pitchFamily="18" charset="0"/>
                        </a:rPr>
                        <a:t>No proposed changes.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29235" algn="ctr">
                        <a:lnSpc>
                          <a:spcPct val="107000"/>
                        </a:lnSpc>
                        <a:spcBef>
                          <a:spcPts val="1200"/>
                        </a:spcBef>
                        <a:spcAft>
                          <a:spcPts val="800"/>
                        </a:spcAft>
                        <a:buNone/>
                      </a:pPr>
                      <a:r>
                        <a:rPr lang="en-US" sz="1800" dirty="0">
                          <a:effectLst/>
                          <a:latin typeface="Work Sans Medium" pitchFamily="2" charset="0"/>
                          <a:ea typeface="Work Sans Medium" pitchFamily="2" charset="0"/>
                          <a:cs typeface="Times New Roman" panose="02020603050405020304" pitchFamily="18" charset="0"/>
                        </a:rPr>
                        <a:t>Electronic report 24 hours after end of trip.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2032126"/>
                  </a:ext>
                </a:extLst>
              </a:tr>
            </a:tbl>
          </a:graphicData>
        </a:graphic>
      </p:graphicFrame>
      <p:sp>
        <p:nvSpPr>
          <p:cNvPr id="5" name="TextBox 4">
            <a:extLst>
              <a:ext uri="{FF2B5EF4-FFF2-40B4-BE49-F238E27FC236}">
                <a16:creationId xmlns:a16="http://schemas.microsoft.com/office/drawing/2014/main" id="{2EECAB68-D1C1-4594-35AD-7FB2CD5EB613}"/>
              </a:ext>
            </a:extLst>
          </p:cNvPr>
          <p:cNvSpPr txBox="1"/>
          <p:nvPr/>
        </p:nvSpPr>
        <p:spPr>
          <a:xfrm>
            <a:off x="259977" y="1667434"/>
            <a:ext cx="11053482" cy="646331"/>
          </a:xfrm>
          <a:prstGeom prst="rect">
            <a:avLst/>
          </a:prstGeom>
          <a:noFill/>
        </p:spPr>
        <p:txBody>
          <a:bodyPr wrap="square" rtlCol="0">
            <a:spAutoFit/>
          </a:bodyPr>
          <a:lstStyle/>
          <a:p>
            <a:r>
              <a:rPr lang="en-US"/>
              <a:t>South Atlantic (SA), Southeast (SE) Headboat Survey, Gulf of Mexico (GOM), Greater Atlantic Region (GAR) Vessel Trip Report (VTR), and Highly Migratory Species (HMS)</a:t>
            </a:r>
            <a:endParaRPr lang="en-US" dirty="0"/>
          </a:p>
        </p:txBody>
      </p:sp>
      <p:pic>
        <p:nvPicPr>
          <p:cNvPr id="14" name="Audio 13">
            <a:hlinkClick r:id="" action="ppaction://media"/>
            <a:extLst>
              <a:ext uri="{FF2B5EF4-FFF2-40B4-BE49-F238E27FC236}">
                <a16:creationId xmlns:a16="http://schemas.microsoft.com/office/drawing/2014/main" id="{D592CA70-A23E-3D37-C051-F9A03EB7D9B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79413729"/>
      </p:ext>
    </p:extLst>
  </p:cSld>
  <p:clrMapOvr>
    <a:masterClrMapping/>
  </p:clrMapOvr>
  <mc:AlternateContent xmlns:mc="http://schemas.openxmlformats.org/markup-compatibility/2006">
    <mc:Choice xmlns:p14="http://schemas.microsoft.com/office/powerpoint/2010/main" Requires="p14">
      <p:transition spd="slow" p14:dur="2000" advTm="52325"/>
    </mc:Choice>
    <mc:Fallback>
      <p:transition spd="slow" advTm="5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FAAB-C1F6-88BC-80EB-A6B4712048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7F9C95-9323-7A77-0EF0-6A175550FC21}"/>
              </a:ext>
            </a:extLst>
          </p:cNvPr>
          <p:cNvSpPr>
            <a:spLocks noGrp="1"/>
          </p:cNvSpPr>
          <p:nvPr>
            <p:ph idx="1"/>
          </p:nvPr>
        </p:nvSpPr>
        <p:spPr>
          <a:xfrm>
            <a:off x="582707" y="1798725"/>
            <a:ext cx="11430390" cy="4727576"/>
          </a:xfrm>
        </p:spPr>
        <p:txBody>
          <a:bodyPr>
            <a:normAutofit/>
          </a:bodyPr>
          <a:lstStyle/>
          <a:p>
            <a:pPr marL="0" marR="0" lvl="0" indent="0">
              <a:lnSpc>
                <a:spcPct val="107000"/>
              </a:lnSpc>
              <a:buNone/>
            </a:pPr>
            <a:r>
              <a:rPr lang="en-US" sz="2400" b="1" dirty="0">
                <a:solidFill>
                  <a:schemeClr val="accent5">
                    <a:lumMod val="75000"/>
                  </a:schemeClr>
                </a:solidFill>
                <a:effectLst/>
                <a:latin typeface="Work Sans Medium" pitchFamily="2" charset="0"/>
                <a:ea typeface="Work Sans Medium" pitchFamily="2" charset="0"/>
                <a:cs typeface="Times New Roman" panose="02020603050405020304" pitchFamily="18" charset="0"/>
              </a:rPr>
              <a:t>Currently:  </a:t>
            </a:r>
            <a:r>
              <a:rPr lang="en-US" sz="2400" dirty="0">
                <a:solidFill>
                  <a:schemeClr val="tx1">
                    <a:lumMod val="90000"/>
                    <a:lumOff val="10000"/>
                  </a:schemeClr>
                </a:solidFill>
                <a:effectLst/>
                <a:latin typeface="Work Sans Medium" pitchFamily="2" charset="0"/>
                <a:ea typeface="Work Sans Medium" pitchFamily="2" charset="0"/>
                <a:cs typeface="Times New Roman" panose="02020603050405020304" pitchFamily="18" charset="0"/>
              </a:rPr>
              <a:t>There are no </a:t>
            </a:r>
            <a:r>
              <a:rPr lang="en-US" sz="2400" dirty="0">
                <a:effectLst/>
                <a:latin typeface="Work Sans Medium" pitchFamily="2" charset="0"/>
                <a:ea typeface="Work Sans Medium" pitchFamily="2" charset="0"/>
                <a:cs typeface="Times New Roman" panose="02020603050405020304" pitchFamily="18" charset="0"/>
              </a:rPr>
              <a:t>trip notification requirements.</a:t>
            </a:r>
            <a:endParaRPr lang="en-US" sz="2400" dirty="0">
              <a:latin typeface="Work Sans Medium" pitchFamily="2" charset="0"/>
              <a:ea typeface="Work Sans Medium" pitchFamily="2" charset="0"/>
              <a:cs typeface="Times New Roman" panose="02020603050405020304" pitchFamily="18" charset="0"/>
            </a:endParaRPr>
          </a:p>
          <a:p>
            <a:pPr marL="0" marR="0" lvl="0" indent="0">
              <a:lnSpc>
                <a:spcPct val="107000"/>
              </a:lnSpc>
              <a:buNone/>
            </a:pPr>
            <a:endParaRPr lang="en-US" sz="2400" b="1" dirty="0">
              <a:solidFill>
                <a:schemeClr val="accent6">
                  <a:lumMod val="50000"/>
                </a:schemeClr>
              </a:solidFill>
              <a:effectLst/>
              <a:latin typeface="Work Sans Medium" pitchFamily="2" charset="0"/>
              <a:ea typeface="Work Sans Medium" pitchFamily="2" charset="0"/>
              <a:cs typeface="Times New Roman" panose="02020603050405020304" pitchFamily="18" charset="0"/>
            </a:endParaRPr>
          </a:p>
          <a:p>
            <a:pPr marL="0" marR="0" lvl="0" indent="0">
              <a:lnSpc>
                <a:spcPct val="107000"/>
              </a:lnSpc>
              <a:buNone/>
            </a:pPr>
            <a:r>
              <a:rPr lang="en-US" sz="2400" b="1" dirty="0">
                <a:solidFill>
                  <a:schemeClr val="accent6">
                    <a:lumMod val="50000"/>
                  </a:schemeClr>
                </a:solidFill>
                <a:effectLst/>
                <a:latin typeface="Work Sans Medium" pitchFamily="2" charset="0"/>
                <a:ea typeface="Work Sans Medium" pitchFamily="2" charset="0"/>
                <a:cs typeface="Times New Roman" panose="02020603050405020304" pitchFamily="18" charset="0"/>
              </a:rPr>
              <a:t>Alternatives:</a:t>
            </a:r>
          </a:p>
          <a:p>
            <a:pPr>
              <a:lnSpc>
                <a:spcPct val="107000"/>
              </a:lnSpc>
            </a:pPr>
            <a:r>
              <a:rPr lang="en-US" sz="2400" dirty="0">
                <a:effectLst/>
                <a:latin typeface="Work Sans Medium" pitchFamily="2" charset="0"/>
                <a:ea typeface="Work Sans Medium" pitchFamily="2" charset="0"/>
                <a:cs typeface="Times New Roman" panose="02020603050405020304" pitchFamily="18" charset="0"/>
              </a:rPr>
              <a:t>Require trip notification for federally permitted charter/headboat vessels </a:t>
            </a:r>
            <a:r>
              <a:rPr lang="en-US" sz="2400" b="1" u="sng" dirty="0">
                <a:effectLst/>
                <a:latin typeface="Work Sans Medium" pitchFamily="2" charset="0"/>
                <a:ea typeface="Work Sans Medium" pitchFamily="2" charset="0"/>
                <a:cs typeface="Times New Roman" panose="02020603050405020304" pitchFamily="18" charset="0"/>
              </a:rPr>
              <a:t>engaging in activities that involve paying passengers </a:t>
            </a:r>
            <a:r>
              <a:rPr lang="en-US" sz="2400" dirty="0">
                <a:effectLst/>
                <a:latin typeface="Work Sans Medium" pitchFamily="2" charset="0"/>
                <a:ea typeface="Work Sans Medium" pitchFamily="2" charset="0"/>
                <a:cs typeface="Times New Roman" panose="02020603050405020304" pitchFamily="18" charset="0"/>
              </a:rPr>
              <a:t>(e.g., for-hire fishing, sunset cruises, eco-tourism).</a:t>
            </a:r>
          </a:p>
          <a:p>
            <a:pPr>
              <a:lnSpc>
                <a:spcPct val="107000"/>
              </a:lnSpc>
            </a:pPr>
            <a:r>
              <a:rPr lang="en-US" sz="2400" dirty="0">
                <a:effectLst/>
                <a:latin typeface="Work Sans Medium" pitchFamily="2" charset="0"/>
                <a:ea typeface="Work Sans Medium" pitchFamily="2" charset="0"/>
                <a:cs typeface="Times New Roman" panose="02020603050405020304" pitchFamily="18" charset="0"/>
              </a:rPr>
              <a:t>Require trip notification for federally permitted charter/</a:t>
            </a:r>
            <a:r>
              <a:rPr lang="en-US" sz="2400" dirty="0" err="1">
                <a:effectLst/>
                <a:latin typeface="Work Sans Medium" pitchFamily="2" charset="0"/>
                <a:ea typeface="Work Sans Medium" pitchFamily="2" charset="0"/>
                <a:cs typeface="Times New Roman" panose="02020603050405020304" pitchFamily="18" charset="0"/>
              </a:rPr>
              <a:t>headboat</a:t>
            </a:r>
            <a:r>
              <a:rPr lang="en-US" sz="2400" dirty="0">
                <a:effectLst/>
                <a:latin typeface="Work Sans Medium" pitchFamily="2" charset="0"/>
                <a:ea typeface="Work Sans Medium" pitchFamily="2" charset="0"/>
                <a:cs typeface="Times New Roman" panose="02020603050405020304" pitchFamily="18" charset="0"/>
              </a:rPr>
              <a:t> vessels </a:t>
            </a:r>
            <a:r>
              <a:rPr lang="en-US" sz="2400" u="sng" dirty="0">
                <a:effectLst/>
                <a:latin typeface="Work Sans Medium" pitchFamily="2" charset="0"/>
                <a:ea typeface="Work Sans Medium" pitchFamily="2" charset="0"/>
                <a:cs typeface="Times New Roman" panose="02020603050405020304" pitchFamily="18" charset="0"/>
              </a:rPr>
              <a:t>engaging in any type of activity</a:t>
            </a:r>
            <a:r>
              <a:rPr lang="en-US" sz="2400" dirty="0">
                <a:effectLst/>
                <a:latin typeface="Work Sans Medium" pitchFamily="2" charset="0"/>
                <a:ea typeface="Work Sans Medium" pitchFamily="2" charset="0"/>
                <a:cs typeface="Times New Roman" panose="02020603050405020304" pitchFamily="18" charset="0"/>
              </a:rPr>
              <a:t> (e.g., bait fishing, commercial fishing, private recreational fishing) or </a:t>
            </a:r>
            <a:r>
              <a:rPr lang="en-US" sz="2400" u="sng" dirty="0">
                <a:effectLst/>
                <a:latin typeface="Work Sans Medium" pitchFamily="2" charset="0"/>
                <a:ea typeface="Work Sans Medium" pitchFamily="2" charset="0"/>
                <a:cs typeface="Times New Roman" panose="02020603050405020304" pitchFamily="18" charset="0"/>
              </a:rPr>
              <a:t>anytime the vessel leaves the dock</a:t>
            </a:r>
            <a:r>
              <a:rPr lang="en-US" sz="2400" dirty="0">
                <a:effectLst/>
                <a:latin typeface="Work Sans Medium" pitchFamily="2" charset="0"/>
                <a:ea typeface="Work Sans Medium" pitchFamily="2" charset="0"/>
                <a:cs typeface="Times New Roman" panose="02020603050405020304" pitchFamily="18" charset="0"/>
              </a:rPr>
              <a:t>.</a:t>
            </a:r>
          </a:p>
        </p:txBody>
      </p:sp>
      <p:sp>
        <p:nvSpPr>
          <p:cNvPr id="2" name="Rectangle 1">
            <a:extLst>
              <a:ext uri="{FF2B5EF4-FFF2-40B4-BE49-F238E27FC236}">
                <a16:creationId xmlns:a16="http://schemas.microsoft.com/office/drawing/2014/main" id="{97B5465A-689B-CDB2-EE9A-61ED02792CB7}"/>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latin typeface="+mj-lt"/>
              </a:rPr>
              <a:t>Require trip notification </a:t>
            </a:r>
          </a:p>
        </p:txBody>
      </p:sp>
      <p:pic>
        <p:nvPicPr>
          <p:cNvPr id="8" name="Audio 7">
            <a:hlinkClick r:id="" action="ppaction://media"/>
            <a:extLst>
              <a:ext uri="{FF2B5EF4-FFF2-40B4-BE49-F238E27FC236}">
                <a16:creationId xmlns:a16="http://schemas.microsoft.com/office/drawing/2014/main" id="{318F560C-FDBF-DE3F-D772-15CA9FAD398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72772322"/>
      </p:ext>
    </p:extLst>
  </p:cSld>
  <p:clrMapOvr>
    <a:masterClrMapping/>
  </p:clrMapOvr>
  <mc:AlternateContent xmlns:mc="http://schemas.openxmlformats.org/markup-compatibility/2006">
    <mc:Choice xmlns:p14="http://schemas.microsoft.com/office/powerpoint/2010/main" Requires="p14">
      <p:transition spd="slow" p14:dur="2000" advTm="38977"/>
    </mc:Choice>
    <mc:Fallback>
      <p:transition spd="slow" advTm="38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BE55-A8C3-BEF0-DB0B-5EC5932A335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1AB867-321D-E3CD-28F7-2FE00BA90BFA}"/>
              </a:ext>
            </a:extLst>
          </p:cNvPr>
          <p:cNvSpPr>
            <a:spLocks noGrp="1"/>
          </p:cNvSpPr>
          <p:nvPr>
            <p:ph idx="1"/>
          </p:nvPr>
        </p:nvSpPr>
        <p:spPr>
          <a:xfrm>
            <a:off x="376520" y="1798725"/>
            <a:ext cx="6230757" cy="4727576"/>
          </a:xfrm>
        </p:spPr>
        <p:txBody>
          <a:bodyPr>
            <a:normAutofit/>
          </a:bodyPr>
          <a:lstStyle/>
          <a:p>
            <a:pPr marL="0" marR="0" lvl="0" indent="0">
              <a:lnSpc>
                <a:spcPct val="107000"/>
              </a:lnSpc>
              <a:buNone/>
            </a:pPr>
            <a:r>
              <a:rPr lang="en-US" sz="2400" b="1" dirty="0">
                <a:solidFill>
                  <a:schemeClr val="accent5">
                    <a:lumMod val="75000"/>
                  </a:schemeClr>
                </a:solidFill>
                <a:effectLst/>
                <a:latin typeface="Work Sans Medium" pitchFamily="2" charset="0"/>
                <a:ea typeface="Work Sans Medium" pitchFamily="2" charset="0"/>
                <a:cs typeface="Times New Roman" panose="02020603050405020304" pitchFamily="18" charset="0"/>
              </a:rPr>
              <a:t>Currently: </a:t>
            </a:r>
            <a:r>
              <a:rPr lang="en-US" sz="2400" dirty="0">
                <a:effectLst/>
                <a:latin typeface="Work Sans Medium" pitchFamily="2" charset="0"/>
                <a:ea typeface="Work Sans Medium" pitchFamily="2" charset="0"/>
                <a:cs typeface="Times New Roman" panose="02020603050405020304" pitchFamily="18" charset="0"/>
              </a:rPr>
              <a:t>there is not requirement to offload fish or passengers at pre-approved locations.</a:t>
            </a:r>
          </a:p>
          <a:p>
            <a:pPr marL="0" marR="0" lvl="0" indent="0">
              <a:lnSpc>
                <a:spcPct val="107000"/>
              </a:lnSpc>
              <a:buNone/>
            </a:pPr>
            <a:endParaRPr lang="en-US" sz="2400" dirty="0">
              <a:effectLst/>
              <a:latin typeface="Work Sans Medium" pitchFamily="2" charset="0"/>
              <a:ea typeface="Work Sans Medium" pitchFamily="2" charset="0"/>
              <a:cs typeface="Times New Roman" panose="02020603050405020304" pitchFamily="18" charset="0"/>
            </a:endParaRPr>
          </a:p>
          <a:p>
            <a:pPr marL="0" marR="0" lvl="0" indent="0">
              <a:lnSpc>
                <a:spcPct val="107000"/>
              </a:lnSpc>
              <a:buNone/>
            </a:pPr>
            <a:r>
              <a:rPr lang="en-US" sz="2400" b="1" dirty="0">
                <a:solidFill>
                  <a:schemeClr val="accent6">
                    <a:lumMod val="50000"/>
                  </a:schemeClr>
                </a:solidFill>
                <a:latin typeface="Work Sans Medium" pitchFamily="2" charset="0"/>
                <a:ea typeface="Work Sans Medium" pitchFamily="2" charset="0"/>
                <a:cs typeface="Times New Roman" panose="02020603050405020304" pitchFamily="18" charset="0"/>
              </a:rPr>
              <a:t>Alternative: </a:t>
            </a:r>
            <a:r>
              <a:rPr lang="en-US" sz="2400" dirty="0">
                <a:latin typeface="Work Sans Medium" pitchFamily="2" charset="0"/>
                <a:ea typeface="Work Sans Medium" pitchFamily="2" charset="0"/>
                <a:cs typeface="Times New Roman" panose="02020603050405020304" pitchFamily="18" charset="0"/>
              </a:rPr>
              <a:t>Require that federally permitted charter or </a:t>
            </a:r>
            <a:r>
              <a:rPr lang="en-US" sz="2400" dirty="0" err="1">
                <a:latin typeface="Work Sans Medium" pitchFamily="2" charset="0"/>
                <a:ea typeface="Work Sans Medium" pitchFamily="2" charset="0"/>
                <a:cs typeface="Times New Roman" panose="02020603050405020304" pitchFamily="18" charset="0"/>
              </a:rPr>
              <a:t>headboat</a:t>
            </a:r>
            <a:r>
              <a:rPr lang="en-US" sz="2400" dirty="0">
                <a:latin typeface="Work Sans Medium" pitchFamily="2" charset="0"/>
                <a:ea typeface="Work Sans Medium" pitchFamily="2" charset="0"/>
                <a:cs typeface="Times New Roman" panose="02020603050405020304" pitchFamily="18" charset="0"/>
              </a:rPr>
              <a:t> vessels land at already approved locations or submit a landing location in advance for approval.</a:t>
            </a:r>
            <a:endParaRPr lang="en-US" sz="2400" dirty="0">
              <a:effectLst/>
              <a:latin typeface="Work Sans Medium" pitchFamily="2" charset="0"/>
              <a:ea typeface="Work Sans Medium"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EE8C0954-82C4-3512-5CEA-FC686895F37E}"/>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latin typeface="+mj-lt"/>
              </a:rPr>
              <a:t>Establish approved landing locations </a:t>
            </a:r>
          </a:p>
        </p:txBody>
      </p:sp>
      <p:pic>
        <p:nvPicPr>
          <p:cNvPr id="4" name="Picture 3">
            <a:extLst>
              <a:ext uri="{FF2B5EF4-FFF2-40B4-BE49-F238E27FC236}">
                <a16:creationId xmlns:a16="http://schemas.microsoft.com/office/drawing/2014/main" id="{5A43B494-4C03-260B-9685-BA16B88E74BE}"/>
              </a:ext>
            </a:extLst>
          </p:cNvPr>
          <p:cNvPicPr>
            <a:picLocks noChangeAspect="1"/>
          </p:cNvPicPr>
          <p:nvPr/>
        </p:nvPicPr>
        <p:blipFill>
          <a:blip r:embed="rId6"/>
          <a:stretch>
            <a:fillRect/>
          </a:stretch>
        </p:blipFill>
        <p:spPr>
          <a:xfrm>
            <a:off x="6774426" y="2299858"/>
            <a:ext cx="5011719" cy="2970232"/>
          </a:xfrm>
          <a:prstGeom prst="rect">
            <a:avLst/>
          </a:prstGeom>
        </p:spPr>
      </p:pic>
      <p:pic>
        <p:nvPicPr>
          <p:cNvPr id="9" name="Audio 8">
            <a:hlinkClick r:id="" action="ppaction://media"/>
            <a:extLst>
              <a:ext uri="{FF2B5EF4-FFF2-40B4-BE49-F238E27FC236}">
                <a16:creationId xmlns:a16="http://schemas.microsoft.com/office/drawing/2014/main" id="{1DFB8C01-A48E-C6C6-49A5-F64AE889D95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9352556"/>
      </p:ext>
    </p:extLst>
  </p:cSld>
  <p:clrMapOvr>
    <a:masterClrMapping/>
  </p:clrMapOvr>
  <mc:AlternateContent xmlns:mc="http://schemas.openxmlformats.org/markup-compatibility/2006">
    <mc:Choice xmlns:p14="http://schemas.microsoft.com/office/powerpoint/2010/main" Requires="p14">
      <p:transition spd="slow" p14:dur="2000" advTm="38940"/>
    </mc:Choice>
    <mc:Fallback>
      <p:transition spd="slow" advTm="3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F75A5-ED93-20B0-9168-CCD77D40DA9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05F9B7-0ECE-1B84-CCF8-4B9BAF1C76B5}"/>
              </a:ext>
            </a:extLst>
          </p:cNvPr>
          <p:cNvSpPr>
            <a:spLocks noGrp="1"/>
          </p:cNvSpPr>
          <p:nvPr>
            <p:ph idx="1"/>
          </p:nvPr>
        </p:nvSpPr>
        <p:spPr>
          <a:xfrm>
            <a:off x="358590" y="2058702"/>
            <a:ext cx="10632140" cy="4727576"/>
          </a:xfrm>
        </p:spPr>
        <p:txBody>
          <a:bodyPr>
            <a:normAutofit/>
          </a:bodyPr>
          <a:lstStyle/>
          <a:p>
            <a:pPr marL="0" marR="0" lvl="0" indent="0">
              <a:lnSpc>
                <a:spcPct val="107000"/>
              </a:lnSpc>
              <a:buNone/>
            </a:pPr>
            <a:r>
              <a:rPr lang="en-US" sz="3200" b="1" dirty="0">
                <a:solidFill>
                  <a:schemeClr val="accent3"/>
                </a:solidFill>
                <a:effectLst/>
                <a:latin typeface="Work Sans Medium" pitchFamily="2" charset="0"/>
                <a:ea typeface="Work Sans Medium" pitchFamily="2" charset="0"/>
                <a:cs typeface="Times New Roman" panose="02020603050405020304" pitchFamily="18" charset="0"/>
              </a:rPr>
              <a:t>What is validation and why is it important?</a:t>
            </a:r>
          </a:p>
          <a:p>
            <a:pPr marL="0" marR="0" lvl="0" indent="0">
              <a:lnSpc>
                <a:spcPct val="107000"/>
              </a:lnSpc>
              <a:buNone/>
            </a:pPr>
            <a:r>
              <a:rPr lang="en-US" sz="2400" dirty="0">
                <a:effectLst/>
                <a:latin typeface="Work Sans Medium" pitchFamily="2" charset="0"/>
                <a:ea typeface="Work Sans Medium" pitchFamily="2" charset="0"/>
                <a:cs typeface="Times New Roman" panose="02020603050405020304" pitchFamily="18" charset="0"/>
              </a:rPr>
              <a:t>Validation is “the action of checking or proving the validity or accuracy of something.”</a:t>
            </a:r>
          </a:p>
          <a:p>
            <a:pPr marL="0" marR="0" lvl="0" indent="0">
              <a:lnSpc>
                <a:spcPct val="107000"/>
              </a:lnSpc>
              <a:buNone/>
            </a:pPr>
            <a:endParaRPr lang="en-US" sz="2400" dirty="0">
              <a:latin typeface="Work Sans Medium" pitchFamily="2" charset="0"/>
              <a:ea typeface="Work Sans Medium" pitchFamily="2" charset="0"/>
              <a:cs typeface="Times New Roman" panose="02020603050405020304" pitchFamily="18" charset="0"/>
            </a:endParaRPr>
          </a:p>
          <a:p>
            <a:pPr marL="0" marR="0" lvl="0" indent="0">
              <a:lnSpc>
                <a:spcPct val="107000"/>
              </a:lnSpc>
              <a:buNone/>
            </a:pPr>
            <a:r>
              <a:rPr lang="en-US" sz="2400" dirty="0">
                <a:effectLst/>
                <a:latin typeface="Work Sans Medium" pitchFamily="2" charset="0"/>
                <a:ea typeface="Work Sans Medium" pitchFamily="2" charset="0"/>
                <a:cs typeface="Times New Roman" panose="02020603050405020304" pitchFamily="18" charset="0"/>
              </a:rPr>
              <a:t>A validation survey would be used to check the accuracy of the information reported.</a:t>
            </a:r>
          </a:p>
          <a:p>
            <a:pPr marL="0" marR="0" lvl="0" indent="0">
              <a:lnSpc>
                <a:spcPct val="107000"/>
              </a:lnSpc>
              <a:buNone/>
            </a:pPr>
            <a:endParaRPr lang="en-US" sz="2400" dirty="0">
              <a:effectLst/>
              <a:latin typeface="Work Sans Medium" pitchFamily="2" charset="0"/>
              <a:ea typeface="Work Sans Medium" pitchFamily="2" charset="0"/>
              <a:cs typeface="Times New Roman" panose="02020603050405020304" pitchFamily="18" charset="0"/>
            </a:endParaRPr>
          </a:p>
          <a:p>
            <a:pPr marL="0" marR="0" lvl="0" indent="0">
              <a:lnSpc>
                <a:spcPct val="107000"/>
              </a:lnSpc>
              <a:buNone/>
            </a:pPr>
            <a:r>
              <a:rPr lang="en-US" sz="2400" dirty="0">
                <a:effectLst/>
                <a:latin typeface="Work Sans Medium" pitchFamily="2" charset="0"/>
                <a:ea typeface="Work Sans Medium" pitchFamily="2" charset="0"/>
                <a:cs typeface="Times New Roman" panose="02020603050405020304" pitchFamily="18" charset="0"/>
              </a:rPr>
              <a:t>Without validation, there is no way to measure how accurate the reported data are.</a:t>
            </a:r>
          </a:p>
        </p:txBody>
      </p:sp>
      <p:sp>
        <p:nvSpPr>
          <p:cNvPr id="2" name="Rectangle 1">
            <a:extLst>
              <a:ext uri="{FF2B5EF4-FFF2-40B4-BE49-F238E27FC236}">
                <a16:creationId xmlns:a16="http://schemas.microsoft.com/office/drawing/2014/main" id="{D8DA3717-9FB5-9AA5-7E81-B9CBDE4D0D90}"/>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dirty="0">
                <a:latin typeface="+mj-lt"/>
              </a:rPr>
              <a:t>Require participation in a validation and estimation survey</a:t>
            </a:r>
          </a:p>
        </p:txBody>
      </p:sp>
      <p:pic>
        <p:nvPicPr>
          <p:cNvPr id="8" name="Audio 7">
            <a:hlinkClick r:id="" action="ppaction://media"/>
            <a:extLst>
              <a:ext uri="{FF2B5EF4-FFF2-40B4-BE49-F238E27FC236}">
                <a16:creationId xmlns:a16="http://schemas.microsoft.com/office/drawing/2014/main" id="{0185BC91-1C5D-6FB1-2BC9-3BE61A9277C8}"/>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16130924"/>
      </p:ext>
    </p:extLst>
  </p:cSld>
  <p:clrMapOvr>
    <a:masterClrMapping/>
  </p:clrMapOvr>
  <mc:AlternateContent xmlns:mc="http://schemas.openxmlformats.org/markup-compatibility/2006">
    <mc:Choice xmlns:p14="http://schemas.microsoft.com/office/powerpoint/2010/main" Requires="p14">
      <p:transition spd="slow" p14:dur="2000" advTm="32373"/>
    </mc:Choice>
    <mc:Fallback>
      <p:transition spd="slow" advTm="3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14628-F5CA-0F75-4C0F-32A331FDC6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0180DB-3DA8-3C13-C3A1-1C8208E14883}"/>
              </a:ext>
            </a:extLst>
          </p:cNvPr>
          <p:cNvSpPr>
            <a:spLocks noGrp="1"/>
          </p:cNvSpPr>
          <p:nvPr>
            <p:ph idx="1"/>
          </p:nvPr>
        </p:nvSpPr>
        <p:spPr>
          <a:xfrm>
            <a:off x="4825326" y="1798725"/>
            <a:ext cx="5164248" cy="4727576"/>
          </a:xfrm>
        </p:spPr>
        <p:txBody>
          <a:bodyPr>
            <a:normAutofit/>
          </a:bodyPr>
          <a:lstStyle/>
          <a:p>
            <a:pPr marL="0" marR="0" lvl="0" indent="0">
              <a:lnSpc>
                <a:spcPct val="107000"/>
              </a:lnSpc>
              <a:buNone/>
            </a:pPr>
            <a:r>
              <a:rPr lang="en-US" b="1" dirty="0">
                <a:solidFill>
                  <a:schemeClr val="accent5">
                    <a:lumMod val="75000"/>
                  </a:schemeClr>
                </a:solidFill>
                <a:effectLst/>
                <a:latin typeface="Work Sans Medium" pitchFamily="2" charset="0"/>
                <a:ea typeface="Work Sans Medium" pitchFamily="2" charset="0"/>
                <a:cs typeface="Times New Roman" panose="02020603050405020304" pitchFamily="18" charset="0"/>
              </a:rPr>
              <a:t>Currently: </a:t>
            </a:r>
            <a:r>
              <a:rPr lang="en-US" b="1" dirty="0">
                <a:effectLst/>
                <a:latin typeface="Work Sans Medium" pitchFamily="2" charset="0"/>
                <a:ea typeface="Work Sans Medium" pitchFamily="2" charset="0"/>
                <a:cs typeface="Times New Roman" panose="02020603050405020304" pitchFamily="18" charset="0"/>
              </a:rPr>
              <a:t>There is no requirement to participate in a validation survey. </a:t>
            </a:r>
          </a:p>
          <a:p>
            <a:pPr marL="0" marR="0" lvl="0" indent="0">
              <a:lnSpc>
                <a:spcPct val="107000"/>
              </a:lnSpc>
              <a:buNone/>
            </a:pPr>
            <a:endParaRPr lang="en-US" b="1" dirty="0">
              <a:solidFill>
                <a:srgbClr val="00B050"/>
              </a:solidFill>
              <a:latin typeface="Work Sans Medium" pitchFamily="2" charset="0"/>
              <a:ea typeface="Work Sans Medium" pitchFamily="2" charset="0"/>
              <a:cs typeface="Times New Roman" panose="02020603050405020304" pitchFamily="18" charset="0"/>
            </a:endParaRPr>
          </a:p>
          <a:p>
            <a:pPr marL="0" marR="0" lvl="0" indent="0">
              <a:lnSpc>
                <a:spcPct val="107000"/>
              </a:lnSpc>
              <a:buNone/>
            </a:pPr>
            <a:r>
              <a:rPr lang="en-US" b="1" dirty="0">
                <a:solidFill>
                  <a:srgbClr val="00B050"/>
                </a:solidFill>
                <a:latin typeface="Work Sans Medium" pitchFamily="2" charset="0"/>
                <a:ea typeface="Work Sans Medium" pitchFamily="2" charset="0"/>
                <a:cs typeface="Times New Roman" panose="02020603050405020304" pitchFamily="18" charset="0"/>
              </a:rPr>
              <a:t>Alternative:</a:t>
            </a:r>
          </a:p>
          <a:p>
            <a:pPr marL="0" marR="0" lvl="0" indent="0">
              <a:lnSpc>
                <a:spcPct val="107000"/>
              </a:lnSpc>
              <a:buNone/>
            </a:pPr>
            <a:r>
              <a:rPr lang="en-US" dirty="0">
                <a:effectLst/>
                <a:latin typeface="Work Sans Medium" pitchFamily="2" charset="0"/>
                <a:ea typeface="Work Sans Medium" pitchFamily="2" charset="0"/>
                <a:cs typeface="Times New Roman" panose="02020603050405020304" pitchFamily="18" charset="0"/>
              </a:rPr>
              <a:t>Ma</a:t>
            </a:r>
            <a:r>
              <a:rPr lang="en-US" dirty="0">
                <a:latin typeface="Work Sans Medium" pitchFamily="2" charset="0"/>
                <a:ea typeface="Work Sans Medium" pitchFamily="2" charset="0"/>
                <a:cs typeface="Times New Roman" panose="02020603050405020304" pitchFamily="18" charset="0"/>
              </a:rPr>
              <a:t>ke p</a:t>
            </a:r>
            <a:r>
              <a:rPr lang="en-US" dirty="0">
                <a:effectLst/>
                <a:latin typeface="Work Sans Medium" pitchFamily="2" charset="0"/>
                <a:ea typeface="Work Sans Medium" pitchFamily="2" charset="0"/>
                <a:cs typeface="Times New Roman" panose="02020603050405020304" pitchFamily="18" charset="0"/>
              </a:rPr>
              <a:t>articipation in a survey for federally permitted for-hire vessels mandatory.</a:t>
            </a:r>
          </a:p>
        </p:txBody>
      </p:sp>
      <p:sp>
        <p:nvSpPr>
          <p:cNvPr id="2" name="Rectangle 1">
            <a:extLst>
              <a:ext uri="{FF2B5EF4-FFF2-40B4-BE49-F238E27FC236}">
                <a16:creationId xmlns:a16="http://schemas.microsoft.com/office/drawing/2014/main" id="{2A6F4C7D-FF66-39E8-B7A0-08319619A6D1}"/>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dirty="0">
                <a:latin typeface="+mj-lt"/>
              </a:rPr>
              <a:t>Require participation in a validation and estimation survey</a:t>
            </a:r>
          </a:p>
        </p:txBody>
      </p:sp>
      <p:pic>
        <p:nvPicPr>
          <p:cNvPr id="4" name="Picture 3">
            <a:extLst>
              <a:ext uri="{FF2B5EF4-FFF2-40B4-BE49-F238E27FC236}">
                <a16:creationId xmlns:a16="http://schemas.microsoft.com/office/drawing/2014/main" id="{DCD6B84F-B784-F20F-B719-80D18328856D}"/>
              </a:ext>
            </a:extLst>
          </p:cNvPr>
          <p:cNvPicPr>
            <a:picLocks noChangeAspect="1"/>
          </p:cNvPicPr>
          <p:nvPr/>
        </p:nvPicPr>
        <p:blipFill>
          <a:blip r:embed="rId6"/>
          <a:stretch>
            <a:fillRect/>
          </a:stretch>
        </p:blipFill>
        <p:spPr>
          <a:xfrm>
            <a:off x="430307" y="1666277"/>
            <a:ext cx="4041058" cy="4992472"/>
          </a:xfrm>
          <a:prstGeom prst="rect">
            <a:avLst/>
          </a:prstGeom>
        </p:spPr>
      </p:pic>
      <p:pic>
        <p:nvPicPr>
          <p:cNvPr id="9" name="Audio 8">
            <a:hlinkClick r:id="" action="ppaction://media"/>
            <a:extLst>
              <a:ext uri="{FF2B5EF4-FFF2-40B4-BE49-F238E27FC236}">
                <a16:creationId xmlns:a16="http://schemas.microsoft.com/office/drawing/2014/main" id="{B9B83EF6-EB34-6D57-EFBA-1D158D8CBAB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36309828"/>
      </p:ext>
    </p:extLst>
  </p:cSld>
  <p:clrMapOvr>
    <a:masterClrMapping/>
  </p:clrMapOvr>
  <mc:AlternateContent xmlns:mc="http://schemas.openxmlformats.org/markup-compatibility/2006">
    <mc:Choice xmlns:p14="http://schemas.microsoft.com/office/powerpoint/2010/main" Requires="p14">
      <p:transition spd="slow" p14:dur="2000" advTm="19702"/>
    </mc:Choice>
    <mc:Fallback>
      <p:transition spd="slow" advTm="1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03C1-6B16-8AFC-3FEC-31798D1042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4BE55B-A187-1391-4BC1-588E32E2AA04}"/>
              </a:ext>
            </a:extLst>
          </p:cNvPr>
          <p:cNvSpPr>
            <a:spLocks noGrp="1"/>
          </p:cNvSpPr>
          <p:nvPr>
            <p:ph idx="1"/>
          </p:nvPr>
        </p:nvSpPr>
        <p:spPr>
          <a:xfrm>
            <a:off x="331695" y="1798725"/>
            <a:ext cx="11681402" cy="4727576"/>
          </a:xfrm>
        </p:spPr>
        <p:txBody>
          <a:bodyPr>
            <a:normAutofit/>
          </a:bodyPr>
          <a:lstStyle/>
          <a:p>
            <a:pPr marL="0" marR="0" lvl="0" indent="0">
              <a:lnSpc>
                <a:spcPct val="107000"/>
              </a:lnSpc>
              <a:buNone/>
            </a:pPr>
            <a:r>
              <a:rPr lang="en-US" sz="2400" b="1" dirty="0">
                <a:solidFill>
                  <a:schemeClr val="accent5">
                    <a:lumMod val="75000"/>
                  </a:schemeClr>
                </a:solidFill>
                <a:effectLst/>
                <a:latin typeface="Work Sans Medium" pitchFamily="2" charset="0"/>
                <a:ea typeface="Work Sans Medium" pitchFamily="2" charset="0"/>
                <a:cs typeface="Times New Roman" panose="02020603050405020304" pitchFamily="18" charset="0"/>
              </a:rPr>
              <a:t>Currently: </a:t>
            </a:r>
            <a:r>
              <a:rPr lang="en-US" sz="2400" dirty="0">
                <a:effectLst/>
                <a:latin typeface="Work Sans Medium" pitchFamily="2" charset="0"/>
                <a:ea typeface="Work Sans Medium" pitchFamily="2" charset="0"/>
                <a:cs typeface="Times New Roman" panose="02020603050405020304" pitchFamily="18" charset="0"/>
              </a:rPr>
              <a:t>Reporting the charter fee, fuel usage, and fuel price for each trip is required for </a:t>
            </a:r>
            <a:r>
              <a:rPr lang="en-US" sz="2400" b="1" u="sng" dirty="0">
                <a:effectLst/>
                <a:latin typeface="Work Sans Medium" pitchFamily="2" charset="0"/>
                <a:ea typeface="Work Sans Medium" pitchFamily="2" charset="0"/>
                <a:cs typeface="Times New Roman" panose="02020603050405020304" pitchFamily="18" charset="0"/>
              </a:rPr>
              <a:t>all</a:t>
            </a:r>
            <a:r>
              <a:rPr lang="en-US" sz="2400" dirty="0">
                <a:effectLst/>
                <a:latin typeface="Work Sans Medium" pitchFamily="2" charset="0"/>
                <a:ea typeface="Work Sans Medium" pitchFamily="2" charset="0"/>
                <a:cs typeface="Times New Roman" panose="02020603050405020304" pitchFamily="18" charset="0"/>
              </a:rPr>
              <a:t> federally permitted charter vessels.</a:t>
            </a:r>
          </a:p>
          <a:p>
            <a:pPr marL="0" marR="0" lvl="0" indent="0">
              <a:lnSpc>
                <a:spcPct val="107000"/>
              </a:lnSpc>
              <a:buNone/>
            </a:pPr>
            <a:endParaRPr lang="en-US" sz="2400" dirty="0">
              <a:latin typeface="Work Sans Medium" pitchFamily="2" charset="0"/>
              <a:ea typeface="Work Sans Medium" pitchFamily="2" charset="0"/>
              <a:cs typeface="Times New Roman" panose="02020603050405020304" pitchFamily="18" charset="0"/>
            </a:endParaRPr>
          </a:p>
          <a:p>
            <a:pPr marL="0" marR="0" lvl="0" indent="0">
              <a:lnSpc>
                <a:spcPct val="107000"/>
              </a:lnSpc>
              <a:buNone/>
            </a:pPr>
            <a:r>
              <a:rPr lang="en-US" sz="2400" b="1" dirty="0">
                <a:solidFill>
                  <a:schemeClr val="accent6">
                    <a:lumMod val="50000"/>
                  </a:schemeClr>
                </a:solidFill>
                <a:effectLst/>
                <a:latin typeface="Work Sans Medium" pitchFamily="2" charset="0"/>
                <a:ea typeface="Work Sans Medium" pitchFamily="2" charset="0"/>
                <a:cs typeface="Times New Roman" panose="02020603050405020304" pitchFamily="18" charset="0"/>
              </a:rPr>
              <a:t>Alternative: </a:t>
            </a:r>
            <a:r>
              <a:rPr lang="en-US" sz="2400" dirty="0">
                <a:effectLst/>
                <a:latin typeface="Work Sans Medium" pitchFamily="2" charset="0"/>
                <a:ea typeface="Work Sans Medium" pitchFamily="2" charset="0"/>
                <a:cs typeface="Times New Roman" panose="02020603050405020304" pitchFamily="18" charset="0"/>
              </a:rPr>
              <a:t>Require reporting of economic information </a:t>
            </a:r>
            <a:r>
              <a:rPr lang="en-US" sz="2400" b="1" u="sng" dirty="0">
                <a:effectLst/>
                <a:latin typeface="Work Sans Medium" pitchFamily="2" charset="0"/>
                <a:ea typeface="Work Sans Medium" pitchFamily="2" charset="0"/>
                <a:cs typeface="Times New Roman" panose="02020603050405020304" pitchFamily="18" charset="0"/>
              </a:rPr>
              <a:t>only if selected</a:t>
            </a:r>
            <a:r>
              <a:rPr lang="en-US" sz="2400" dirty="0">
                <a:effectLst/>
                <a:latin typeface="Work Sans Medium" pitchFamily="2" charset="0"/>
                <a:ea typeface="Work Sans Medium" pitchFamily="2" charset="0"/>
                <a:cs typeface="Times New Roman" panose="02020603050405020304" pitchFamily="18" charset="0"/>
              </a:rPr>
              <a:t>. Annually, a sample of permitted vessels would be selected to report economic data.</a:t>
            </a:r>
          </a:p>
          <a:p>
            <a:pPr marL="0" marR="0" lvl="0" indent="0">
              <a:lnSpc>
                <a:spcPct val="107000"/>
              </a:lnSpc>
              <a:buNone/>
            </a:pPr>
            <a:endParaRPr lang="en-US" sz="2400" b="1" dirty="0">
              <a:solidFill>
                <a:schemeClr val="accent6">
                  <a:lumMod val="50000"/>
                </a:schemeClr>
              </a:solidFill>
              <a:effectLst/>
              <a:latin typeface="Work Sans Medium" pitchFamily="2" charset="0"/>
              <a:ea typeface="Work Sans Medium"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1BEB0451-06B3-A782-CECC-A734FB6ECE46}"/>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dirty="0">
                <a:latin typeface="+mj-lt"/>
              </a:rPr>
              <a:t>Revise reporting of economic data for charter vessels</a:t>
            </a:r>
          </a:p>
        </p:txBody>
      </p:sp>
      <p:pic>
        <p:nvPicPr>
          <p:cNvPr id="8" name="Audio 7">
            <a:hlinkClick r:id="" action="ppaction://media"/>
            <a:extLst>
              <a:ext uri="{FF2B5EF4-FFF2-40B4-BE49-F238E27FC236}">
                <a16:creationId xmlns:a16="http://schemas.microsoft.com/office/drawing/2014/main" id="{A54F92AC-A50C-EDE3-1C58-E98B8CF3E76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65218100"/>
      </p:ext>
    </p:extLst>
  </p:cSld>
  <p:clrMapOvr>
    <a:masterClrMapping/>
  </p:clrMapOvr>
  <mc:AlternateContent xmlns:mc="http://schemas.openxmlformats.org/markup-compatibility/2006">
    <mc:Choice xmlns:p14="http://schemas.microsoft.com/office/powerpoint/2010/main" Requires="p14">
      <p:transition spd="slow" p14:dur="2000" advTm="56056"/>
    </mc:Choice>
    <mc:Fallback>
      <p:transition spd="slow" advTm="5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BEB6F-5D87-E9C8-A5C8-F959F153995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474D3D-991E-8393-F20D-37DACD3A457E}"/>
              </a:ext>
            </a:extLst>
          </p:cNvPr>
          <p:cNvSpPr>
            <a:spLocks noGrp="1"/>
          </p:cNvSpPr>
          <p:nvPr>
            <p:ph idx="1"/>
          </p:nvPr>
        </p:nvSpPr>
        <p:spPr>
          <a:xfrm>
            <a:off x="331695" y="1798725"/>
            <a:ext cx="10121152" cy="4727576"/>
          </a:xfrm>
        </p:spPr>
        <p:txBody>
          <a:bodyPr>
            <a:normAutofit/>
          </a:bodyPr>
          <a:lstStyle/>
          <a:p>
            <a:pPr marL="0" marR="0" lvl="0" indent="0">
              <a:lnSpc>
                <a:spcPct val="107000"/>
              </a:lnSpc>
              <a:buNone/>
            </a:pPr>
            <a:r>
              <a:rPr lang="en-US" sz="2400" b="1" dirty="0">
                <a:solidFill>
                  <a:schemeClr val="accent5">
                    <a:lumMod val="75000"/>
                  </a:schemeClr>
                </a:solidFill>
                <a:effectLst/>
                <a:latin typeface="Work Sans Medium" pitchFamily="2" charset="0"/>
                <a:ea typeface="Work Sans Medium" pitchFamily="2" charset="0"/>
                <a:cs typeface="Times New Roman" panose="02020603050405020304" pitchFamily="18" charset="0"/>
              </a:rPr>
              <a:t>Currently: </a:t>
            </a:r>
            <a:r>
              <a:rPr lang="en-US" sz="2400" dirty="0">
                <a:effectLst/>
                <a:latin typeface="Work Sans Medium" pitchFamily="2" charset="0"/>
                <a:ea typeface="Work Sans Medium" pitchFamily="2" charset="0"/>
                <a:cs typeface="Times New Roman" panose="02020603050405020304" pitchFamily="18" charset="0"/>
              </a:rPr>
              <a:t>“Did Not Fish” (DNF) reports are already a requirement for Southeast federally permitted charter and </a:t>
            </a:r>
            <a:r>
              <a:rPr lang="en-US" sz="2400" dirty="0" err="1">
                <a:effectLst/>
                <a:latin typeface="Work Sans Medium" pitchFamily="2" charset="0"/>
                <a:ea typeface="Work Sans Medium" pitchFamily="2" charset="0"/>
                <a:cs typeface="Times New Roman" panose="02020603050405020304" pitchFamily="18" charset="0"/>
              </a:rPr>
              <a:t>headboat</a:t>
            </a:r>
            <a:r>
              <a:rPr lang="en-US" sz="2400" dirty="0">
                <a:effectLst/>
                <a:latin typeface="Work Sans Medium" pitchFamily="2" charset="0"/>
                <a:ea typeface="Work Sans Medium" pitchFamily="2" charset="0"/>
                <a:cs typeface="Times New Roman" panose="02020603050405020304" pitchFamily="18" charset="0"/>
              </a:rPr>
              <a:t> vessels. They are submitted weekly and can be submitted up to 30 days in advance.</a:t>
            </a:r>
            <a:endParaRPr lang="en-US" sz="2400" dirty="0">
              <a:latin typeface="Work Sans Medium" pitchFamily="2" charset="0"/>
              <a:ea typeface="Work Sans Medium" pitchFamily="2" charset="0"/>
              <a:cs typeface="Times New Roman" panose="02020603050405020304" pitchFamily="18" charset="0"/>
            </a:endParaRPr>
          </a:p>
          <a:p>
            <a:pPr marL="0" marR="0" lvl="0" indent="0" algn="ctr">
              <a:lnSpc>
                <a:spcPct val="107000"/>
              </a:lnSpc>
              <a:buNone/>
            </a:pPr>
            <a:r>
              <a:rPr lang="en-US" sz="2400" dirty="0">
                <a:solidFill>
                  <a:schemeClr val="accent6">
                    <a:lumMod val="50000"/>
                  </a:schemeClr>
                </a:solidFill>
                <a:effectLst/>
                <a:latin typeface="Work Sans Medium" pitchFamily="2" charset="0"/>
                <a:ea typeface="Work Sans Medium" pitchFamily="2" charset="0"/>
                <a:cs typeface="Times New Roman" panose="02020603050405020304" pitchFamily="18" charset="0"/>
              </a:rPr>
              <a:t>Does this requirement need to change?</a:t>
            </a:r>
          </a:p>
          <a:p>
            <a:pPr marL="0" marR="0" lvl="0" indent="0">
              <a:lnSpc>
                <a:spcPct val="107000"/>
              </a:lnSpc>
              <a:buNone/>
            </a:pPr>
            <a:endParaRPr lang="en-US" sz="2400" dirty="0">
              <a:latin typeface="Work Sans Medium" pitchFamily="2" charset="0"/>
              <a:ea typeface="Work Sans Medium"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3A211CB4-71E9-2649-BB1D-BF8B8548F732}"/>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dirty="0">
                <a:latin typeface="+mj-lt"/>
              </a:rPr>
              <a:t>Modify existing “Did Not Fish” report requirements</a:t>
            </a:r>
          </a:p>
        </p:txBody>
      </p:sp>
      <p:pic>
        <p:nvPicPr>
          <p:cNvPr id="4" name="Picture 3">
            <a:extLst>
              <a:ext uri="{FF2B5EF4-FFF2-40B4-BE49-F238E27FC236}">
                <a16:creationId xmlns:a16="http://schemas.microsoft.com/office/drawing/2014/main" id="{E738D591-4FDE-F293-D9B4-B78356AA52AD}"/>
              </a:ext>
            </a:extLst>
          </p:cNvPr>
          <p:cNvPicPr>
            <a:picLocks noChangeAspect="1"/>
          </p:cNvPicPr>
          <p:nvPr/>
        </p:nvPicPr>
        <p:blipFill>
          <a:blip r:embed="rId6"/>
          <a:stretch>
            <a:fillRect/>
          </a:stretch>
        </p:blipFill>
        <p:spPr>
          <a:xfrm>
            <a:off x="2546555" y="4129550"/>
            <a:ext cx="5762149" cy="2437832"/>
          </a:xfrm>
          <a:prstGeom prst="rect">
            <a:avLst/>
          </a:prstGeom>
        </p:spPr>
      </p:pic>
      <p:pic>
        <p:nvPicPr>
          <p:cNvPr id="9" name="Audio 8">
            <a:hlinkClick r:id="" action="ppaction://media"/>
            <a:extLst>
              <a:ext uri="{FF2B5EF4-FFF2-40B4-BE49-F238E27FC236}">
                <a16:creationId xmlns:a16="http://schemas.microsoft.com/office/drawing/2014/main" id="{4030FF31-B583-D196-5272-97DD399E55C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30214142"/>
      </p:ext>
    </p:extLst>
  </p:cSld>
  <p:clrMapOvr>
    <a:masterClrMapping/>
  </p:clrMapOvr>
  <mc:AlternateContent xmlns:mc="http://schemas.openxmlformats.org/markup-compatibility/2006">
    <mc:Choice xmlns:p14="http://schemas.microsoft.com/office/powerpoint/2010/main" Requires="p14">
      <p:transition spd="slow" p14:dur="2000" advTm="35795"/>
    </mc:Choice>
    <mc:Fallback>
      <p:transition spd="slow" advTm="3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05F60E0-0D86-E958-E2F5-36BDAC68CDCF}"/>
              </a:ext>
            </a:extLst>
          </p:cNvPr>
          <p:cNvGraphicFramePr>
            <a:graphicFrameLocks noGrp="1"/>
          </p:cNvGraphicFramePr>
          <p:nvPr>
            <p:ph idx="1"/>
            <p:extLst>
              <p:ext uri="{D42A27DB-BD31-4B8C-83A1-F6EECF244321}">
                <p14:modId xmlns:p14="http://schemas.microsoft.com/office/powerpoint/2010/main" val="595231667"/>
              </p:ext>
            </p:extLst>
          </p:nvPr>
        </p:nvGraphicFramePr>
        <p:xfrm>
          <a:off x="573741" y="3122265"/>
          <a:ext cx="10345267" cy="3043613"/>
        </p:xfrm>
        <a:graphic>
          <a:graphicData uri="http://schemas.openxmlformats.org/drawingml/2006/table">
            <a:tbl>
              <a:tblPr firstRow="1" firstCol="1" bandRow="1"/>
              <a:tblGrid>
                <a:gridCol w="1594892">
                  <a:extLst>
                    <a:ext uri="{9D8B030D-6E8A-4147-A177-3AD203B41FA5}">
                      <a16:colId xmlns:a16="http://schemas.microsoft.com/office/drawing/2014/main" val="25689096"/>
                    </a:ext>
                  </a:extLst>
                </a:gridCol>
                <a:gridCol w="2569255">
                  <a:extLst>
                    <a:ext uri="{9D8B030D-6E8A-4147-A177-3AD203B41FA5}">
                      <a16:colId xmlns:a16="http://schemas.microsoft.com/office/drawing/2014/main" val="3661880761"/>
                    </a:ext>
                  </a:extLst>
                </a:gridCol>
                <a:gridCol w="2209118">
                  <a:extLst>
                    <a:ext uri="{9D8B030D-6E8A-4147-A177-3AD203B41FA5}">
                      <a16:colId xmlns:a16="http://schemas.microsoft.com/office/drawing/2014/main" val="3946731332"/>
                    </a:ext>
                  </a:extLst>
                </a:gridCol>
                <a:gridCol w="2118820">
                  <a:extLst>
                    <a:ext uri="{9D8B030D-6E8A-4147-A177-3AD203B41FA5}">
                      <a16:colId xmlns:a16="http://schemas.microsoft.com/office/drawing/2014/main" val="2653385142"/>
                    </a:ext>
                  </a:extLst>
                </a:gridCol>
                <a:gridCol w="1853182">
                  <a:extLst>
                    <a:ext uri="{9D8B030D-6E8A-4147-A177-3AD203B41FA5}">
                      <a16:colId xmlns:a16="http://schemas.microsoft.com/office/drawing/2014/main" val="2445680780"/>
                    </a:ext>
                  </a:extLst>
                </a:gridCol>
              </a:tblGrid>
              <a:tr h="391022">
                <a:tc>
                  <a:txBody>
                    <a:bodyPr/>
                    <a:lstStyle/>
                    <a:p>
                      <a:pPr>
                        <a:lnSpc>
                          <a:spcPct val="107000"/>
                        </a:lnSpc>
                      </a:pPr>
                      <a:endParaRPr lang="en-US" sz="1800" dirty="0">
                        <a:effectLst/>
                        <a:latin typeface="Work Sans Medium"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BFE4"/>
                    </a:solidFill>
                  </a:tcPr>
                </a:tc>
                <a:tc>
                  <a:txBody>
                    <a:bodyPr/>
                    <a:lstStyle/>
                    <a:p>
                      <a:pPr marL="0" marR="0" algn="ctr">
                        <a:lnSpc>
                          <a:spcPct val="107000"/>
                        </a:lnSpc>
                        <a:spcBef>
                          <a:spcPts val="1200"/>
                        </a:spcBef>
                        <a:spcAft>
                          <a:spcPts val="800"/>
                        </a:spcAft>
                        <a:buNone/>
                      </a:pPr>
                      <a:r>
                        <a:rPr lang="en-US" sz="1800" b="1" dirty="0">
                          <a:solidFill>
                            <a:srgbClr val="000000"/>
                          </a:solidFill>
                          <a:effectLst/>
                          <a:latin typeface="Work Sans Medium" pitchFamily="2" charset="0"/>
                          <a:ea typeface="Work Sans Medium" pitchFamily="2" charset="0"/>
                          <a:cs typeface="Times New Roman" panose="02020603050405020304" pitchFamily="18" charset="0"/>
                        </a:rPr>
                        <a:t>SA SEFHIER and SE </a:t>
                      </a:r>
                      <a:r>
                        <a:rPr lang="en-US" sz="1800" b="1" dirty="0" err="1">
                          <a:solidFill>
                            <a:srgbClr val="000000"/>
                          </a:solidFill>
                          <a:effectLst/>
                          <a:latin typeface="Work Sans Medium" pitchFamily="2" charset="0"/>
                          <a:ea typeface="Work Sans Medium" pitchFamily="2" charset="0"/>
                          <a:cs typeface="Times New Roman" panose="02020603050405020304" pitchFamily="18" charset="0"/>
                        </a:rPr>
                        <a:t>Headboat</a:t>
                      </a:r>
                      <a:r>
                        <a:rPr lang="en-US" sz="1800" b="1" dirty="0">
                          <a:solidFill>
                            <a:srgbClr val="000000"/>
                          </a:solidFill>
                          <a:effectLst/>
                          <a:latin typeface="Work Sans Medium" pitchFamily="2" charset="0"/>
                          <a:ea typeface="Work Sans Medium" pitchFamily="2" charset="0"/>
                          <a:cs typeface="Times New Roman" panose="02020603050405020304" pitchFamily="18" charset="0"/>
                        </a:rPr>
                        <a:t> Survey</a:t>
                      </a:r>
                      <a:endParaRPr lang="en-US" sz="1800" dirty="0">
                        <a:effectLst/>
                        <a:latin typeface="Work Sans Medium" pitchFamily="2" charset="0"/>
                        <a:ea typeface="Work Sans Medium" pitchFamily="2"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BFE4"/>
                    </a:solidFill>
                  </a:tcPr>
                </a:tc>
                <a:tc>
                  <a:txBody>
                    <a:bodyPr/>
                    <a:lstStyle/>
                    <a:p>
                      <a:pPr marL="0" marR="0" algn="ctr">
                        <a:lnSpc>
                          <a:spcPct val="107000"/>
                        </a:lnSpc>
                        <a:spcBef>
                          <a:spcPts val="1200"/>
                        </a:spcBef>
                        <a:spcAft>
                          <a:spcPts val="800"/>
                        </a:spcAft>
                        <a:buNone/>
                      </a:pPr>
                      <a:r>
                        <a:rPr lang="en-US" sz="1800" b="1">
                          <a:solidFill>
                            <a:srgbClr val="000000"/>
                          </a:solidFill>
                          <a:effectLst/>
                          <a:latin typeface="Work Sans Medium" pitchFamily="2" charset="0"/>
                          <a:ea typeface="Work Sans Medium" pitchFamily="2" charset="0"/>
                          <a:cs typeface="Times New Roman" panose="02020603050405020304" pitchFamily="18" charset="0"/>
                        </a:rPr>
                        <a:t>GOM SEFHIER</a:t>
                      </a:r>
                      <a:endParaRPr lang="en-US" sz="1800">
                        <a:effectLst/>
                        <a:latin typeface="Work Sans Medium" pitchFamily="2" charset="0"/>
                        <a:ea typeface="Work Sans Medium" pitchFamily="2"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BFE4"/>
                    </a:solidFill>
                  </a:tcPr>
                </a:tc>
                <a:tc>
                  <a:txBody>
                    <a:bodyPr/>
                    <a:lstStyle/>
                    <a:p>
                      <a:pPr marL="0" marR="0" algn="ctr">
                        <a:lnSpc>
                          <a:spcPct val="107000"/>
                        </a:lnSpc>
                        <a:spcBef>
                          <a:spcPts val="1200"/>
                        </a:spcBef>
                        <a:spcAft>
                          <a:spcPts val="800"/>
                        </a:spcAft>
                        <a:buNone/>
                      </a:pPr>
                      <a:r>
                        <a:rPr lang="en-US" sz="1800" b="1">
                          <a:solidFill>
                            <a:srgbClr val="000000"/>
                          </a:solidFill>
                          <a:effectLst/>
                          <a:latin typeface="Work Sans Medium" pitchFamily="2" charset="0"/>
                          <a:ea typeface="Work Sans Medium" pitchFamily="2" charset="0"/>
                          <a:cs typeface="Times New Roman" panose="02020603050405020304" pitchFamily="18" charset="0"/>
                        </a:rPr>
                        <a:t>GAR VTR</a:t>
                      </a:r>
                      <a:endParaRPr lang="en-US" sz="1800">
                        <a:effectLst/>
                        <a:latin typeface="Work Sans Medium" pitchFamily="2" charset="0"/>
                        <a:ea typeface="Work Sans Medium" pitchFamily="2"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BFE4"/>
                    </a:solidFill>
                  </a:tcPr>
                </a:tc>
                <a:tc>
                  <a:txBody>
                    <a:bodyPr/>
                    <a:lstStyle/>
                    <a:p>
                      <a:pPr marL="0" marR="0" algn="ctr">
                        <a:lnSpc>
                          <a:spcPct val="107000"/>
                        </a:lnSpc>
                        <a:spcBef>
                          <a:spcPts val="1200"/>
                        </a:spcBef>
                        <a:spcAft>
                          <a:spcPts val="800"/>
                        </a:spcAft>
                        <a:buNone/>
                      </a:pPr>
                      <a:r>
                        <a:rPr lang="en-US" sz="1800" b="1">
                          <a:solidFill>
                            <a:srgbClr val="000000"/>
                          </a:solidFill>
                          <a:effectLst/>
                          <a:latin typeface="Work Sans Medium" pitchFamily="2" charset="0"/>
                          <a:ea typeface="Work Sans Medium" pitchFamily="2" charset="0"/>
                          <a:cs typeface="Times New Roman" panose="02020603050405020304" pitchFamily="18" charset="0"/>
                        </a:rPr>
                        <a:t>HMS </a:t>
                      </a:r>
                      <a:endParaRPr lang="en-US" sz="1800">
                        <a:effectLst/>
                        <a:latin typeface="Work Sans Medium" pitchFamily="2" charset="0"/>
                        <a:ea typeface="Work Sans Medium" pitchFamily="2"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BFE4"/>
                    </a:solidFill>
                  </a:tcPr>
                </a:tc>
                <a:extLst>
                  <a:ext uri="{0D108BD9-81ED-4DB2-BD59-A6C34878D82A}">
                    <a16:rowId xmlns:a16="http://schemas.microsoft.com/office/drawing/2014/main" val="3704989811"/>
                  </a:ext>
                </a:extLst>
              </a:tr>
              <a:tr h="1315651">
                <a:tc>
                  <a:txBody>
                    <a:bodyPr/>
                    <a:lstStyle/>
                    <a:p>
                      <a:pPr marL="0" marR="0" algn="ctr">
                        <a:lnSpc>
                          <a:spcPct val="107000"/>
                        </a:lnSpc>
                        <a:spcBef>
                          <a:spcPts val="1200"/>
                        </a:spcBef>
                        <a:spcAft>
                          <a:spcPts val="800"/>
                        </a:spcAft>
                        <a:buNone/>
                      </a:pPr>
                      <a:r>
                        <a:rPr lang="en-US" sz="1800">
                          <a:effectLst/>
                          <a:latin typeface="Work Sans Medium" pitchFamily="2" charset="0"/>
                          <a:ea typeface="Work Sans Medium" pitchFamily="2" charset="0"/>
                          <a:cs typeface="Times New Roman" panose="02020603050405020304" pitchFamily="18" charset="0"/>
                        </a:rPr>
                        <a:t>Existing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1200"/>
                        </a:spcBef>
                        <a:spcAft>
                          <a:spcPts val="0"/>
                        </a:spcAft>
                        <a:buNone/>
                      </a:pPr>
                      <a:r>
                        <a:rPr lang="en-US" sz="1800" dirty="0">
                          <a:effectLst/>
                          <a:latin typeface="Work Sans Medium" pitchFamily="2" charset="0"/>
                          <a:ea typeface="Work Sans Medium" pitchFamily="2" charset="0"/>
                          <a:cs typeface="Times New Roman" panose="02020603050405020304" pitchFamily="18" charset="0"/>
                        </a:rPr>
                        <a:t>Weekly.</a:t>
                      </a:r>
                    </a:p>
                    <a:p>
                      <a:pPr marL="0" marR="0" algn="ctr">
                        <a:lnSpc>
                          <a:spcPct val="107000"/>
                        </a:lnSpc>
                        <a:spcBef>
                          <a:spcPts val="0"/>
                        </a:spcBef>
                        <a:spcAft>
                          <a:spcPts val="0"/>
                        </a:spcAft>
                        <a:buNone/>
                      </a:pPr>
                      <a:r>
                        <a:rPr lang="en-US" sz="1800" dirty="0">
                          <a:effectLst/>
                          <a:latin typeface="Work Sans Medium" pitchFamily="2" charset="0"/>
                          <a:ea typeface="Work Sans Medium" pitchFamily="2" charset="0"/>
                          <a:cs typeface="Times New Roman" panose="02020603050405020304" pitchFamily="18" charset="0"/>
                        </a:rPr>
                        <a:t>Limit to no </a:t>
                      </a:r>
                    </a:p>
                    <a:p>
                      <a:pPr marL="0" marR="0" algn="ctr">
                        <a:lnSpc>
                          <a:spcPct val="107000"/>
                        </a:lnSpc>
                        <a:spcBef>
                          <a:spcPts val="0"/>
                        </a:spcBef>
                        <a:spcAft>
                          <a:spcPts val="0"/>
                        </a:spcAft>
                        <a:buNone/>
                      </a:pPr>
                      <a:r>
                        <a:rPr lang="en-US" sz="1800" dirty="0">
                          <a:effectLst/>
                          <a:latin typeface="Work Sans Medium" pitchFamily="2" charset="0"/>
                          <a:ea typeface="Work Sans Medium" pitchFamily="2" charset="0"/>
                          <a:cs typeface="Times New Roman" panose="02020603050405020304" pitchFamily="18" charset="0"/>
                        </a:rPr>
                        <a:t>more than 30 </a:t>
                      </a:r>
                    </a:p>
                    <a:p>
                      <a:pPr marL="0" marR="0" algn="ctr">
                        <a:lnSpc>
                          <a:spcPct val="107000"/>
                        </a:lnSpc>
                        <a:spcBef>
                          <a:spcPts val="0"/>
                        </a:spcBef>
                        <a:spcAft>
                          <a:spcPts val="0"/>
                        </a:spcAft>
                        <a:buNone/>
                      </a:pPr>
                      <a:r>
                        <a:rPr lang="en-US" sz="1800" dirty="0">
                          <a:effectLst/>
                          <a:latin typeface="Work Sans Medium" pitchFamily="2" charset="0"/>
                          <a:ea typeface="Work Sans Medium" pitchFamily="2" charset="0"/>
                          <a:cs typeface="Times New Roman" panose="02020603050405020304" pitchFamily="18" charset="0"/>
                        </a:rPr>
                        <a:t>days in advance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1200"/>
                        </a:spcBef>
                        <a:spcAft>
                          <a:spcPts val="800"/>
                        </a:spcAft>
                        <a:buNone/>
                      </a:pPr>
                      <a:r>
                        <a:rPr lang="en-US" sz="1800" dirty="0">
                          <a:effectLst/>
                          <a:latin typeface="Work Sans Medium" pitchFamily="2" charset="0"/>
                          <a:ea typeface="Work Sans Medium" pitchFamily="2" charset="0"/>
                          <a:cs typeface="Times New Roman" panose="02020603050405020304" pitchFamily="18"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1200"/>
                        </a:spcBef>
                        <a:spcAft>
                          <a:spcPts val="800"/>
                        </a:spcAft>
                        <a:buNone/>
                      </a:pPr>
                      <a:r>
                        <a:rPr lang="en-US" sz="1800">
                          <a:effectLst/>
                          <a:latin typeface="Work Sans Medium" pitchFamily="2" charset="0"/>
                          <a:ea typeface="Work Sans Medium" pitchFamily="2" charset="0"/>
                          <a:cs typeface="Times New Roman" panose="02020603050405020304" pitchFamily="18" charset="0"/>
                        </a:rPr>
                        <a:t>Not required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1200"/>
                        </a:spcBef>
                        <a:spcAft>
                          <a:spcPts val="800"/>
                        </a:spcAft>
                        <a:buNone/>
                      </a:pPr>
                      <a:r>
                        <a:rPr lang="en-US" sz="1800">
                          <a:effectLst/>
                          <a:latin typeface="Work Sans Medium" pitchFamily="2" charset="0"/>
                          <a:ea typeface="Work Sans Medium" pitchFamily="2" charset="0"/>
                          <a:cs typeface="Times New Roman" panose="02020603050405020304" pitchFamily="18" charset="0"/>
                        </a:rPr>
                        <a:t>Not required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514760"/>
                  </a:ext>
                </a:extLst>
              </a:tr>
              <a:tr h="1141554">
                <a:tc>
                  <a:txBody>
                    <a:bodyPr/>
                    <a:lstStyle/>
                    <a:p>
                      <a:pPr marL="0" marR="0" algn="ctr">
                        <a:lnSpc>
                          <a:spcPct val="107000"/>
                        </a:lnSpc>
                        <a:spcBef>
                          <a:spcPts val="1200"/>
                        </a:spcBef>
                        <a:spcAft>
                          <a:spcPts val="800"/>
                        </a:spcAft>
                        <a:buNone/>
                      </a:pPr>
                      <a:r>
                        <a:rPr lang="en-US" sz="1800">
                          <a:effectLst/>
                          <a:latin typeface="Work Sans Medium" pitchFamily="2" charset="0"/>
                          <a:ea typeface="Work Sans Medium" pitchFamily="2" charset="0"/>
                          <a:cs typeface="Times New Roman" panose="02020603050405020304" pitchFamily="18" charset="0"/>
                        </a:rPr>
                        <a:t>Proposed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1200"/>
                        </a:spcBef>
                        <a:spcAft>
                          <a:spcPts val="800"/>
                        </a:spcAft>
                        <a:buNone/>
                      </a:pPr>
                      <a:r>
                        <a:rPr lang="en-US" sz="1800" dirty="0">
                          <a:effectLst/>
                          <a:latin typeface="Work Sans Medium" pitchFamily="2" charset="0"/>
                          <a:ea typeface="Work Sans Medium" pitchFamily="2"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1200"/>
                        </a:spcBef>
                        <a:spcAft>
                          <a:spcPts val="800"/>
                        </a:spcAft>
                        <a:buNone/>
                      </a:pPr>
                      <a:r>
                        <a:rPr lang="en-US" sz="1800" dirty="0">
                          <a:effectLst/>
                          <a:latin typeface="Work Sans Medium" pitchFamily="2" charset="0"/>
                          <a:ea typeface="Work Sans Medium" pitchFamily="2" charset="0"/>
                          <a:cs typeface="Times New Roman" panose="02020603050405020304" pitchFamily="18" charset="0"/>
                        </a:rPr>
                        <a:t>Monthly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1200"/>
                        </a:spcBef>
                        <a:spcAft>
                          <a:spcPts val="800"/>
                        </a:spcAft>
                        <a:buNone/>
                      </a:pPr>
                      <a:r>
                        <a:rPr lang="en-US" sz="1800" dirty="0">
                          <a:effectLst/>
                          <a:latin typeface="Work Sans Medium" pitchFamily="2" charset="0"/>
                          <a:ea typeface="Work Sans Medium" pitchFamily="2" charset="0"/>
                          <a:cs typeface="Times New Roman" panose="02020603050405020304" pitchFamily="18" charset="0"/>
                        </a:rPr>
                        <a:t>Not required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buNone/>
                      </a:pPr>
                      <a:r>
                        <a:rPr lang="en-US" sz="1800" dirty="0">
                          <a:effectLst/>
                          <a:latin typeface="Work Sans Medium" pitchFamily="2" charset="0"/>
                          <a:ea typeface="Work Sans Medium" pitchFamily="2" charset="0"/>
                          <a:cs typeface="Times New Roman" panose="02020603050405020304" pitchFamily="18" charset="0"/>
                        </a:rPr>
                        <a:t>Monthly.</a:t>
                      </a:r>
                    </a:p>
                    <a:p>
                      <a:pPr marL="0" marR="0" algn="ctr">
                        <a:lnSpc>
                          <a:spcPct val="107000"/>
                        </a:lnSpc>
                        <a:spcBef>
                          <a:spcPts val="0"/>
                        </a:spcBef>
                        <a:spcAft>
                          <a:spcPts val="0"/>
                        </a:spcAft>
                        <a:buNone/>
                      </a:pPr>
                      <a:r>
                        <a:rPr lang="en-US" sz="1800" dirty="0">
                          <a:effectLst/>
                          <a:latin typeface="Work Sans Medium" pitchFamily="2" charset="0"/>
                          <a:ea typeface="Work Sans Medium" pitchFamily="2" charset="0"/>
                          <a:cs typeface="Times New Roman" panose="02020603050405020304" pitchFamily="18" charset="0"/>
                        </a:rPr>
                        <a:t>No limit to how far </a:t>
                      </a:r>
                    </a:p>
                    <a:p>
                      <a:pPr marL="0" marR="0" algn="ctr">
                        <a:lnSpc>
                          <a:spcPct val="107000"/>
                        </a:lnSpc>
                        <a:spcBef>
                          <a:spcPts val="0"/>
                        </a:spcBef>
                        <a:spcAft>
                          <a:spcPts val="0"/>
                        </a:spcAft>
                        <a:buNone/>
                      </a:pPr>
                      <a:r>
                        <a:rPr lang="en-US" sz="1800" dirty="0">
                          <a:effectLst/>
                          <a:latin typeface="Work Sans Medium" pitchFamily="2" charset="0"/>
                          <a:ea typeface="Work Sans Medium" pitchFamily="2" charset="0"/>
                          <a:cs typeface="Times New Roman" panose="02020603050405020304" pitchFamily="18" charset="0"/>
                        </a:rPr>
                        <a:t>in advance.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6633589"/>
                  </a:ext>
                </a:extLst>
              </a:tr>
            </a:tbl>
          </a:graphicData>
        </a:graphic>
      </p:graphicFrame>
      <p:sp>
        <p:nvSpPr>
          <p:cNvPr id="4" name="Title 3">
            <a:extLst>
              <a:ext uri="{FF2B5EF4-FFF2-40B4-BE49-F238E27FC236}">
                <a16:creationId xmlns:a16="http://schemas.microsoft.com/office/drawing/2014/main" id="{92C65411-DB2C-30B1-8FEE-EF6F6020C39E}"/>
              </a:ext>
            </a:extLst>
          </p:cNvPr>
          <p:cNvSpPr>
            <a:spLocks noGrp="1"/>
          </p:cNvSpPr>
          <p:nvPr>
            <p:ph type="title"/>
          </p:nvPr>
        </p:nvSpPr>
        <p:spPr>
          <a:xfrm>
            <a:off x="0" y="500062"/>
            <a:ext cx="10515600" cy="1325563"/>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b="1" dirty="0">
                <a:latin typeface="+mj-lt"/>
              </a:rPr>
              <a:t>Are DNF reports required in other programs?</a:t>
            </a:r>
            <a:endParaRPr lang="en-US" sz="4400" b="1" dirty="0">
              <a:latin typeface="+mj-lt"/>
            </a:endParaRPr>
          </a:p>
        </p:txBody>
      </p:sp>
      <p:sp>
        <p:nvSpPr>
          <p:cNvPr id="8" name="TextBox 7">
            <a:extLst>
              <a:ext uri="{FF2B5EF4-FFF2-40B4-BE49-F238E27FC236}">
                <a16:creationId xmlns:a16="http://schemas.microsoft.com/office/drawing/2014/main" id="{BC84C2FC-8408-DD59-208A-6B9BB54D002F}"/>
              </a:ext>
            </a:extLst>
          </p:cNvPr>
          <p:cNvSpPr txBox="1"/>
          <p:nvPr/>
        </p:nvSpPr>
        <p:spPr>
          <a:xfrm>
            <a:off x="735102" y="2214287"/>
            <a:ext cx="10183906" cy="646331"/>
          </a:xfrm>
          <a:prstGeom prst="rect">
            <a:avLst/>
          </a:prstGeom>
          <a:noFill/>
        </p:spPr>
        <p:txBody>
          <a:bodyPr wrap="square" rtlCol="0">
            <a:spAutoFit/>
          </a:bodyPr>
          <a:lstStyle/>
          <a:p>
            <a:r>
              <a:rPr lang="en-US" dirty="0"/>
              <a:t>South Atlantic (SA), Southeast (SE) </a:t>
            </a:r>
            <a:r>
              <a:rPr lang="en-US" dirty="0" err="1"/>
              <a:t>Headboat</a:t>
            </a:r>
            <a:r>
              <a:rPr lang="en-US" dirty="0"/>
              <a:t> Survey, Gulf of Mexico (GOM), Greater Atlantic Region (GAR) Vessel Trip Report (VTR), and Highly Migratory Species (HMS)</a:t>
            </a:r>
          </a:p>
        </p:txBody>
      </p:sp>
      <p:pic>
        <p:nvPicPr>
          <p:cNvPr id="9" name="Audio 8">
            <a:hlinkClick r:id="" action="ppaction://media"/>
            <a:extLst>
              <a:ext uri="{FF2B5EF4-FFF2-40B4-BE49-F238E27FC236}">
                <a16:creationId xmlns:a16="http://schemas.microsoft.com/office/drawing/2014/main" id="{960288F6-C47E-DB46-6C80-A5FE426C49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917384"/>
      </p:ext>
    </p:extLst>
  </p:cSld>
  <p:clrMapOvr>
    <a:masterClrMapping/>
  </p:clrMapOvr>
  <mc:AlternateContent xmlns:mc="http://schemas.openxmlformats.org/markup-compatibility/2006">
    <mc:Choice xmlns:p14="http://schemas.microsoft.com/office/powerpoint/2010/main" Requires="p14">
      <p:transition spd="slow" p14:dur="2000" advTm="14034"/>
    </mc:Choice>
    <mc:Fallback>
      <p:transition spd="slow" advTm="1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EA4C80-B51B-25E5-FC23-35ED754907F0}"/>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latin typeface="+mj-lt"/>
              </a:rPr>
              <a:t>WHERE ARE WE IN THE PROCESS?</a:t>
            </a:r>
          </a:p>
        </p:txBody>
      </p:sp>
      <p:graphicFrame>
        <p:nvGraphicFramePr>
          <p:cNvPr id="6" name="Content Placeholder 5">
            <a:extLst>
              <a:ext uri="{FF2B5EF4-FFF2-40B4-BE49-F238E27FC236}">
                <a16:creationId xmlns:a16="http://schemas.microsoft.com/office/drawing/2014/main" id="{8C8A971A-170D-0165-1B8C-F480A52C39CA}"/>
              </a:ext>
            </a:extLst>
          </p:cNvPr>
          <p:cNvGraphicFramePr>
            <a:graphicFrameLocks noGrp="1"/>
          </p:cNvGraphicFramePr>
          <p:nvPr>
            <p:ph idx="1"/>
            <p:extLst>
              <p:ext uri="{D42A27DB-BD31-4B8C-83A1-F6EECF244321}">
                <p14:modId xmlns:p14="http://schemas.microsoft.com/office/powerpoint/2010/main" val="3193960337"/>
              </p:ext>
            </p:extLst>
          </p:nvPr>
        </p:nvGraphicFramePr>
        <p:xfrm>
          <a:off x="439271" y="1825625"/>
          <a:ext cx="10914529" cy="4790440"/>
        </p:xfrm>
        <a:graphic>
          <a:graphicData uri="http://schemas.openxmlformats.org/drawingml/2006/table">
            <a:tbl>
              <a:tblPr firstRow="1" bandRow="1">
                <a:tableStyleId>{5C22544A-7EE6-4342-B048-85BDC9FD1C3A}</a:tableStyleId>
              </a:tblPr>
              <a:tblGrid>
                <a:gridCol w="5454937">
                  <a:extLst>
                    <a:ext uri="{9D8B030D-6E8A-4147-A177-3AD203B41FA5}">
                      <a16:colId xmlns:a16="http://schemas.microsoft.com/office/drawing/2014/main" val="1291900200"/>
                    </a:ext>
                  </a:extLst>
                </a:gridCol>
                <a:gridCol w="5459592">
                  <a:extLst>
                    <a:ext uri="{9D8B030D-6E8A-4147-A177-3AD203B41FA5}">
                      <a16:colId xmlns:a16="http://schemas.microsoft.com/office/drawing/2014/main" val="3039857807"/>
                    </a:ext>
                  </a:extLst>
                </a:gridCol>
              </a:tblGrid>
              <a:tr h="370840">
                <a:tc>
                  <a:txBody>
                    <a:bodyPr/>
                    <a:lstStyle/>
                    <a:p>
                      <a:pPr algn="ctr"/>
                      <a:r>
                        <a:rPr lang="en-US" dirty="0"/>
                        <a:t>Timing</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Council action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7205826"/>
                  </a:ext>
                </a:extLst>
              </a:tr>
              <a:tr h="370840">
                <a:tc>
                  <a:txBody>
                    <a:bodyPr/>
                    <a:lstStyle/>
                    <a:p>
                      <a:r>
                        <a:rPr lang="en-US" dirty="0"/>
                        <a:t>March – December 2024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Gather information on current reporting programs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040747"/>
                  </a:ext>
                </a:extLst>
              </a:tr>
              <a:tr h="370840">
                <a:tc>
                  <a:txBody>
                    <a:bodyPr/>
                    <a:lstStyle/>
                    <a:p>
                      <a:r>
                        <a:rPr lang="en-US" dirty="0"/>
                        <a:t>January &amp; February 2025</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Convene new </a:t>
                      </a:r>
                      <a:r>
                        <a:rPr lang="en-US" i="1" dirty="0"/>
                        <a:t>ad hoc </a:t>
                      </a:r>
                      <a:r>
                        <a:rPr lang="en-US" dirty="0"/>
                        <a:t>For-Hire reporting Advisory Panel and Law Enforcement Advisory Panel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7829543"/>
                  </a:ext>
                </a:extLst>
              </a:tr>
              <a:tr h="370840">
                <a:tc>
                  <a:txBody>
                    <a:bodyPr/>
                    <a:lstStyle/>
                    <a:p>
                      <a:r>
                        <a:rPr lang="en-US" b="1" dirty="0">
                          <a:highlight>
                            <a:srgbClr val="FFFF00"/>
                          </a:highlight>
                        </a:rPr>
                        <a:t>March 2025</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a:highlight>
                            <a:srgbClr val="FFFF00"/>
                          </a:highlight>
                        </a:rPr>
                        <a:t>Approve for scoping (online)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7202645"/>
                  </a:ext>
                </a:extLst>
              </a:tr>
              <a:tr h="370840">
                <a:tc>
                  <a:txBody>
                    <a:bodyPr/>
                    <a:lstStyle/>
                    <a:p>
                      <a:r>
                        <a:rPr lang="en-US" b="1" dirty="0">
                          <a:highlight>
                            <a:srgbClr val="FFFF00"/>
                          </a:highlight>
                        </a:rPr>
                        <a:t>April 2025</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a:highlight>
                            <a:srgbClr val="FFFF00"/>
                          </a:highlight>
                        </a:rPr>
                        <a:t>Convene Snapper Grouper, Mackerel Cobia, and Dolphin Wahoo Advisory Panels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984044"/>
                  </a:ext>
                </a:extLst>
              </a:tr>
              <a:tr h="370840">
                <a:tc>
                  <a:txBody>
                    <a:bodyPr/>
                    <a:lstStyle/>
                    <a:p>
                      <a:r>
                        <a:rPr lang="en-US" dirty="0"/>
                        <a:t>June – September 2025</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Develop the amendment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7846741"/>
                  </a:ext>
                </a:extLst>
              </a:tr>
              <a:tr h="370840">
                <a:tc>
                  <a:txBody>
                    <a:bodyPr/>
                    <a:lstStyle/>
                    <a:p>
                      <a:r>
                        <a:rPr lang="en-US" dirty="0"/>
                        <a:t>December 2025</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Approve for public hearings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9737638"/>
                  </a:ext>
                </a:extLst>
              </a:tr>
              <a:tr h="370840">
                <a:tc>
                  <a:txBody>
                    <a:bodyPr/>
                    <a:lstStyle/>
                    <a:p>
                      <a:r>
                        <a:rPr lang="en-US" dirty="0"/>
                        <a:t>March 2026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Review public hearing comments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1460"/>
                  </a:ext>
                </a:extLst>
              </a:tr>
              <a:tr h="370840">
                <a:tc>
                  <a:txBody>
                    <a:bodyPr/>
                    <a:lstStyle/>
                    <a:p>
                      <a:r>
                        <a:rPr lang="en-US" dirty="0"/>
                        <a:t>June 2026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Approve for submission to NMFS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778175"/>
                  </a:ext>
                </a:extLst>
              </a:tr>
              <a:tr h="370840">
                <a:tc>
                  <a:txBody>
                    <a:bodyPr/>
                    <a:lstStyle/>
                    <a:p>
                      <a:r>
                        <a:rPr lang="en-US" dirty="0"/>
                        <a:t>2027/2028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Regulation changes become effective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5081205"/>
                  </a:ext>
                </a:extLst>
              </a:tr>
            </a:tbl>
          </a:graphicData>
        </a:graphic>
      </p:graphicFrame>
      <p:pic>
        <p:nvPicPr>
          <p:cNvPr id="8" name="Audio 7">
            <a:hlinkClick r:id="" action="ppaction://media"/>
            <a:extLst>
              <a:ext uri="{FF2B5EF4-FFF2-40B4-BE49-F238E27FC236}">
                <a16:creationId xmlns:a16="http://schemas.microsoft.com/office/drawing/2014/main" id="{9E0FFD6A-73C4-D2F8-4FC2-53756F79998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7326043"/>
      </p:ext>
    </p:extLst>
  </p:cSld>
  <p:clrMapOvr>
    <a:masterClrMapping/>
  </p:clrMapOvr>
  <mc:AlternateContent xmlns:mc="http://schemas.openxmlformats.org/markup-compatibility/2006">
    <mc:Choice xmlns:p14="http://schemas.microsoft.com/office/powerpoint/2010/main" Requires="p14">
      <p:transition spd="slow" p14:dur="2000" advTm="48671"/>
    </mc:Choice>
    <mc:Fallback>
      <p:transition spd="slow" advTm="4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47B3E1-6ADB-E7E5-7E7E-D0633C30D2C9}"/>
              </a:ext>
            </a:extLst>
          </p:cNvPr>
          <p:cNvSpPr txBox="1"/>
          <p:nvPr/>
        </p:nvSpPr>
        <p:spPr>
          <a:xfrm>
            <a:off x="400051" y="1609608"/>
            <a:ext cx="7008328" cy="4293483"/>
          </a:xfrm>
          <a:prstGeom prst="rect">
            <a:avLst/>
          </a:prstGeom>
          <a:noFill/>
        </p:spPr>
        <p:txBody>
          <a:bodyPr wrap="square" rtlCol="0">
            <a:spAutoFit/>
          </a:bodyPr>
          <a:lstStyle/>
          <a:p>
            <a:pPr marL="342900" indent="-342900">
              <a:buFont typeface="Arial" panose="020B0604020202020204" pitchFamily="34" charset="0"/>
              <a:buChar char="•"/>
            </a:pPr>
            <a:r>
              <a:rPr lang="en-US" sz="2100" dirty="0"/>
              <a:t>1 of 8 regional fishery management Councils</a:t>
            </a:r>
          </a:p>
          <a:p>
            <a:pPr marL="342900" indent="-342900">
              <a:buFont typeface="Arial" panose="020B0604020202020204" pitchFamily="34" charset="0"/>
              <a:buChar char="•"/>
            </a:pPr>
            <a:r>
              <a:rPr lang="en-US" sz="2100" dirty="0"/>
              <a:t>Jurisdiction:</a:t>
            </a:r>
          </a:p>
          <a:p>
            <a:pPr marL="800100" lvl="1" indent="-342900">
              <a:buFont typeface="Arial" panose="020B0604020202020204" pitchFamily="34" charset="0"/>
              <a:buChar char="•"/>
            </a:pPr>
            <a:r>
              <a:rPr lang="en-US" sz="2100" dirty="0"/>
              <a:t>Exclusive Economic Zone (EEZ) ranges from 3-200 miles </a:t>
            </a:r>
          </a:p>
          <a:p>
            <a:pPr marL="800100" lvl="1" indent="-342900">
              <a:buFont typeface="Arial" panose="020B0604020202020204" pitchFamily="34" charset="0"/>
              <a:buChar char="•"/>
            </a:pPr>
            <a:r>
              <a:rPr lang="en-US" sz="2100" dirty="0"/>
              <a:t>South Atlantic Region: NC, SC, GA, East Coast of FL</a:t>
            </a:r>
          </a:p>
          <a:p>
            <a:pPr marL="344488" lvl="1" indent="-344488">
              <a:buFont typeface="Arial" panose="020B0604020202020204" pitchFamily="34" charset="0"/>
              <a:buChar char="•"/>
            </a:pPr>
            <a:r>
              <a:rPr lang="en-US" sz="2100" dirty="0"/>
              <a:t>Council Makeup:</a:t>
            </a:r>
          </a:p>
          <a:p>
            <a:pPr marL="801688" lvl="2" indent="-344488">
              <a:buFont typeface="Arial" panose="020B0604020202020204" pitchFamily="34" charset="0"/>
              <a:buChar char="•"/>
            </a:pPr>
            <a:r>
              <a:rPr lang="en-US" sz="2100" dirty="0"/>
              <a:t>Include recreational and commercial fishermen, state marine agency reps, and federal partners</a:t>
            </a:r>
          </a:p>
          <a:p>
            <a:pPr marL="801688" lvl="2" indent="-344488">
              <a:buFont typeface="Arial" panose="020B0604020202020204" pitchFamily="34" charset="0"/>
              <a:buChar char="•"/>
            </a:pPr>
            <a:r>
              <a:rPr lang="en-US" sz="2100" dirty="0"/>
              <a:t>17 members, 13 voting, 4 non-voting</a:t>
            </a:r>
          </a:p>
          <a:p>
            <a:pPr marL="344488" lvl="1" indent="-344488">
              <a:buFont typeface="Arial" panose="020B0604020202020204" pitchFamily="34" charset="0"/>
              <a:buChar char="•"/>
            </a:pPr>
            <a:r>
              <a:rPr lang="en-US" sz="2100" dirty="0"/>
              <a:t>The Council provides recommendations to NOAA Fisheries</a:t>
            </a:r>
          </a:p>
        </p:txBody>
      </p:sp>
      <p:pic>
        <p:nvPicPr>
          <p:cNvPr id="10" name="Picture 9" descr="Jurisdictional boundaries of the South Atlantic Council.">
            <a:extLst>
              <a:ext uri="{FF2B5EF4-FFF2-40B4-BE49-F238E27FC236}">
                <a16:creationId xmlns:a16="http://schemas.microsoft.com/office/drawing/2014/main" id="{CDBCFC0A-2721-165D-7230-CF26DCE0D31C}"/>
              </a:ext>
            </a:extLst>
          </p:cNvPr>
          <p:cNvPicPr>
            <a:picLocks noChangeAspect="1"/>
          </p:cNvPicPr>
          <p:nvPr/>
        </p:nvPicPr>
        <p:blipFill rotWithShape="1">
          <a:blip r:embed="rId6"/>
          <a:srcRect l="8551" t="4445" r="5948" b="6069"/>
          <a:stretch/>
        </p:blipFill>
        <p:spPr bwMode="auto">
          <a:xfrm>
            <a:off x="7890196" y="1729087"/>
            <a:ext cx="3796959" cy="4939813"/>
          </a:xfrm>
          <a:prstGeom prst="rect">
            <a:avLst/>
          </a:prstGeom>
          <a:noFill/>
          <a:ln>
            <a:solidFill>
              <a:schemeClr val="tx1"/>
            </a:solidFill>
          </a:ln>
        </p:spPr>
      </p:pic>
      <p:sp>
        <p:nvSpPr>
          <p:cNvPr id="11" name="Rectangle 10">
            <a:extLst>
              <a:ext uri="{FF2B5EF4-FFF2-40B4-BE49-F238E27FC236}">
                <a16:creationId xmlns:a16="http://schemas.microsoft.com/office/drawing/2014/main" id="{EFC19342-92DD-7974-427F-41F769883FA5}"/>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latin typeface="+mj-lt"/>
              </a:rPr>
              <a:t>ABOUT THE COUNCIL</a:t>
            </a:r>
          </a:p>
        </p:txBody>
      </p:sp>
      <p:pic>
        <p:nvPicPr>
          <p:cNvPr id="36" name="Audio 35">
            <a:hlinkClick r:id="" action="ppaction://media"/>
            <a:extLst>
              <a:ext uri="{FF2B5EF4-FFF2-40B4-BE49-F238E27FC236}">
                <a16:creationId xmlns:a16="http://schemas.microsoft.com/office/drawing/2014/main" id="{2B7D0E5A-030D-64F4-AE70-0DA789A3A57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862561536"/>
      </p:ext>
    </p:extLst>
  </p:cSld>
  <p:clrMapOvr>
    <a:masterClrMapping/>
  </p:clrMapOvr>
  <mc:AlternateContent xmlns:mc="http://schemas.openxmlformats.org/markup-compatibility/2006">
    <mc:Choice xmlns:p14="http://schemas.microsoft.com/office/powerpoint/2010/main" Requires="p14">
      <p:transition spd="slow" p14:dur="2000" advTm="60766"/>
    </mc:Choice>
    <mc:Fallback>
      <p:transition spd="slow" advTm="60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72B27-8AC1-E309-0C14-42356329622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7F5D44-C60F-09E5-28B4-D414256734CF}"/>
              </a:ext>
            </a:extLst>
          </p:cNvPr>
          <p:cNvSpPr/>
          <p:nvPr/>
        </p:nvSpPr>
        <p:spPr>
          <a:xfrm>
            <a:off x="-1" y="148675"/>
            <a:ext cx="10990218"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dirty="0">
                <a:latin typeface="+mj-lt"/>
              </a:rPr>
              <a:t>What are your thoughts?  </a:t>
            </a:r>
          </a:p>
          <a:p>
            <a:r>
              <a:rPr lang="en-US" sz="4400" b="1" dirty="0">
                <a:latin typeface="+mj-lt"/>
              </a:rPr>
              <a:t>The Council wants to hear from you!</a:t>
            </a:r>
          </a:p>
        </p:txBody>
      </p:sp>
      <p:sp>
        <p:nvSpPr>
          <p:cNvPr id="4" name="Content Placeholder 3">
            <a:extLst>
              <a:ext uri="{FF2B5EF4-FFF2-40B4-BE49-F238E27FC236}">
                <a16:creationId xmlns:a16="http://schemas.microsoft.com/office/drawing/2014/main" id="{D0777D77-0721-99E6-4FE3-8E892D2F7255}"/>
              </a:ext>
            </a:extLst>
          </p:cNvPr>
          <p:cNvSpPr>
            <a:spLocks noGrp="1"/>
          </p:cNvSpPr>
          <p:nvPr>
            <p:ph idx="1"/>
          </p:nvPr>
        </p:nvSpPr>
        <p:spPr>
          <a:xfrm>
            <a:off x="363581" y="1825625"/>
            <a:ext cx="11723916" cy="4883700"/>
          </a:xfrm>
        </p:spPr>
        <p:txBody>
          <a:bodyPr>
            <a:normAutofit fontScale="92500" lnSpcReduction="10000"/>
          </a:bodyPr>
          <a:lstStyle/>
          <a:p>
            <a:pPr marL="0" marR="0" lvl="0" indent="0">
              <a:lnSpc>
                <a:spcPct val="107000"/>
              </a:lnSpc>
              <a:spcBef>
                <a:spcPts val="1200"/>
              </a:spcBef>
              <a:buNone/>
            </a:pPr>
            <a:r>
              <a:rPr lang="en-US" sz="1800" dirty="0">
                <a:effectLst/>
                <a:latin typeface="Work Sans Medium" pitchFamily="2" charset="0"/>
                <a:ea typeface="Work Sans Medium" pitchFamily="2" charset="0"/>
                <a:cs typeface="Times New Roman" panose="02020603050405020304" pitchFamily="18" charset="0"/>
              </a:rPr>
              <a:t>1)   </a:t>
            </a:r>
            <a:r>
              <a:rPr lang="en-US" sz="1800" b="1" u="sng" dirty="0">
                <a:effectLst/>
                <a:latin typeface="Work Sans Medium" pitchFamily="2" charset="0"/>
                <a:ea typeface="Work Sans Medium" pitchFamily="2" charset="0"/>
                <a:cs typeface="Times New Roman" panose="02020603050405020304" pitchFamily="18" charset="0"/>
              </a:rPr>
              <a:t>Reporting Frequency</a:t>
            </a:r>
            <a:r>
              <a:rPr lang="en-US" sz="1800" b="1" dirty="0">
                <a:effectLst/>
                <a:latin typeface="Work Sans Medium" pitchFamily="2" charset="0"/>
                <a:ea typeface="Work Sans Medium" pitchFamily="2" charset="0"/>
                <a:cs typeface="Times New Roman" panose="02020603050405020304" pitchFamily="18" charset="0"/>
              </a:rPr>
              <a:t>:  </a:t>
            </a:r>
            <a:r>
              <a:rPr lang="en-US" sz="1800" dirty="0">
                <a:effectLst/>
                <a:latin typeface="Work Sans Medium" pitchFamily="2" charset="0"/>
                <a:ea typeface="Work Sans Medium" pitchFamily="2" charset="0"/>
                <a:cs typeface="Times New Roman" panose="02020603050405020304" pitchFamily="18" charset="0"/>
              </a:rPr>
              <a:t>What do you think is the appropriate timeframe for requiring submittal of a for-hire trip report?</a:t>
            </a:r>
          </a:p>
          <a:p>
            <a:pPr marL="457200" marR="0">
              <a:lnSpc>
                <a:spcPct val="107000"/>
              </a:lnSpc>
              <a:buNone/>
            </a:pPr>
            <a:r>
              <a:rPr lang="en-US" sz="900" dirty="0">
                <a:effectLst/>
                <a:latin typeface="Work Sans Medium" pitchFamily="2" charset="0"/>
                <a:ea typeface="Work Sans Medium" pitchFamily="2" charset="0"/>
                <a:cs typeface="Times New Roman" panose="02020603050405020304" pitchFamily="18" charset="0"/>
              </a:rPr>
              <a:t> </a:t>
            </a:r>
          </a:p>
          <a:p>
            <a:pPr marL="0" marR="0" lvl="0" indent="0">
              <a:lnSpc>
                <a:spcPct val="107000"/>
              </a:lnSpc>
              <a:buNone/>
            </a:pPr>
            <a:r>
              <a:rPr lang="en-US" sz="1800" dirty="0">
                <a:effectLst/>
                <a:latin typeface="Work Sans Medium" pitchFamily="2" charset="0"/>
                <a:ea typeface="Work Sans Medium" pitchFamily="2" charset="0"/>
                <a:cs typeface="Times New Roman" panose="02020603050405020304" pitchFamily="18" charset="0"/>
              </a:rPr>
              <a:t>2)   </a:t>
            </a:r>
            <a:r>
              <a:rPr lang="en-US" sz="1800" b="1" u="sng" dirty="0">
                <a:effectLst/>
                <a:latin typeface="Work Sans Medium" pitchFamily="2" charset="0"/>
                <a:ea typeface="Work Sans Medium" pitchFamily="2" charset="0"/>
                <a:cs typeface="Times New Roman" panose="02020603050405020304" pitchFamily="18" charset="0"/>
              </a:rPr>
              <a:t>Trip Notification</a:t>
            </a:r>
            <a:r>
              <a:rPr lang="en-US" sz="1800" b="1" dirty="0">
                <a:effectLst/>
                <a:latin typeface="Work Sans Medium" pitchFamily="2" charset="0"/>
                <a:ea typeface="Work Sans Medium" pitchFamily="2" charset="0"/>
                <a:cs typeface="Times New Roman" panose="02020603050405020304" pitchFamily="18" charset="0"/>
              </a:rPr>
              <a:t>:  </a:t>
            </a:r>
            <a:r>
              <a:rPr lang="en-US" sz="1800" dirty="0">
                <a:effectLst/>
                <a:latin typeface="Work Sans Medium" pitchFamily="2" charset="0"/>
                <a:ea typeface="Work Sans Medium" pitchFamily="2" charset="0"/>
                <a:cs typeface="Times New Roman" panose="02020603050405020304" pitchFamily="18" charset="0"/>
              </a:rPr>
              <a:t>What are your thoughts on requiring a trip notification when a for-hire permitted vessel leaves the dock for a fishing trip?  </a:t>
            </a:r>
          </a:p>
          <a:p>
            <a:pPr marL="742950" marR="0" lvl="1" indent="-285750">
              <a:lnSpc>
                <a:spcPct val="107000"/>
              </a:lnSpc>
              <a:buFont typeface="+mj-lt"/>
              <a:buAutoNum type="alphaLcPeriod"/>
            </a:pPr>
            <a:r>
              <a:rPr lang="en-US" sz="1800" dirty="0">
                <a:effectLst/>
                <a:latin typeface="Work Sans Medium" pitchFamily="2" charset="0"/>
                <a:ea typeface="Work Sans Medium" pitchFamily="2" charset="0"/>
                <a:cs typeface="Times New Roman" panose="02020603050405020304" pitchFamily="18" charset="0"/>
              </a:rPr>
              <a:t>When engaging in fishing activity?</a:t>
            </a:r>
          </a:p>
          <a:p>
            <a:pPr marL="742950" marR="0" lvl="1" indent="-285750">
              <a:lnSpc>
                <a:spcPct val="107000"/>
              </a:lnSpc>
              <a:buFont typeface="+mj-lt"/>
              <a:buAutoNum type="alphaLcPeriod"/>
            </a:pPr>
            <a:r>
              <a:rPr lang="en-US" sz="1800" dirty="0">
                <a:effectLst/>
                <a:latin typeface="Work Sans Medium" pitchFamily="2" charset="0"/>
                <a:ea typeface="Work Sans Medium" pitchFamily="2" charset="0"/>
                <a:cs typeface="Times New Roman" panose="02020603050405020304" pitchFamily="18" charset="0"/>
              </a:rPr>
              <a:t>When engaging in other for-hire activity (sunset cruise, dolphin watching, etc.)?</a:t>
            </a:r>
          </a:p>
          <a:p>
            <a:pPr marL="457200" marR="0">
              <a:lnSpc>
                <a:spcPct val="107000"/>
              </a:lnSpc>
              <a:buNone/>
            </a:pPr>
            <a:r>
              <a:rPr lang="en-US" sz="900" dirty="0">
                <a:effectLst/>
                <a:latin typeface="Work Sans Medium" pitchFamily="2" charset="0"/>
                <a:ea typeface="Work Sans Medium" pitchFamily="2" charset="0"/>
                <a:cs typeface="Times New Roman" panose="02020603050405020304" pitchFamily="18" charset="0"/>
              </a:rPr>
              <a:t> </a:t>
            </a:r>
          </a:p>
          <a:p>
            <a:pPr marL="0" marR="0" lvl="0" indent="0">
              <a:lnSpc>
                <a:spcPct val="107000"/>
              </a:lnSpc>
              <a:buNone/>
            </a:pPr>
            <a:r>
              <a:rPr lang="en-US" sz="1800" dirty="0">
                <a:effectLst/>
                <a:latin typeface="Work Sans Medium" pitchFamily="2" charset="0"/>
                <a:ea typeface="Work Sans Medium" pitchFamily="2" charset="0"/>
                <a:cs typeface="Times New Roman" panose="02020603050405020304" pitchFamily="18" charset="0"/>
              </a:rPr>
              <a:t>3)   Do you have general feedback for the Council on changing for-hire reporting requirements?</a:t>
            </a:r>
          </a:p>
          <a:p>
            <a:pPr marL="742950" marR="0" lvl="1" indent="-285750">
              <a:lnSpc>
                <a:spcPct val="107000"/>
              </a:lnSpc>
              <a:buFont typeface="+mj-lt"/>
              <a:buAutoNum type="alphaLcPeriod"/>
            </a:pPr>
            <a:r>
              <a:rPr lang="en-US" sz="1800" dirty="0">
                <a:effectLst/>
                <a:latin typeface="Work Sans Medium" pitchFamily="2" charset="0"/>
                <a:ea typeface="Work Sans Medium" pitchFamily="2" charset="0"/>
                <a:cs typeface="Times New Roman" panose="02020603050405020304" pitchFamily="18" charset="0"/>
              </a:rPr>
              <a:t>Reporting frequency?</a:t>
            </a:r>
          </a:p>
          <a:p>
            <a:pPr marL="742950" marR="0" lvl="1" indent="-285750">
              <a:lnSpc>
                <a:spcPct val="107000"/>
              </a:lnSpc>
              <a:buFont typeface="+mj-lt"/>
              <a:buAutoNum type="alphaLcPeriod"/>
            </a:pPr>
            <a:r>
              <a:rPr lang="en-US" sz="1800" dirty="0">
                <a:effectLst/>
                <a:latin typeface="Work Sans Medium" pitchFamily="2" charset="0"/>
                <a:ea typeface="Work Sans Medium" pitchFamily="2" charset="0"/>
                <a:cs typeface="Times New Roman" panose="02020603050405020304" pitchFamily="18" charset="0"/>
              </a:rPr>
              <a:t>Requiring a trip notification?</a:t>
            </a:r>
          </a:p>
          <a:p>
            <a:pPr marL="742950" marR="0" lvl="1" indent="-285750">
              <a:lnSpc>
                <a:spcPct val="107000"/>
              </a:lnSpc>
              <a:buFont typeface="+mj-lt"/>
              <a:buAutoNum type="alphaLcPeriod"/>
            </a:pPr>
            <a:r>
              <a:rPr lang="en-US" sz="1800" dirty="0">
                <a:effectLst/>
                <a:latin typeface="Work Sans Medium" pitchFamily="2" charset="0"/>
                <a:ea typeface="Work Sans Medium" pitchFamily="2" charset="0"/>
                <a:cs typeface="Times New Roman" panose="02020603050405020304" pitchFamily="18" charset="0"/>
              </a:rPr>
              <a:t>Landing at approved landing locations?</a:t>
            </a:r>
          </a:p>
          <a:p>
            <a:pPr marL="742950" marR="0" lvl="1" indent="-285750">
              <a:lnSpc>
                <a:spcPct val="107000"/>
              </a:lnSpc>
              <a:buFont typeface="+mj-lt"/>
              <a:buAutoNum type="alphaLcPeriod"/>
            </a:pPr>
            <a:r>
              <a:rPr lang="en-US" sz="1800" dirty="0">
                <a:effectLst/>
                <a:latin typeface="Work Sans Medium" pitchFamily="2" charset="0"/>
                <a:ea typeface="Work Sans Medium" pitchFamily="2" charset="0"/>
                <a:cs typeface="Times New Roman" panose="02020603050405020304" pitchFamily="18" charset="0"/>
              </a:rPr>
              <a:t>Requiring participation in a validation survey if selected?</a:t>
            </a:r>
          </a:p>
          <a:p>
            <a:pPr marL="742950" marR="0" lvl="1" indent="-285750">
              <a:lnSpc>
                <a:spcPct val="107000"/>
              </a:lnSpc>
              <a:buFont typeface="+mj-lt"/>
              <a:buAutoNum type="alphaLcPeriod"/>
            </a:pPr>
            <a:r>
              <a:rPr lang="en-US" sz="1800" dirty="0">
                <a:effectLst/>
                <a:latin typeface="Work Sans Medium" pitchFamily="2" charset="0"/>
                <a:ea typeface="Work Sans Medium" pitchFamily="2" charset="0"/>
                <a:cs typeface="Times New Roman" panose="02020603050405020304" pitchFamily="18" charset="0"/>
              </a:rPr>
              <a:t>Revising reporting of economic data?</a:t>
            </a:r>
          </a:p>
          <a:p>
            <a:pPr marL="742950" marR="0" lvl="1" indent="-285750">
              <a:lnSpc>
                <a:spcPct val="107000"/>
              </a:lnSpc>
              <a:spcAft>
                <a:spcPts val="800"/>
              </a:spcAft>
              <a:buFont typeface="+mj-lt"/>
              <a:buAutoNum type="alphaLcPeriod"/>
            </a:pPr>
            <a:r>
              <a:rPr lang="en-US" sz="1800" dirty="0">
                <a:effectLst/>
                <a:latin typeface="Work Sans Medium" pitchFamily="2" charset="0"/>
                <a:ea typeface="Work Sans Medium" pitchFamily="2" charset="0"/>
                <a:cs typeface="Times New Roman" panose="02020603050405020304" pitchFamily="18" charset="0"/>
              </a:rPr>
              <a:t>Changing Did Not Fish reports requirements?</a:t>
            </a:r>
          </a:p>
          <a:p>
            <a:pPr marL="0" marR="0" lvl="0" indent="0">
              <a:lnSpc>
                <a:spcPct val="107000"/>
              </a:lnSpc>
              <a:spcBef>
                <a:spcPts val="1200"/>
              </a:spcBef>
              <a:buNone/>
            </a:pPr>
            <a:endParaRPr lang="en-US" sz="1800" b="1" dirty="0">
              <a:effectLst/>
              <a:latin typeface="Work Sans Medium" pitchFamily="2" charset="0"/>
              <a:ea typeface="Work Sans Medium" pitchFamily="2"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C0CED7D0-0F8F-D825-7A2D-B449C6F228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5610617"/>
      </p:ext>
    </p:extLst>
  </p:cSld>
  <p:clrMapOvr>
    <a:masterClrMapping/>
  </p:clrMapOvr>
  <mc:AlternateContent xmlns:mc="http://schemas.openxmlformats.org/markup-compatibility/2006">
    <mc:Choice xmlns:p14="http://schemas.microsoft.com/office/powerpoint/2010/main" Requires="p14">
      <p:transition spd="slow" p14:dur="2000" advTm="21546"/>
    </mc:Choice>
    <mc:Fallback>
      <p:transition spd="slow" advTm="21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EA4C80-B51B-25E5-FC23-35ED754907F0}"/>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latin typeface="+mj-lt"/>
              </a:rPr>
              <a:t>WAYS TO PROVIDE COMMENTS</a:t>
            </a:r>
          </a:p>
        </p:txBody>
      </p:sp>
      <p:sp>
        <p:nvSpPr>
          <p:cNvPr id="6" name="Rectangle 5">
            <a:extLst>
              <a:ext uri="{FF2B5EF4-FFF2-40B4-BE49-F238E27FC236}">
                <a16:creationId xmlns:a16="http://schemas.microsoft.com/office/drawing/2014/main" id="{44B547D8-F62B-2897-44CF-DE9AAF22F653}"/>
              </a:ext>
            </a:extLst>
          </p:cNvPr>
          <p:cNvSpPr/>
          <p:nvPr/>
        </p:nvSpPr>
        <p:spPr>
          <a:xfrm>
            <a:off x="1586754" y="4678412"/>
            <a:ext cx="3505200" cy="1135042"/>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Myra Brouwer</a:t>
            </a:r>
          </a:p>
          <a:p>
            <a:pPr algn="ctr"/>
            <a:r>
              <a:rPr lang="en-US" dirty="0"/>
              <a:t>843-302-8436</a:t>
            </a:r>
          </a:p>
          <a:p>
            <a:pPr algn="ctr"/>
            <a:r>
              <a:rPr lang="en-US" dirty="0">
                <a:solidFill>
                  <a:schemeClr val="accent5"/>
                </a:solidFill>
                <a:hlinkClick r:id="rId5">
                  <a:extLst>
                    <a:ext uri="{A12FA001-AC4F-418D-AE19-62706E023703}">
                      <ahyp:hlinkClr xmlns:ahyp="http://schemas.microsoft.com/office/drawing/2018/hyperlinkcolor" val="tx"/>
                    </a:ext>
                  </a:extLst>
                </a:hlinkClick>
              </a:rPr>
              <a:t>Myra.Brouwer@safmc.net</a:t>
            </a:r>
            <a:r>
              <a:rPr lang="en-US" dirty="0">
                <a:solidFill>
                  <a:schemeClr val="accent5"/>
                </a:solidFill>
              </a:rPr>
              <a:t> </a:t>
            </a:r>
          </a:p>
        </p:txBody>
      </p:sp>
      <p:sp>
        <p:nvSpPr>
          <p:cNvPr id="3" name="TextBox 2">
            <a:extLst>
              <a:ext uri="{FF2B5EF4-FFF2-40B4-BE49-F238E27FC236}">
                <a16:creationId xmlns:a16="http://schemas.microsoft.com/office/drawing/2014/main" id="{CDDF198F-C917-DD3F-4F42-DB59D57C1C74}"/>
              </a:ext>
            </a:extLst>
          </p:cNvPr>
          <p:cNvSpPr txBox="1"/>
          <p:nvPr/>
        </p:nvSpPr>
        <p:spPr>
          <a:xfrm>
            <a:off x="508375" y="1793031"/>
            <a:ext cx="11018901" cy="2831544"/>
          </a:xfrm>
          <a:prstGeom prst="rect">
            <a:avLst/>
          </a:prstGeom>
          <a:noFill/>
        </p:spPr>
        <p:txBody>
          <a:bodyPr wrap="square" rtlCol="0">
            <a:spAutoFit/>
          </a:bodyPr>
          <a:lstStyle/>
          <a:p>
            <a:pPr>
              <a:spcBef>
                <a:spcPts val="0"/>
              </a:spcBef>
            </a:pPr>
            <a:r>
              <a:rPr lang="en-US" sz="2000" b="1" dirty="0">
                <a:effectLst/>
                <a:ea typeface="Times New Roman" panose="02020603050405020304" pitchFamily="18" charset="0"/>
              </a:rPr>
              <a:t>Written comments: </a:t>
            </a:r>
            <a:r>
              <a:rPr lang="en-US" sz="2000" dirty="0">
                <a:effectLst/>
                <a:ea typeface="Times New Roman" panose="02020603050405020304" pitchFamily="18" charset="0"/>
              </a:rPr>
              <a:t>Use the online form available from the </a:t>
            </a:r>
            <a:r>
              <a:rPr lang="en-US" sz="2000" dirty="0">
                <a:ea typeface="Times New Roman" panose="02020603050405020304" pitchFamily="18" charset="0"/>
                <a:hlinkClick r:id="rId6"/>
              </a:rPr>
              <a:t>Improvements to For-Hire Reporting Amendment </a:t>
            </a:r>
            <a:r>
              <a:rPr lang="en-US" sz="2000" dirty="0">
                <a:effectLst/>
                <a:ea typeface="Times New Roman" panose="02020603050405020304" pitchFamily="18" charset="0"/>
                <a:hlinkClick r:id="rId6"/>
              </a:rPr>
              <a:t>page</a:t>
            </a:r>
            <a:r>
              <a:rPr lang="en-US" sz="2000" dirty="0">
                <a:effectLst/>
                <a:ea typeface="Times New Roman" panose="02020603050405020304" pitchFamily="18" charset="0"/>
              </a:rPr>
              <a:t> on the Council’s website (</a:t>
            </a:r>
            <a:r>
              <a:rPr lang="en-US" sz="2000" dirty="0">
                <a:effectLst/>
                <a:ea typeface="Times New Roman" panose="02020603050405020304" pitchFamily="18" charset="0"/>
                <a:hlinkClick r:id="rId7"/>
              </a:rPr>
              <a:t>www.safmc.net</a:t>
            </a:r>
            <a:r>
              <a:rPr lang="en-US" sz="2000" dirty="0">
                <a:effectLst/>
                <a:ea typeface="Times New Roman" panose="02020603050405020304" pitchFamily="18" charset="0"/>
              </a:rPr>
              <a:t>). </a:t>
            </a:r>
            <a:r>
              <a:rPr lang="en-US" sz="2000" b="1" dirty="0">
                <a:effectLst/>
                <a:ea typeface="Times New Roman" panose="02020603050405020304" pitchFamily="18" charset="0"/>
              </a:rPr>
              <a:t>Submit by 5:00 PM on </a:t>
            </a:r>
            <a:r>
              <a:rPr lang="en-US" sz="2000" b="1" dirty="0">
                <a:ea typeface="Times New Roman" panose="02020603050405020304" pitchFamily="18" charset="0"/>
              </a:rPr>
              <a:t>May 8, 2025.</a:t>
            </a:r>
            <a:endParaRPr lang="en-US" sz="2000" b="1" dirty="0">
              <a:effectLst/>
              <a:ea typeface="Times New Roman" panose="02020603050405020304" pitchFamily="18" charset="0"/>
            </a:endParaRPr>
          </a:p>
          <a:p>
            <a:pPr>
              <a:spcBef>
                <a:spcPts val="0"/>
              </a:spcBef>
            </a:pPr>
            <a:endParaRPr lang="en-US" sz="2000" b="1" dirty="0">
              <a:ea typeface="Times New Roman" panose="02020603050405020304" pitchFamily="18" charset="0"/>
            </a:endParaRPr>
          </a:p>
          <a:p>
            <a:pPr>
              <a:spcBef>
                <a:spcPts val="0"/>
              </a:spcBef>
            </a:pPr>
            <a:r>
              <a:rPr lang="en-US" sz="2000" b="1" dirty="0"/>
              <a:t>Comments by mail: </a:t>
            </a:r>
            <a:r>
              <a:rPr lang="en-US" sz="2000" dirty="0"/>
              <a:t>Send comments to John Carmichael, Executive Director, SAFMC, 4055 Faber Place Drive, Suite 201, N.  Charleston, SC 29405</a:t>
            </a:r>
          </a:p>
          <a:p>
            <a:pPr>
              <a:spcBef>
                <a:spcPts val="0"/>
              </a:spcBef>
            </a:pPr>
            <a:endParaRPr lang="en-US" sz="2000" b="1" dirty="0"/>
          </a:p>
          <a:p>
            <a:pPr>
              <a:spcBef>
                <a:spcPts val="0"/>
              </a:spcBef>
            </a:pPr>
            <a:r>
              <a:rPr lang="en-US" sz="2000" b="1" dirty="0"/>
              <a:t>Comments by fax: </a:t>
            </a:r>
            <a:r>
              <a:rPr lang="en-US" sz="2000" dirty="0"/>
              <a:t>843-769-4520</a:t>
            </a:r>
            <a:endParaRPr lang="en-US" sz="2000" dirty="0">
              <a:effectLst/>
              <a:ea typeface="Times New Roman" panose="02020603050405020304" pitchFamily="18" charset="0"/>
            </a:endParaRPr>
          </a:p>
          <a:p>
            <a:endParaRPr lang="en-US" dirty="0"/>
          </a:p>
        </p:txBody>
      </p:sp>
      <p:sp>
        <p:nvSpPr>
          <p:cNvPr id="4" name="Rectangle 3">
            <a:extLst>
              <a:ext uri="{FF2B5EF4-FFF2-40B4-BE49-F238E27FC236}">
                <a16:creationId xmlns:a16="http://schemas.microsoft.com/office/drawing/2014/main" id="{EDEBE398-116A-7D22-B39B-F3D52493279C}"/>
              </a:ext>
            </a:extLst>
          </p:cNvPr>
          <p:cNvSpPr/>
          <p:nvPr/>
        </p:nvSpPr>
        <p:spPr>
          <a:xfrm>
            <a:off x="5504330" y="4678412"/>
            <a:ext cx="3505200" cy="1135042"/>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John Hadley</a:t>
            </a:r>
          </a:p>
          <a:p>
            <a:pPr algn="ctr"/>
            <a:r>
              <a:rPr lang="en-US"/>
              <a:t>843-302-8432</a:t>
            </a:r>
            <a:endParaRPr lang="en-US" dirty="0"/>
          </a:p>
          <a:p>
            <a:pPr algn="ctr"/>
            <a:r>
              <a:rPr lang="en-US" dirty="0">
                <a:solidFill>
                  <a:schemeClr val="accent5"/>
                </a:solidFill>
                <a:hlinkClick r:id="rId8">
                  <a:extLst>
                    <a:ext uri="{A12FA001-AC4F-418D-AE19-62706E023703}">
                      <ahyp:hlinkClr xmlns:ahyp="http://schemas.microsoft.com/office/drawing/2018/hyperlinkcolor" val="tx"/>
                    </a:ext>
                  </a:extLst>
                </a:hlinkClick>
              </a:rPr>
              <a:t>John.Hadley@safmc.net</a:t>
            </a:r>
            <a:r>
              <a:rPr lang="en-US" dirty="0">
                <a:solidFill>
                  <a:schemeClr val="accent5"/>
                </a:solidFill>
              </a:rPr>
              <a:t> </a:t>
            </a:r>
          </a:p>
        </p:txBody>
      </p:sp>
      <p:pic>
        <p:nvPicPr>
          <p:cNvPr id="12" name="Audio 11">
            <a:hlinkClick r:id="" action="ppaction://media"/>
            <a:extLst>
              <a:ext uri="{FF2B5EF4-FFF2-40B4-BE49-F238E27FC236}">
                <a16:creationId xmlns:a16="http://schemas.microsoft.com/office/drawing/2014/main" id="{0600A9ED-4B7B-1A4A-E1E1-21DB65E8F01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1060478"/>
      </p:ext>
    </p:extLst>
  </p:cSld>
  <p:clrMapOvr>
    <a:masterClrMapping/>
  </p:clrMapOvr>
  <mc:AlternateContent xmlns:mc="http://schemas.openxmlformats.org/markup-compatibility/2006">
    <mc:Choice xmlns:p14="http://schemas.microsoft.com/office/powerpoint/2010/main" Requires="p14">
      <p:transition spd="slow" p14:dur="2000" advTm="66314"/>
    </mc:Choice>
    <mc:Fallback>
      <p:transition spd="slow" advTm="66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6BCD2A-ED1C-650D-E749-416B0C2F290B}"/>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a:latin typeface="+mj-lt"/>
              </a:rPr>
              <a:t>WHAT IS SCOPING?</a:t>
            </a:r>
            <a:endParaRPr lang="en-US" sz="4800" b="1" dirty="0">
              <a:latin typeface="+mj-lt"/>
            </a:endParaRPr>
          </a:p>
        </p:txBody>
      </p:sp>
      <p:sp>
        <p:nvSpPr>
          <p:cNvPr id="3" name="TextBox 2">
            <a:extLst>
              <a:ext uri="{FF2B5EF4-FFF2-40B4-BE49-F238E27FC236}">
                <a16:creationId xmlns:a16="http://schemas.microsoft.com/office/drawing/2014/main" id="{821DF2B2-6DAC-3C29-F96F-6BD50AA992D5}"/>
              </a:ext>
            </a:extLst>
          </p:cNvPr>
          <p:cNvSpPr txBox="1"/>
          <p:nvPr/>
        </p:nvSpPr>
        <p:spPr>
          <a:xfrm>
            <a:off x="316992" y="1706880"/>
            <a:ext cx="11558016" cy="255454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t>Early step in the amendment development process</a:t>
            </a:r>
          </a:p>
          <a:p>
            <a:pPr marL="285750" indent="-285750">
              <a:spcAft>
                <a:spcPts val="1200"/>
              </a:spcAft>
              <a:buFont typeface="Arial" panose="020B0604020202020204" pitchFamily="34" charset="0"/>
              <a:buChar char="•"/>
            </a:pPr>
            <a:r>
              <a:rPr lang="en-US" sz="2800" b="1" dirty="0"/>
              <a:t>Council: </a:t>
            </a:r>
            <a:r>
              <a:rPr lang="en-US" sz="2800" dirty="0"/>
              <a:t>Informs the public of management issues that may require regulatory changes</a:t>
            </a:r>
          </a:p>
          <a:p>
            <a:pPr marL="285750" indent="-285750">
              <a:spcAft>
                <a:spcPts val="1200"/>
              </a:spcAft>
              <a:buFont typeface="Arial" panose="020B0604020202020204" pitchFamily="34" charset="0"/>
              <a:buChar char="•"/>
            </a:pPr>
            <a:r>
              <a:rPr lang="en-US" sz="2800" b="1" dirty="0"/>
              <a:t>Public: </a:t>
            </a:r>
            <a:r>
              <a:rPr lang="en-US" sz="2800" dirty="0"/>
              <a:t>Informs the Council of what changes should be considered in an amendment to address management issues</a:t>
            </a:r>
          </a:p>
        </p:txBody>
      </p:sp>
      <p:pic>
        <p:nvPicPr>
          <p:cNvPr id="18" name="Audio 17">
            <a:hlinkClick r:id="" action="ppaction://media"/>
            <a:extLst>
              <a:ext uri="{FF2B5EF4-FFF2-40B4-BE49-F238E27FC236}">
                <a16:creationId xmlns:a16="http://schemas.microsoft.com/office/drawing/2014/main" id="{70D8C8AC-DD8E-4EEA-91C6-A10843F212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9653640"/>
      </p:ext>
    </p:extLst>
  </p:cSld>
  <p:clrMapOvr>
    <a:masterClrMapping/>
  </p:clrMapOvr>
  <mc:AlternateContent xmlns:mc="http://schemas.openxmlformats.org/markup-compatibility/2006">
    <mc:Choice xmlns:p14="http://schemas.microsoft.com/office/powerpoint/2010/main" Requires="p14">
      <p:transition spd="slow" p14:dur="2000" advTm="17864"/>
    </mc:Choice>
    <mc:Fallback>
      <p:transition spd="slow" advTm="1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A93C4-188A-BE58-4DA5-CA4E9CB3678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7F2715F-26D2-296A-5050-71E58EC368BA}"/>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latin typeface="+mj-lt"/>
              </a:rPr>
              <a:t>WHAT IS SCOPING?</a:t>
            </a:r>
          </a:p>
        </p:txBody>
      </p:sp>
      <p:sp>
        <p:nvSpPr>
          <p:cNvPr id="3" name="TextBox 2">
            <a:extLst>
              <a:ext uri="{FF2B5EF4-FFF2-40B4-BE49-F238E27FC236}">
                <a16:creationId xmlns:a16="http://schemas.microsoft.com/office/drawing/2014/main" id="{211E0CD4-9334-87A3-AAE5-B19C7CA51755}"/>
              </a:ext>
            </a:extLst>
          </p:cNvPr>
          <p:cNvSpPr txBox="1"/>
          <p:nvPr/>
        </p:nvSpPr>
        <p:spPr>
          <a:xfrm>
            <a:off x="316992" y="1706880"/>
            <a:ext cx="11558016" cy="517064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t>Amendments include:</a:t>
            </a:r>
          </a:p>
          <a:p>
            <a:pPr marL="798513" lvl="1" indent="-341313">
              <a:spcAft>
                <a:spcPts val="1200"/>
              </a:spcAft>
              <a:buFont typeface="Arial" panose="020B0604020202020204" pitchFamily="34" charset="0"/>
              <a:buChar char="•"/>
            </a:pPr>
            <a:r>
              <a:rPr lang="en-US" sz="2800" dirty="0">
                <a:solidFill>
                  <a:schemeClr val="accent5">
                    <a:lumMod val="75000"/>
                  </a:schemeClr>
                </a:solidFill>
              </a:rPr>
              <a:t>Actions</a:t>
            </a:r>
            <a:r>
              <a:rPr lang="en-US" sz="2800" dirty="0"/>
              <a:t> – the types of regulatory changes being considered; For example: “Change the reporting frequency”</a:t>
            </a:r>
          </a:p>
          <a:p>
            <a:pPr marL="742950" lvl="1" indent="-285750">
              <a:spcAft>
                <a:spcPts val="1200"/>
              </a:spcAft>
              <a:buFont typeface="Arial" panose="020B0604020202020204" pitchFamily="34" charset="0"/>
              <a:buChar char="•"/>
            </a:pPr>
            <a:r>
              <a:rPr lang="en-US" sz="2800" dirty="0">
                <a:solidFill>
                  <a:schemeClr val="accent5">
                    <a:lumMod val="75000"/>
                  </a:schemeClr>
                </a:solidFill>
              </a:rPr>
              <a:t>Alternatives</a:t>
            </a:r>
            <a:r>
              <a:rPr lang="en-US" sz="2800" dirty="0"/>
              <a:t> – specific options under each action</a:t>
            </a:r>
          </a:p>
          <a:p>
            <a:pPr lvl="2">
              <a:spcAft>
                <a:spcPts val="1200"/>
              </a:spcAft>
            </a:pPr>
            <a:r>
              <a:rPr lang="en-US" sz="2800" dirty="0"/>
              <a:t>For example: “reporting is required at the end of every trip”</a:t>
            </a:r>
          </a:p>
          <a:p>
            <a:pPr marL="285750" indent="-285750">
              <a:spcAft>
                <a:spcPts val="1200"/>
              </a:spcAft>
              <a:buFont typeface="Arial" panose="020B0604020202020204" pitchFamily="34" charset="0"/>
              <a:buChar char="•"/>
            </a:pPr>
            <a:r>
              <a:rPr lang="en-US" sz="2800" dirty="0"/>
              <a:t>Goal of scoping: Identify what actions and alternatives are “on the table”</a:t>
            </a:r>
          </a:p>
          <a:p>
            <a:pPr marL="285750" indent="-285750">
              <a:spcAft>
                <a:spcPts val="1200"/>
              </a:spcAft>
              <a:buFont typeface="Arial" panose="020B0604020202020204" pitchFamily="34" charset="0"/>
              <a:buChar char="•"/>
            </a:pPr>
            <a:r>
              <a:rPr lang="en-US" sz="2800" dirty="0"/>
              <a:t>Later… Public hearings will ask which of the alternatives should be selected for implementation</a:t>
            </a:r>
          </a:p>
        </p:txBody>
      </p:sp>
      <p:pic>
        <p:nvPicPr>
          <p:cNvPr id="19" name="Audio 18">
            <a:hlinkClick r:id="" action="ppaction://media"/>
            <a:extLst>
              <a:ext uri="{FF2B5EF4-FFF2-40B4-BE49-F238E27FC236}">
                <a16:creationId xmlns:a16="http://schemas.microsoft.com/office/drawing/2014/main" id="{6CDA5BEA-C155-8B0D-A237-29427CDFA34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44769734"/>
      </p:ext>
    </p:extLst>
  </p:cSld>
  <p:clrMapOvr>
    <a:masterClrMapping/>
  </p:clrMapOvr>
  <mc:AlternateContent xmlns:mc="http://schemas.openxmlformats.org/markup-compatibility/2006">
    <mc:Choice xmlns:p14="http://schemas.microsoft.com/office/powerpoint/2010/main" Requires="p14">
      <p:transition spd="slow" p14:dur="2000" advTm="41390"/>
    </mc:Choice>
    <mc:Fallback>
      <p:transition spd="slow" advTm="4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EA4C80-B51B-25E5-FC23-35ED754907F0}"/>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latin typeface="+mj-lt"/>
              </a:rPr>
              <a:t>WHAT IS BEING SCOPED?</a:t>
            </a:r>
          </a:p>
        </p:txBody>
      </p:sp>
      <p:sp>
        <p:nvSpPr>
          <p:cNvPr id="7" name="TextBox 6">
            <a:extLst>
              <a:ext uri="{FF2B5EF4-FFF2-40B4-BE49-F238E27FC236}">
                <a16:creationId xmlns:a16="http://schemas.microsoft.com/office/drawing/2014/main" id="{50C62512-EBF8-AAAE-26C0-E251FC7DC9B4}"/>
              </a:ext>
            </a:extLst>
          </p:cNvPr>
          <p:cNvSpPr txBox="1"/>
          <p:nvPr/>
        </p:nvSpPr>
        <p:spPr>
          <a:xfrm>
            <a:off x="316992" y="1706880"/>
            <a:ext cx="7420995" cy="4493538"/>
          </a:xfrm>
          <a:prstGeom prst="rect">
            <a:avLst/>
          </a:prstGeom>
          <a:noFill/>
        </p:spPr>
        <p:txBody>
          <a:bodyPr wrap="square" rtlCol="0">
            <a:spAutoFit/>
          </a:bodyPr>
          <a:lstStyle/>
          <a:p>
            <a:pPr>
              <a:spcAft>
                <a:spcPts val="1200"/>
              </a:spcAft>
            </a:pPr>
            <a:r>
              <a:rPr lang="en-US" sz="3200" dirty="0"/>
              <a:t>Changes needed to improve reporting for the federal for-hire fleet so that:</a:t>
            </a:r>
          </a:p>
          <a:p>
            <a:pPr marL="914400" lvl="1" indent="-457200">
              <a:spcAft>
                <a:spcPts val="1200"/>
              </a:spcAft>
              <a:buFont typeface="Arial" panose="020B0604020202020204" pitchFamily="34" charset="0"/>
              <a:buChar char="•"/>
            </a:pPr>
            <a:r>
              <a:rPr lang="en-US" sz="3200" dirty="0">
                <a:solidFill>
                  <a:srgbClr val="0070C0"/>
                </a:solidFill>
              </a:rPr>
              <a:t>Compliance improves</a:t>
            </a:r>
          </a:p>
          <a:p>
            <a:pPr marL="914400" lvl="1" indent="-457200">
              <a:spcAft>
                <a:spcPts val="1200"/>
              </a:spcAft>
              <a:buFont typeface="Arial" panose="020B0604020202020204" pitchFamily="34" charset="0"/>
              <a:buChar char="•"/>
            </a:pPr>
            <a:r>
              <a:rPr lang="en-US" sz="3200" dirty="0">
                <a:solidFill>
                  <a:srgbClr val="0070C0"/>
                </a:solidFill>
              </a:rPr>
              <a:t>Collected data can be used directly in management</a:t>
            </a:r>
          </a:p>
          <a:p>
            <a:pPr marL="914400" lvl="1" indent="-457200">
              <a:spcAft>
                <a:spcPts val="1200"/>
              </a:spcAft>
              <a:buFont typeface="Arial" panose="020B0604020202020204" pitchFamily="34" charset="0"/>
              <a:buChar char="•"/>
            </a:pPr>
            <a:r>
              <a:rPr lang="en-US" sz="3200" dirty="0">
                <a:solidFill>
                  <a:srgbClr val="0070C0"/>
                </a:solidFill>
              </a:rPr>
              <a:t>The reporting burden is minimized</a:t>
            </a:r>
          </a:p>
        </p:txBody>
      </p:sp>
      <p:pic>
        <p:nvPicPr>
          <p:cNvPr id="3" name="Picture 2">
            <a:extLst>
              <a:ext uri="{FF2B5EF4-FFF2-40B4-BE49-F238E27FC236}">
                <a16:creationId xmlns:a16="http://schemas.microsoft.com/office/drawing/2014/main" id="{26DF9BF9-C3BE-0879-6FA4-8811147F5CA1}"/>
              </a:ext>
            </a:extLst>
          </p:cNvPr>
          <p:cNvPicPr>
            <a:picLocks noChangeAspect="1"/>
          </p:cNvPicPr>
          <p:nvPr/>
        </p:nvPicPr>
        <p:blipFill>
          <a:blip r:embed="rId6" cstate="print">
            <a:extLst>
              <a:ext uri="{28A0092B-C50C-407E-A947-70E740481C1C}">
                <a14:useLocalDpi xmlns:a14="http://schemas.microsoft.com/office/drawing/2010/main" val="0"/>
              </a:ext>
            </a:extLst>
          </a:blip>
          <a:srcRect l="9608" r="9608"/>
          <a:stretch>
            <a:fillRect/>
          </a:stretch>
        </p:blipFill>
        <p:spPr bwMode="auto">
          <a:xfrm>
            <a:off x="7108824" y="1656141"/>
            <a:ext cx="4770399" cy="4646335"/>
          </a:xfrm>
          <a:prstGeom prst="rect">
            <a:avLst/>
          </a:prstGeom>
          <a:noFill/>
          <a:ln>
            <a:noFill/>
          </a:ln>
          <a:extLst>
            <a:ext uri="{53640926-AAD7-44D8-BBD7-CCE9431645EC}">
              <a14:shadowObscured xmlns:a14="http://schemas.microsoft.com/office/drawing/2010/main"/>
            </a:ext>
          </a:extLst>
        </p:spPr>
      </p:pic>
      <p:pic>
        <p:nvPicPr>
          <p:cNvPr id="24" name="Audio 23">
            <a:hlinkClick r:id="" action="ppaction://media"/>
            <a:extLst>
              <a:ext uri="{FF2B5EF4-FFF2-40B4-BE49-F238E27FC236}">
                <a16:creationId xmlns:a16="http://schemas.microsoft.com/office/drawing/2014/main" id="{A2732C5C-9D28-273C-E4AA-49ACDDB848B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564602973"/>
      </p:ext>
    </p:extLst>
  </p:cSld>
  <p:clrMapOvr>
    <a:masterClrMapping/>
  </p:clrMapOvr>
  <mc:AlternateContent xmlns:mc="http://schemas.openxmlformats.org/markup-compatibility/2006">
    <mc:Choice xmlns:p14="http://schemas.microsoft.com/office/powerpoint/2010/main" Requires="p14">
      <p:transition spd="slow" p14:dur="2000" advTm="38816"/>
    </mc:Choice>
    <mc:Fallback>
      <p:transition spd="slow" advTm="3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87491-B013-3509-F52A-7597E71897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324D4E-23D7-EDBB-502F-B999275D1C90}"/>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latin typeface="+mj-lt"/>
              </a:rPr>
              <a:t>BACKGROUND</a:t>
            </a:r>
          </a:p>
        </p:txBody>
      </p:sp>
      <p:sp>
        <p:nvSpPr>
          <p:cNvPr id="3" name="TextBox 2">
            <a:extLst>
              <a:ext uri="{FF2B5EF4-FFF2-40B4-BE49-F238E27FC236}">
                <a16:creationId xmlns:a16="http://schemas.microsoft.com/office/drawing/2014/main" id="{2B3F41F3-4D1F-6978-D602-F9A2DCAA8FC9}"/>
              </a:ext>
            </a:extLst>
          </p:cNvPr>
          <p:cNvSpPr txBox="1"/>
          <p:nvPr/>
        </p:nvSpPr>
        <p:spPr>
          <a:xfrm>
            <a:off x="412376" y="1801906"/>
            <a:ext cx="11143130" cy="4401205"/>
          </a:xfrm>
          <a:prstGeom prst="rect">
            <a:avLst/>
          </a:prstGeom>
          <a:noFill/>
        </p:spPr>
        <p:txBody>
          <a:bodyPr wrap="square" rtlCol="0">
            <a:spAutoFit/>
          </a:bodyPr>
          <a:lstStyle/>
          <a:p>
            <a:r>
              <a:rPr lang="en-US" sz="2800" dirty="0"/>
              <a:t>In 2017, the Council submitted an amendment to put in place reporting requirements for federally permitted charter vessels. The amendment also modified the reporting frequency for </a:t>
            </a:r>
            <a:r>
              <a:rPr lang="en-US" sz="2800" dirty="0" err="1"/>
              <a:t>headboats</a:t>
            </a:r>
            <a:r>
              <a:rPr lang="en-US" sz="2800" dirty="0"/>
              <a:t>.</a:t>
            </a:r>
            <a:endParaRPr lang="en-US" sz="2800" dirty="0">
              <a:effectLst/>
              <a:latin typeface="Work Sans Medium" pitchFamily="2" charset="0"/>
              <a:ea typeface="Work Sans Medium" pitchFamily="2" charset="0"/>
              <a:cs typeface="Times New Roman" panose="02020603050405020304" pitchFamily="18" charset="0"/>
            </a:endParaRPr>
          </a:p>
          <a:p>
            <a:endParaRPr lang="en-US" sz="2800" dirty="0">
              <a:latin typeface="Work Sans Medium" pitchFamily="2" charset="0"/>
              <a:ea typeface="Work Sans Medium" pitchFamily="2" charset="0"/>
              <a:cs typeface="Times New Roman" panose="02020603050405020304" pitchFamily="18" charset="0"/>
            </a:endParaRPr>
          </a:p>
          <a:p>
            <a:r>
              <a:rPr lang="en-US" sz="2800" dirty="0">
                <a:effectLst/>
                <a:latin typeface="Work Sans Medium" pitchFamily="2" charset="0"/>
                <a:ea typeface="Work Sans Medium" pitchFamily="2" charset="0"/>
                <a:cs typeface="Times New Roman" panose="02020603050405020304" pitchFamily="18" charset="0"/>
              </a:rPr>
              <a:t>The Southeast For-Hire Integrated Electronic Reporting (SEFHIER) Program was launched in the South Atlantic in 2021 with the implementation of the Comprehensive For-Hire Electronic Reporting Amendment.</a:t>
            </a:r>
          </a:p>
          <a:p>
            <a:endParaRPr lang="en-US" sz="2800" dirty="0">
              <a:latin typeface="Work Sans Medium" pitchFamily="2" charset="0"/>
              <a:cs typeface="Times New Roman" panose="02020603050405020304" pitchFamily="18" charset="0"/>
            </a:endParaRPr>
          </a:p>
        </p:txBody>
      </p:sp>
      <p:pic>
        <p:nvPicPr>
          <p:cNvPr id="31" name="Audio 30">
            <a:hlinkClick r:id="" action="ppaction://media"/>
            <a:extLst>
              <a:ext uri="{FF2B5EF4-FFF2-40B4-BE49-F238E27FC236}">
                <a16:creationId xmlns:a16="http://schemas.microsoft.com/office/drawing/2014/main" id="{84AC218D-EF18-737E-AEFE-D4312057A1C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408433"/>
      </p:ext>
    </p:extLst>
  </p:cSld>
  <p:clrMapOvr>
    <a:masterClrMapping/>
  </p:clrMapOvr>
  <mc:AlternateContent xmlns:mc="http://schemas.openxmlformats.org/markup-compatibility/2006">
    <mc:Choice xmlns:p14="http://schemas.microsoft.com/office/powerpoint/2010/main" Requires="p14">
      <p:transition spd="slow" p14:dur="2000" advTm="56541"/>
    </mc:Choice>
    <mc:Fallback>
      <p:transition spd="slow" advTm="5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B1D0C-B4E3-EDCE-9001-31687B13681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EE35401-90AC-E690-C19F-06C081C6BF07}"/>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a:latin typeface="+mj-lt"/>
              </a:rPr>
              <a:t>BACKGROUND</a:t>
            </a:r>
            <a:endParaRPr lang="en-US" sz="4800" b="1" dirty="0">
              <a:latin typeface="+mj-lt"/>
            </a:endParaRPr>
          </a:p>
        </p:txBody>
      </p:sp>
      <p:sp>
        <p:nvSpPr>
          <p:cNvPr id="3" name="TextBox 2">
            <a:extLst>
              <a:ext uri="{FF2B5EF4-FFF2-40B4-BE49-F238E27FC236}">
                <a16:creationId xmlns:a16="http://schemas.microsoft.com/office/drawing/2014/main" id="{6A4F1DBA-87FA-A5D4-49CD-A16874FBDA42}"/>
              </a:ext>
            </a:extLst>
          </p:cNvPr>
          <p:cNvSpPr txBox="1"/>
          <p:nvPr/>
        </p:nvSpPr>
        <p:spPr>
          <a:xfrm>
            <a:off x="6455959" y="2107381"/>
            <a:ext cx="5182002" cy="3539430"/>
          </a:xfrm>
          <a:prstGeom prst="rect">
            <a:avLst/>
          </a:prstGeom>
          <a:noFill/>
        </p:spPr>
        <p:txBody>
          <a:bodyPr wrap="square" rtlCol="0">
            <a:spAutoFit/>
          </a:bodyPr>
          <a:lstStyle/>
          <a:p>
            <a:r>
              <a:rPr lang="en-US" sz="2800" dirty="0">
                <a:effectLst/>
                <a:latin typeface="Work Sans Medium" pitchFamily="2" charset="0"/>
                <a:ea typeface="Work Sans Medium" pitchFamily="2" charset="0"/>
                <a:cs typeface="Times New Roman" panose="02020603050405020304" pitchFamily="18" charset="0"/>
              </a:rPr>
              <a:t>Data are collected form the </a:t>
            </a:r>
            <a:r>
              <a:rPr lang="en-US" sz="2800" dirty="0" err="1">
                <a:effectLst/>
                <a:latin typeface="Work Sans Medium" pitchFamily="2" charset="0"/>
                <a:ea typeface="Work Sans Medium" pitchFamily="2" charset="0"/>
                <a:cs typeface="Times New Roman" panose="02020603050405020304" pitchFamily="18" charset="0"/>
              </a:rPr>
              <a:t>headboat</a:t>
            </a:r>
            <a:r>
              <a:rPr lang="en-US" sz="2800" dirty="0">
                <a:effectLst/>
                <a:latin typeface="Work Sans Medium" pitchFamily="2" charset="0"/>
                <a:ea typeface="Work Sans Medium" pitchFamily="2" charset="0"/>
                <a:cs typeface="Times New Roman" panose="02020603050405020304" pitchFamily="18" charset="0"/>
              </a:rPr>
              <a:t> component of the for-hire fleet through the Southeast Region </a:t>
            </a:r>
            <a:r>
              <a:rPr lang="en-US" sz="2800" dirty="0" err="1">
                <a:effectLst/>
                <a:latin typeface="Work Sans Medium" pitchFamily="2" charset="0"/>
                <a:ea typeface="Work Sans Medium" pitchFamily="2" charset="0"/>
                <a:cs typeface="Times New Roman" panose="02020603050405020304" pitchFamily="18" charset="0"/>
              </a:rPr>
              <a:t>Headboat</a:t>
            </a:r>
            <a:r>
              <a:rPr lang="en-US" sz="2800" dirty="0">
                <a:effectLst/>
                <a:latin typeface="Work Sans Medium" pitchFamily="2" charset="0"/>
                <a:ea typeface="Work Sans Medium" pitchFamily="2" charset="0"/>
                <a:cs typeface="Times New Roman" panose="02020603050405020304" pitchFamily="18" charset="0"/>
              </a:rPr>
              <a:t> Survey.</a:t>
            </a:r>
          </a:p>
          <a:p>
            <a:endParaRPr lang="en-US" sz="2800" dirty="0">
              <a:latin typeface="Work Sans Medium" pitchFamily="2" charset="0"/>
              <a:cs typeface="Times New Roman" panose="02020603050405020304" pitchFamily="18" charset="0"/>
            </a:endParaRPr>
          </a:p>
          <a:p>
            <a:r>
              <a:rPr lang="en-US" sz="2800" dirty="0">
                <a:latin typeface="Work Sans Medium" pitchFamily="2" charset="0"/>
                <a:cs typeface="Times New Roman" panose="02020603050405020304" pitchFamily="18" charset="0"/>
              </a:rPr>
              <a:t>This survey has been in place since 1972.</a:t>
            </a:r>
            <a:endParaRPr lang="en-US" sz="2800" dirty="0"/>
          </a:p>
        </p:txBody>
      </p:sp>
      <p:pic>
        <p:nvPicPr>
          <p:cNvPr id="4" name="Picture 3">
            <a:extLst>
              <a:ext uri="{FF2B5EF4-FFF2-40B4-BE49-F238E27FC236}">
                <a16:creationId xmlns:a16="http://schemas.microsoft.com/office/drawing/2014/main" id="{7FA6A071-ED2D-240C-0456-1B8630640363}"/>
              </a:ext>
            </a:extLst>
          </p:cNvPr>
          <p:cNvPicPr>
            <a:picLocks noChangeAspect="1"/>
          </p:cNvPicPr>
          <p:nvPr/>
        </p:nvPicPr>
        <p:blipFill>
          <a:blip r:embed="rId6"/>
          <a:stretch>
            <a:fillRect/>
          </a:stretch>
        </p:blipFill>
        <p:spPr>
          <a:xfrm>
            <a:off x="636494" y="2118393"/>
            <a:ext cx="5279409" cy="3517406"/>
          </a:xfrm>
          <a:prstGeom prst="rect">
            <a:avLst/>
          </a:prstGeom>
        </p:spPr>
      </p:pic>
      <p:pic>
        <p:nvPicPr>
          <p:cNvPr id="21" name="Audio 20">
            <a:hlinkClick r:id="" action="ppaction://media"/>
            <a:extLst>
              <a:ext uri="{FF2B5EF4-FFF2-40B4-BE49-F238E27FC236}">
                <a16:creationId xmlns:a16="http://schemas.microsoft.com/office/drawing/2014/main" id="{401B466E-3F3B-C2C4-7539-BD9D186A255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97808766"/>
      </p:ext>
    </p:extLst>
  </p:cSld>
  <p:clrMapOvr>
    <a:masterClrMapping/>
  </p:clrMapOvr>
  <mc:AlternateContent xmlns:mc="http://schemas.openxmlformats.org/markup-compatibility/2006">
    <mc:Choice xmlns:p14="http://schemas.microsoft.com/office/powerpoint/2010/main" Requires="p14">
      <p:transition spd="slow" p14:dur="2000" advTm="15576"/>
    </mc:Choice>
    <mc:Fallback>
      <p:transition spd="slow" advTm="15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8ADB4-16CE-216D-E1AE-1C14D4FCDB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1CA1EB1-8422-D22C-A6CE-FE74FC9FFB66}"/>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latin typeface="+mj-lt"/>
              </a:rPr>
              <a:t>WHY ARE CHANGES NEEDED?</a:t>
            </a:r>
          </a:p>
        </p:txBody>
      </p:sp>
      <p:sp>
        <p:nvSpPr>
          <p:cNvPr id="3" name="TextBox 2">
            <a:extLst>
              <a:ext uri="{FF2B5EF4-FFF2-40B4-BE49-F238E27FC236}">
                <a16:creationId xmlns:a16="http://schemas.microsoft.com/office/drawing/2014/main" id="{8ED07917-7933-45ED-12A0-5E63A3D45541}"/>
              </a:ext>
            </a:extLst>
          </p:cNvPr>
          <p:cNvSpPr txBox="1"/>
          <p:nvPr/>
        </p:nvSpPr>
        <p:spPr>
          <a:xfrm>
            <a:off x="412376" y="1801906"/>
            <a:ext cx="11143130" cy="4893647"/>
          </a:xfrm>
          <a:prstGeom prst="rect">
            <a:avLst/>
          </a:prstGeom>
          <a:noFill/>
        </p:spPr>
        <p:txBody>
          <a:bodyPr wrap="square" rtlCol="0">
            <a:spAutoFit/>
          </a:bodyPr>
          <a:lstStyle/>
          <a:p>
            <a:r>
              <a:rPr lang="en-US" sz="2400" dirty="0">
                <a:effectLst/>
                <a:latin typeface="Work Sans Medium" pitchFamily="2" charset="0"/>
                <a:ea typeface="Work Sans Medium" pitchFamily="2" charset="0"/>
                <a:cs typeface="Times New Roman" panose="02020603050405020304" pitchFamily="18" charset="0"/>
              </a:rPr>
              <a:t>In June 2024, the Council started an amendment to improve compliance with reporting requirements for federally permitted </a:t>
            </a:r>
            <a:r>
              <a:rPr lang="en-US" sz="2400" dirty="0" err="1">
                <a:effectLst/>
                <a:latin typeface="Work Sans Medium" pitchFamily="2" charset="0"/>
                <a:ea typeface="Work Sans Medium" pitchFamily="2" charset="0"/>
                <a:cs typeface="Times New Roman" panose="02020603050405020304" pitchFamily="18" charset="0"/>
              </a:rPr>
              <a:t>headboat</a:t>
            </a:r>
            <a:r>
              <a:rPr lang="en-US" sz="2400" dirty="0">
                <a:effectLst/>
                <a:latin typeface="Work Sans Medium" pitchFamily="2" charset="0"/>
                <a:ea typeface="Work Sans Medium" pitchFamily="2" charset="0"/>
                <a:cs typeface="Times New Roman" panose="02020603050405020304" pitchFamily="18" charset="0"/>
              </a:rPr>
              <a:t> and charter vessels and make improvements to the reporting programs.</a:t>
            </a:r>
          </a:p>
          <a:p>
            <a:endParaRPr lang="en-US" sz="2400" dirty="0">
              <a:latin typeface="Work Sans Medium" pitchFamily="2" charset="0"/>
              <a:cs typeface="Times New Roman" panose="02020603050405020304" pitchFamily="18" charset="0"/>
            </a:endParaRPr>
          </a:p>
          <a:p>
            <a:r>
              <a:rPr lang="en-US" sz="2400" dirty="0"/>
              <a:t>The Gulf Council and the Highly Migratory Species Division of NMFS are also revamping reporting requirements for federally permitted for-hire vessels. </a:t>
            </a:r>
          </a:p>
          <a:p>
            <a:endParaRPr lang="en-US" sz="2400" dirty="0"/>
          </a:p>
          <a:p>
            <a:r>
              <a:rPr lang="en-US" sz="2400" dirty="0"/>
              <a:t>It is important to </a:t>
            </a:r>
            <a:r>
              <a:rPr lang="en-US" sz="2400" b="1" dirty="0"/>
              <a:t>maintain consistency</a:t>
            </a:r>
            <a:r>
              <a:rPr lang="en-US" sz="2400" dirty="0"/>
              <a:t> in reporting requirements to </a:t>
            </a:r>
            <a:r>
              <a:rPr lang="en-US" sz="2400" b="1" dirty="0"/>
              <a:t>minimize the reporting burden on permit holders</a:t>
            </a:r>
            <a:r>
              <a:rPr lang="en-US" sz="2400" dirty="0"/>
              <a:t>.</a:t>
            </a:r>
          </a:p>
          <a:p>
            <a:endParaRPr lang="en-US" sz="2400" dirty="0"/>
          </a:p>
          <a:p>
            <a:r>
              <a:rPr lang="en-US" sz="2400" dirty="0"/>
              <a:t>At the same time, the </a:t>
            </a:r>
            <a:r>
              <a:rPr lang="en-US" sz="2400" b="1" dirty="0"/>
              <a:t>collected data need to be useable for management</a:t>
            </a:r>
            <a:r>
              <a:rPr lang="en-US" sz="2400" dirty="0"/>
              <a:t>.</a:t>
            </a:r>
          </a:p>
        </p:txBody>
      </p:sp>
      <p:pic>
        <p:nvPicPr>
          <p:cNvPr id="8" name="Audio 7">
            <a:hlinkClick r:id="" action="ppaction://media"/>
            <a:extLst>
              <a:ext uri="{FF2B5EF4-FFF2-40B4-BE49-F238E27FC236}">
                <a16:creationId xmlns:a16="http://schemas.microsoft.com/office/drawing/2014/main" id="{A87BDCFA-DBAF-9E13-6D99-765F1D2357E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09943701"/>
      </p:ext>
    </p:extLst>
  </p:cSld>
  <p:clrMapOvr>
    <a:masterClrMapping/>
  </p:clrMapOvr>
  <mc:AlternateContent xmlns:mc="http://schemas.openxmlformats.org/markup-compatibility/2006">
    <mc:Choice xmlns:p14="http://schemas.microsoft.com/office/powerpoint/2010/main" Requires="p14">
      <p:transition spd="slow" p14:dur="2000" advTm="71852"/>
    </mc:Choice>
    <mc:Fallback>
      <p:transition spd="slow" advTm="7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BF81A-464A-9C0E-8729-5C383522268C}"/>
              </a:ext>
            </a:extLst>
          </p:cNvPr>
          <p:cNvSpPr>
            <a:spLocks noGrp="1"/>
          </p:cNvSpPr>
          <p:nvPr>
            <p:ph idx="1"/>
          </p:nvPr>
        </p:nvSpPr>
        <p:spPr>
          <a:xfrm>
            <a:off x="3566032" y="2089930"/>
            <a:ext cx="8336330" cy="3802034"/>
          </a:xfrm>
        </p:spPr>
        <p:txBody>
          <a:bodyPr>
            <a:normAutofit fontScale="85000" lnSpcReduction="20000"/>
          </a:bodyPr>
          <a:lstStyle/>
          <a:p>
            <a:pPr marL="342900" marR="0" lvl="0" indent="-342900">
              <a:lnSpc>
                <a:spcPct val="107000"/>
              </a:lnSpc>
              <a:spcBef>
                <a:spcPts val="1200"/>
              </a:spcBef>
              <a:buFont typeface="+mj-lt"/>
              <a:buAutoNum type="arabicPeriod"/>
            </a:pPr>
            <a:r>
              <a:rPr lang="en-US" dirty="0">
                <a:latin typeface="Work Sans Medium" pitchFamily="2" charset="0"/>
                <a:ea typeface="Work Sans Medium" pitchFamily="2" charset="0"/>
                <a:cs typeface="Times New Roman" panose="02020603050405020304" pitchFamily="18" charset="0"/>
              </a:rPr>
              <a:t>Modify the reporting frequency and timing of report submission</a:t>
            </a:r>
          </a:p>
          <a:p>
            <a:pPr marL="342900" marR="0" lvl="0" indent="-342900">
              <a:lnSpc>
                <a:spcPct val="107000"/>
              </a:lnSpc>
              <a:buFont typeface="+mj-lt"/>
              <a:buAutoNum type="arabicPeriod"/>
            </a:pPr>
            <a:r>
              <a:rPr lang="en-US" dirty="0">
                <a:latin typeface="Work Sans Medium" pitchFamily="2" charset="0"/>
                <a:ea typeface="Work Sans Medium" pitchFamily="2" charset="0"/>
                <a:cs typeface="Times New Roman" panose="02020603050405020304" pitchFamily="18" charset="0"/>
              </a:rPr>
              <a:t>Require trip notification </a:t>
            </a:r>
          </a:p>
          <a:p>
            <a:pPr marL="342900" marR="0" lvl="0" indent="-342900">
              <a:lnSpc>
                <a:spcPct val="107000"/>
              </a:lnSpc>
              <a:buFont typeface="+mj-lt"/>
              <a:buAutoNum type="arabicPeriod"/>
            </a:pPr>
            <a:r>
              <a:rPr lang="en-US" dirty="0">
                <a:latin typeface="Work Sans Medium" pitchFamily="2" charset="0"/>
                <a:ea typeface="Work Sans Medium" pitchFamily="2" charset="0"/>
                <a:cs typeface="Times New Roman" panose="02020603050405020304" pitchFamily="18" charset="0"/>
              </a:rPr>
              <a:t>Establish approved landing locations </a:t>
            </a:r>
          </a:p>
          <a:p>
            <a:pPr marL="342900" marR="0" lvl="0" indent="-342900">
              <a:lnSpc>
                <a:spcPct val="107000"/>
              </a:lnSpc>
              <a:buFont typeface="+mj-lt"/>
              <a:buAutoNum type="arabicPeriod"/>
            </a:pPr>
            <a:r>
              <a:rPr lang="en-US" dirty="0">
                <a:latin typeface="Work Sans Medium" pitchFamily="2" charset="0"/>
                <a:ea typeface="Work Sans Medium" pitchFamily="2" charset="0"/>
                <a:cs typeface="Times New Roman" panose="02020603050405020304" pitchFamily="18" charset="0"/>
              </a:rPr>
              <a:t>Require participation in a validation and estimation survey</a:t>
            </a:r>
          </a:p>
          <a:p>
            <a:pPr marL="342900" marR="0" lvl="0" indent="-342900">
              <a:lnSpc>
                <a:spcPct val="107000"/>
              </a:lnSpc>
              <a:buFont typeface="+mj-lt"/>
              <a:buAutoNum type="arabicPeriod"/>
            </a:pPr>
            <a:r>
              <a:rPr lang="en-US" dirty="0">
                <a:latin typeface="Work Sans Medium" pitchFamily="2" charset="0"/>
                <a:ea typeface="Work Sans Medium" pitchFamily="2" charset="0"/>
                <a:cs typeface="Times New Roman" panose="02020603050405020304" pitchFamily="18" charset="0"/>
              </a:rPr>
              <a:t>Revise reporting of economic data for charter vessels</a:t>
            </a:r>
          </a:p>
          <a:p>
            <a:pPr marL="342900" marR="0" lvl="0" indent="-342900">
              <a:lnSpc>
                <a:spcPct val="107000"/>
              </a:lnSpc>
              <a:spcAft>
                <a:spcPts val="800"/>
              </a:spcAft>
              <a:buFont typeface="+mj-lt"/>
              <a:buAutoNum type="arabicPeriod"/>
            </a:pPr>
            <a:r>
              <a:rPr lang="en-US" dirty="0">
                <a:latin typeface="Work Sans Medium" pitchFamily="2" charset="0"/>
                <a:ea typeface="Work Sans Medium" pitchFamily="2" charset="0"/>
                <a:cs typeface="Times New Roman" panose="02020603050405020304" pitchFamily="18" charset="0"/>
              </a:rPr>
              <a:t>Modify existing “Did Not Fish” report requirements</a:t>
            </a:r>
          </a:p>
          <a:p>
            <a:pPr marL="514350" marR="0" lvl="0" indent="-514350">
              <a:lnSpc>
                <a:spcPct val="107000"/>
              </a:lnSpc>
              <a:spcBef>
                <a:spcPts val="1200"/>
              </a:spcBef>
              <a:spcAft>
                <a:spcPts val="1200"/>
              </a:spcAft>
              <a:buFont typeface="+mj-lt"/>
              <a:buAutoNum type="arabicPeriod"/>
            </a:pPr>
            <a:endParaRPr lang="en-US" dirty="0">
              <a:effectLst/>
              <a:latin typeface="Work Sans Medium" pitchFamily="2" charset="0"/>
              <a:ea typeface="Work Sans Medium"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96EA4C80-B51B-25E5-FC23-35ED754907F0}"/>
              </a:ext>
            </a:extLst>
          </p:cNvPr>
          <p:cNvSpPr/>
          <p:nvPr/>
        </p:nvSpPr>
        <p:spPr>
          <a:xfrm>
            <a:off x="0" y="148675"/>
            <a:ext cx="9867900" cy="1333474"/>
          </a:xfrm>
          <a:prstGeom prst="rect">
            <a:avLst/>
          </a:prstGeom>
          <a:solidFill>
            <a:srgbClr val="1421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a:latin typeface="+mj-lt"/>
              </a:rPr>
              <a:t>POTENTIAL ACTIONS</a:t>
            </a:r>
            <a:endParaRPr lang="en-US" sz="4800" b="1" dirty="0">
              <a:latin typeface="+mj-lt"/>
            </a:endParaRPr>
          </a:p>
        </p:txBody>
      </p:sp>
      <p:pic>
        <p:nvPicPr>
          <p:cNvPr id="4" name="Picture 3">
            <a:extLst>
              <a:ext uri="{FF2B5EF4-FFF2-40B4-BE49-F238E27FC236}">
                <a16:creationId xmlns:a16="http://schemas.microsoft.com/office/drawing/2014/main" id="{118548B8-48D7-1674-174E-18D5F9B2252F}"/>
              </a:ext>
            </a:extLst>
          </p:cNvPr>
          <p:cNvPicPr>
            <a:picLocks noChangeAspect="1"/>
          </p:cNvPicPr>
          <p:nvPr/>
        </p:nvPicPr>
        <p:blipFill>
          <a:blip r:embed="rId6"/>
          <a:stretch>
            <a:fillRect/>
          </a:stretch>
        </p:blipFill>
        <p:spPr>
          <a:xfrm>
            <a:off x="587988" y="2135973"/>
            <a:ext cx="2728420" cy="3384823"/>
          </a:xfrm>
          <a:prstGeom prst="rect">
            <a:avLst/>
          </a:prstGeom>
        </p:spPr>
      </p:pic>
      <p:pic>
        <p:nvPicPr>
          <p:cNvPr id="11" name="Audio 10">
            <a:hlinkClick r:id="" action="ppaction://media"/>
            <a:extLst>
              <a:ext uri="{FF2B5EF4-FFF2-40B4-BE49-F238E27FC236}">
                <a16:creationId xmlns:a16="http://schemas.microsoft.com/office/drawing/2014/main" id="{132D7D89-2A77-EF74-3E92-96F593D5E4A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03222405"/>
      </p:ext>
    </p:extLst>
  </p:cSld>
  <p:clrMapOvr>
    <a:masterClrMapping/>
  </p:clrMapOvr>
  <mc:AlternateContent xmlns:mc="http://schemas.openxmlformats.org/markup-compatibility/2006">
    <mc:Choice xmlns:p14="http://schemas.microsoft.com/office/powerpoint/2010/main" Requires="p14">
      <p:transition spd="slow" p14:dur="2000" advTm="12196"/>
    </mc:Choice>
    <mc:Fallback>
      <p:transition spd="slow" advTm="1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9"/>
</p:tagLst>
</file>

<file path=ppt/tags/tag10.xml><?xml version="1.0" encoding="utf-8"?>
<p:tagLst xmlns:a="http://schemas.openxmlformats.org/drawingml/2006/main" xmlns:r="http://schemas.openxmlformats.org/officeDocument/2006/relationships" xmlns:p="http://schemas.openxmlformats.org/presentationml/2006/main">
  <p:tag name="TIMING" val="|43.8"/>
</p:tagLst>
</file>

<file path=ppt/tags/tag11.xml><?xml version="1.0" encoding="utf-8"?>
<p:tagLst xmlns:a="http://schemas.openxmlformats.org/drawingml/2006/main" xmlns:r="http://schemas.openxmlformats.org/officeDocument/2006/relationships" xmlns:p="http://schemas.openxmlformats.org/presentationml/2006/main">
  <p:tag name="TIMING" val="|43.8"/>
</p:tagLst>
</file>

<file path=ppt/tags/tag12.xml><?xml version="1.0" encoding="utf-8"?>
<p:tagLst xmlns:a="http://schemas.openxmlformats.org/drawingml/2006/main" xmlns:r="http://schemas.openxmlformats.org/officeDocument/2006/relationships" xmlns:p="http://schemas.openxmlformats.org/presentationml/2006/main">
  <p:tag name="TIMING" val="|43.8"/>
</p:tagLst>
</file>

<file path=ppt/tags/tag13.xml><?xml version="1.0" encoding="utf-8"?>
<p:tagLst xmlns:a="http://schemas.openxmlformats.org/drawingml/2006/main" xmlns:r="http://schemas.openxmlformats.org/officeDocument/2006/relationships" xmlns:p="http://schemas.openxmlformats.org/presentationml/2006/main">
  <p:tag name="TIMING" val="|43.8"/>
</p:tagLst>
</file>

<file path=ppt/tags/tag14.xml><?xml version="1.0" encoding="utf-8"?>
<p:tagLst xmlns:a="http://schemas.openxmlformats.org/drawingml/2006/main" xmlns:r="http://schemas.openxmlformats.org/officeDocument/2006/relationships" xmlns:p="http://schemas.openxmlformats.org/presentationml/2006/main">
  <p:tag name="TIMING" val="|43.8"/>
</p:tagLst>
</file>

<file path=ppt/tags/tag15.xml><?xml version="1.0" encoding="utf-8"?>
<p:tagLst xmlns:a="http://schemas.openxmlformats.org/drawingml/2006/main" xmlns:r="http://schemas.openxmlformats.org/officeDocument/2006/relationships" xmlns:p="http://schemas.openxmlformats.org/presentationml/2006/main">
  <p:tag name="TIMING" val="|43.8"/>
</p:tagLst>
</file>

<file path=ppt/tags/tag2.xml><?xml version="1.0" encoding="utf-8"?>
<p:tagLst xmlns:a="http://schemas.openxmlformats.org/drawingml/2006/main" xmlns:r="http://schemas.openxmlformats.org/officeDocument/2006/relationships" xmlns:p="http://schemas.openxmlformats.org/presentationml/2006/main">
  <p:tag name="TIMING" val="|20"/>
</p:tagLst>
</file>

<file path=ppt/tags/tag3.xml><?xml version="1.0" encoding="utf-8"?>
<p:tagLst xmlns:a="http://schemas.openxmlformats.org/drawingml/2006/main" xmlns:r="http://schemas.openxmlformats.org/officeDocument/2006/relationships" xmlns:p="http://schemas.openxmlformats.org/presentationml/2006/main">
  <p:tag name="TIMING" val="|9.5|2.2|7.2"/>
</p:tagLst>
</file>

<file path=ppt/tags/tag4.xml><?xml version="1.0" encoding="utf-8"?>
<p:tagLst xmlns:a="http://schemas.openxmlformats.org/drawingml/2006/main" xmlns:r="http://schemas.openxmlformats.org/officeDocument/2006/relationships" xmlns:p="http://schemas.openxmlformats.org/presentationml/2006/main">
  <p:tag name="TIMING" val="|17.5|14.6"/>
</p:tagLst>
</file>

<file path=ppt/tags/tag5.xml><?xml version="1.0" encoding="utf-8"?>
<p:tagLst xmlns:a="http://schemas.openxmlformats.org/drawingml/2006/main" xmlns:r="http://schemas.openxmlformats.org/officeDocument/2006/relationships" xmlns:p="http://schemas.openxmlformats.org/presentationml/2006/main">
  <p:tag name="TIMING" val="|17.5|14.6"/>
</p:tagLst>
</file>

<file path=ppt/tags/tag6.xml><?xml version="1.0" encoding="utf-8"?>
<p:tagLst xmlns:a="http://schemas.openxmlformats.org/drawingml/2006/main" xmlns:r="http://schemas.openxmlformats.org/officeDocument/2006/relationships" xmlns:p="http://schemas.openxmlformats.org/presentationml/2006/main">
  <p:tag name="TIMING" val="|17.5|14.6"/>
</p:tagLst>
</file>

<file path=ppt/tags/tag7.xml><?xml version="1.0" encoding="utf-8"?>
<p:tagLst xmlns:a="http://schemas.openxmlformats.org/drawingml/2006/main" xmlns:r="http://schemas.openxmlformats.org/officeDocument/2006/relationships" xmlns:p="http://schemas.openxmlformats.org/presentationml/2006/main">
  <p:tag name="TIMING" val="|69.4"/>
</p:tagLst>
</file>

<file path=ppt/tags/tag8.xml><?xml version="1.0" encoding="utf-8"?>
<p:tagLst xmlns:a="http://schemas.openxmlformats.org/drawingml/2006/main" xmlns:r="http://schemas.openxmlformats.org/officeDocument/2006/relationships" xmlns:p="http://schemas.openxmlformats.org/presentationml/2006/main">
  <p:tag name="TIMING" val="|43.8"/>
</p:tagLst>
</file>

<file path=ppt/tags/tag9.xml><?xml version="1.0" encoding="utf-8"?>
<p:tagLst xmlns:a="http://schemas.openxmlformats.org/drawingml/2006/main" xmlns:r="http://schemas.openxmlformats.org/officeDocument/2006/relationships" xmlns:p="http://schemas.openxmlformats.org/presentationml/2006/main">
  <p:tag name="TIMING" val="|43.8"/>
</p:tagLst>
</file>

<file path=ppt/theme/theme1.xml><?xml version="1.0" encoding="utf-8"?>
<a:theme xmlns:a="http://schemas.openxmlformats.org/drawingml/2006/main" name="Custom Design">
  <a:themeElements>
    <a:clrScheme name="Custom 1">
      <a:dk1>
        <a:srgbClr val="14213C"/>
      </a:dk1>
      <a:lt1>
        <a:srgbClr val="E9F2F4"/>
      </a:lt1>
      <a:dk2>
        <a:srgbClr val="000000"/>
      </a:dk2>
      <a:lt2>
        <a:srgbClr val="FFFFFF"/>
      </a:lt2>
      <a:accent1>
        <a:srgbClr val="18438B"/>
      </a:accent1>
      <a:accent2>
        <a:srgbClr val="485B77"/>
      </a:accent2>
      <a:accent3>
        <a:srgbClr val="2B68C9"/>
      </a:accent3>
      <a:accent4>
        <a:srgbClr val="17818F"/>
      </a:accent4>
      <a:accent5>
        <a:srgbClr val="FAA252"/>
      </a:accent5>
      <a:accent6>
        <a:srgbClr val="B6F8B9"/>
      </a:accent6>
      <a:hlink>
        <a:srgbClr val="18438B"/>
      </a:hlink>
      <a:folHlink>
        <a:srgbClr val="17818F"/>
      </a:folHlink>
    </a:clrScheme>
    <a:fontScheme name="SAFMC Website">
      <a:majorFont>
        <a:latin typeface="Work Sans ExtraBold"/>
        <a:ea typeface=""/>
        <a:cs typeface=""/>
      </a:majorFont>
      <a:minorFont>
        <a:latin typeface="Work Sa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5561</TotalTime>
  <Words>3398</Words>
  <Application>Microsoft Office PowerPoint</Application>
  <PresentationFormat>Widescreen</PresentationFormat>
  <Paragraphs>280</Paragraphs>
  <Slides>21</Slides>
  <Notes>21</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Arial</vt:lpstr>
      <vt:lpstr>Times New Roman</vt:lpstr>
      <vt:lpstr>Work Sans ExtraBold</vt:lpstr>
      <vt:lpstr>Work Sans Light</vt:lpstr>
      <vt:lpstr>Work Sans Medium</vt:lpstr>
      <vt:lpstr>Custom Design</vt:lpstr>
      <vt:lpstr>Improvements to For-Hire Reporting  for federal charter/headboat permitted vessels  Public Scoping, April-May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DNF reports required in other programs?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Smillie</dc:creator>
  <cp:lastModifiedBy>Myra Brouwer</cp:lastModifiedBy>
  <cp:revision>57</cp:revision>
  <dcterms:created xsi:type="dcterms:W3CDTF">2022-07-14T20:21:36Z</dcterms:created>
  <dcterms:modified xsi:type="dcterms:W3CDTF">2025-04-14T17:29:36Z</dcterms:modified>
</cp:coreProperties>
</file>