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9" r:id="rId3"/>
    <p:sldId id="265" r:id="rId4"/>
    <p:sldId id="266" r:id="rId5"/>
    <p:sldId id="262" r:id="rId6"/>
    <p:sldId id="263" r:id="rId7"/>
    <p:sldId id="264"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yra Brouw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8" autoAdjust="0"/>
    <p:restoredTop sz="94660"/>
  </p:normalViewPr>
  <p:slideViewPr>
    <p:cSldViewPr snapToGrid="0">
      <p:cViewPr>
        <p:scale>
          <a:sx n="108" d="100"/>
          <a:sy n="108" d="100"/>
        </p:scale>
        <p:origin x="1296" y="6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90937C-3D82-4568-BADC-96478DFA12C4}" type="datetimeFigureOut">
              <a:rPr lang="en-US" smtClean="0"/>
              <a:t>5/23/17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6A21B-8676-4788-A20D-2111695150D8}" type="slidenum">
              <a:rPr lang="en-US" smtClean="0"/>
              <a:t>‹#›</a:t>
            </a:fld>
            <a:endParaRPr lang="en-US"/>
          </a:p>
        </p:txBody>
      </p:sp>
    </p:spTree>
    <p:extLst>
      <p:ext uri="{BB962C8B-B14F-4D97-AF65-F5344CB8AC3E}">
        <p14:creationId xmlns:p14="http://schemas.microsoft.com/office/powerpoint/2010/main" val="1354118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854669-8C8F-472B-BFF7-4F6B972B8192}"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24601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187139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31271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63191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692066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738601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2793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80449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43347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193541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87454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85216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87409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67484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02758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12201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1759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6701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3212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72809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9232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427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E364590F-5ACE-4E2A-83A4-A322B2A4A628}" type="datetimeFigureOut">
              <a:rPr lang="en-US">
                <a:solidFill>
                  <a:prstClr val="black"/>
                </a:solidFill>
              </a:rPr>
              <a:pPr/>
              <a:t>5/23/17</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C942FA5-DA8C-40A1-9672-4618190913B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802252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emf"/><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5" name="Group 4"/>
          <p:cNvGrpSpPr/>
          <p:nvPr userDrawn="1"/>
        </p:nvGrpSpPr>
        <p:grpSpPr>
          <a:xfrm>
            <a:off x="-12192" y="6019800"/>
            <a:ext cx="12220448" cy="883920"/>
            <a:chOff x="-9144" y="6019800"/>
            <a:chExt cx="9165336" cy="883920"/>
          </a:xfrm>
        </p:grpSpPr>
        <p:sp>
          <p:nvSpPr>
            <p:cNvPr id="12" name="Freeform 11"/>
            <p:cNvSpPr>
              <a:spLocks/>
            </p:cNvSpPr>
            <p:nvPr/>
          </p:nvSpPr>
          <p:spPr bwMode="auto">
            <a:xfrm rot="10800000">
              <a:off x="383" y="6327194"/>
              <a:ext cx="5182893" cy="5399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solidFill>
              <a:schemeClr val="accent3">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a:defRPr/>
              </a:pPr>
              <a:endParaRPr lang="en-US" sz="1800" kern="0">
                <a:solidFill>
                  <a:prstClr val="black"/>
                </a:solidFill>
              </a:endParaRPr>
            </a:p>
          </p:txBody>
        </p:sp>
        <p:sp>
          <p:nvSpPr>
            <p:cNvPr id="11" name="Freeform 10"/>
            <p:cNvSpPr>
              <a:spLocks/>
            </p:cNvSpPr>
            <p:nvPr/>
          </p:nvSpPr>
          <p:spPr bwMode="auto">
            <a:xfrm rot="10800000">
              <a:off x="-9144" y="6019800"/>
              <a:ext cx="9165336" cy="8473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solidFill>
              <a:srgbClr val="005A7E"/>
            </a:solidFill>
            <a:ln w="9525" cap="flat" cmpd="sng" algn="ctr">
              <a:noFill/>
              <a:prstDash val="solid"/>
              <a:round/>
              <a:headEnd type="none" w="med" len="med"/>
              <a:tailEnd type="none" w="med" len="med"/>
            </a:ln>
            <a:effectLst/>
          </p:spPr>
          <p:txBody>
            <a:bodyPr vert="horz" wrap="square" lIns="91440" tIns="45720" rIns="91440" bIns="45720" anchor="t" compatLnSpc="1"/>
            <a:lstStyle/>
            <a:p>
              <a:pPr>
                <a:defRPr/>
              </a:pPr>
              <a:endParaRPr lang="en-US" sz="1800" kern="0">
                <a:solidFill>
                  <a:prstClr val="black"/>
                </a:solidFill>
              </a:endParaRPr>
            </a:p>
          </p:txBody>
        </p:sp>
        <p:sp>
          <p:nvSpPr>
            <p:cNvPr id="14" name="TextBox 13"/>
            <p:cNvSpPr txBox="1"/>
            <p:nvPr userDrawn="1"/>
          </p:nvSpPr>
          <p:spPr>
            <a:xfrm>
              <a:off x="5323900" y="6595943"/>
              <a:ext cx="3792658" cy="307777"/>
            </a:xfrm>
            <a:prstGeom prst="rect">
              <a:avLst/>
            </a:prstGeom>
            <a:noFill/>
          </p:spPr>
          <p:txBody>
            <a:bodyPr wrap="square" rtlCol="0">
              <a:spAutoFit/>
            </a:bodyPr>
            <a:lstStyle/>
            <a:p>
              <a:r>
                <a:rPr lang="en-US" sz="1400" b="1" i="1" dirty="0">
                  <a:solidFill>
                    <a:prstClr val="white"/>
                  </a:solidFill>
                  <a:latin typeface="Cambria" pitchFamily="18" charset="0"/>
                </a:rPr>
                <a:t>South Atlantic Fishery Management Council</a:t>
              </a:r>
            </a:p>
          </p:txBody>
        </p:sp>
        <p:pic>
          <p:nvPicPr>
            <p:cNvPr id="16"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911891" y="6444324"/>
              <a:ext cx="760773" cy="383154"/>
            </a:xfrm>
            <a:prstGeom prst="rect">
              <a:avLst/>
            </a:prstGeom>
            <a:noFill/>
            <a:ln>
              <a:noFill/>
            </a:ln>
            <a:effectLst/>
          </p:spPr>
        </p:pic>
      </p:grpSp>
    </p:spTree>
    <p:extLst>
      <p:ext uri="{BB962C8B-B14F-4D97-AF65-F5344CB8AC3E}">
        <p14:creationId xmlns:p14="http://schemas.microsoft.com/office/powerpoint/2010/main" val="2567669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5" name="Group 4"/>
          <p:cNvGrpSpPr/>
          <p:nvPr userDrawn="1"/>
        </p:nvGrpSpPr>
        <p:grpSpPr>
          <a:xfrm>
            <a:off x="-12192" y="6019800"/>
            <a:ext cx="12220448" cy="883920"/>
            <a:chOff x="-9144" y="6019800"/>
            <a:chExt cx="9165336" cy="883920"/>
          </a:xfrm>
        </p:grpSpPr>
        <p:sp>
          <p:nvSpPr>
            <p:cNvPr id="12" name="Freeform 11"/>
            <p:cNvSpPr>
              <a:spLocks/>
            </p:cNvSpPr>
            <p:nvPr/>
          </p:nvSpPr>
          <p:spPr bwMode="auto">
            <a:xfrm rot="10800000">
              <a:off x="383" y="6327194"/>
              <a:ext cx="5182893" cy="5399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solidFill>
              <a:schemeClr val="accent3">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a:defRPr/>
              </a:pPr>
              <a:endParaRPr lang="en-US" sz="1800" kern="0">
                <a:solidFill>
                  <a:prstClr val="black"/>
                </a:solidFill>
              </a:endParaRPr>
            </a:p>
          </p:txBody>
        </p:sp>
        <p:sp>
          <p:nvSpPr>
            <p:cNvPr id="11" name="Freeform 10"/>
            <p:cNvSpPr>
              <a:spLocks/>
            </p:cNvSpPr>
            <p:nvPr/>
          </p:nvSpPr>
          <p:spPr bwMode="auto">
            <a:xfrm rot="10800000">
              <a:off x="-9144" y="6019800"/>
              <a:ext cx="9165336" cy="8473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solidFill>
              <a:srgbClr val="005A7E"/>
            </a:solidFill>
            <a:ln w="9525" cap="flat" cmpd="sng" algn="ctr">
              <a:noFill/>
              <a:prstDash val="solid"/>
              <a:round/>
              <a:headEnd type="none" w="med" len="med"/>
              <a:tailEnd type="none" w="med" len="med"/>
            </a:ln>
            <a:effectLst/>
          </p:spPr>
          <p:txBody>
            <a:bodyPr vert="horz" wrap="square" lIns="91440" tIns="45720" rIns="91440" bIns="45720" anchor="t" compatLnSpc="1"/>
            <a:lstStyle/>
            <a:p>
              <a:pPr>
                <a:defRPr/>
              </a:pPr>
              <a:endParaRPr lang="en-US" sz="1800" kern="0">
                <a:solidFill>
                  <a:prstClr val="black"/>
                </a:solidFill>
              </a:endParaRPr>
            </a:p>
          </p:txBody>
        </p:sp>
        <p:sp>
          <p:nvSpPr>
            <p:cNvPr id="14" name="TextBox 13"/>
            <p:cNvSpPr txBox="1"/>
            <p:nvPr userDrawn="1"/>
          </p:nvSpPr>
          <p:spPr>
            <a:xfrm>
              <a:off x="5323900" y="6595943"/>
              <a:ext cx="3792658" cy="307777"/>
            </a:xfrm>
            <a:prstGeom prst="rect">
              <a:avLst/>
            </a:prstGeom>
            <a:noFill/>
          </p:spPr>
          <p:txBody>
            <a:bodyPr wrap="square" rtlCol="0">
              <a:spAutoFit/>
            </a:bodyPr>
            <a:lstStyle/>
            <a:p>
              <a:r>
                <a:rPr lang="en-US" sz="1400" b="1" i="1" dirty="0">
                  <a:solidFill>
                    <a:prstClr val="white"/>
                  </a:solidFill>
                  <a:latin typeface="Cambria" pitchFamily="18" charset="0"/>
                </a:rPr>
                <a:t>South Atlantic Fishery Management Council</a:t>
              </a:r>
            </a:p>
          </p:txBody>
        </p:sp>
        <p:pic>
          <p:nvPicPr>
            <p:cNvPr id="16"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911891" y="6444324"/>
              <a:ext cx="760773" cy="383154"/>
            </a:xfrm>
            <a:prstGeom prst="rect">
              <a:avLst/>
            </a:prstGeom>
            <a:noFill/>
            <a:ln>
              <a:noFill/>
            </a:ln>
            <a:effectLst/>
          </p:spPr>
        </p:pic>
      </p:grpSp>
    </p:spTree>
    <p:extLst>
      <p:ext uri="{BB962C8B-B14F-4D97-AF65-F5344CB8AC3E}">
        <p14:creationId xmlns:p14="http://schemas.microsoft.com/office/powerpoint/2010/main" val="40421380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3"/>
          <p:cNvSpPr txBox="1">
            <a:spLocks/>
          </p:cNvSpPr>
          <p:nvPr/>
        </p:nvSpPr>
        <p:spPr>
          <a:xfrm>
            <a:off x="1774484" y="424405"/>
            <a:ext cx="8943975" cy="5715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400" dirty="0" smtClean="0">
              <a:solidFill>
                <a:schemeClr val="tx1"/>
              </a:solidFill>
            </a:endParaRPr>
          </a:p>
          <a:p>
            <a:pPr algn="l"/>
            <a:endParaRPr lang="en-US" sz="2000" dirty="0">
              <a:solidFill>
                <a:srgbClr val="1F497D">
                  <a:lumMod val="50000"/>
                </a:srgbClr>
              </a:solidFill>
              <a:sym typeface="Wingdings" panose="05000000000000000000" pitchFamily="2" charset="2"/>
            </a:endParaRPr>
          </a:p>
        </p:txBody>
      </p:sp>
      <p:sp>
        <p:nvSpPr>
          <p:cNvPr id="2" name="Title 1"/>
          <p:cNvSpPr>
            <a:spLocks noGrp="1"/>
          </p:cNvSpPr>
          <p:nvPr>
            <p:ph type="title"/>
          </p:nvPr>
        </p:nvSpPr>
        <p:spPr>
          <a:xfrm>
            <a:off x="609600" y="-26995"/>
            <a:ext cx="10972800" cy="1143000"/>
          </a:xfrm>
        </p:spPr>
        <p:txBody>
          <a:bodyPr/>
          <a:lstStyle/>
          <a:p>
            <a:r>
              <a:rPr lang="en-US" dirty="0" smtClean="0"/>
              <a:t>Fishery Performance Reports</a:t>
            </a:r>
            <a:endParaRPr lang="en-US" dirty="0"/>
          </a:p>
        </p:txBody>
      </p:sp>
      <p:sp>
        <p:nvSpPr>
          <p:cNvPr id="3" name="Content Placeholder 2"/>
          <p:cNvSpPr>
            <a:spLocks noGrp="1"/>
          </p:cNvSpPr>
          <p:nvPr>
            <p:ph idx="1"/>
          </p:nvPr>
        </p:nvSpPr>
        <p:spPr>
          <a:xfrm>
            <a:off x="439387" y="997526"/>
            <a:ext cx="11143013" cy="5860474"/>
          </a:xfrm>
        </p:spPr>
        <p:txBody>
          <a:bodyPr>
            <a:normAutofit fontScale="62500" lnSpcReduction="20000"/>
          </a:bodyPr>
          <a:lstStyle/>
          <a:p>
            <a:pPr>
              <a:buFont typeface="Arial" charset="0"/>
              <a:buChar char="•"/>
            </a:pPr>
            <a:r>
              <a:rPr lang="en-US" sz="3600" dirty="0" smtClean="0">
                <a:sym typeface="Wingdings" panose="05000000000000000000" pitchFamily="2" charset="2"/>
              </a:rPr>
              <a:t>New </a:t>
            </a:r>
            <a:r>
              <a:rPr lang="en-US" sz="3600" dirty="0">
                <a:sym typeface="Wingdings" panose="05000000000000000000" pitchFamily="2" charset="2"/>
              </a:rPr>
              <a:t>report that will be completed at </a:t>
            </a:r>
            <a:r>
              <a:rPr lang="en-US" sz="3600" dirty="0" smtClean="0">
                <a:sym typeface="Wingdings" panose="05000000000000000000" pitchFamily="2" charset="2"/>
              </a:rPr>
              <a:t>meetings </a:t>
            </a:r>
            <a:r>
              <a:rPr lang="en-US" sz="3600" dirty="0">
                <a:sym typeface="Wingdings" panose="05000000000000000000" pitchFamily="2" charset="2"/>
              </a:rPr>
              <a:t>of the Dolphin Wahoo, Snapper Grouper, and Mackerel Cobia </a:t>
            </a:r>
            <a:r>
              <a:rPr lang="en-US" sz="3600" dirty="0" smtClean="0">
                <a:sym typeface="Wingdings" panose="05000000000000000000" pitchFamily="2" charset="2"/>
              </a:rPr>
              <a:t>APs</a:t>
            </a:r>
          </a:p>
          <a:p>
            <a:pPr lvl="1">
              <a:buFont typeface="Courier New" charset="0"/>
              <a:buChar char="o"/>
            </a:pPr>
            <a:r>
              <a:rPr lang="en-US" sz="3200" dirty="0"/>
              <a:t>Dolphin Wahoo AP – dolphin </a:t>
            </a:r>
          </a:p>
          <a:p>
            <a:pPr lvl="1">
              <a:buFont typeface="Courier New" charset="0"/>
              <a:buChar char="o"/>
            </a:pPr>
            <a:r>
              <a:rPr lang="en-US" sz="3200" dirty="0" smtClean="0"/>
              <a:t>Snapper </a:t>
            </a:r>
            <a:r>
              <a:rPr lang="en-US" sz="3200" dirty="0"/>
              <a:t>Grouper Advisory Panel (AP)- red grouper</a:t>
            </a:r>
          </a:p>
          <a:p>
            <a:pPr lvl="1">
              <a:buFont typeface="Courier New" charset="0"/>
              <a:buChar char="o"/>
            </a:pPr>
            <a:r>
              <a:rPr lang="en-US" sz="3200" dirty="0"/>
              <a:t>Mackerel Cobia AP- cobia (Atlantic cobia and Florida east coast)</a:t>
            </a:r>
          </a:p>
          <a:p>
            <a:pPr lvl="1">
              <a:buFont typeface="Courier New" charset="0"/>
              <a:buChar char="o"/>
            </a:pPr>
            <a:r>
              <a:rPr lang="en-US" sz="3200" dirty="0" smtClean="0">
                <a:sym typeface="Wingdings" panose="05000000000000000000" pitchFamily="2" charset="2"/>
              </a:rPr>
              <a:t>Questions and format may change based on feedback from AP, SSC, and the Council </a:t>
            </a:r>
          </a:p>
          <a:p>
            <a:pPr lvl="1">
              <a:buFont typeface="Courier New" charset="0"/>
              <a:buChar char="o"/>
            </a:pPr>
            <a:endParaRPr lang="en-US" sz="800" dirty="0" smtClean="0">
              <a:sym typeface="Wingdings" panose="05000000000000000000" pitchFamily="2" charset="2"/>
            </a:endParaRPr>
          </a:p>
          <a:p>
            <a:pPr>
              <a:buFont typeface="Arial" charset="0"/>
              <a:buChar char="•"/>
            </a:pPr>
            <a:r>
              <a:rPr lang="en-US" sz="3600" dirty="0" smtClean="0">
                <a:sym typeface="Wingdings" panose="05000000000000000000" pitchFamily="2" charset="2"/>
              </a:rPr>
              <a:t>Based </a:t>
            </a:r>
            <a:r>
              <a:rPr lang="en-US" sz="3600" dirty="0">
                <a:sym typeface="Wingdings" panose="05000000000000000000" pitchFamily="2" charset="2"/>
              </a:rPr>
              <a:t>on Mid-Atlantic Council’s fishery performance </a:t>
            </a:r>
            <a:r>
              <a:rPr lang="en-US" sz="3600" dirty="0" smtClean="0">
                <a:sym typeface="Wingdings" panose="05000000000000000000" pitchFamily="2" charset="2"/>
              </a:rPr>
              <a:t>report</a:t>
            </a:r>
          </a:p>
          <a:p>
            <a:pPr lvl="1">
              <a:buFont typeface="Courier New" charset="0"/>
              <a:buChar char="o"/>
            </a:pPr>
            <a:r>
              <a:rPr lang="en-US" sz="3200" dirty="0" smtClean="0">
                <a:sym typeface="Wingdings" panose="05000000000000000000" pitchFamily="2" charset="2"/>
              </a:rPr>
              <a:t>Designed as a mechanism to provide feedback and observations from the APs to the SSC and the Council </a:t>
            </a:r>
          </a:p>
          <a:p>
            <a:pPr lvl="1">
              <a:buFont typeface="Courier New" charset="0"/>
              <a:buChar char="o"/>
            </a:pPr>
            <a:r>
              <a:rPr lang="en-US" sz="3200" dirty="0" smtClean="0">
                <a:sym typeface="Wingdings" panose="05000000000000000000" pitchFamily="2" charset="2"/>
              </a:rPr>
              <a:t>Incorporated into the Mid Atlantic Council’s SSC </a:t>
            </a:r>
            <a:r>
              <a:rPr lang="en-US" sz="3200" dirty="0"/>
              <a:t>decision for setting the </a:t>
            </a:r>
            <a:r>
              <a:rPr lang="en-US" sz="3200" dirty="0" smtClean="0"/>
              <a:t>ABC of </a:t>
            </a:r>
            <a:r>
              <a:rPr lang="en-US" sz="3200" dirty="0"/>
              <a:t>managed </a:t>
            </a:r>
            <a:r>
              <a:rPr lang="en-US" sz="3200" dirty="0" smtClean="0"/>
              <a:t>species</a:t>
            </a:r>
          </a:p>
          <a:p>
            <a:pPr lvl="1">
              <a:buFont typeface="Courier New" charset="0"/>
              <a:buChar char="o"/>
            </a:pPr>
            <a:r>
              <a:rPr lang="en-US" sz="3200" dirty="0" smtClean="0"/>
              <a:t>Source of qualitative social and economic information to compliment quantitative data</a:t>
            </a:r>
          </a:p>
          <a:p>
            <a:pPr lvl="2">
              <a:buFont typeface="Courier New" charset="0"/>
              <a:buChar char="o"/>
            </a:pPr>
            <a:r>
              <a:rPr lang="en-US" sz="2600" dirty="0" smtClean="0"/>
              <a:t>Federal Reserve’s </a:t>
            </a:r>
            <a:r>
              <a:rPr lang="en-US" sz="2600" i="1" dirty="0" smtClean="0"/>
              <a:t>Beige Book</a:t>
            </a:r>
          </a:p>
          <a:p>
            <a:pPr lvl="1">
              <a:buFont typeface="Courier New" charset="0"/>
              <a:buChar char="o"/>
            </a:pPr>
            <a:endParaRPr lang="en-US" sz="800" dirty="0"/>
          </a:p>
          <a:p>
            <a:r>
              <a:rPr lang="en-US" sz="3700" dirty="0"/>
              <a:t>These reports focused on feedback from questions such as: </a:t>
            </a:r>
            <a:endParaRPr lang="en-US" sz="3000" dirty="0"/>
          </a:p>
          <a:p>
            <a:pPr lvl="1">
              <a:buFont typeface="Courier New" charset="0"/>
              <a:buChar char="o"/>
            </a:pPr>
            <a:r>
              <a:rPr lang="en-US" sz="3200" dirty="0" smtClean="0"/>
              <a:t>How </a:t>
            </a:r>
            <a:r>
              <a:rPr lang="en-US" sz="3200" dirty="0"/>
              <a:t>would you rate the quality of the fishery? </a:t>
            </a:r>
            <a:endParaRPr lang="en-US" sz="3200" dirty="0" smtClean="0"/>
          </a:p>
          <a:p>
            <a:pPr lvl="1">
              <a:buFont typeface="Courier New" charset="0"/>
              <a:buChar char="o"/>
            </a:pPr>
            <a:r>
              <a:rPr lang="en-US" sz="3200" dirty="0" smtClean="0"/>
              <a:t>What </a:t>
            </a:r>
            <a:r>
              <a:rPr lang="en-US" sz="3200" dirty="0"/>
              <a:t>factors have influenced recent landings (market or otherwise)? </a:t>
            </a:r>
            <a:endParaRPr lang="en-US" sz="3200" dirty="0" smtClean="0"/>
          </a:p>
          <a:p>
            <a:pPr lvl="1">
              <a:buFont typeface="Courier New" charset="0"/>
              <a:buChar char="o"/>
            </a:pPr>
            <a:r>
              <a:rPr lang="en-US" sz="3200" dirty="0" smtClean="0"/>
              <a:t>Are </a:t>
            </a:r>
            <a:r>
              <a:rPr lang="en-US" sz="3200" dirty="0"/>
              <a:t>there recent major changes that you have observed in the fishery? </a:t>
            </a:r>
            <a:endParaRPr lang="en-US" sz="3200" dirty="0" smtClean="0"/>
          </a:p>
          <a:p>
            <a:pPr lvl="1">
              <a:buFont typeface="Courier New" charset="0"/>
              <a:buChar char="o"/>
            </a:pPr>
            <a:r>
              <a:rPr lang="en-US" sz="3200" dirty="0" smtClean="0"/>
              <a:t>Are </a:t>
            </a:r>
            <a:r>
              <a:rPr lang="en-US" sz="3200" dirty="0"/>
              <a:t>the current fishery regulations appropriate? How could they be improved</a:t>
            </a:r>
            <a:r>
              <a:rPr lang="en-US" sz="3200" dirty="0" smtClean="0"/>
              <a:t>?</a:t>
            </a:r>
            <a:endParaRPr lang="en-US" sz="3200" dirty="0"/>
          </a:p>
        </p:txBody>
      </p:sp>
    </p:spTree>
    <p:extLst>
      <p:ext uri="{BB962C8B-B14F-4D97-AF65-F5344CB8AC3E}">
        <p14:creationId xmlns:p14="http://schemas.microsoft.com/office/powerpoint/2010/main" val="4256321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Dolphin- Discussion Questions</a:t>
            </a:r>
            <a:endParaRPr lang="en-US" dirty="0"/>
          </a:p>
        </p:txBody>
      </p:sp>
      <p:sp>
        <p:nvSpPr>
          <p:cNvPr id="3" name="Content Placeholder 2"/>
          <p:cNvSpPr>
            <a:spLocks noGrp="1"/>
          </p:cNvSpPr>
          <p:nvPr>
            <p:ph idx="1"/>
          </p:nvPr>
        </p:nvSpPr>
        <p:spPr>
          <a:xfrm>
            <a:off x="415635" y="1143001"/>
            <a:ext cx="11530941" cy="4983164"/>
          </a:xfrm>
        </p:spPr>
        <p:txBody>
          <a:bodyPr>
            <a:normAutofit/>
          </a:bodyPr>
          <a:lstStyle/>
          <a:p>
            <a:pPr lvl="0"/>
            <a:r>
              <a:rPr lang="en-US" sz="2800" dirty="0"/>
              <a:t>Catch levels and demand over the past 5 years:</a:t>
            </a:r>
          </a:p>
          <a:p>
            <a:pPr lvl="1"/>
            <a:r>
              <a:rPr lang="en-US" sz="2200" dirty="0"/>
              <a:t>For the commercial sector, how has the price and demand for dolphin changed?</a:t>
            </a:r>
          </a:p>
          <a:p>
            <a:pPr lvl="1"/>
            <a:r>
              <a:rPr lang="en-US" sz="2200" dirty="0"/>
              <a:t>How is the demand for charter/</a:t>
            </a:r>
            <a:r>
              <a:rPr lang="en-US" sz="2200" dirty="0" err="1"/>
              <a:t>headboat</a:t>
            </a:r>
            <a:r>
              <a:rPr lang="en-US" sz="2200" dirty="0"/>
              <a:t> trips targeting dolphin, and has it changed? </a:t>
            </a:r>
          </a:p>
          <a:p>
            <a:pPr lvl="1"/>
            <a:r>
              <a:rPr lang="en-US" sz="2200" dirty="0"/>
              <a:t>How is the demand for private recreational trips targeting dolphin, and has it changed? </a:t>
            </a:r>
          </a:p>
          <a:p>
            <a:pPr lvl="1"/>
            <a:r>
              <a:rPr lang="en-US" sz="2200" dirty="0"/>
              <a:t>Has the availability of dolphin changed? </a:t>
            </a:r>
          </a:p>
          <a:p>
            <a:pPr lvl="1"/>
            <a:r>
              <a:rPr lang="en-US" sz="2200" dirty="0"/>
              <a:t>Has the average size of dolphin changed? </a:t>
            </a:r>
          </a:p>
          <a:p>
            <a:pPr lvl="1"/>
            <a:r>
              <a:rPr lang="en-US" sz="2200" dirty="0"/>
              <a:t>Have there been effort shifts to/from dolphin?</a:t>
            </a:r>
          </a:p>
          <a:p>
            <a:r>
              <a:rPr lang="en-US" sz="2800" dirty="0"/>
              <a:t>Assessment of the current fishery:</a:t>
            </a:r>
          </a:p>
          <a:p>
            <a:pPr lvl="1"/>
            <a:r>
              <a:rPr lang="en-US" sz="2200" dirty="0" smtClean="0"/>
              <a:t>How </a:t>
            </a:r>
            <a:r>
              <a:rPr lang="en-US" sz="2200" dirty="0"/>
              <a:t>would you rate the stability of the fishery? </a:t>
            </a:r>
          </a:p>
          <a:p>
            <a:pPr lvl="1"/>
            <a:r>
              <a:rPr lang="en-US" sz="2200" dirty="0" smtClean="0"/>
              <a:t>How </a:t>
            </a:r>
            <a:r>
              <a:rPr lang="en-US" sz="2200" dirty="0"/>
              <a:t>would you rate the quality of the fishery?</a:t>
            </a:r>
          </a:p>
          <a:p>
            <a:endParaRPr lang="en-US" dirty="0"/>
          </a:p>
        </p:txBody>
      </p:sp>
    </p:spTree>
    <p:extLst>
      <p:ext uri="{BB962C8B-B14F-4D97-AF65-F5344CB8AC3E}">
        <p14:creationId xmlns:p14="http://schemas.microsoft.com/office/powerpoint/2010/main" val="20082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a:t>Dolphin- Discussion Questions</a:t>
            </a:r>
          </a:p>
        </p:txBody>
      </p:sp>
      <p:sp>
        <p:nvSpPr>
          <p:cNvPr id="3" name="Content Placeholder 2"/>
          <p:cNvSpPr>
            <a:spLocks noGrp="1"/>
          </p:cNvSpPr>
          <p:nvPr>
            <p:ph idx="1"/>
          </p:nvPr>
        </p:nvSpPr>
        <p:spPr>
          <a:xfrm>
            <a:off x="308759" y="1143001"/>
            <a:ext cx="11495314" cy="4983164"/>
          </a:xfrm>
        </p:spPr>
        <p:txBody>
          <a:bodyPr>
            <a:normAutofit fontScale="92500" lnSpcReduction="10000"/>
          </a:bodyPr>
          <a:lstStyle/>
          <a:p>
            <a:r>
              <a:rPr lang="en-US" sz="2800" dirty="0"/>
              <a:t>Management measures: </a:t>
            </a:r>
          </a:p>
          <a:p>
            <a:pPr lvl="1"/>
            <a:r>
              <a:rPr lang="en-US" sz="2400" dirty="0" smtClean="0"/>
              <a:t>Is </a:t>
            </a:r>
            <a:r>
              <a:rPr lang="en-US" sz="2400" dirty="0"/>
              <a:t>the 20-inch minimum size limit off of the east coast of Florida, Georgia, and South Carolina for the recreational and commercial sectors appropriate?</a:t>
            </a:r>
          </a:p>
          <a:p>
            <a:pPr lvl="1"/>
            <a:r>
              <a:rPr lang="en-US" sz="2400" dirty="0" smtClean="0"/>
              <a:t>Is </a:t>
            </a:r>
            <a:r>
              <a:rPr lang="en-US" sz="2400" dirty="0"/>
              <a:t>the 4,000 pound commercial trip limit that is effective after 75% of the commercial ACL has been landed set at the appropriate level? What about the 10 dolphin per person/60 dolphin per vessel recreational limit? </a:t>
            </a:r>
          </a:p>
          <a:p>
            <a:pPr lvl="1"/>
            <a:r>
              <a:rPr lang="en-US" sz="2400" dirty="0" smtClean="0"/>
              <a:t>Other </a:t>
            </a:r>
            <a:r>
              <a:rPr lang="en-US" sz="2400" dirty="0"/>
              <a:t>fishery management measures?</a:t>
            </a:r>
          </a:p>
          <a:p>
            <a:r>
              <a:rPr lang="en-US" sz="2800" dirty="0"/>
              <a:t>Environmental/ecological:</a:t>
            </a:r>
          </a:p>
          <a:p>
            <a:pPr lvl="1"/>
            <a:r>
              <a:rPr lang="en-US" sz="2400" dirty="0" smtClean="0"/>
              <a:t>Have </a:t>
            </a:r>
            <a:r>
              <a:rPr lang="en-US" sz="2400" dirty="0"/>
              <a:t>you noticed a shift in the dolphin migration due to environmental variability such </a:t>
            </a:r>
            <a:r>
              <a:rPr lang="en-US" sz="2400" dirty="0" smtClean="0"/>
              <a:t>as </a:t>
            </a:r>
            <a:r>
              <a:rPr lang="en-US" sz="2400" dirty="0"/>
              <a:t>a mild winter or shorter spring “migration” season</a:t>
            </a:r>
            <a:r>
              <a:rPr lang="en-US" sz="2400" dirty="0" smtClean="0"/>
              <a:t>?</a:t>
            </a:r>
          </a:p>
          <a:p>
            <a:r>
              <a:rPr lang="en-US" sz="3000" dirty="0"/>
              <a:t>Other</a:t>
            </a:r>
          </a:p>
          <a:p>
            <a:pPr lvl="1"/>
            <a:r>
              <a:rPr lang="en-US" sz="2400" dirty="0" smtClean="0"/>
              <a:t>Where </a:t>
            </a:r>
            <a:r>
              <a:rPr lang="en-US" sz="2400" dirty="0"/>
              <a:t>should the Council focus their research priorities for Atlantic dolphin?</a:t>
            </a:r>
          </a:p>
          <a:p>
            <a:pPr lvl="1"/>
            <a:r>
              <a:rPr lang="en-US" sz="2400" dirty="0" smtClean="0"/>
              <a:t>Is </a:t>
            </a:r>
            <a:r>
              <a:rPr lang="en-US" sz="2400" dirty="0"/>
              <a:t>there anything else that is important for the Council to know about Atlantic dolphin?</a:t>
            </a:r>
          </a:p>
          <a:p>
            <a:pPr lvl="1"/>
            <a:endParaRPr lang="en-US" sz="2200" dirty="0"/>
          </a:p>
        </p:txBody>
      </p:sp>
    </p:spTree>
    <p:extLst>
      <p:ext uri="{BB962C8B-B14F-4D97-AF65-F5344CB8AC3E}">
        <p14:creationId xmlns:p14="http://schemas.microsoft.com/office/powerpoint/2010/main" val="154203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0" y="0"/>
            <a:ext cx="10972800" cy="1143000"/>
          </a:xfrm>
        </p:spPr>
        <p:txBody>
          <a:bodyPr/>
          <a:lstStyle/>
          <a:p>
            <a:r>
              <a:rPr lang="en-US" dirty="0" smtClean="0"/>
              <a:t>Overall- Dolphin</a:t>
            </a:r>
            <a:endParaRPr lang="en-US" dirty="0"/>
          </a:p>
        </p:txBody>
      </p:sp>
      <p:sp>
        <p:nvSpPr>
          <p:cNvPr id="3" name="Content Placeholder 2"/>
          <p:cNvSpPr>
            <a:spLocks noGrp="1"/>
          </p:cNvSpPr>
          <p:nvPr>
            <p:ph idx="1"/>
          </p:nvPr>
        </p:nvSpPr>
        <p:spPr>
          <a:xfrm>
            <a:off x="505427" y="1107312"/>
            <a:ext cx="11428071" cy="5572888"/>
          </a:xfrm>
        </p:spPr>
        <p:txBody>
          <a:bodyPr>
            <a:normAutofit lnSpcReduction="10000"/>
          </a:bodyPr>
          <a:lstStyle/>
          <a:p>
            <a:pPr>
              <a:buFontTx/>
              <a:buChar char="-"/>
            </a:pPr>
            <a:r>
              <a:rPr lang="en-US" sz="2400" dirty="0" smtClean="0"/>
              <a:t>Availability varies each year and depends on environmental factors. 2015 was a good year, 2016 was less successful (especially in South Florida).</a:t>
            </a:r>
          </a:p>
          <a:p>
            <a:pPr>
              <a:buFontTx/>
              <a:buChar char="-"/>
            </a:pPr>
            <a:r>
              <a:rPr lang="en-US" sz="2400" dirty="0" smtClean="0"/>
              <a:t>Large fish seem to be migrating further offshore, negatively impacting availability for smaller recreational vessels and profitability of some charter trips but not commercial vessels as much since these vessels typically operate further offshore (SC).</a:t>
            </a:r>
          </a:p>
          <a:p>
            <a:pPr>
              <a:buFontTx/>
              <a:buChar char="-"/>
            </a:pPr>
            <a:r>
              <a:rPr lang="en-US" sz="2400" dirty="0" smtClean="0"/>
              <a:t>Some </a:t>
            </a:r>
            <a:r>
              <a:rPr lang="en-US" sz="2400" dirty="0"/>
              <a:t>i</a:t>
            </a:r>
            <a:r>
              <a:rPr lang="en-US" sz="2400" dirty="0" smtClean="0"/>
              <a:t>ncreased recreational effort in FL due to low fuel prices and increased vessel ownership.</a:t>
            </a:r>
          </a:p>
          <a:p>
            <a:pPr>
              <a:buFontTx/>
              <a:buChar char="-"/>
            </a:pPr>
            <a:r>
              <a:rPr lang="en-US" sz="2400" dirty="0" smtClean="0"/>
              <a:t>Charter </a:t>
            </a:r>
            <a:r>
              <a:rPr lang="en-US" sz="2400" dirty="0"/>
              <a:t>demand </a:t>
            </a:r>
            <a:r>
              <a:rPr lang="en-US" sz="2400" dirty="0" smtClean="0"/>
              <a:t>is consistent overall. </a:t>
            </a:r>
            <a:r>
              <a:rPr lang="en-US" sz="2400" dirty="0"/>
              <a:t>Outer </a:t>
            </a:r>
            <a:r>
              <a:rPr lang="en-US" sz="2400" dirty="0" smtClean="0"/>
              <a:t>Banks </a:t>
            </a:r>
            <a:r>
              <a:rPr lang="en-US" sz="2400" dirty="0"/>
              <a:t>c</a:t>
            </a:r>
            <a:r>
              <a:rPr lang="en-US" sz="2400" dirty="0" smtClean="0"/>
              <a:t>harter demand for dolphin can inversely align with tuna abundance.  Still an important secondary target species.</a:t>
            </a:r>
          </a:p>
          <a:p>
            <a:pPr>
              <a:buFontTx/>
              <a:buChar char="-"/>
            </a:pPr>
            <a:r>
              <a:rPr lang="en-US" sz="2400" dirty="0"/>
              <a:t>Commercial </a:t>
            </a:r>
            <a:r>
              <a:rPr lang="en-US" sz="2400" dirty="0" smtClean="0"/>
              <a:t>demand is </a:t>
            </a:r>
            <a:r>
              <a:rPr lang="en-US" sz="2400" dirty="0"/>
              <a:t>increasing, with noted increase in local demand for </a:t>
            </a:r>
            <a:r>
              <a:rPr lang="en-US" sz="2400" dirty="0" smtClean="0"/>
              <a:t>restaurants.</a:t>
            </a:r>
          </a:p>
          <a:p>
            <a:pPr>
              <a:buFontTx/>
              <a:buChar char="-"/>
            </a:pPr>
            <a:r>
              <a:rPr lang="en-US" sz="2400" dirty="0" smtClean="0"/>
              <a:t>Imports play a large role in price.  With imports down in recent years, prices have risen. Large domestic longline landings can depress the ex-vessel price until the market clears.</a:t>
            </a:r>
          </a:p>
          <a:p>
            <a:pPr>
              <a:buFontTx/>
              <a:buChar char="-"/>
            </a:pPr>
            <a:r>
              <a:rPr lang="en-US" sz="2400" dirty="0" smtClean="0"/>
              <a:t>No major</a:t>
            </a:r>
            <a:r>
              <a:rPr lang="en-US" sz="2400" dirty="0"/>
              <a:t>, prolonged effort shifts observed towards or away from </a:t>
            </a:r>
            <a:r>
              <a:rPr lang="en-US" sz="2400" dirty="0" smtClean="0"/>
              <a:t>dolphin.</a:t>
            </a:r>
          </a:p>
          <a:p>
            <a:pPr>
              <a:buFontTx/>
              <a:buChar char="-"/>
            </a:pPr>
            <a:r>
              <a:rPr lang="en-US" sz="2400" dirty="0" smtClean="0"/>
              <a:t>Recommend supporting satellite tagging research.</a:t>
            </a:r>
            <a:endParaRPr lang="en-US" sz="2400" dirty="0"/>
          </a:p>
          <a:p>
            <a:pPr>
              <a:buFontTx/>
              <a:buChar char="-"/>
            </a:pPr>
            <a:endParaRPr lang="en-US" dirty="0" smtClean="0"/>
          </a:p>
        </p:txBody>
      </p:sp>
    </p:spTree>
    <p:extLst>
      <p:ext uri="{BB962C8B-B14F-4D97-AF65-F5344CB8AC3E}">
        <p14:creationId xmlns:p14="http://schemas.microsoft.com/office/powerpoint/2010/main" val="216971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428" y="1033153"/>
            <a:ext cx="10972800" cy="5645439"/>
          </a:xfrm>
        </p:spPr>
        <p:txBody>
          <a:bodyPr>
            <a:normAutofit fontScale="77500" lnSpcReduction="20000"/>
          </a:bodyPr>
          <a:lstStyle/>
          <a:p>
            <a:pPr marL="0" indent="0">
              <a:buNone/>
            </a:pPr>
            <a:r>
              <a:rPr lang="en-US" dirty="0"/>
              <a:t>1) Catch levels over the past 5 years:</a:t>
            </a:r>
          </a:p>
          <a:p>
            <a:pPr lvl="0"/>
            <a:r>
              <a:rPr lang="en-US" dirty="0"/>
              <a:t>For the commercial sector, how has price and demand for red grouper changed?</a:t>
            </a:r>
          </a:p>
          <a:p>
            <a:pPr lvl="0"/>
            <a:r>
              <a:rPr lang="en-US" dirty="0"/>
              <a:t>How has demand for charter/headboat trips targeting red grouper changed? </a:t>
            </a:r>
          </a:p>
          <a:p>
            <a:pPr lvl="0"/>
            <a:r>
              <a:rPr lang="en-US" dirty="0"/>
              <a:t>When/where are the fish available, and has this changed? </a:t>
            </a:r>
          </a:p>
          <a:p>
            <a:pPr lvl="0"/>
            <a:r>
              <a:rPr lang="en-US" dirty="0"/>
              <a:t>Has the size of the fish changed? </a:t>
            </a:r>
          </a:p>
          <a:p>
            <a:r>
              <a:rPr lang="en-US" dirty="0"/>
              <a:t>Have there been effort shifts to/from red grouper? </a:t>
            </a:r>
            <a:endParaRPr lang="en-US" dirty="0" smtClean="0"/>
          </a:p>
          <a:p>
            <a:pPr marL="0" indent="0">
              <a:buNone/>
            </a:pPr>
            <a:endParaRPr lang="en-US" dirty="0" smtClean="0"/>
          </a:p>
          <a:p>
            <a:pPr marL="0" indent="0">
              <a:buNone/>
            </a:pPr>
            <a:r>
              <a:rPr lang="en-US" dirty="0" smtClean="0"/>
              <a:t>2) Management </a:t>
            </a:r>
            <a:r>
              <a:rPr lang="en-US" dirty="0"/>
              <a:t>measures: </a:t>
            </a:r>
          </a:p>
          <a:p>
            <a:pPr lvl="0"/>
            <a:r>
              <a:rPr lang="en-US" dirty="0"/>
              <a:t>Is the 20-inch minimum size limit for the commercial sector appropriate?</a:t>
            </a:r>
          </a:p>
          <a:p>
            <a:pPr lvl="0"/>
            <a:r>
              <a:rPr lang="en-US" dirty="0"/>
              <a:t>Is the 20-inch minimum size limit for the recreational sector appropriate?</a:t>
            </a:r>
          </a:p>
          <a:p>
            <a:pPr lvl="0"/>
            <a:r>
              <a:rPr lang="en-US" dirty="0"/>
              <a:t>Are there new measures that the Council should consider?</a:t>
            </a:r>
          </a:p>
          <a:p>
            <a:pPr lvl="0"/>
            <a:r>
              <a:rPr lang="en-US" dirty="0"/>
              <a:t>Are there other existing measures (i.e. 4-month closure) that should be changed?</a:t>
            </a:r>
          </a:p>
          <a:p>
            <a:endParaRPr lang="en-US" dirty="0" smtClean="0"/>
          </a:p>
          <a:p>
            <a:endParaRPr lang="en-US" dirty="0"/>
          </a:p>
        </p:txBody>
      </p:sp>
      <p:sp>
        <p:nvSpPr>
          <p:cNvPr id="4" name="TextBox 3"/>
          <p:cNvSpPr txBox="1"/>
          <p:nvPr/>
        </p:nvSpPr>
        <p:spPr>
          <a:xfrm>
            <a:off x="1713353" y="0"/>
            <a:ext cx="9308574" cy="769441"/>
          </a:xfrm>
          <a:prstGeom prst="rect">
            <a:avLst/>
          </a:prstGeom>
          <a:noFill/>
        </p:spPr>
        <p:txBody>
          <a:bodyPr wrap="none" rtlCol="0">
            <a:spAutoFit/>
          </a:bodyPr>
          <a:lstStyle/>
          <a:p>
            <a:r>
              <a:rPr lang="en-US" sz="4400" b="1" dirty="0" smtClean="0">
                <a:latin typeface="Cambria" charset="0"/>
                <a:ea typeface="Cambria" charset="0"/>
                <a:cs typeface="Cambria" charset="0"/>
              </a:rPr>
              <a:t>Red Grouper- Discussion Questions</a:t>
            </a:r>
            <a:endParaRPr lang="en-US" sz="4400" b="1" dirty="0">
              <a:latin typeface="Cambria" charset="0"/>
              <a:ea typeface="Cambria" charset="0"/>
              <a:cs typeface="Cambria" charset="0"/>
            </a:endParaRPr>
          </a:p>
        </p:txBody>
      </p:sp>
    </p:spTree>
    <p:extLst>
      <p:ext uri="{BB962C8B-B14F-4D97-AF65-F5344CB8AC3E}">
        <p14:creationId xmlns:p14="http://schemas.microsoft.com/office/powerpoint/2010/main" val="3465149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003" y="1019663"/>
            <a:ext cx="10972800" cy="5476140"/>
          </a:xfrm>
        </p:spPr>
        <p:txBody>
          <a:bodyPr>
            <a:normAutofit fontScale="85000" lnSpcReduction="20000"/>
          </a:bodyPr>
          <a:lstStyle/>
          <a:p>
            <a:pPr marL="0" indent="0">
              <a:buNone/>
            </a:pPr>
            <a:r>
              <a:rPr lang="en-US" dirty="0" smtClean="0"/>
              <a:t>3) </a:t>
            </a:r>
            <a:r>
              <a:rPr lang="en-US" dirty="0"/>
              <a:t>Environmental/ecological</a:t>
            </a:r>
          </a:p>
          <a:p>
            <a:pPr lvl="0"/>
            <a:r>
              <a:rPr lang="en-US" dirty="0"/>
              <a:t>Has there been a shift in red grouper abundance/availability due to environmental factors such as mild winter, storms, cold-water intrusions?</a:t>
            </a:r>
          </a:p>
          <a:p>
            <a:pPr lvl="0"/>
            <a:r>
              <a:rPr lang="en-US" dirty="0" smtClean="0"/>
              <a:t>Are </a:t>
            </a:r>
            <a:r>
              <a:rPr lang="en-US" dirty="0"/>
              <a:t>you observing low Red Grouper recruitment on the water?  Can environmental or ecological drivers of recruitment be identified? </a:t>
            </a:r>
          </a:p>
          <a:p>
            <a:pPr lvl="0"/>
            <a:r>
              <a:rPr lang="en-US" dirty="0"/>
              <a:t>Are there well-defined zoogeographic breaks (e.g., Florida keys, Cape Hatteras) that could inform stock structure? </a:t>
            </a:r>
          </a:p>
          <a:p>
            <a:pPr lvl="0"/>
            <a:r>
              <a:rPr lang="en-US" dirty="0"/>
              <a:t>What are your observations concerning the timing and length of the red grouper spawning season in your area?</a:t>
            </a:r>
          </a:p>
          <a:p>
            <a:pPr marL="0" indent="0">
              <a:buNone/>
            </a:pPr>
            <a:endParaRPr lang="en-US" dirty="0"/>
          </a:p>
          <a:p>
            <a:pPr marL="0" indent="0">
              <a:buNone/>
            </a:pPr>
            <a:r>
              <a:rPr lang="en-US" dirty="0" smtClean="0"/>
              <a:t>4</a:t>
            </a:r>
            <a:r>
              <a:rPr lang="en-US" dirty="0"/>
              <a:t>) Other</a:t>
            </a:r>
          </a:p>
          <a:p>
            <a:pPr lvl="0"/>
            <a:r>
              <a:rPr lang="en-US" dirty="0"/>
              <a:t>Do you have suggestions for research priorities for Red Grouper?</a:t>
            </a:r>
          </a:p>
          <a:p>
            <a:pPr lvl="0"/>
            <a:r>
              <a:rPr lang="en-US" dirty="0"/>
              <a:t>What else is important for the Council to know about Red Grouper?</a:t>
            </a:r>
          </a:p>
          <a:p>
            <a:endParaRPr lang="en-US" dirty="0"/>
          </a:p>
        </p:txBody>
      </p:sp>
      <p:sp>
        <p:nvSpPr>
          <p:cNvPr id="4" name="TextBox 3"/>
          <p:cNvSpPr txBox="1"/>
          <p:nvPr/>
        </p:nvSpPr>
        <p:spPr>
          <a:xfrm>
            <a:off x="1653977" y="0"/>
            <a:ext cx="9308574" cy="769441"/>
          </a:xfrm>
          <a:prstGeom prst="rect">
            <a:avLst/>
          </a:prstGeom>
          <a:noFill/>
        </p:spPr>
        <p:txBody>
          <a:bodyPr wrap="none" rtlCol="0">
            <a:spAutoFit/>
          </a:bodyPr>
          <a:lstStyle/>
          <a:p>
            <a:r>
              <a:rPr lang="en-US" sz="4400" b="1" dirty="0">
                <a:latin typeface="Cambria" charset="0"/>
                <a:ea typeface="Cambria" charset="0"/>
                <a:cs typeface="Cambria" charset="0"/>
              </a:rPr>
              <a:t>Red Grouper- Discussion Questions</a:t>
            </a:r>
          </a:p>
        </p:txBody>
      </p:sp>
    </p:spTree>
    <p:extLst>
      <p:ext uri="{BB962C8B-B14F-4D97-AF65-F5344CB8AC3E}">
        <p14:creationId xmlns:p14="http://schemas.microsoft.com/office/powerpoint/2010/main" val="166417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Overall- Red Grouper</a:t>
            </a:r>
            <a:endParaRPr lang="en-US" dirty="0"/>
          </a:p>
        </p:txBody>
      </p:sp>
      <p:sp>
        <p:nvSpPr>
          <p:cNvPr id="3" name="Content Placeholder 2"/>
          <p:cNvSpPr>
            <a:spLocks noGrp="1"/>
          </p:cNvSpPr>
          <p:nvPr>
            <p:ph idx="1"/>
          </p:nvPr>
        </p:nvSpPr>
        <p:spPr>
          <a:xfrm>
            <a:off x="609600" y="1276110"/>
            <a:ext cx="10972800" cy="4525963"/>
          </a:xfrm>
        </p:spPr>
        <p:txBody>
          <a:bodyPr>
            <a:normAutofit fontScale="92500" lnSpcReduction="20000"/>
          </a:bodyPr>
          <a:lstStyle/>
          <a:p>
            <a:pPr>
              <a:buFontTx/>
              <a:buChar char="-"/>
            </a:pPr>
            <a:r>
              <a:rPr lang="en-US" dirty="0" smtClean="0"/>
              <a:t>Size and availability have been generally consistent</a:t>
            </a:r>
          </a:p>
          <a:p>
            <a:pPr>
              <a:buFontTx/>
              <a:buChar char="-"/>
            </a:pPr>
            <a:r>
              <a:rPr lang="en-US" dirty="0" smtClean="0"/>
              <a:t>Rare to catch recreationally in past two years</a:t>
            </a:r>
          </a:p>
          <a:p>
            <a:pPr>
              <a:buFontTx/>
              <a:buChar char="-"/>
            </a:pPr>
            <a:r>
              <a:rPr lang="en-US" dirty="0" smtClean="0"/>
              <a:t>Regional fishery primarily off NC</a:t>
            </a:r>
          </a:p>
          <a:p>
            <a:pPr>
              <a:buFontTx/>
              <a:buChar char="-"/>
            </a:pPr>
            <a:r>
              <a:rPr lang="en-US" dirty="0" smtClean="0"/>
              <a:t>Less available since about 2008 </a:t>
            </a:r>
          </a:p>
          <a:p>
            <a:pPr>
              <a:buFontTx/>
              <a:buChar char="-"/>
            </a:pPr>
            <a:r>
              <a:rPr lang="en-US" dirty="0" smtClean="0"/>
              <a:t>Primarily a bycatch species on commercial trips targeting other species (e.g., scamp, triggerfish)</a:t>
            </a:r>
          </a:p>
          <a:p>
            <a:pPr>
              <a:buFontTx/>
              <a:buChar char="-"/>
            </a:pPr>
            <a:r>
              <a:rPr lang="en-US" dirty="0" smtClean="0"/>
              <a:t>Smaller fish caught in shallow waters, estuaries</a:t>
            </a:r>
          </a:p>
          <a:p>
            <a:pPr>
              <a:buFontTx/>
              <a:buChar char="-"/>
            </a:pPr>
            <a:r>
              <a:rPr lang="en-US" dirty="0" smtClean="0"/>
              <a:t>Not a desirable restaurant fish</a:t>
            </a:r>
          </a:p>
          <a:p>
            <a:pPr>
              <a:buFontTx/>
              <a:buChar char="-"/>
            </a:pPr>
            <a:r>
              <a:rPr lang="en-US" dirty="0" smtClean="0"/>
              <a:t>Increased popularity for </a:t>
            </a:r>
            <a:r>
              <a:rPr lang="en-US" dirty="0" err="1" smtClean="0"/>
              <a:t>spearfishers</a:t>
            </a:r>
            <a:r>
              <a:rPr lang="en-US" dirty="0" smtClean="0"/>
              <a:t> in Florida </a:t>
            </a:r>
          </a:p>
          <a:p>
            <a:pPr>
              <a:buFontTx/>
              <a:buChar char="-"/>
            </a:pPr>
            <a:r>
              <a:rPr lang="en-US" dirty="0" smtClean="0"/>
              <a:t>Recommend more research on juveniles and impact of lionfish</a:t>
            </a:r>
          </a:p>
          <a:p>
            <a:pPr>
              <a:buFontTx/>
              <a:buChar char="-"/>
            </a:pPr>
            <a:endParaRPr lang="en-US" dirty="0" smtClean="0"/>
          </a:p>
          <a:p>
            <a:pPr>
              <a:buFontTx/>
              <a:buChar char="-"/>
            </a:pPr>
            <a:endParaRPr lang="en-US" dirty="0"/>
          </a:p>
          <a:p>
            <a:pPr>
              <a:buFontTx/>
              <a:buChar char="-"/>
            </a:pPr>
            <a:endParaRPr lang="en-US" dirty="0" smtClean="0"/>
          </a:p>
        </p:txBody>
      </p:sp>
    </p:spTree>
    <p:extLst>
      <p:ext uri="{BB962C8B-B14F-4D97-AF65-F5344CB8AC3E}">
        <p14:creationId xmlns:p14="http://schemas.microsoft.com/office/powerpoint/2010/main" val="3441821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Overall- Cobia</a:t>
            </a:r>
            <a:endParaRPr lang="en-US" dirty="0"/>
          </a:p>
        </p:txBody>
      </p:sp>
      <p:sp>
        <p:nvSpPr>
          <p:cNvPr id="3" name="Content Placeholder 2"/>
          <p:cNvSpPr>
            <a:spLocks noGrp="1"/>
          </p:cNvSpPr>
          <p:nvPr>
            <p:ph idx="1"/>
          </p:nvPr>
        </p:nvSpPr>
        <p:spPr>
          <a:xfrm>
            <a:off x="505427" y="1009403"/>
            <a:ext cx="11428071" cy="5541867"/>
          </a:xfrm>
        </p:spPr>
        <p:txBody>
          <a:bodyPr>
            <a:normAutofit fontScale="70000" lnSpcReduction="20000"/>
          </a:bodyPr>
          <a:lstStyle/>
          <a:p>
            <a:pPr>
              <a:buFontTx/>
              <a:buChar char="-"/>
            </a:pPr>
            <a:r>
              <a:rPr lang="en-US" dirty="0" smtClean="0"/>
              <a:t>Available primarily in the summer only for VA/NC</a:t>
            </a:r>
          </a:p>
          <a:p>
            <a:pPr>
              <a:buFontTx/>
              <a:buChar char="-"/>
            </a:pPr>
            <a:r>
              <a:rPr lang="en-US" dirty="0" smtClean="0"/>
              <a:t>Cobia are being caught further north in the Chesapeake</a:t>
            </a:r>
          </a:p>
          <a:p>
            <a:pPr>
              <a:buFontTx/>
              <a:buChar char="-"/>
            </a:pPr>
            <a:r>
              <a:rPr lang="en-US" dirty="0" smtClean="0"/>
              <a:t>Increase in sight cast fishing and number of recreational boats (Chesapeake and NC)</a:t>
            </a:r>
          </a:p>
          <a:p>
            <a:pPr>
              <a:buFontTx/>
              <a:buChar char="-"/>
            </a:pPr>
            <a:r>
              <a:rPr lang="en-US" dirty="0" smtClean="0"/>
              <a:t>Abundant catch, but the size of “big” cobia is smaller</a:t>
            </a:r>
          </a:p>
          <a:p>
            <a:pPr>
              <a:buFontTx/>
              <a:buChar char="-"/>
            </a:pPr>
            <a:r>
              <a:rPr lang="en-US" dirty="0" smtClean="0"/>
              <a:t>Females with eggs all summer long in Chesapeake</a:t>
            </a:r>
          </a:p>
          <a:p>
            <a:pPr>
              <a:buFontTx/>
              <a:buChar char="-"/>
            </a:pPr>
            <a:r>
              <a:rPr lang="en-US" dirty="0" smtClean="0"/>
              <a:t>Increase in directed commercial trips (VA/NC)</a:t>
            </a:r>
          </a:p>
          <a:p>
            <a:pPr>
              <a:buFontTx/>
              <a:buChar char="-"/>
            </a:pPr>
            <a:r>
              <a:rPr lang="en-US" dirty="0" smtClean="0"/>
              <a:t>Increase in charter demand specifically for cobia (VA/NC)</a:t>
            </a:r>
          </a:p>
          <a:p>
            <a:pPr>
              <a:buFontTx/>
              <a:buChar char="-"/>
            </a:pPr>
            <a:r>
              <a:rPr lang="en-US" dirty="0" smtClean="0"/>
              <a:t>Availability is low in southern SC (Port Royal Sound), but will be more available for a year or two after Waddell stock is released, then become rare</a:t>
            </a:r>
          </a:p>
          <a:p>
            <a:pPr>
              <a:buFontTx/>
              <a:buChar char="-"/>
            </a:pPr>
            <a:r>
              <a:rPr lang="en-US" dirty="0" smtClean="0"/>
              <a:t>Cobia hard to find in Port Royal Sound, but have been showing up </a:t>
            </a:r>
            <a:r>
              <a:rPr lang="en-US" dirty="0" err="1" smtClean="0"/>
              <a:t>Calabogie</a:t>
            </a:r>
            <a:r>
              <a:rPr lang="en-US" dirty="0" smtClean="0"/>
              <a:t> Sound (south of HHI)</a:t>
            </a:r>
          </a:p>
          <a:p>
            <a:pPr>
              <a:buFontTx/>
              <a:buChar char="-"/>
            </a:pPr>
            <a:r>
              <a:rPr lang="en-US" dirty="0" smtClean="0"/>
              <a:t>In NE Florida, Cobia available nearshore for about 6 weeks (with rays) and then are available year-round offshore</a:t>
            </a:r>
          </a:p>
          <a:p>
            <a:pPr>
              <a:buFontTx/>
              <a:buChar char="-"/>
            </a:pPr>
            <a:r>
              <a:rPr lang="en-US" dirty="0" smtClean="0"/>
              <a:t>Cobia move with bull sharks in south Florida</a:t>
            </a:r>
          </a:p>
          <a:p>
            <a:pPr>
              <a:buFontTx/>
              <a:buChar char="-"/>
            </a:pPr>
            <a:r>
              <a:rPr lang="en-US" dirty="0" smtClean="0"/>
              <a:t>Sizes in Florida have not changed, have always been smaller than in VA/NC</a:t>
            </a:r>
          </a:p>
          <a:p>
            <a:pPr>
              <a:buFontTx/>
              <a:buChar char="-"/>
            </a:pPr>
            <a:r>
              <a:rPr lang="en-US" dirty="0" smtClean="0"/>
              <a:t>More cobia on bayside in Florida Keys than on Atlantic side, no change in abundance or sizes</a:t>
            </a:r>
          </a:p>
          <a:p>
            <a:pPr>
              <a:buFontTx/>
              <a:buChar char="-"/>
            </a:pPr>
            <a:endParaRPr lang="en-US" dirty="0" smtClean="0"/>
          </a:p>
          <a:p>
            <a:pPr>
              <a:buFontTx/>
              <a:buChar char="-"/>
            </a:pPr>
            <a:endParaRPr lang="en-US" dirty="0" smtClean="0"/>
          </a:p>
          <a:p>
            <a:pPr>
              <a:buFontTx/>
              <a:buChar char="-"/>
            </a:pPr>
            <a:endParaRPr lang="en-US" dirty="0"/>
          </a:p>
          <a:p>
            <a:pPr>
              <a:buFontTx/>
              <a:buChar char="-"/>
            </a:pPr>
            <a:endParaRPr lang="en-US" dirty="0" smtClean="0"/>
          </a:p>
        </p:txBody>
      </p:sp>
    </p:spTree>
    <p:extLst>
      <p:ext uri="{BB962C8B-B14F-4D97-AF65-F5344CB8AC3E}">
        <p14:creationId xmlns:p14="http://schemas.microsoft.com/office/powerpoint/2010/main" val="206544286"/>
      </p:ext>
    </p:extLst>
  </p:cSld>
  <p:clrMapOvr>
    <a:masterClrMapping/>
  </p:clrMapOvr>
</p:sld>
</file>

<file path=ppt/theme/theme1.xml><?xml version="1.0" encoding="utf-8"?>
<a:theme xmlns:a="http://schemas.openxmlformats.org/drawingml/2006/main" name="1_SAFMC_run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SAFMC_run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1092</Words>
  <Application>Microsoft Macintosh PowerPoint</Application>
  <PresentationFormat>Widescreen</PresentationFormat>
  <Paragraphs>99</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Calibri</vt:lpstr>
      <vt:lpstr>Cambria</vt:lpstr>
      <vt:lpstr>Courier New</vt:lpstr>
      <vt:lpstr>Wingdings</vt:lpstr>
      <vt:lpstr>Arial</vt:lpstr>
      <vt:lpstr>1_SAFMC_running</vt:lpstr>
      <vt:lpstr>2_SAFMC_running</vt:lpstr>
      <vt:lpstr>Fishery Performance Reports</vt:lpstr>
      <vt:lpstr>Dolphin- Discussion Questions</vt:lpstr>
      <vt:lpstr>Dolphin- Discussion Questions</vt:lpstr>
      <vt:lpstr>Overall- Dolphin</vt:lpstr>
      <vt:lpstr>PowerPoint Presentation</vt:lpstr>
      <vt:lpstr>PowerPoint Presentation</vt:lpstr>
      <vt:lpstr>Overall- Red Grouper</vt:lpstr>
      <vt:lpstr>Overall- Cobia</vt:lpstr>
    </vt:vector>
  </TitlesOfParts>
  <Company>Hewlett-Packard Company</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 Maclauchlin</dc:creator>
  <cp:lastModifiedBy>John Hadley</cp:lastModifiedBy>
  <cp:revision>24</cp:revision>
  <dcterms:created xsi:type="dcterms:W3CDTF">2017-04-26T12:42:46Z</dcterms:created>
  <dcterms:modified xsi:type="dcterms:W3CDTF">2017-05-23T17:27:35Z</dcterms:modified>
</cp:coreProperties>
</file>