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19"/>
  </p:notesMasterIdLst>
  <p:handoutMasterIdLst>
    <p:handoutMasterId r:id="rId20"/>
  </p:handoutMasterIdLst>
  <p:sldIdLst>
    <p:sldId id="409" r:id="rId6"/>
    <p:sldId id="558" r:id="rId7"/>
    <p:sldId id="516" r:id="rId8"/>
    <p:sldId id="546" r:id="rId9"/>
    <p:sldId id="556" r:id="rId10"/>
    <p:sldId id="557" r:id="rId11"/>
    <p:sldId id="547" r:id="rId12"/>
    <p:sldId id="548" r:id="rId13"/>
    <p:sldId id="551" r:id="rId14"/>
    <p:sldId id="552" r:id="rId15"/>
    <p:sldId id="553" r:id="rId16"/>
    <p:sldId id="559" r:id="rId17"/>
    <p:sldId id="560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5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.recks" initials="m" lastIdx="1" clrIdx="0"/>
  <p:cmAuthor id="1" name="krista.shipley" initials="kas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E"/>
    <a:srgbClr val="00AEC5"/>
    <a:srgbClr val="CC6600"/>
    <a:srgbClr val="009999"/>
    <a:srgbClr val="FFFFFF"/>
    <a:srgbClr val="57AFFF"/>
    <a:srgbClr val="FF6600"/>
    <a:srgbClr val="002060"/>
    <a:srgbClr val="008080"/>
    <a:srgbClr val="002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5291" autoAdjust="0"/>
  </p:normalViewPr>
  <p:slideViewPr>
    <p:cSldViewPr>
      <p:cViewPr varScale="1">
        <p:scale>
          <a:sx n="100" d="100"/>
          <a:sy n="100" d="100"/>
        </p:scale>
        <p:origin x="197" y="67"/>
      </p:cViewPr>
      <p:guideLst>
        <p:guide orient="horz" pos="480"/>
        <p:guide pos="512"/>
      </p:guideLst>
    </p:cSldViewPr>
  </p:slideViewPr>
  <p:outlineViewPr>
    <p:cViewPr>
      <p:scale>
        <a:sx n="33" d="100"/>
        <a:sy n="33" d="100"/>
      </p:scale>
      <p:origin x="0" y="-9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86" y="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3"/>
            <a:ext cx="3037146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2" tIns="46010" rIns="92022" bIns="460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53" y="13"/>
            <a:ext cx="3037146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2" tIns="46010" rIns="92022" bIns="460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063"/>
            <a:ext cx="3037146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2" tIns="46010" rIns="92022" bIns="460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53" y="8830063"/>
            <a:ext cx="3037146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2" tIns="46010" rIns="92022" bIns="460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E478DB5D-D9D1-4E16-8C26-AC5F16B3D3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9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13"/>
            <a:ext cx="3038747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7" rIns="93117" bIns="46557" numCol="1" anchor="t" anchorCtr="0" compatLnSpc="1">
            <a:prstTxWarp prst="textNoShape">
              <a:avLst/>
            </a:prstTxWarp>
          </a:bodyPr>
          <a:lstStyle>
            <a:lvl1pPr defTabSz="931423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053" y="13"/>
            <a:ext cx="3038746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7" rIns="93117" bIns="46557" numCol="1" anchor="t" anchorCtr="0" compatLnSpc="1">
            <a:prstTxWarp prst="textNoShape">
              <a:avLst/>
            </a:prstTxWarp>
          </a:bodyPr>
          <a:lstStyle>
            <a:lvl1pPr algn="r" defTabSz="931423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457200"/>
            <a:ext cx="6200775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47691" y="4114800"/>
            <a:ext cx="6293681" cy="496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7" rIns="93117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8830063"/>
            <a:ext cx="3038747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7" rIns="93117" bIns="46557" numCol="1" anchor="b" anchorCtr="0" compatLnSpc="1">
            <a:prstTxWarp prst="textNoShape">
              <a:avLst/>
            </a:prstTxWarp>
          </a:bodyPr>
          <a:lstStyle>
            <a:lvl1pPr defTabSz="931423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053" y="8830063"/>
            <a:ext cx="3038746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7" rIns="93117" bIns="46557" numCol="1" anchor="b" anchorCtr="0" compatLnSpc="1">
            <a:prstTxWarp prst="textNoShape">
              <a:avLst/>
            </a:prstTxWarp>
          </a:bodyPr>
          <a:lstStyle>
            <a:lvl1pPr algn="r" defTabSz="931423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fld id="{D0E1A00E-38E3-41B7-9BD5-45003B3841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58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ts val="0"/>
      </a:spcBef>
      <a:spcAft>
        <a:spcPct val="0"/>
      </a:spcAft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fontAlgn="base">
      <a:spcBef>
        <a:spcPts val="0"/>
      </a:spcBef>
      <a:spcAft>
        <a:spcPct val="0"/>
      </a:spcAft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fontAlgn="base">
      <a:spcBef>
        <a:spcPts val="0"/>
      </a:spcBef>
      <a:spcAft>
        <a:spcPct val="0"/>
      </a:spcAft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fontAlgn="base">
      <a:spcBef>
        <a:spcPts val="0"/>
      </a:spcBef>
      <a:spcAft>
        <a:spcPct val="0"/>
      </a:spcAft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fontAlgn="base">
      <a:spcBef>
        <a:spcPts val="0"/>
      </a:spcBef>
      <a:spcAft>
        <a:spcPct val="0"/>
      </a:spcAft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92163-01DF-4BAA-BB13-9AC4532A90D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457200"/>
            <a:ext cx="6200775" cy="348773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4" y="4206240"/>
            <a:ext cx="6200776" cy="4184258"/>
          </a:xfrm>
        </p:spPr>
        <p:txBody>
          <a:bodyPr/>
          <a:lstStyle/>
          <a:p>
            <a:pPr eaLnBrk="1" hangingPunct="1"/>
            <a:endParaRPr lang="en-US" baseline="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3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396875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5000" y="3990472"/>
            <a:ext cx="6520399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2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396875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5000" y="3990472"/>
            <a:ext cx="6520399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5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4813" y="4114800"/>
            <a:ext cx="6200775" cy="49694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8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396875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5000" y="3990472"/>
            <a:ext cx="6520399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3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396875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5000" y="3990472"/>
            <a:ext cx="6520399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5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396875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5000" y="3990472"/>
            <a:ext cx="6520399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396875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5000" y="3990472"/>
            <a:ext cx="6520399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3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396875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5000" y="3990472"/>
            <a:ext cx="6520399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6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396875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5000" y="3990472"/>
            <a:ext cx="6520399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5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396875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5000" y="3990472"/>
            <a:ext cx="6520399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12192000" cy="686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629400"/>
            <a:ext cx="12192000" cy="304800"/>
          </a:xfrm>
          <a:prstGeom prst="rect">
            <a:avLst/>
          </a:prstGeom>
          <a:solidFill>
            <a:srgbClr val="2692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400" dirty="0">
              <a:solidFill>
                <a:schemeClr val="bg1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00AE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800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44368" y="4876800"/>
            <a:ext cx="6045200" cy="1066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944368" y="5638800"/>
            <a:ext cx="5359400" cy="7620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2" descr="FWClogo200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736" y="4642887"/>
            <a:ext cx="1320800" cy="16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74639"/>
            <a:ext cx="276860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10260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146304"/>
            <a:ext cx="11074400" cy="1143000"/>
          </a:xfrm>
        </p:spPr>
        <p:txBody>
          <a:bodyPr/>
          <a:lstStyle>
            <a:lvl1pPr>
              <a:defRPr sz="3200" b="1">
                <a:solidFill>
                  <a:srgbClr val="0054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52" y="1143000"/>
            <a:ext cx="9956800" cy="39925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latin typeface="+mn-lt"/>
              </a:defRPr>
            </a:lvl1pPr>
            <a:lvl2pPr marL="795338" indent="-338138">
              <a:buFont typeface="Wingdings" panose="05000000000000000000" pitchFamily="2" charset="2"/>
              <a:buChar char="§"/>
              <a:defRPr sz="2800">
                <a:latin typeface="+mn-lt"/>
              </a:defRPr>
            </a:lvl2pPr>
            <a:lvl3pPr marL="1258888" indent="-344488">
              <a:buFont typeface="Wingdings" panose="05000000000000000000" pitchFamily="2" charset="2"/>
              <a:buChar char="§"/>
              <a:defRPr sz="2800">
                <a:latin typeface="+mn-lt"/>
              </a:defRPr>
            </a:lvl3pPr>
            <a:lvl4pPr marL="1709738" indent="-338138">
              <a:buFont typeface="Wingdings" panose="05000000000000000000" pitchFamily="2" charset="2"/>
              <a:buChar char="§"/>
              <a:defRPr sz="2800">
                <a:latin typeface="+mn-lt"/>
              </a:defRPr>
            </a:lvl4pPr>
            <a:lvl5pPr marL="2173288" indent="-344488">
              <a:buFont typeface="Wingdings" panose="05000000000000000000" pitchFamily="2" charset="2"/>
              <a:buChar char="§"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676401"/>
            <a:ext cx="48768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676401"/>
            <a:ext cx="48768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2692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400" dirty="0">
              <a:solidFill>
                <a:schemeClr val="bg1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00AE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800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107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952" y="1143000"/>
            <a:ext cx="9956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12" descr="FWClogo200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891" y="5668964"/>
            <a:ext cx="838200" cy="101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49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258888" indent="-344488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709738" indent="-338138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173288" indent="-344488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44368" y="5834390"/>
            <a:ext cx="70736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latin typeface="Franklin Gothic Medium" pitchFamily="34" charset="0"/>
              </a:rPr>
              <a:t>Florida Fish and Wildlife Conservation Commission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Fish and Wildlife Research Institute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44368" y="4552307"/>
            <a:ext cx="76885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Century Schoolbook" pitchFamily="18" charset="0"/>
              </a:rPr>
              <a:t>East Coast Fisheries-Independent Monitoring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Overview of Red Snapper Research (2011 – 2017)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August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5600" y="66294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Version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8800" y="585600"/>
            <a:ext cx="8576059" cy="3755690"/>
            <a:chOff x="283970" y="2478304"/>
            <a:chExt cx="8576059" cy="3755690"/>
          </a:xfrm>
        </p:grpSpPr>
        <p:pic>
          <p:nvPicPr>
            <p:cNvPr id="8" name="Picture 7" descr="Picture 013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2178" y="2478304"/>
              <a:ext cx="2743200" cy="1828800"/>
            </a:xfrm>
            <a:prstGeom prst="rect">
              <a:avLst/>
            </a:prstGeom>
          </p:spPr>
        </p:pic>
        <p:pic>
          <p:nvPicPr>
            <p:cNvPr id="9" name="Picture 8" descr="IMG_1820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970" y="4405194"/>
              <a:ext cx="2826757" cy="1828800"/>
            </a:xfrm>
            <a:prstGeom prst="rect">
              <a:avLst/>
            </a:prstGeom>
          </p:spPr>
        </p:pic>
        <p:pic>
          <p:nvPicPr>
            <p:cNvPr id="10" name="Picture 9" descr="P6040172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6829" y="2478304"/>
              <a:ext cx="2743200" cy="1828800"/>
            </a:xfrm>
            <a:prstGeom prst="rect">
              <a:avLst/>
            </a:prstGeom>
          </p:spPr>
        </p:pic>
        <p:pic>
          <p:nvPicPr>
            <p:cNvPr id="11" name="Picture 10" descr="PID1419002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2178" y="4405194"/>
              <a:ext cx="2743200" cy="1828800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829" y="4405194"/>
              <a:ext cx="27432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71" y="2478304"/>
              <a:ext cx="2826757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1906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Selectivity Study – CPUE Comparison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14507" y="6096000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= Data still being processed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652" y="1174696"/>
            <a:ext cx="7158109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5315634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228387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Selectivity Study – Size/Age Comparison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7598" r="2714"/>
          <a:stretch/>
        </p:blipFill>
        <p:spPr>
          <a:xfrm>
            <a:off x="1501405" y="1066800"/>
            <a:ext cx="4306559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5479" r="6086"/>
          <a:stretch/>
        </p:blipFill>
        <p:spPr>
          <a:xfrm>
            <a:off x="6307857" y="1066800"/>
            <a:ext cx="4241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609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898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90600"/>
            <a:ext cx="6641846" cy="4450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" r="1445"/>
          <a:stretch/>
        </p:blipFill>
        <p:spPr>
          <a:xfrm>
            <a:off x="3361592" y="5307624"/>
            <a:ext cx="5794854" cy="574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3800" y="107698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7423815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289304"/>
            <a:ext cx="10591800" cy="4730496"/>
          </a:xfrm>
        </p:spPr>
        <p:txBody>
          <a:bodyPr/>
          <a:lstStyle/>
          <a:p>
            <a:pPr fontAlgn="auto"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FWC-FWRI has been conducting reef fish sampling projects off NE Florida (South Atlantic Red Snapper center of abundance) since 2011</a:t>
            </a:r>
          </a:p>
          <a:p>
            <a:pPr fontAlgn="auto"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collected over the last 6 years on Red Snapper abundance and age composition in this area could help supplement information used to evaluate condition of the stock and progress in rebuilding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 summarizes data collected by different projects focused on different topics: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Results need to be interpreted carefully</a:t>
            </a:r>
          </a:p>
          <a:p>
            <a:pPr lvl="1" fontAlgn="auto"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Potentially more valuable from a qualitative perspective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35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Timeline - Projects</a:t>
            </a:r>
          </a:p>
        </p:txBody>
      </p:sp>
      <p:graphicFrame>
        <p:nvGraphicFramePr>
          <p:cNvPr id="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286948"/>
              </p:ext>
            </p:extLst>
          </p:nvPr>
        </p:nvGraphicFramePr>
        <p:xfrm>
          <a:off x="152400" y="1389152"/>
          <a:ext cx="11863334" cy="257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87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8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Cooperative Tagging Study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Hooked-Gear Pilot Study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8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Spawning Aggregation Study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8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Juvenile Red Snapper Study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8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Selectivity Study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371600" y="4138912"/>
            <a:ext cx="10972800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Unstandardized methods, unstandardized site selection, opportunistically January - December</a:t>
            </a:r>
          </a:p>
          <a:p>
            <a:pPr>
              <a:spcAft>
                <a:spcPts val="600"/>
              </a:spcAft>
            </a:pP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Standardized hooked-gear methods, monthly stratified-random sampling (SRS) sampling design, April - October </a:t>
            </a:r>
          </a:p>
          <a:p>
            <a:pPr>
              <a:spcAft>
                <a:spcPts val="600"/>
              </a:spcAft>
            </a:pP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Standardized and unstandardized hooked-gear methods, monthly SRS sampling design, targeted spawning     locations and peak spawning months for Red Snapper, Gag, and Scamp, February - July</a:t>
            </a:r>
          </a:p>
          <a:p>
            <a:pPr>
              <a:spcAft>
                <a:spcPts val="600"/>
              </a:spcAft>
            </a:pP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Standardized trawl and trap methods, yearly SRS sampling design, August - November </a:t>
            </a:r>
          </a:p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Standardized HNL, trap, camera methods, and unstandardized HNL methods, yearly SRS sampling design, April - August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472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Timeline – Sampling Gear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956671"/>
              </p:ext>
            </p:extLst>
          </p:nvPr>
        </p:nvGraphicFramePr>
        <p:xfrm>
          <a:off x="152400" y="1365504"/>
          <a:ext cx="11868840" cy="401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Unstandardized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Captain’s Choice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Longline (12-Hook)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Longline (12-Hook)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Repetitive Timed-Drop (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RTD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Standardized Active Fishing Methods)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Groundfish Trawl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Small-mesh Z Trap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Large-mesh Chevron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Trap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9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Stereo Camera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GoPro Camera Array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3164" y="5486400"/>
            <a:ext cx="8229600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Objective to capture and tag as many Red Snapper as possible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Objective to capture spawning Red Snapper not sampled by RTD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Objective to capture spawning grouper not sampled by RTD 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Objective to compare RTD to unstandardized Captain’s Choice HNL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9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" y="212188"/>
            <a:ext cx="2162631" cy="245481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Sample Sites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8" y="2970503"/>
            <a:ext cx="1541032" cy="82555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89450" y="320039"/>
            <a:ext cx="4734100" cy="6155667"/>
            <a:chOff x="2389450" y="320039"/>
            <a:chExt cx="4734100" cy="61556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450" y="320039"/>
              <a:ext cx="4734100" cy="61264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89450" y="6106374"/>
              <a:ext cx="4734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2012 Study Map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15198" y="320039"/>
            <a:ext cx="4734102" cy="6163732"/>
            <a:chOff x="7315198" y="320039"/>
            <a:chExt cx="4734102" cy="61637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0039"/>
              <a:ext cx="4734100" cy="61264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15198" y="6114439"/>
              <a:ext cx="4734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2014/2015 Spawning Aggregation Study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9375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" y="212188"/>
            <a:ext cx="2162631" cy="245481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Sample Sites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8" y="2970503"/>
            <a:ext cx="1541032" cy="82555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89449" y="320039"/>
            <a:ext cx="4734100" cy="6163732"/>
            <a:chOff x="2389449" y="320039"/>
            <a:chExt cx="4734100" cy="61637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449" y="320039"/>
              <a:ext cx="4734100" cy="61264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89450" y="6114439"/>
              <a:ext cx="4734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2015/2016 Juvenile Study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15198" y="320039"/>
            <a:ext cx="4734101" cy="6163732"/>
            <a:chOff x="7315198" y="320039"/>
            <a:chExt cx="4734101" cy="61637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8" y="320039"/>
              <a:ext cx="4734100" cy="61264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15198" y="6114439"/>
              <a:ext cx="4734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2016 Selectivity Study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1940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Standardized Hook-Gears – CPUE Comparison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13306" y="5638800"/>
            <a:ext cx="2534284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VLL = Vertical Longline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BLL = Bottom Longline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RTD = Repetitive Timed-Drop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15526" r="2665"/>
          <a:stretch/>
        </p:blipFill>
        <p:spPr>
          <a:xfrm>
            <a:off x="1600200" y="1206780"/>
            <a:ext cx="74542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385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" y="212188"/>
            <a:ext cx="3051573" cy="245481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Standardized Hook-Gears – Size/Age Comparison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8" y="2970503"/>
            <a:ext cx="1541032" cy="825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4997" r="3079"/>
          <a:stretch/>
        </p:blipFill>
        <p:spPr>
          <a:xfrm>
            <a:off x="3086742" y="182879"/>
            <a:ext cx="4254191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4924" r="2746"/>
          <a:stretch/>
        </p:blipFill>
        <p:spPr>
          <a:xfrm>
            <a:off x="7696200" y="182879"/>
            <a:ext cx="398642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034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Juvenile Survey – Size/Age Comparison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6480" r="19667"/>
          <a:stretch/>
        </p:blipFill>
        <p:spPr>
          <a:xfrm>
            <a:off x="1319564" y="1075985"/>
            <a:ext cx="424569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4443" r="1942"/>
          <a:stretch/>
        </p:blipFill>
        <p:spPr>
          <a:xfrm>
            <a:off x="6033187" y="1081847"/>
            <a:ext cx="424529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83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WC_Power_Point">
  <a:themeElements>
    <a:clrScheme name="FWC_Power_Point 3">
      <a:dk1>
        <a:srgbClr val="000000"/>
      </a:dk1>
      <a:lt1>
        <a:srgbClr val="CDE7FF"/>
      </a:lt1>
      <a:dk2>
        <a:srgbClr val="000000"/>
      </a:dk2>
      <a:lt2>
        <a:srgbClr val="5F5F5F"/>
      </a:lt2>
      <a:accent1>
        <a:srgbClr val="FFF453"/>
      </a:accent1>
      <a:accent2>
        <a:srgbClr val="998B7D"/>
      </a:accent2>
      <a:accent3>
        <a:srgbClr val="E3F1FF"/>
      </a:accent3>
      <a:accent4>
        <a:srgbClr val="000000"/>
      </a:accent4>
      <a:accent5>
        <a:srgbClr val="FFF8B3"/>
      </a:accent5>
      <a:accent6>
        <a:srgbClr val="8A7D71"/>
      </a:accent6>
      <a:hlink>
        <a:srgbClr val="00549E"/>
      </a:hlink>
      <a:folHlink>
        <a:srgbClr val="00AEC5"/>
      </a:folHlink>
    </a:clrScheme>
    <a:fontScheme name="FWC_Power_Point">
      <a:majorFont>
        <a:latin typeface="Century School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FWC_Power_Point 1">
        <a:dk1>
          <a:srgbClr val="000000"/>
        </a:dk1>
        <a:lt1>
          <a:srgbClr val="998B7D"/>
        </a:lt1>
        <a:dk2>
          <a:srgbClr val="000000"/>
        </a:dk2>
        <a:lt2>
          <a:srgbClr val="5F5F5F"/>
        </a:lt2>
        <a:accent1>
          <a:srgbClr val="FFF453"/>
        </a:accent1>
        <a:accent2>
          <a:srgbClr val="9FD1FF"/>
        </a:accent2>
        <a:accent3>
          <a:srgbClr val="CAC4BF"/>
        </a:accent3>
        <a:accent4>
          <a:srgbClr val="000000"/>
        </a:accent4>
        <a:accent5>
          <a:srgbClr val="FFF8B3"/>
        </a:accent5>
        <a:accent6>
          <a:srgbClr val="90BDE7"/>
        </a:accent6>
        <a:hlink>
          <a:srgbClr val="00549E"/>
        </a:hlink>
        <a:folHlink>
          <a:srgbClr val="00AE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C_Power_Point 2">
        <a:dk1>
          <a:srgbClr val="5F5F5F"/>
        </a:dk1>
        <a:lt1>
          <a:srgbClr val="FFFFFF"/>
        </a:lt1>
        <a:dk2>
          <a:srgbClr val="00549E"/>
        </a:dk2>
        <a:lt2>
          <a:srgbClr val="FFF453"/>
        </a:lt2>
        <a:accent1>
          <a:srgbClr val="FFF89B"/>
        </a:accent1>
        <a:accent2>
          <a:srgbClr val="9FD1FF"/>
        </a:accent2>
        <a:accent3>
          <a:srgbClr val="AAB3CC"/>
        </a:accent3>
        <a:accent4>
          <a:srgbClr val="DADADA"/>
        </a:accent4>
        <a:accent5>
          <a:srgbClr val="FFFBCB"/>
        </a:accent5>
        <a:accent6>
          <a:srgbClr val="90BDE7"/>
        </a:accent6>
        <a:hlink>
          <a:srgbClr val="BAB0A6"/>
        </a:hlink>
        <a:folHlink>
          <a:srgbClr val="00AE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C_Power_Point 3">
        <a:dk1>
          <a:srgbClr val="000000"/>
        </a:dk1>
        <a:lt1>
          <a:srgbClr val="CDE7FF"/>
        </a:lt1>
        <a:dk2>
          <a:srgbClr val="000000"/>
        </a:dk2>
        <a:lt2>
          <a:srgbClr val="5F5F5F"/>
        </a:lt2>
        <a:accent1>
          <a:srgbClr val="FFF453"/>
        </a:accent1>
        <a:accent2>
          <a:srgbClr val="998B7D"/>
        </a:accent2>
        <a:accent3>
          <a:srgbClr val="E3F1FF"/>
        </a:accent3>
        <a:accent4>
          <a:srgbClr val="000000"/>
        </a:accent4>
        <a:accent5>
          <a:srgbClr val="FFF8B3"/>
        </a:accent5>
        <a:accent6>
          <a:srgbClr val="8A7D71"/>
        </a:accent6>
        <a:hlink>
          <a:srgbClr val="00549E"/>
        </a:hlink>
        <a:folHlink>
          <a:srgbClr val="00AE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dlc_DocId xmlns="6f4725a4-513b-48a7-9b90-d4c4953a1969">COMMISSION-1737056341-20</_dlc_DocId>
    <_dlc_DocIdUrl xmlns="6f4725a4-513b-48a7-9b90-d4c4953a1969">
      <Url>http://portal2.fwc.state.fl.us/sites/commission/_layouts/DocIdRedir.aspx?ID=COMMISSION-1737056341-20</Url>
      <Description>COMMISSION-1737056341-20</Description>
    </_dlc_DocIdUrl>
    <WebUpdates_x0020_Complete xmlns="a2a0a7de-7339-46fd-8ecb-84944dd1e907">true</WebUpdates_x0020_Complete>
    <Order0 xmlns="a2a0a7de-7339-46fd-8ecb-84944dd1e907">6</Order0>
    <Status xmlns="a2a0a7de-7339-46fd-8ecb-84944dd1e907">Approved For Web</Status>
    <Agenda_x0020_Number xmlns="a2a0a7de-7339-46fd-8ecb-84944dd1e907">5</Agenda_x0020_Number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6D07A3711C74585B4D06FC00DCB97" ma:contentTypeVersion="4" ma:contentTypeDescription="Create a new document." ma:contentTypeScope="" ma:versionID="65584f2a53d91cf6d0c2da73b57e6545">
  <xsd:schema xmlns:xsd="http://www.w3.org/2001/XMLSchema" xmlns:xs="http://www.w3.org/2001/XMLSchema" xmlns:p="http://schemas.microsoft.com/office/2006/metadata/properties" xmlns:ns2="a2a0a7de-7339-46fd-8ecb-84944dd1e907" xmlns:ns3="6f4725a4-513b-48a7-9b90-d4c4953a1969" targetNamespace="http://schemas.microsoft.com/office/2006/metadata/properties" ma:root="true" ma:fieldsID="a90ab1b96752852598b507be2461af43" ns2:_="" ns3:_="">
    <xsd:import namespace="a2a0a7de-7339-46fd-8ecb-84944dd1e907"/>
    <xsd:import namespace="6f4725a4-513b-48a7-9b90-d4c4953a1969"/>
    <xsd:element name="properties">
      <xsd:complexType>
        <xsd:sequence>
          <xsd:element name="documentManagement">
            <xsd:complexType>
              <xsd:all>
                <xsd:element ref="ns2:Order0" minOccurs="0"/>
                <xsd:element ref="ns2:Status" minOccurs="0"/>
                <xsd:element ref="ns2:Agenda_x0020_Number" minOccurs="0"/>
                <xsd:element ref="ns2:WebUpdates_x0020_Comple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0a7de-7339-46fd-8ecb-84944dd1e907" elementFormDefault="qualified">
    <xsd:import namespace="http://schemas.microsoft.com/office/2006/documentManagement/types"/>
    <xsd:import namespace="http://schemas.microsoft.com/office/infopath/2007/PartnerControls"/>
    <xsd:element name="Order0" ma:index="2" nillable="true" ma:displayName="Order" ma:internalName="Order0">
      <xsd:simpleType>
        <xsd:restriction base="dms:Number"/>
      </xsd:simpleType>
    </xsd:element>
    <xsd:element name="Status" ma:index="3" nillable="true" ma:displayName="Status" ma:default="Pending" ma:format="Dropdown" ma:internalName="Status">
      <xsd:simpleType>
        <xsd:restriction base="dms:Choice">
          <xsd:enumeration value="Pending"/>
          <xsd:enumeration value="Editing"/>
          <xsd:enumeration value="Regional Review"/>
          <xsd:enumeration value="Approved"/>
          <xsd:enumeration value="Approved For Web"/>
        </xsd:restriction>
      </xsd:simpleType>
    </xsd:element>
    <xsd:element name="Agenda_x0020_Number" ma:index="4" nillable="true" ma:displayName="Agenda Number" ma:internalName="Agenda_x0020_Number">
      <xsd:simpleType>
        <xsd:restriction base="dms:Text">
          <xsd:maxLength value="6"/>
        </xsd:restriction>
      </xsd:simpleType>
    </xsd:element>
    <xsd:element name="WebUpdates_x0020_Complete" ma:index="5" nillable="true" ma:displayName="WebUpdates Complete" ma:default="1" ma:internalName="WebUpdates_x0020_Complet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725a4-513b-48a7-9b90-d4c4953a196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AA6041-F435-46E6-91B2-272C7DB77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A7B272-9855-45F7-A781-0845F7BEEEE4}">
  <ds:schemaRefs>
    <ds:schemaRef ds:uri="http://purl.org/dc/dcmitype/"/>
    <ds:schemaRef ds:uri="6f4725a4-513b-48a7-9b90-d4c4953a1969"/>
    <ds:schemaRef ds:uri="http://schemas.microsoft.com/office/2006/documentManagement/types"/>
    <ds:schemaRef ds:uri="a2a0a7de-7339-46fd-8ecb-84944dd1e907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39D81FB-D503-4203-BE31-BA45C112009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BDBBB44-9B79-4C62-A192-217D40FC9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0a7de-7339-46fd-8ecb-84944dd1e907"/>
    <ds:schemaRef ds:uri="6f4725a4-513b-48a7-9b90-d4c4953a1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86454</TotalTime>
  <Words>414</Words>
  <Application>Microsoft Office PowerPoint</Application>
  <PresentationFormat>Widescreen</PresentationFormat>
  <Paragraphs>83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Schoolbook</vt:lpstr>
      <vt:lpstr>Franklin Gothic Book</vt:lpstr>
      <vt:lpstr>Franklin Gothic Demi</vt:lpstr>
      <vt:lpstr>Franklin Gothic Medium</vt:lpstr>
      <vt:lpstr>Wingdings</vt:lpstr>
      <vt:lpstr>FWC_Power_Point</vt:lpstr>
      <vt:lpstr>PowerPoint Presentation</vt:lpstr>
      <vt:lpstr>Introduction</vt:lpstr>
      <vt:lpstr>Timeline - Projects</vt:lpstr>
      <vt:lpstr>Timeline – Sampling Gear</vt:lpstr>
      <vt:lpstr>Project Sample Sites</vt:lpstr>
      <vt:lpstr>Project Sample Sites</vt:lpstr>
      <vt:lpstr>Standardized Hook-Gears – CPUE Comparison</vt:lpstr>
      <vt:lpstr>Standardized Hook-Gears – Size/Age Comparison</vt:lpstr>
      <vt:lpstr>Juvenile Survey – Size/Age Comparison</vt:lpstr>
      <vt:lpstr>Selectivity Study – CPUE Comparison</vt:lpstr>
      <vt:lpstr>Selectivity Study – Size/Age Comparison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SAFMC</dc:title>
  <dc:creator>Faye Gibson</dc:creator>
  <cp:lastModifiedBy>Barbieri, Luiz</cp:lastModifiedBy>
  <cp:revision>3517</cp:revision>
  <cp:lastPrinted>2017-02-06T21:51:36Z</cp:lastPrinted>
  <dcterms:created xsi:type="dcterms:W3CDTF">2007-03-09T20:12:19Z</dcterms:created>
  <dcterms:modified xsi:type="dcterms:W3CDTF">2017-08-21T16:19:14Z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ContentTypeId">
    <vt:lpwstr>0x010100F6D6D07A3711C74585B4D06FC00DCB97</vt:lpwstr>
  </property>
  <property fmtid="{D5CDD505-2E9C-101B-9397-08002B2CF9AE}" pid="5" name="_dlc_DocIdItemGuid">
    <vt:lpwstr>d4df5658-3126-4ab2-bcc1-7f52fe789896</vt:lpwstr>
  </property>
  <property fmtid="{D5CDD505-2E9C-101B-9397-08002B2CF9AE}" pid="6" name="Order">
    <vt:r8>9100</vt:r8>
  </property>
</Properties>
</file>