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  <p:sldMasterId id="2147483686" r:id="rId4"/>
    <p:sldMasterId id="2147483689" r:id="rId5"/>
  </p:sldMasterIdLst>
  <p:notesMasterIdLst>
    <p:notesMasterId r:id="rId59"/>
  </p:notesMasterIdLst>
  <p:handoutMasterIdLst>
    <p:handoutMasterId r:id="rId60"/>
  </p:handoutMasterIdLst>
  <p:sldIdLst>
    <p:sldId id="259" r:id="rId6"/>
    <p:sldId id="270" r:id="rId7"/>
    <p:sldId id="294" r:id="rId8"/>
    <p:sldId id="282" r:id="rId9"/>
    <p:sldId id="283" r:id="rId10"/>
    <p:sldId id="310" r:id="rId11"/>
    <p:sldId id="295" r:id="rId12"/>
    <p:sldId id="271" r:id="rId13"/>
    <p:sldId id="296" r:id="rId14"/>
    <p:sldId id="272" r:id="rId15"/>
    <p:sldId id="274" r:id="rId16"/>
    <p:sldId id="297" r:id="rId17"/>
    <p:sldId id="280" r:id="rId18"/>
    <p:sldId id="275" r:id="rId19"/>
    <p:sldId id="279" r:id="rId20"/>
    <p:sldId id="267" r:id="rId21"/>
    <p:sldId id="284" r:id="rId22"/>
    <p:sldId id="281" r:id="rId23"/>
    <p:sldId id="286" r:id="rId24"/>
    <p:sldId id="287" r:id="rId25"/>
    <p:sldId id="311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2" r:id="rId34"/>
    <p:sldId id="323" r:id="rId35"/>
    <p:sldId id="324" r:id="rId36"/>
    <p:sldId id="325" r:id="rId37"/>
    <p:sldId id="326" r:id="rId38"/>
    <p:sldId id="320" r:id="rId39"/>
    <p:sldId id="321" r:id="rId40"/>
    <p:sldId id="327" r:id="rId41"/>
    <p:sldId id="299" r:id="rId42"/>
    <p:sldId id="292" r:id="rId43"/>
    <p:sldId id="300" r:id="rId44"/>
    <p:sldId id="291" r:id="rId45"/>
    <p:sldId id="301" r:id="rId46"/>
    <p:sldId id="293" r:id="rId47"/>
    <p:sldId id="305" r:id="rId48"/>
    <p:sldId id="303" r:id="rId49"/>
    <p:sldId id="304" r:id="rId50"/>
    <p:sldId id="312" r:id="rId51"/>
    <p:sldId id="331" r:id="rId52"/>
    <p:sldId id="307" r:id="rId53"/>
    <p:sldId id="306" r:id="rId54"/>
    <p:sldId id="328" r:id="rId55"/>
    <p:sldId id="329" r:id="rId56"/>
    <p:sldId id="330" r:id="rId57"/>
    <p:sldId id="30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1" autoAdjust="0"/>
    <p:restoredTop sz="94660"/>
  </p:normalViewPr>
  <p:slideViewPr>
    <p:cSldViewPr snapToGrid="0" snapToObjects="1">
      <p:cViewPr>
        <p:scale>
          <a:sx n="98" d="100"/>
          <a:sy n="98" d="100"/>
        </p:scale>
        <p:origin x="-850" y="-7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3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2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50173" y="1141666"/>
            <a:ext cx="1583140" cy="1398472"/>
          </a:xfrm>
        </p:spPr>
        <p:txBody>
          <a:bodyPr/>
          <a:lstStyle/>
          <a:p>
            <a:r>
              <a:rPr lang="en-US" dirty="0" smtClean="0"/>
              <a:t>Gag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22580" y="3442449"/>
            <a:ext cx="5484812" cy="1224439"/>
          </a:xfrm>
        </p:spPr>
        <p:txBody>
          <a:bodyPr/>
          <a:lstStyle/>
          <a:p>
            <a:r>
              <a:rPr lang="en-US" dirty="0" smtClean="0"/>
              <a:t>SEDAR-10 update assessment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Southeast Fisheries Science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958920" y="4270398"/>
            <a:ext cx="5484812" cy="577850"/>
          </a:xfrm>
        </p:spPr>
        <p:txBody>
          <a:bodyPr/>
          <a:lstStyle/>
          <a:p>
            <a:r>
              <a:rPr lang="en-US" dirty="0" smtClean="0"/>
              <a:t>April 30, 2014</a:t>
            </a:r>
            <a:endParaRPr lang="en-US" dirty="0"/>
          </a:p>
        </p:txBody>
      </p:sp>
      <p:pic>
        <p:nvPicPr>
          <p:cNvPr id="12290" name="Picture 2" descr="C:\Assessments\Updates2014\Gag\Report\Figs\g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46" y="1844813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length compositions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Landings: Ages and lengths</a:t>
            </a:r>
            <a:endParaRPr lang="en-US" dirty="0"/>
          </a:p>
          <a:p>
            <a:pPr lvl="1"/>
            <a:r>
              <a:rPr lang="en-US" sz="2400" dirty="0" smtClean="0"/>
              <a:t>Commercial </a:t>
            </a:r>
            <a:r>
              <a:rPr lang="en-US" sz="2400" dirty="0" err="1" smtClean="0"/>
              <a:t>handline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Commercial diving </a:t>
            </a:r>
          </a:p>
          <a:p>
            <a:pPr lvl="1"/>
            <a:r>
              <a:rPr lang="en-US" sz="2400" dirty="0" smtClean="0"/>
              <a:t>Combined </a:t>
            </a:r>
            <a:r>
              <a:rPr lang="en-US" sz="2400" dirty="0" err="1" smtClean="0"/>
              <a:t>headboat</a:t>
            </a:r>
            <a:r>
              <a:rPr lang="en-US" sz="2400" dirty="0"/>
              <a:t> </a:t>
            </a:r>
            <a:r>
              <a:rPr lang="en-US" sz="2400" dirty="0" smtClean="0"/>
              <a:t>and general recreational</a:t>
            </a:r>
            <a:endParaRPr lang="en-US" sz="2400" dirty="0"/>
          </a:p>
          <a:p>
            <a:r>
              <a:rPr lang="en-US" dirty="0" smtClean="0"/>
              <a:t>Discards: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of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Fishery </a:t>
            </a:r>
            <a:r>
              <a:rPr lang="en-US" dirty="0" smtClean="0">
                <a:cs typeface="Times New Roman"/>
              </a:rPr>
              <a:t>dependent</a:t>
            </a:r>
            <a:endParaRPr lang="en-US" dirty="0" smtClean="0"/>
          </a:p>
          <a:p>
            <a:pPr lvl="1"/>
            <a:r>
              <a:rPr lang="en-US" sz="2800" dirty="0"/>
              <a:t>General recreational (1981</a:t>
            </a:r>
            <a:r>
              <a:rPr lang="en-US" sz="2800" dirty="0">
                <a:cs typeface="Times New Roman"/>
              </a:rPr>
              <a:t>–2004</a:t>
            </a:r>
            <a:r>
              <a:rPr lang="en-US" sz="2800" dirty="0" smtClean="0">
                <a:cs typeface="Times New Roman"/>
              </a:rPr>
              <a:t>)</a:t>
            </a:r>
            <a:endParaRPr lang="en-US" sz="2800" dirty="0" smtClean="0"/>
          </a:p>
          <a:p>
            <a:pPr lvl="1"/>
            <a:r>
              <a:rPr lang="en-US" sz="2800" dirty="0" smtClean="0"/>
              <a:t>Commercial </a:t>
            </a:r>
            <a:r>
              <a:rPr lang="en-US" sz="2800" dirty="0" err="1" smtClean="0"/>
              <a:t>handline</a:t>
            </a:r>
            <a:r>
              <a:rPr lang="en-US" sz="2800" dirty="0"/>
              <a:t> (</a:t>
            </a:r>
            <a:r>
              <a:rPr lang="en-US" sz="2800" dirty="0" smtClean="0"/>
              <a:t>1993</a:t>
            </a:r>
            <a:r>
              <a:rPr lang="en-US" sz="2800" dirty="0" smtClean="0">
                <a:cs typeface="Times New Roman"/>
              </a:rPr>
              <a:t>–2011)</a:t>
            </a:r>
            <a:endParaRPr lang="en-US" sz="2800" dirty="0" smtClean="0"/>
          </a:p>
          <a:p>
            <a:pPr lvl="1"/>
            <a:r>
              <a:rPr lang="en-US" sz="2800" dirty="0" err="1" smtClean="0"/>
              <a:t>Headboat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1973</a:t>
            </a:r>
            <a:r>
              <a:rPr lang="en-US" sz="2800" dirty="0" smtClean="0">
                <a:cs typeface="Times New Roman"/>
              </a:rPr>
              <a:t>–2012)</a:t>
            </a:r>
            <a:r>
              <a:rPr lang="en-US" sz="2800" dirty="0" smtClean="0"/>
              <a:t> </a:t>
            </a:r>
          </a:p>
          <a:p>
            <a:r>
              <a:rPr lang="en-US" dirty="0"/>
              <a:t>Fishery independent: none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of abundance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09638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6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r>
              <a:rPr lang="en-US" dirty="0"/>
              <a:t>,</a:t>
            </a:r>
            <a:r>
              <a:rPr lang="en-US" dirty="0" smtClean="0"/>
              <a:t> as in SEDAR10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Life-history characteristics</a:t>
            </a:r>
            <a:endParaRPr lang="en-US" dirty="0"/>
          </a:p>
          <a:p>
            <a:pPr lvl="1"/>
            <a:r>
              <a:rPr lang="en-US" sz="2400" dirty="0" smtClean="0"/>
              <a:t>Natural mortality: </a:t>
            </a:r>
            <a:r>
              <a:rPr lang="en-US" sz="2400" dirty="0" err="1" smtClean="0"/>
              <a:t>Lorenzen</a:t>
            </a:r>
            <a:r>
              <a:rPr lang="en-US" sz="2400" dirty="0" smtClean="0"/>
              <a:t> age-based curve, scaled to M=0.14</a:t>
            </a:r>
          </a:p>
          <a:p>
            <a:pPr lvl="1"/>
            <a:r>
              <a:rPr lang="en-US" sz="2400" dirty="0" smtClean="0"/>
              <a:t>Somatic growth: length and weight at age; von Bert parameters estimated</a:t>
            </a:r>
          </a:p>
          <a:p>
            <a:pPr lvl="1"/>
            <a:r>
              <a:rPr lang="en-US" sz="2400" dirty="0"/>
              <a:t>Female maturity at </a:t>
            </a:r>
            <a:r>
              <a:rPr lang="en-US" sz="2400" dirty="0" smtClean="0"/>
              <a:t>age; all males assumed mature</a:t>
            </a:r>
            <a:endParaRPr lang="en-US" sz="2400" dirty="0"/>
          </a:p>
          <a:p>
            <a:pPr lvl="1"/>
            <a:r>
              <a:rPr lang="en-US" sz="2400" dirty="0" smtClean="0"/>
              <a:t>Time-varying sex ratio at age</a:t>
            </a:r>
          </a:p>
          <a:p>
            <a:r>
              <a:rPr lang="en-US" sz="2400" dirty="0" smtClean="0"/>
              <a:t>Discard mortality</a:t>
            </a:r>
          </a:p>
          <a:p>
            <a:pPr lvl="1"/>
            <a:r>
              <a:rPr lang="en-US" sz="2400" dirty="0" err="1" smtClean="0"/>
              <a:t>Headboat</a:t>
            </a:r>
            <a:r>
              <a:rPr lang="en-US" sz="2400" dirty="0" smtClean="0"/>
              <a:t> and general recreational: 0.25</a:t>
            </a:r>
          </a:p>
          <a:p>
            <a:pPr lvl="1"/>
            <a:r>
              <a:rPr lang="en-US" sz="2400" dirty="0" smtClean="0"/>
              <a:t>Commercial </a:t>
            </a:r>
            <a:r>
              <a:rPr lang="en-US" sz="2400" dirty="0" err="1" smtClean="0"/>
              <a:t>handlines</a:t>
            </a:r>
            <a:r>
              <a:rPr lang="en-US" sz="2400" dirty="0" smtClean="0"/>
              <a:t>: 0.40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Modifications/updates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2" y="1207292"/>
            <a:ext cx="8578312" cy="54879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In most cases, eight additional years were added to the end of the time series, using current or SEDAR10 methodology</a:t>
            </a:r>
            <a:endParaRPr lang="en-US" sz="2400" dirty="0"/>
          </a:p>
          <a:p>
            <a:r>
              <a:rPr lang="en-US" sz="2400" dirty="0" smtClean="0"/>
              <a:t>Exceptions: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/>
              </a:rPr>
              <a:t>GLMs (commercial discards) and Delta-GLMs (indices) were refitted using all relevant data, thus earlier years were subject to modification.  Same methods as SEDAR10.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/>
              </a:rPr>
              <a:t>General recreational index not updated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/>
              </a:rPr>
              <a:t>Commercial index extended only to 2011, because recent management measures make its ability to track abundance questionable.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Data from the general recreational fleet were previously based on MRFSS methodology. Here, </a:t>
            </a:r>
            <a:r>
              <a:rPr lang="en-US" sz="2000" dirty="0" smtClean="0"/>
              <a:t>2004</a:t>
            </a:r>
            <a:r>
              <a:rPr lang="en-US" sz="2000" dirty="0" smtClean="0">
                <a:cs typeface="Times New Roman"/>
              </a:rPr>
              <a:t>–2012 </a:t>
            </a:r>
            <a:r>
              <a:rPr lang="en-US" sz="2000" dirty="0">
                <a:cs typeface="Times New Roman"/>
              </a:rPr>
              <a:t>estimates </a:t>
            </a:r>
            <a:r>
              <a:rPr lang="en-US" sz="2000" dirty="0" smtClean="0">
                <a:cs typeface="Times New Roman"/>
              </a:rPr>
              <a:t>were </a:t>
            </a:r>
            <a:r>
              <a:rPr lang="en-US" sz="2000" dirty="0">
                <a:cs typeface="Times New Roman"/>
              </a:rPr>
              <a:t>based on MRIP </a:t>
            </a:r>
            <a:r>
              <a:rPr lang="en-US" sz="2000" dirty="0" smtClean="0">
                <a:cs typeface="Times New Roman"/>
              </a:rPr>
              <a:t>methodology, and earlier MRFSS estimates were rescaled based on MRIP:MRFSS.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/>
              </a:rPr>
              <a:t>Age comps fitted to ages 1-12+, rather than 0-20+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/>
              </a:rPr>
              <a:t>Effective sample size of compositions based on number of trips rather than number of fish</a:t>
            </a:r>
            <a:endParaRPr lang="en-US" sz="2000" dirty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cs typeface="Times New Roman"/>
            </a:endParaRP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MRFSS and MRIP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2163" y="5318038"/>
            <a:ext cx="289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generated by MRIP website</a:t>
            </a:r>
            <a:endParaRPr lang="en-US" dirty="0"/>
          </a:p>
        </p:txBody>
      </p:sp>
      <p:sp>
        <p:nvSpPr>
          <p:cNvPr id="3" name="AutoShape 2" descr="http://www.st.nmfs.noaa.gov/SASStoredProcess/do?_sessionid=A57AD000-C732-11E3-8001-363835303132&amp;_program=replay&amp;_entry=APSWORK.TCAT0315.SGPane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0" y="1416362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methods and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Assessments\Updates2014\Gag\Report\Figs\g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36" y="1525159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BAM: same basic model as in SEDAR10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69" y="1315782"/>
            <a:ext cx="8663553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Catch-age formulation, fit to data using maximum likelihood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err="1" smtClean="0"/>
              <a:t>Beverton</a:t>
            </a:r>
            <a:r>
              <a:rPr lang="en-US" sz="2800" dirty="0" smtClean="0"/>
              <a:t>-Holt </a:t>
            </a:r>
            <a:r>
              <a:rPr lang="en-US" sz="2800" dirty="0" err="1" smtClean="0"/>
              <a:t>spawner</a:t>
            </a:r>
            <a:r>
              <a:rPr lang="en-US" sz="2800" dirty="0" smtClean="0"/>
              <a:t> recruit model, with lognormal error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Age-based </a:t>
            </a:r>
            <a:r>
              <a:rPr lang="en-US" sz="2800" dirty="0"/>
              <a:t>natural </a:t>
            </a:r>
            <a:r>
              <a:rPr lang="en-US" sz="2800" dirty="0" smtClean="0"/>
              <a:t>mortality</a:t>
            </a: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Age-based </a:t>
            </a:r>
            <a:r>
              <a:rPr lang="en-US" sz="2800" dirty="0" err="1" smtClean="0"/>
              <a:t>selectivities</a:t>
            </a:r>
            <a:r>
              <a:rPr lang="en-US" sz="2800" dirty="0" smtClean="0"/>
              <a:t>, allowed to vary across regulation blocks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600" dirty="0" smtClean="0"/>
              <a:t>Logistic (flat-topped) for dominant fleets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600" dirty="0" smtClean="0"/>
              <a:t>Dome-shaped for commercial diving and all discards</a:t>
            </a:r>
            <a:endParaRPr lang="en-US" sz="26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Baranov </a:t>
            </a:r>
            <a:r>
              <a:rPr lang="en-US" sz="2800" dirty="0"/>
              <a:t>catch </a:t>
            </a:r>
            <a:r>
              <a:rPr lang="en-US" sz="2800" dirty="0" smtClean="0"/>
              <a:t>equation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Spawning stock based on total mature biomass (</a:t>
            </a:r>
            <a:r>
              <a:rPr lang="en-US" sz="2800" dirty="0" err="1" smtClean="0"/>
              <a:t>males+females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Modifications to the SEDAR10 model (1 of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Initialization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quilibrium age structure in 1962, given </a:t>
            </a:r>
            <a:r>
              <a:rPr lang="en-US" sz="2000" dirty="0" err="1" smtClean="0"/>
              <a:t>Finit</a:t>
            </a:r>
            <a:r>
              <a:rPr lang="en-US" sz="2000" dirty="0" smtClean="0"/>
              <a:t>=0.03</a:t>
            </a:r>
          </a:p>
          <a:p>
            <a:pPr lvl="1"/>
            <a:r>
              <a:rPr lang="en-US" sz="2000" dirty="0" smtClean="0"/>
              <a:t>Recruitment deviations start in 1972</a:t>
            </a:r>
          </a:p>
          <a:p>
            <a:r>
              <a:rPr lang="en-US" sz="2400" dirty="0" smtClean="0"/>
              <a:t>Ages modeled: 1-16+; S10 modeled 0-20+</a:t>
            </a:r>
          </a:p>
          <a:p>
            <a:r>
              <a:rPr lang="en-US" sz="2400" dirty="0" smtClean="0"/>
              <a:t>Normal priors on selectivity, von Bert, and </a:t>
            </a:r>
            <a:r>
              <a:rPr lang="el-GR" sz="2400" dirty="0"/>
              <a:t>σ</a:t>
            </a:r>
            <a:r>
              <a:rPr lang="en-US" sz="2400" baseline="-25000" dirty="0"/>
              <a:t>R</a:t>
            </a:r>
            <a:r>
              <a:rPr lang="en-US" sz="2400" dirty="0" smtClean="0"/>
              <a:t> parameters </a:t>
            </a:r>
            <a:endParaRPr lang="en-US" sz="2400" dirty="0"/>
          </a:p>
          <a:p>
            <a:pPr lvl="1"/>
            <a:r>
              <a:rPr lang="en-US" sz="2000" dirty="0" smtClean="0"/>
              <a:t>S10 BAM did not have this capability</a:t>
            </a:r>
          </a:p>
          <a:p>
            <a:r>
              <a:rPr lang="en-US" sz="2400" dirty="0" smtClean="0"/>
              <a:t>Constant (estimated) CV of size at age, rather than age-dependent</a:t>
            </a:r>
          </a:p>
          <a:p>
            <a:r>
              <a:rPr lang="en-US" sz="2400" dirty="0" smtClean="0"/>
              <a:t>Different function to model dome-shaped selectivity</a:t>
            </a:r>
          </a:p>
          <a:p>
            <a:pPr lvl="1"/>
            <a:r>
              <a:rPr lang="en-US" sz="2000" dirty="0" smtClean="0"/>
              <a:t>S10 applied double logistic</a:t>
            </a:r>
          </a:p>
          <a:p>
            <a:pPr lvl="1"/>
            <a:r>
              <a:rPr lang="en-US" sz="2000" dirty="0" smtClean="0"/>
              <a:t>Update applied negative exponential on the descending limb</a:t>
            </a:r>
          </a:p>
          <a:p>
            <a:pPr lvl="1"/>
            <a:endParaRPr lang="en-US" sz="24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Modifications to the </a:t>
            </a:r>
            <a:r>
              <a:rPr lang="en-US" sz="3200" dirty="0" smtClean="0"/>
              <a:t>SEDAR10 </a:t>
            </a:r>
            <a:r>
              <a:rPr lang="en-US" sz="3200" dirty="0"/>
              <a:t>model </a:t>
            </a:r>
            <a:r>
              <a:rPr lang="en-US" sz="3200" dirty="0" smtClean="0"/>
              <a:t>(2 </a:t>
            </a:r>
            <a:r>
              <a:rPr lang="en-US" sz="3200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2"/>
            <a:ext cx="8229600" cy="539498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Data component weights</a:t>
            </a:r>
          </a:p>
          <a:p>
            <a:pPr lvl="1"/>
            <a:r>
              <a:rPr lang="en-US" sz="2100" dirty="0" smtClean="0"/>
              <a:t>S10 applied external weights to data components</a:t>
            </a:r>
          </a:p>
          <a:p>
            <a:pPr lvl="1"/>
            <a:r>
              <a:rPr lang="en-US" sz="2100" dirty="0" smtClean="0"/>
              <a:t>The update applied iterative re-weighting to age and length comp data</a:t>
            </a:r>
          </a:p>
          <a:p>
            <a:r>
              <a:rPr lang="en-US" sz="2400" dirty="0" smtClean="0"/>
              <a:t>Negative log-likelihood applied to </a:t>
            </a:r>
            <a:r>
              <a:rPr lang="en-US" sz="2400" dirty="0" err="1" smtClean="0"/>
              <a:t>spawner</a:t>
            </a:r>
            <a:r>
              <a:rPr lang="en-US" sz="2400" dirty="0" smtClean="0"/>
              <a:t>-recruit deviations</a:t>
            </a:r>
          </a:p>
          <a:p>
            <a:pPr lvl="1"/>
            <a:r>
              <a:rPr lang="en-US" sz="2100" dirty="0" smtClean="0"/>
              <a:t>Sum </a:t>
            </a:r>
            <a:r>
              <a:rPr lang="en-US" sz="2100" dirty="0" smtClean="0"/>
              <a:t>of squares penalty (in log space</a:t>
            </a:r>
            <a:r>
              <a:rPr lang="en-US" sz="2100" dirty="0" smtClean="0"/>
              <a:t>) used in S10</a:t>
            </a:r>
            <a:endParaRPr lang="en-US" sz="2100" dirty="0" smtClean="0"/>
          </a:p>
          <a:p>
            <a:pPr lvl="1"/>
            <a:r>
              <a:rPr lang="en-US" sz="2100" dirty="0" smtClean="0"/>
              <a:t>NLL used in the modern version of BAM</a:t>
            </a:r>
          </a:p>
          <a:p>
            <a:pPr lvl="1"/>
            <a:r>
              <a:rPr lang="en-US" sz="2100" dirty="0"/>
              <a:t>NLL approach requires additional parameter, </a:t>
            </a:r>
            <a:r>
              <a:rPr lang="el-GR" sz="2100" dirty="0"/>
              <a:t>σ</a:t>
            </a:r>
            <a:r>
              <a:rPr lang="en-US" sz="2100" baseline="-25000" dirty="0"/>
              <a:t>R</a:t>
            </a:r>
            <a:r>
              <a:rPr lang="en-US" sz="2100" dirty="0"/>
              <a:t> (prior=0.6</a:t>
            </a:r>
            <a:r>
              <a:rPr lang="en-US" sz="2100" dirty="0" smtClean="0"/>
              <a:t>)</a:t>
            </a:r>
          </a:p>
          <a:p>
            <a:r>
              <a:rPr lang="en-US" sz="2400" dirty="0"/>
              <a:t>Steepness fixed at 0.84 </a:t>
            </a:r>
          </a:p>
          <a:p>
            <a:pPr lvl="1"/>
            <a:r>
              <a:rPr lang="en-US" sz="2000" dirty="0"/>
              <a:t>S10 attempted to estimate h, but it was at the upper </a:t>
            </a:r>
            <a:r>
              <a:rPr lang="en-US" sz="2000" dirty="0" smtClean="0"/>
              <a:t>bound</a:t>
            </a:r>
            <a:endParaRPr lang="en-US" sz="2400" dirty="0" smtClean="0"/>
          </a:p>
          <a:p>
            <a:r>
              <a:rPr lang="en-US" sz="2400" dirty="0" smtClean="0"/>
              <a:t>Bias correction for estimating benchmarks</a:t>
            </a:r>
          </a:p>
          <a:p>
            <a:r>
              <a:rPr lang="en-US" sz="2400" dirty="0" smtClean="0"/>
              <a:t>Output: </a:t>
            </a:r>
            <a:r>
              <a:rPr lang="en-US" sz="2400" dirty="0"/>
              <a:t>Total F’s computed as apical F, rather than sum of full F’s by </a:t>
            </a:r>
            <a:r>
              <a:rPr lang="en-US" sz="2400" dirty="0" smtClean="0"/>
              <a:t>fleet</a:t>
            </a:r>
          </a:p>
          <a:p>
            <a:r>
              <a:rPr lang="en-US" sz="2400" b="1" dirty="0" smtClean="0"/>
              <a:t>Uncertainty estimated through Monte/Carlo Bootstrap (MCB) approach</a:t>
            </a:r>
          </a:p>
          <a:p>
            <a:pPr lvl="1"/>
            <a:r>
              <a:rPr lang="en-US" sz="2100" dirty="0" smtClean="0"/>
              <a:t>In S10, uncertainty in benchmarks was estimated through bootstrapping </a:t>
            </a:r>
            <a:r>
              <a:rPr lang="en-US" sz="2100" dirty="0" err="1" smtClean="0"/>
              <a:t>spawner</a:t>
            </a:r>
            <a:r>
              <a:rPr lang="en-US" sz="2100" dirty="0" smtClean="0"/>
              <a:t>-recruit residuals only</a:t>
            </a:r>
          </a:p>
          <a:p>
            <a:pPr lvl="1"/>
            <a:r>
              <a:rPr lang="en-US" sz="2100" dirty="0" smtClean="0"/>
              <a:t>MCB approach recommended by SEDAR Uncertainty Workshop, and is now standard practice with the BAM</a:t>
            </a:r>
            <a:endParaRPr lang="en-US" sz="21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Data</a:t>
            </a:r>
          </a:p>
          <a:p>
            <a:pPr lvl="1"/>
            <a:r>
              <a:rPr lang="en-US" sz="2800" dirty="0" smtClean="0"/>
              <a:t>Review of data sources from SEDAR10</a:t>
            </a:r>
          </a:p>
          <a:p>
            <a:pPr lvl="1"/>
            <a:r>
              <a:rPr lang="en-US" sz="2800" dirty="0" smtClean="0"/>
              <a:t>Updates/modifications</a:t>
            </a:r>
          </a:p>
          <a:p>
            <a:r>
              <a:rPr lang="en-US" sz="2800" dirty="0" smtClean="0"/>
              <a:t>Assessment methods and results</a:t>
            </a:r>
          </a:p>
          <a:p>
            <a:pPr lvl="1"/>
            <a:r>
              <a:rPr lang="en-US" sz="2800" dirty="0" smtClean="0"/>
              <a:t>Review of SEDAR10 model</a:t>
            </a:r>
          </a:p>
          <a:p>
            <a:pPr lvl="1"/>
            <a:r>
              <a:rPr lang="en-US" sz="2800" dirty="0" smtClean="0"/>
              <a:t>Modifications in this update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esults</a:t>
            </a:r>
            <a:endParaRPr lang="en-US" sz="2800" dirty="0"/>
          </a:p>
          <a:p>
            <a:r>
              <a:rPr lang="en-US" sz="2800" dirty="0" smtClean="0"/>
              <a:t>Projections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Effects of modifications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67" y="1126698"/>
            <a:ext cx="2874937" cy="522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4" y="1174990"/>
            <a:ext cx="3065196" cy="513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4127" y="1005713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 and steepness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97391" y="1093380"/>
            <a:ext cx="228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Model, steepness, </a:t>
            </a:r>
            <a:r>
              <a:rPr lang="en-US" sz="1600" dirty="0" smtClean="0"/>
              <a:t>and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73104" y="102196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1133214"/>
            <a:ext cx="2898182" cy="522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39" y="58315"/>
            <a:ext cx="5425561" cy="679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78" y="0"/>
            <a:ext cx="546002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88" y="0"/>
            <a:ext cx="5525311" cy="68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32" y="0"/>
            <a:ext cx="547236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00" y="-1"/>
            <a:ext cx="5498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55" y="1"/>
            <a:ext cx="543034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8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18" y="0"/>
            <a:ext cx="550758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04" y="1"/>
            <a:ext cx="5482895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Assessments\Updates2014\Gag\Report\Figs\g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32" y="1525159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9" y="1133214"/>
            <a:ext cx="4468717" cy="35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73" y="2986884"/>
            <a:ext cx="4591278" cy="37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70" y="1301582"/>
            <a:ext cx="65627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191"/>
            <a:ext cx="5011048" cy="38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4719"/>
            <a:ext cx="4572000" cy="35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3" y="1133214"/>
            <a:ext cx="4581729" cy="35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28" y="3230059"/>
            <a:ext cx="4562272" cy="36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268730"/>
            <a:ext cx="64865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4930"/>
            <a:ext cx="6096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21" y="1133214"/>
            <a:ext cx="6161182" cy="377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11" y="4780449"/>
            <a:ext cx="4727642" cy="20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983" y="569068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SEDAR10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SSB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17" y="1297794"/>
            <a:ext cx="6819254" cy="511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</a:t>
            </a:r>
            <a:r>
              <a:rPr lang="en-US" dirty="0"/>
              <a:t>base run – R</a:t>
            </a:r>
            <a:r>
              <a:rPr lang="en-US" dirty="0" smtClean="0"/>
              <a:t>ecruitment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03" y="1015140"/>
            <a:ext cx="3787749" cy="56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</a:t>
            </a:r>
            <a:r>
              <a:rPr lang="en-US" dirty="0" err="1" smtClean="0"/>
              <a:t>Spawner</a:t>
            </a:r>
            <a:r>
              <a:rPr lang="en-US" dirty="0" smtClean="0"/>
              <a:t>-recruit curve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24" y="1108075"/>
            <a:ext cx="7074976" cy="530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4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is </a:t>
            </a:r>
            <a:r>
              <a:rPr lang="en-US" sz="2000" dirty="0" smtClean="0"/>
              <a:t>an </a:t>
            </a:r>
            <a:r>
              <a:rPr lang="en-US" sz="2000" dirty="0"/>
              <a:t>“update assessment” under the current SEDAR definition</a:t>
            </a:r>
          </a:p>
          <a:p>
            <a:pPr lvl="1"/>
            <a:r>
              <a:rPr lang="en-US" sz="2000" dirty="0"/>
              <a:t>Modeling done by the SEFSC, with help from other data </a:t>
            </a:r>
            <a:r>
              <a:rPr lang="en-US" sz="2000" dirty="0" smtClean="0"/>
              <a:t>providers</a:t>
            </a:r>
            <a:endParaRPr lang="en-US" sz="2000" dirty="0"/>
          </a:p>
          <a:p>
            <a:pPr lvl="1"/>
            <a:r>
              <a:rPr lang="en-US" sz="2000" dirty="0"/>
              <a:t>SSC conducts the review  </a:t>
            </a:r>
          </a:p>
          <a:p>
            <a:endParaRPr lang="en-US" sz="2000" dirty="0" smtClean="0"/>
          </a:p>
          <a:p>
            <a:r>
              <a:rPr lang="en-US" sz="2000" dirty="0" smtClean="0"/>
              <a:t>Goals </a:t>
            </a:r>
            <a:r>
              <a:rPr lang="en-US" sz="2000" dirty="0"/>
              <a:t>of this update </a:t>
            </a:r>
          </a:p>
          <a:p>
            <a:pPr lvl="1"/>
            <a:r>
              <a:rPr lang="en-US" sz="2000" dirty="0"/>
              <a:t>Update the model on which management was based (BAM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Strike a balance between fidelity to </a:t>
            </a:r>
            <a:r>
              <a:rPr lang="en-US" sz="2000" dirty="0" smtClean="0"/>
              <a:t>SEDAR10 </a:t>
            </a:r>
            <a:r>
              <a:rPr lang="en-US" sz="2000" dirty="0"/>
              <a:t>and modifications </a:t>
            </a:r>
            <a:r>
              <a:rPr lang="en-US" sz="2000" dirty="0" smtClean="0"/>
              <a:t>intended to </a:t>
            </a:r>
            <a:r>
              <a:rPr lang="en-US" sz="2000" dirty="0"/>
              <a:t>improve the assessment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Fishing mortality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" y="1746084"/>
            <a:ext cx="4541004" cy="34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94" y="1708688"/>
            <a:ext cx="4664989" cy="349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Uncertainty – Combined Monte Carlo and 			Bootstrap (MCB)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48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n=4000 </a:t>
            </a:r>
            <a:r>
              <a:rPr lang="en-US" dirty="0"/>
              <a:t>MCB trials attempted; </a:t>
            </a:r>
            <a:r>
              <a:rPr lang="en-US" dirty="0" smtClean="0"/>
              <a:t>n=3775 retained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Bootstrap </a:t>
            </a:r>
            <a:r>
              <a:rPr lang="en-US" dirty="0" smtClean="0"/>
              <a:t>components: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Lognormal likelihood components (landings</a:t>
            </a:r>
            <a:r>
              <a:rPr lang="en-US" dirty="0" smtClean="0"/>
              <a:t>, discards, </a:t>
            </a:r>
            <a:r>
              <a:rPr lang="en-US" dirty="0"/>
              <a:t>indices): a parametric bootstrap to original data, with CVs as applied in the fitting procedure </a:t>
            </a:r>
          </a:p>
          <a:p>
            <a:pPr lvl="1">
              <a:buFontTx/>
              <a:buChar char="•"/>
            </a:pPr>
            <a:r>
              <a:rPr lang="en-US" dirty="0"/>
              <a:t>Multinomial likelihood components (length, age comps): resample </a:t>
            </a:r>
            <a:r>
              <a:rPr lang="en-US" dirty="0" err="1"/>
              <a:t>Nfish</a:t>
            </a:r>
            <a:r>
              <a:rPr lang="en-US" dirty="0"/>
              <a:t> and assign them to bins with probabilities equal to those from original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kern="0" dirty="0"/>
              <a:t>Monte Carlo </a:t>
            </a:r>
            <a:r>
              <a:rPr lang="en-US" kern="0" dirty="0" smtClean="0"/>
              <a:t>components:</a:t>
            </a:r>
            <a:endParaRPr lang="en-US" kern="0" dirty="0"/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n-US" sz="2800" kern="0" dirty="0"/>
              <a:t>M: drawn from a </a:t>
            </a:r>
            <a:r>
              <a:rPr lang="en-US" sz="2800" kern="0" dirty="0" smtClean="0"/>
              <a:t>uniform </a:t>
            </a:r>
            <a:r>
              <a:rPr lang="en-US" sz="2800" kern="0" dirty="0"/>
              <a:t>distribution, with mean equal to base </a:t>
            </a:r>
            <a:r>
              <a:rPr lang="en-US" sz="2800" kern="0" dirty="0" smtClean="0"/>
              <a:t>value (0.14), and bounds </a:t>
            </a:r>
            <a:r>
              <a:rPr lang="en-US" sz="2800" kern="0" dirty="0"/>
              <a:t>[</a:t>
            </a:r>
            <a:r>
              <a:rPr lang="en-US" sz="2800" kern="0" dirty="0" smtClean="0"/>
              <a:t>0.10, 0.18</a:t>
            </a:r>
            <a:r>
              <a:rPr lang="en-US" sz="2800" kern="0" dirty="0"/>
              <a:t>]</a:t>
            </a:r>
            <a:r>
              <a:rPr lang="en-US" sz="2800" kern="0" dirty="0" smtClean="0"/>
              <a:t>.  Chosen value scales age-based </a:t>
            </a:r>
            <a:r>
              <a:rPr lang="en-US" sz="2800" kern="0" dirty="0" err="1" smtClean="0"/>
              <a:t>Lorenzen</a:t>
            </a:r>
            <a:r>
              <a:rPr lang="en-US" sz="2800" kern="0" dirty="0" smtClean="0"/>
              <a:t> M.</a:t>
            </a:r>
            <a:endParaRPr lang="en-US" sz="2800" kern="0" dirty="0"/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n-US" sz="2800" kern="0" dirty="0" smtClean="0"/>
              <a:t>Steepness: drawn from a truncated beta distribution with expected value of 0.84 and bounds [0.32, 0.99]</a:t>
            </a: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n-US" sz="2800" kern="0" dirty="0" err="1" smtClean="0"/>
              <a:t>Finit</a:t>
            </a:r>
            <a:r>
              <a:rPr lang="en-US" sz="2800" kern="0" dirty="0" smtClean="0"/>
              <a:t>: drawn from a uniform distribution, with mean equal to </a:t>
            </a:r>
            <a:r>
              <a:rPr lang="en-US" sz="2800" kern="0" dirty="0" err="1" smtClean="0"/>
              <a:t>Finit</a:t>
            </a:r>
            <a:r>
              <a:rPr lang="en-US" sz="2800" kern="0" dirty="0" smtClean="0"/>
              <a:t>=0.03 and bounds at ±50% [0.015, 0.045]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 – uncertainty in benchmarks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" y="1196143"/>
            <a:ext cx="6237019" cy="506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9906" y="1410510"/>
            <a:ext cx="16962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Solid=MLE (base)</a:t>
            </a:r>
          </a:p>
          <a:p>
            <a:r>
              <a:rPr lang="en-US" dirty="0" smtClean="0"/>
              <a:t>Dash=Median</a:t>
            </a:r>
          </a:p>
        </p:txBody>
      </p:sp>
    </p:spTree>
    <p:extLst>
      <p:ext uri="{BB962C8B-B14F-4D97-AF65-F5344CB8AC3E}">
        <p14:creationId xmlns:p14="http://schemas.microsoft.com/office/powerpoint/2010/main" val="24942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722"/>
            <a:ext cx="8229600" cy="676014"/>
          </a:xfrm>
        </p:spPr>
        <p:txBody>
          <a:bodyPr/>
          <a:lstStyle/>
          <a:p>
            <a:r>
              <a:rPr lang="en-US" dirty="0" smtClean="0"/>
              <a:t>MCB – stock and fishery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99" y="854867"/>
            <a:ext cx="3312548" cy="594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69" y="1924333"/>
            <a:ext cx="5848941" cy="433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 – stock and fishery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34" y="1278003"/>
            <a:ext cx="29386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~97.5% of distribution </a:t>
            </a:r>
          </a:p>
          <a:p>
            <a:r>
              <a:rPr lang="en-US" dirty="0"/>
              <a:t>e</a:t>
            </a:r>
            <a:r>
              <a:rPr lang="en-US" dirty="0" smtClean="0"/>
              <a:t>xceeds 1.0 (i.e., not overfished)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2604" y="6100628"/>
            <a:ext cx="26629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~92.5% of distribution </a:t>
            </a:r>
          </a:p>
          <a:p>
            <a:r>
              <a:rPr lang="en-US" dirty="0" smtClean="0"/>
              <a:t>exceeds 1.0 (i.e., overfishing)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3034159" y="1601169"/>
            <a:ext cx="156738" cy="1521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</p:cNvCxnSpPr>
          <p:nvPr/>
        </p:nvCxnSpPr>
        <p:spPr>
          <a:xfrm flipH="1" flipV="1">
            <a:off x="6150712" y="5517397"/>
            <a:ext cx="221892" cy="9063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2210" y="2056841"/>
            <a:ext cx="16962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Solid=MLE (base)</a:t>
            </a:r>
          </a:p>
          <a:p>
            <a:r>
              <a:rPr lang="en-US" dirty="0" smtClean="0"/>
              <a:t>Dash=Median</a:t>
            </a:r>
          </a:p>
        </p:txBody>
      </p:sp>
    </p:spTree>
    <p:extLst>
      <p:ext uri="{BB962C8B-B14F-4D97-AF65-F5344CB8AC3E}">
        <p14:creationId xmlns:p14="http://schemas.microsoft.com/office/powerpoint/2010/main" val="13789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results – Management quantities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60" y="1296466"/>
            <a:ext cx="5426774" cy="47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Assessments\Updates2014\Gag\Report\Figs\g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36" y="1525159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Carry forward uncertainties from MCB runs</a:t>
            </a:r>
          </a:p>
          <a:p>
            <a:pPr lvl="1"/>
            <a:r>
              <a:rPr lang="en-US" sz="2600" dirty="0" smtClean="0"/>
              <a:t>Uncertainties in initial (2013) abundance at age, </a:t>
            </a:r>
            <a:r>
              <a:rPr lang="en-US" sz="2600" dirty="0" err="1" smtClean="0"/>
              <a:t>spawner</a:t>
            </a:r>
            <a:r>
              <a:rPr lang="en-US" sz="2600" dirty="0" smtClean="0"/>
              <a:t>-recruit function, natural mortality, discard mortality, </a:t>
            </a:r>
            <a:r>
              <a:rPr lang="en-US" sz="2600" dirty="0" err="1" smtClean="0"/>
              <a:t>selectivities</a:t>
            </a:r>
            <a:r>
              <a:rPr lang="en-US" sz="2600" dirty="0" smtClean="0"/>
              <a:t>, recruitment deviations, growth parameters </a:t>
            </a:r>
          </a:p>
          <a:p>
            <a:r>
              <a:rPr lang="en-US" dirty="0"/>
              <a:t>Uncertainty in </a:t>
            </a:r>
            <a:r>
              <a:rPr lang="en-US" dirty="0" err="1" smtClean="0"/>
              <a:t>Fmsy</a:t>
            </a:r>
            <a:r>
              <a:rPr lang="en-US" dirty="0" smtClean="0"/>
              <a:t> uses distribution from MCB runs</a:t>
            </a:r>
          </a:p>
          <a:p>
            <a:r>
              <a:rPr lang="en-US" dirty="0" smtClean="0"/>
              <a:t>10-year projections: 2013-2022</a:t>
            </a:r>
          </a:p>
          <a:p>
            <a:r>
              <a:rPr lang="en-US" dirty="0" smtClean="0"/>
              <a:t>F in 2013-2014 equal to average from 2010-2012. New management assumed to start in 2015.</a:t>
            </a:r>
            <a:endParaRPr lang="en-US" dirty="0"/>
          </a:p>
          <a:p>
            <a:r>
              <a:rPr lang="en-US" dirty="0" smtClean="0"/>
              <a:t>Two types of projections</a:t>
            </a:r>
          </a:p>
          <a:p>
            <a:pPr lvl="1"/>
            <a:r>
              <a:rPr lang="en-US" dirty="0" smtClean="0"/>
              <a:t>Constant F: F=</a:t>
            </a:r>
            <a:r>
              <a:rPr lang="en-US" dirty="0" err="1" smtClean="0"/>
              <a:t>Fcurrent</a:t>
            </a:r>
            <a:r>
              <a:rPr lang="en-US" dirty="0" smtClean="0"/>
              <a:t>, </a:t>
            </a:r>
            <a:r>
              <a:rPr lang="en-US" dirty="0" err="1" smtClean="0"/>
              <a:t>Fmsy</a:t>
            </a:r>
            <a:r>
              <a:rPr lang="en-US" dirty="0" smtClean="0"/>
              <a:t>, 75%Fmsy</a:t>
            </a:r>
          </a:p>
          <a:p>
            <a:pPr lvl="1"/>
            <a:r>
              <a:rPr lang="en-US" dirty="0" smtClean="0"/>
              <a:t>P*: Probability of overfishing P*=0.3 and </a:t>
            </a:r>
            <a:r>
              <a:rPr lang="en-US" dirty="0"/>
              <a:t>P*=</a:t>
            </a:r>
            <a:r>
              <a:rPr lang="en-US" dirty="0" smtClean="0"/>
              <a:t>0.5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projection (F=</a:t>
            </a:r>
            <a:r>
              <a:rPr lang="en-US" dirty="0" err="1" smtClean="0"/>
              <a:t>Fcurrent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54" y="1060998"/>
            <a:ext cx="4952669" cy="52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93" y="1914041"/>
            <a:ext cx="341151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Thick solid=base benchmark</a:t>
            </a:r>
          </a:p>
          <a:p>
            <a:r>
              <a:rPr lang="en-US" dirty="0" smtClean="0"/>
              <a:t>Thick dash=median benchmark</a:t>
            </a:r>
          </a:p>
          <a:p>
            <a:r>
              <a:rPr lang="en-US" dirty="0" smtClean="0"/>
              <a:t>Thin solid, closed circles=deterministic</a:t>
            </a:r>
          </a:p>
          <a:p>
            <a:r>
              <a:rPr lang="en-US" dirty="0" smtClean="0"/>
              <a:t>Thin dash, open circles=median</a:t>
            </a:r>
          </a:p>
          <a:p>
            <a:r>
              <a:rPr lang="en-US" dirty="0" smtClean="0"/>
              <a:t>Thin solid=5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95</a:t>
            </a:r>
            <a:r>
              <a:rPr lang="en-US" baseline="30000" dirty="0" smtClean="0"/>
              <a:t>th</a:t>
            </a:r>
            <a:r>
              <a:rPr lang="en-US" dirty="0" smtClean="0"/>
              <a:t> percentiles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summary of regulations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536911"/>
              </p:ext>
            </p:extLst>
          </p:nvPr>
        </p:nvGraphicFramePr>
        <p:xfrm>
          <a:off x="457200" y="2220782"/>
          <a:ext cx="8059119" cy="2043435"/>
        </p:xfrm>
        <a:graphic>
          <a:graphicData uri="http://schemas.openxmlformats.org/drawingml/2006/table">
            <a:tbl>
              <a:tblPr/>
              <a:tblGrid>
                <a:gridCol w="1625893"/>
                <a:gridCol w="3860613"/>
                <a:gridCol w="2572613"/>
              </a:tblGrid>
              <a:tr h="257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effective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Recreational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Commercial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20in; 5-grouper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aggregate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24in; 5-grouper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aggregate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24in; 3-grouper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aggregate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in;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Seasonal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quota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in; Seasonal quota; trip limit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in;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closure due to quota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limits in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TL; Quotas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trip limits in gutted weight;  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pawning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season (Jan-April) closure starting in 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5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F=</a:t>
            </a:r>
            <a:r>
              <a:rPr lang="en-US" dirty="0" err="1" smtClean="0"/>
              <a:t>Fcurrent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1845" y="-1647793"/>
            <a:ext cx="3241641" cy="910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F=</a:t>
            </a:r>
            <a:r>
              <a:rPr lang="en-US" dirty="0" err="1" smtClean="0"/>
              <a:t>Fmsy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5799" y="-2628302"/>
            <a:ext cx="181240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681" y="3800225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Projection results: F=75%Fmsy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9160" y="831734"/>
            <a:ext cx="1785682" cy="9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P*=0.3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" y="987300"/>
            <a:ext cx="7089234" cy="239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9166" y="3586265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Projection results: P*=0.5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84457"/>
            <a:ext cx="7269940" cy="25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2" descr="C:\Assessments\Updates2014\Gag\Report\Figs\g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19" y="2695281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summary S10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models of </a:t>
            </a:r>
            <a:r>
              <a:rPr lang="en-US" dirty="0" err="1" smtClean="0"/>
              <a:t>catchability</a:t>
            </a:r>
            <a:r>
              <a:rPr lang="en-US" dirty="0" smtClean="0"/>
              <a:t> (q) in S10: one constant and one increasing with time</a:t>
            </a:r>
          </a:p>
          <a:p>
            <a:pPr lvl="1"/>
            <a:r>
              <a:rPr lang="en-US" dirty="0" smtClean="0"/>
              <a:t>Constant q model was used for management, and that is the model used for this update</a:t>
            </a:r>
          </a:p>
          <a:p>
            <a:r>
              <a:rPr lang="en-US" dirty="0" smtClean="0"/>
              <a:t>Overfishing: F2004/</a:t>
            </a:r>
            <a:r>
              <a:rPr lang="en-US" dirty="0" err="1" smtClean="0"/>
              <a:t>Fmsy</a:t>
            </a:r>
            <a:r>
              <a:rPr lang="en-US" dirty="0" smtClean="0"/>
              <a:t>=1.3</a:t>
            </a:r>
          </a:p>
          <a:p>
            <a:r>
              <a:rPr lang="en-US" dirty="0" smtClean="0"/>
              <a:t>Not overfished: SSB2005/MSST=1.1</a:t>
            </a:r>
          </a:p>
          <a:p>
            <a:r>
              <a:rPr lang="en-US" dirty="0" smtClean="0"/>
              <a:t>A new definition of MSST is currently under consideration in </a:t>
            </a:r>
            <a:r>
              <a:rPr lang="en-US" dirty="0" err="1" smtClean="0"/>
              <a:t>Reg</a:t>
            </a:r>
            <a:r>
              <a:rPr lang="en-US" dirty="0" smtClean="0"/>
              <a:t> Amendment 21: MSST=75%SSBmsy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Assessments\Updates2014\Gag\Report\Figs\g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23" y="1525159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fit by the assessment </a:t>
            </a:r>
            <a:br>
              <a:rPr lang="en-US" dirty="0" smtClean="0"/>
            </a:br>
            <a:r>
              <a:rPr lang="en-US" sz="2000" dirty="0" smtClean="0"/>
              <a:t>Note: terminal </a:t>
            </a:r>
            <a:r>
              <a:rPr lang="en-US" sz="2000" dirty="0" err="1" smtClean="0"/>
              <a:t>yr</a:t>
            </a:r>
            <a:r>
              <a:rPr lang="en-US" sz="2000" dirty="0" smtClean="0"/>
              <a:t> of SEDAR10 was 2004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Landings</a:t>
            </a:r>
            <a:endParaRPr lang="en-US" dirty="0"/>
          </a:p>
          <a:p>
            <a:pPr lvl="1"/>
            <a:r>
              <a:rPr lang="en-US" sz="2400" dirty="0" smtClean="0"/>
              <a:t>Commercial </a:t>
            </a:r>
            <a:r>
              <a:rPr lang="en-US" sz="2400" dirty="0" err="1" smtClean="0"/>
              <a:t>handline</a:t>
            </a:r>
            <a:r>
              <a:rPr lang="en-US" sz="2400" dirty="0" smtClean="0"/>
              <a:t> (1962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2012, 1000 </a:t>
            </a:r>
            <a:r>
              <a:rPr lang="en-US" sz="2400" dirty="0" err="1" smtClean="0"/>
              <a:t>lb</a:t>
            </a:r>
            <a:r>
              <a:rPr lang="en-US" sz="2400" dirty="0" smtClean="0"/>
              <a:t> gutted weight)</a:t>
            </a:r>
          </a:p>
          <a:p>
            <a:pPr lvl="1"/>
            <a:r>
              <a:rPr lang="en-US" sz="2400" dirty="0" smtClean="0"/>
              <a:t>Commercial diving (1976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</a:t>
            </a:r>
            <a:r>
              <a:rPr lang="en-US" sz="2400" dirty="0"/>
              <a:t>1000 </a:t>
            </a:r>
            <a:r>
              <a:rPr lang="en-US" sz="2400" dirty="0" err="1"/>
              <a:t>lb</a:t>
            </a:r>
            <a:r>
              <a:rPr lang="en-US" sz="2400" dirty="0"/>
              <a:t> </a:t>
            </a:r>
            <a:r>
              <a:rPr lang="en-US" sz="2400" dirty="0" smtClean="0"/>
              <a:t>gutted </a:t>
            </a:r>
            <a:r>
              <a:rPr lang="en-US" sz="2400" dirty="0"/>
              <a:t>weight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Recreational </a:t>
            </a:r>
            <a:r>
              <a:rPr lang="en-US" sz="2400" dirty="0" err="1"/>
              <a:t>headboat</a:t>
            </a:r>
            <a:r>
              <a:rPr lang="en-US" sz="2400" dirty="0"/>
              <a:t> (</a:t>
            </a:r>
            <a:r>
              <a:rPr lang="en-US" sz="2400" dirty="0" smtClean="0"/>
              <a:t>1962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</a:t>
            </a:r>
            <a:r>
              <a:rPr lang="en-US" sz="2400" dirty="0"/>
              <a:t>1000 </a:t>
            </a:r>
            <a:r>
              <a:rPr lang="en-US" sz="2400" dirty="0" smtClean="0"/>
              <a:t>fish)</a:t>
            </a:r>
          </a:p>
          <a:p>
            <a:pPr lvl="1"/>
            <a:r>
              <a:rPr lang="en-US" sz="2400" dirty="0" smtClean="0"/>
              <a:t>General recreational </a:t>
            </a:r>
            <a:r>
              <a:rPr lang="en-US" sz="2400" dirty="0"/>
              <a:t>(</a:t>
            </a:r>
            <a:r>
              <a:rPr lang="en-US" sz="2400" dirty="0" smtClean="0"/>
              <a:t>1962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</a:t>
            </a:r>
            <a:r>
              <a:rPr lang="en-US" sz="2400" dirty="0"/>
              <a:t>1000 fish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Discards</a:t>
            </a:r>
          </a:p>
          <a:p>
            <a:pPr lvl="1"/>
            <a:r>
              <a:rPr lang="en-US" sz="2400" dirty="0"/>
              <a:t>Commercial </a:t>
            </a:r>
            <a:r>
              <a:rPr lang="en-US" sz="2400" dirty="0" err="1" smtClean="0"/>
              <a:t>handline</a:t>
            </a:r>
            <a:r>
              <a:rPr lang="en-US" sz="2400" dirty="0" smtClean="0"/>
              <a:t> (19992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2011 1000 fish)</a:t>
            </a:r>
          </a:p>
          <a:p>
            <a:pPr lvl="1"/>
            <a:r>
              <a:rPr lang="en-US" sz="2400" dirty="0"/>
              <a:t>Recreational </a:t>
            </a:r>
            <a:r>
              <a:rPr lang="en-US" sz="2400" dirty="0" err="1"/>
              <a:t>headboat</a:t>
            </a:r>
            <a:r>
              <a:rPr lang="en-US" sz="2400" dirty="0"/>
              <a:t> (</a:t>
            </a:r>
            <a:r>
              <a:rPr lang="en-US" sz="2400" dirty="0" smtClean="0"/>
              <a:t>1981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</a:t>
            </a:r>
            <a:r>
              <a:rPr lang="en-US" sz="2400" dirty="0"/>
              <a:t>1000 fish)</a:t>
            </a:r>
          </a:p>
          <a:p>
            <a:pPr lvl="1"/>
            <a:r>
              <a:rPr lang="en-US" sz="2400" dirty="0" smtClean="0"/>
              <a:t>General recreational </a:t>
            </a:r>
            <a:r>
              <a:rPr lang="en-US" sz="2400" dirty="0"/>
              <a:t>(</a:t>
            </a:r>
            <a:r>
              <a:rPr lang="en-US" sz="2400" dirty="0" smtClean="0"/>
              <a:t>1981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</a:t>
            </a:r>
            <a:r>
              <a:rPr lang="en-US" sz="2400" dirty="0"/>
              <a:t>1000 fish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Landings and discard mortalities (in numbers)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572"/>
            <a:ext cx="4471261" cy="335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2018"/>
            <a:ext cx="4471261" cy="26879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25" y="1022888"/>
            <a:ext cx="4194875" cy="31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25" y="4272018"/>
            <a:ext cx="4194875" cy="2585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09268" y="6300061"/>
            <a:ext cx="539857" cy="5579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6351</TotalTime>
  <Words>1579</Words>
  <Application>Microsoft Office PowerPoint</Application>
  <PresentationFormat>On-screen Show (4:3)</PresentationFormat>
  <Paragraphs>256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NOAA Fisheries Content Slides</vt:lpstr>
      <vt:lpstr>NOAA Divider Slides</vt:lpstr>
      <vt:lpstr>NOAA Title Options</vt:lpstr>
      <vt:lpstr>1_NOAA Divider Slides</vt:lpstr>
      <vt:lpstr>2_NOAA Divider Slides</vt:lpstr>
      <vt:lpstr>Gag</vt:lpstr>
      <vt:lpstr>Outline</vt:lpstr>
      <vt:lpstr>Background</vt:lpstr>
      <vt:lpstr>Background</vt:lpstr>
      <vt:lpstr>Background – summary of regulations </vt:lpstr>
      <vt:lpstr>Background – summary S10 results </vt:lpstr>
      <vt:lpstr>Data </vt:lpstr>
      <vt:lpstr>Data fit by the assessment  Note: terminal yr of SEDAR10 was 2004</vt:lpstr>
      <vt:lpstr>Landings and discard mortalities (in numbers)</vt:lpstr>
      <vt:lpstr>Age and length compositions</vt:lpstr>
      <vt:lpstr>Indices of abundance</vt:lpstr>
      <vt:lpstr>Indices of abundance</vt:lpstr>
      <vt:lpstr>Other features, as in SEDAR10</vt:lpstr>
      <vt:lpstr>Modifications/updates to data</vt:lpstr>
      <vt:lpstr>Comparison of MRFSS and MRIP estimates</vt:lpstr>
      <vt:lpstr>Assessment methods and results</vt:lpstr>
      <vt:lpstr>BAM: same basic model as in SEDAR10</vt:lpstr>
      <vt:lpstr>Modifications to the SEDAR10 model (1 of 2)</vt:lpstr>
      <vt:lpstr>Modifications to the SEDAR10 model (2 of 2)</vt:lpstr>
      <vt:lpstr>Effects of modifications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fits to data  </vt:lpstr>
      <vt:lpstr>BAM base run – fits to data  </vt:lpstr>
      <vt:lpstr>BAM base run – fits to data  </vt:lpstr>
      <vt:lpstr>BAM base run – fits to data  </vt:lpstr>
      <vt:lpstr>BAM base run – fits to data  </vt:lpstr>
      <vt:lpstr>BAM base run – fits to data  </vt:lpstr>
      <vt:lpstr>BAM base run – fits to data  </vt:lpstr>
      <vt:lpstr>BAM base run – SSB </vt:lpstr>
      <vt:lpstr>BAM base run – Recruitment</vt:lpstr>
      <vt:lpstr>BAM base run – Spawner-recruit curve </vt:lpstr>
      <vt:lpstr>BAM base run – Fishing mortality</vt:lpstr>
      <vt:lpstr>Uncertainty – Combined Monte Carlo and    Bootstrap (MCB) approach</vt:lpstr>
      <vt:lpstr>MCB approach </vt:lpstr>
      <vt:lpstr>MCB – uncertainty in benchmarks</vt:lpstr>
      <vt:lpstr>MCB – stock and fishery status</vt:lpstr>
      <vt:lpstr>MCB – stock and fishery status</vt:lpstr>
      <vt:lpstr>BAM results – Management quantities</vt:lpstr>
      <vt:lpstr>Projections</vt:lpstr>
      <vt:lpstr>Projections</vt:lpstr>
      <vt:lpstr>Example projection (F=Fcurrent)</vt:lpstr>
      <vt:lpstr>Projection results: F=Fcurrent </vt:lpstr>
      <vt:lpstr>Projection results: F=Fmsy </vt:lpstr>
      <vt:lpstr>Projection results: P*=0.3</vt:lpstr>
      <vt:lpstr>Questions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NOSTEMP</cp:lastModifiedBy>
  <cp:revision>208</cp:revision>
  <dcterms:created xsi:type="dcterms:W3CDTF">2012-07-23T20:47:30Z</dcterms:created>
  <dcterms:modified xsi:type="dcterms:W3CDTF">2014-04-30T02:12:39Z</dcterms:modified>
</cp:coreProperties>
</file>