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7" r:id="rId2"/>
    <p:sldId id="324" r:id="rId3"/>
    <p:sldId id="332" r:id="rId4"/>
    <p:sldId id="342" r:id="rId5"/>
    <p:sldId id="328" r:id="rId6"/>
    <p:sldId id="325" r:id="rId7"/>
    <p:sldId id="326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7" r:id="rId17"/>
    <p:sldId id="330" r:id="rId18"/>
    <p:sldId id="329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2ABE-DCE6-49A2-AB5C-CD2FDAA5A76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AA89-D59B-45C1-8F1A-A19D7AA86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2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clouds, cloudy&#10;&#10;Description automatically generated">
            <a:extLst>
              <a:ext uri="{FF2B5EF4-FFF2-40B4-BE49-F238E27FC236}">
                <a16:creationId xmlns:a16="http://schemas.microsoft.com/office/drawing/2014/main" id="{C90848A1-91DB-1F8B-049E-5DE9711B6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0" y="0"/>
            <a:ext cx="1028847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E40E7-8619-F8EE-8ECC-EF7E5D90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123BD-608C-45E5-BB8E-7C72F6B5FA6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1836A-9E6A-4231-DE6E-00906C2F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270" y="160824"/>
            <a:ext cx="12767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en-US" dirty="0"/>
              <a:t>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CB131-E5E4-FF0C-16EB-26B90840F271}"/>
              </a:ext>
            </a:extLst>
          </p:cNvPr>
          <p:cNvSpPr/>
          <p:nvPr userDrawn="1"/>
        </p:nvSpPr>
        <p:spPr>
          <a:xfrm>
            <a:off x="0" y="0"/>
            <a:ext cx="382281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840F826-508B-5F34-D124-0F8EBA6CA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91" y="0"/>
            <a:ext cx="3530831" cy="353083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E4120F-DCC6-4771-40DB-C0D7CFFDDC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252" y="4559849"/>
            <a:ext cx="2294834" cy="1610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Add name and contact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B4BF5-121C-5A54-B771-F3E14914DE16}"/>
              </a:ext>
            </a:extLst>
          </p:cNvPr>
          <p:cNvSpPr/>
          <p:nvPr userDrawn="1"/>
        </p:nvSpPr>
        <p:spPr>
          <a:xfrm>
            <a:off x="3225337" y="3790604"/>
            <a:ext cx="8128463" cy="209480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A46366D-6A2A-1D9B-4037-41E1BC3E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338" y="4559849"/>
            <a:ext cx="81284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6F866-AC4D-72DB-1926-B8CFA20F4E1B}"/>
              </a:ext>
            </a:extLst>
          </p:cNvPr>
          <p:cNvSpPr txBox="1"/>
          <p:nvPr userDrawn="1"/>
        </p:nvSpPr>
        <p:spPr>
          <a:xfrm>
            <a:off x="3225336" y="3930744"/>
            <a:ext cx="740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Work Sans Light" pitchFamily="2" charset="0"/>
              </a:rPr>
              <a:t>THE SOUTH ATLANTIC FISHERY MANAGEMENT COUNCIL</a:t>
            </a:r>
          </a:p>
        </p:txBody>
      </p:sp>
    </p:spTree>
    <p:extLst>
      <p:ext uri="{BB962C8B-B14F-4D97-AF65-F5344CB8AC3E}">
        <p14:creationId xmlns:p14="http://schemas.microsoft.com/office/powerpoint/2010/main" val="10887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567C-4862-073E-9BC4-0FED9AB7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1E5A-607C-BB02-595F-C997B5FE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62C02A-5CF9-F3E1-649F-5E8AA4244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8386-6A8C-19FB-6E24-CB62B701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01CE-800D-5F3D-9A95-154B13FDE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36629-B50B-E7B5-1675-83CE7CC2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038C74-EEB8-18DA-46EB-A436A01BD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D653-6A28-CBBF-6FFA-B9480D50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6CB4D-3BF7-D943-A42B-96379FBBD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C94B0-EEC8-03C4-D683-4636EE9D0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F8A44-312F-40C5-76A5-0A9337597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EE1F6-B3D5-6372-A199-7417531F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BE21A16-3509-743F-F7F2-7B8F6AD92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F87C-E8F1-3953-080F-73C40B46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7B9B03D-9198-B03E-2D17-3BEDA08E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50EC-1C11-3000-BFEB-8F16643F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1DD7-5D5D-12EF-3BB7-F51875E6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6A6EB-CF7F-67FD-709F-D64B4C46B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FAE542-2994-F8ED-778F-362A86A0A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3567-45F1-1A59-FF5F-17227FAC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60607-F22A-51B5-F402-3588BD652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26187-3B8C-F581-DF88-D0F2580C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4035A60-254C-2B06-4F01-760223AA2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953" y="0"/>
            <a:ext cx="1286047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BCB1-B28F-7768-2978-51FC6C95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77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46C4A-AD5D-553D-BE55-D82C66DA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57670-8EF1-BB91-E237-F7E4ADB5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64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186924-8E6E-A680-5387-EA7AA66D6F3F}"/>
              </a:ext>
            </a:extLst>
          </p:cNvPr>
          <p:cNvSpPr txBox="1"/>
          <p:nvPr/>
        </p:nvSpPr>
        <p:spPr>
          <a:xfrm>
            <a:off x="153824" y="4981132"/>
            <a:ext cx="307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 Collier, SAFMC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DFBE5-D5C5-0C05-B106-5BB74AF5DD3A}"/>
              </a:ext>
            </a:extLst>
          </p:cNvPr>
          <p:cNvSpPr txBox="1"/>
          <p:nvPr/>
        </p:nvSpPr>
        <p:spPr>
          <a:xfrm>
            <a:off x="3195664" y="3250168"/>
            <a:ext cx="8895817" cy="34163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HEAP Responses to Spawning Special Management Zones Survey</a:t>
            </a:r>
          </a:p>
          <a:p>
            <a:endParaRPr lang="en-US" sz="3200" b="1" dirty="0">
              <a:solidFill>
                <a:schemeClr val="bg2"/>
              </a:solidFill>
            </a:endParaRPr>
          </a:p>
          <a:p>
            <a:endParaRPr lang="en-US" sz="3200" b="1" dirty="0">
              <a:solidFill>
                <a:schemeClr val="bg2"/>
              </a:solidFill>
            </a:endParaRPr>
          </a:p>
          <a:p>
            <a:r>
              <a:rPr lang="en-US" sz="3200" b="1" dirty="0">
                <a:solidFill>
                  <a:schemeClr val="bg2"/>
                </a:solidFill>
              </a:rPr>
              <a:t>Developing Recommendations for the SSMZ Evaluation</a:t>
            </a:r>
            <a:endParaRPr lang="en-US" sz="2800" b="1" dirty="0">
              <a:solidFill>
                <a:schemeClr val="bg2"/>
              </a:solidFill>
            </a:endParaRPr>
          </a:p>
          <a:p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EF98B-80FC-34C8-715D-759E98900DC8}"/>
              </a:ext>
            </a:extLst>
          </p:cNvPr>
          <p:cNvSpPr txBox="1"/>
          <p:nvPr/>
        </p:nvSpPr>
        <p:spPr>
          <a:xfrm>
            <a:off x="3324688" y="3250992"/>
            <a:ext cx="664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5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D4357-8482-34E9-8E93-18B6E9B1E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1F3-6E3D-AEE1-35B8-258E31F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53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98B78-8AF2-8586-EE29-AA96332FA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B3B5-C495-3F84-13C8-DB8346F86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orms response chart. Question title: Inputs (Resources and Capacity) for Area 53. Number of responses: .">
            <a:extLst>
              <a:ext uri="{FF2B5EF4-FFF2-40B4-BE49-F238E27FC236}">
                <a16:creationId xmlns:a16="http://schemas.microsoft.com/office/drawing/2014/main" id="{EF5AA57C-626F-6988-3784-AB7070E0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352"/>
            <a:ext cx="8026400" cy="39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rms response chart. Question title: Outputs (Implementation) for Area 53. Number of responses: .">
            <a:extLst>
              <a:ext uri="{FF2B5EF4-FFF2-40B4-BE49-F238E27FC236}">
                <a16:creationId xmlns:a16="http://schemas.microsoft.com/office/drawing/2014/main" id="{88268449-BC68-0E59-63FD-D8FDB5E1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39" y="3355942"/>
            <a:ext cx="7160755" cy="35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0BF26-C97F-E65E-C06B-7E79EBA7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6620-2053-0B09-FE64-26E760E2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A5BC-0C63-AFA7-A670-EC7D704B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Area 53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FDFBD-DFEA-E020-C089-CDFB012D69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F994-A307-C436-31AF-5AAE37BBE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orms response chart. Question title: Outcomes (Effectiveness) for Area 53. Number of responses: .">
            <a:extLst>
              <a:ext uri="{FF2B5EF4-FFF2-40B4-BE49-F238E27FC236}">
                <a16:creationId xmlns:a16="http://schemas.microsoft.com/office/drawing/2014/main" id="{D5BC7019-BC78-5760-DFB0-682E13E3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873"/>
            <a:ext cx="9876846" cy="37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orms response chart. Question title: Should Area 53 Spawning Special Management Zone be retained, modified, or removed?. Number of responses: 2 responses.">
            <a:extLst>
              <a:ext uri="{FF2B5EF4-FFF2-40B4-BE49-F238E27FC236}">
                <a16:creationId xmlns:a16="http://schemas.microsoft.com/office/drawing/2014/main" id="{FAAF52C8-23C4-CF2E-964E-E2C630E2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26" y="3334327"/>
            <a:ext cx="8375674" cy="3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9A329B-8B9F-F8BF-001F-AD9971EE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87E20-E3A7-ADDC-DFC4-BFC5887C6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1B1A-7C42-BC54-BB0C-BB4610C2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Devil’s Hole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F75E3-DD48-2DAE-1B2C-61A9AC571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9A0B-E436-5DD7-0DFB-2251AE29F3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orms response chart. Question title: Inputs (Resources and Capacity) for Devil&amp;apos;s Hole. Number of responses: .">
            <a:extLst>
              <a:ext uri="{FF2B5EF4-FFF2-40B4-BE49-F238E27FC236}">
                <a16:creationId xmlns:a16="http://schemas.microsoft.com/office/drawing/2014/main" id="{C9979E1D-B436-C7D3-2FCC-4A3D821E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509"/>
            <a:ext cx="8480338" cy="41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rms response chart. Question title: Outputs (Implementation) for Devil&amp;apos;s Hole. Number of responses: .">
            <a:extLst>
              <a:ext uri="{FF2B5EF4-FFF2-40B4-BE49-F238E27FC236}">
                <a16:creationId xmlns:a16="http://schemas.microsoft.com/office/drawing/2014/main" id="{145D9535-2C33-D210-902C-5BEBC4E6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3181033"/>
            <a:ext cx="7518399" cy="36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D691A-8BA6-EFCA-5621-EF53C251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9223-D6A0-8F56-821C-8A134CB3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D300-2611-CE1D-778F-9F3DA891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Devil’s Hole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3B0E8A-E923-1963-41C4-7512B2EDD0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C387-EE1C-3FEA-E68E-01F5FA0053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orms response chart. Question title: Outcomes (Effectiveness) for Devil&amp;apos;s Hole. Number of responses: .">
            <a:extLst>
              <a:ext uri="{FF2B5EF4-FFF2-40B4-BE49-F238E27FC236}">
                <a16:creationId xmlns:a16="http://schemas.microsoft.com/office/drawing/2014/main" id="{56EDB692-3923-ACFA-166C-3ADE0A14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818"/>
            <a:ext cx="9680758" cy="3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rms response chart. Question title: Should Devil&amp;apos;s Hole Spawning Special Management Zone be retained, modified, or removed?. Number of responses: 2 responses.">
            <a:extLst>
              <a:ext uri="{FF2B5EF4-FFF2-40B4-BE49-F238E27FC236}">
                <a16:creationId xmlns:a16="http://schemas.microsoft.com/office/drawing/2014/main" id="{543EBB18-E303-96C8-3B10-B482E1D7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28" y="3371490"/>
            <a:ext cx="7943272" cy="3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E6B37-5C98-10F2-DBB4-2B1A46EDA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9BAA2-AAF5-DCFD-91AD-3249D40CA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1F54-8002-6E35-55E8-C9BBD866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Warsaw Hole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C643F-98B0-865F-B495-BB7C72A36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D5DCB-FB27-C55A-9C19-C3996B0E4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rms response chart. Question title: Inputs (Resources and Capacity) for Warsaw Hole. Number of responses: .">
            <a:extLst>
              <a:ext uri="{FF2B5EF4-FFF2-40B4-BE49-F238E27FC236}">
                <a16:creationId xmlns:a16="http://schemas.microsoft.com/office/drawing/2014/main" id="{A6685E9E-8A77-7F01-C21B-DF1CEF58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637"/>
            <a:ext cx="8196196" cy="40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rms response chart. Question title: Outputs (Implementation) for Warsaw Hole. Number of responses: .">
            <a:extLst>
              <a:ext uri="{FF2B5EF4-FFF2-40B4-BE49-F238E27FC236}">
                <a16:creationId xmlns:a16="http://schemas.microsoft.com/office/drawing/2014/main" id="{C930A32B-8960-78D4-AC02-4D2CE8B2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3" y="3211224"/>
            <a:ext cx="7296727" cy="35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7570C-0199-8093-D444-36CFAC8C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11DEA-0C5E-682F-4633-5ECCD1F4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B8D5-A411-976D-3232-73DB5EC9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Warsaw Hole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5185F8-3A6F-20BD-4BB7-1F587365D9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A5C7-F769-9134-DCB1-B529869A6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Forms response chart. Question title: Outcomes (Effectiveness) for Warsaw Hole. Number of responses: .">
            <a:extLst>
              <a:ext uri="{FF2B5EF4-FFF2-40B4-BE49-F238E27FC236}">
                <a16:creationId xmlns:a16="http://schemas.microsoft.com/office/drawing/2014/main" id="{7872F2D3-9572-F784-F485-11511E4D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440"/>
            <a:ext cx="9614576" cy="36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rms response chart. Question title: Should Devil&amp;apos;s Hole Spawning Special Management Zone be retained, modified, or removed?. Number of responses: 3 responses.">
            <a:extLst>
              <a:ext uri="{FF2B5EF4-FFF2-40B4-BE49-F238E27FC236}">
                <a16:creationId xmlns:a16="http://schemas.microsoft.com/office/drawing/2014/main" id="{6CCE71A1-3484-8AF0-0A23-289344AF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4" y="3078480"/>
            <a:ext cx="8983816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AFF69-1895-59D2-0D13-7A5C7B471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DBC7-CBA7-60E7-F636-F61B1F9D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8" y="355186"/>
            <a:ext cx="10515600" cy="1325563"/>
          </a:xfrm>
        </p:spPr>
        <p:txBody>
          <a:bodyPr/>
          <a:lstStyle/>
          <a:p>
            <a:r>
              <a:rPr lang="en-US" dirty="0"/>
              <a:t>Cross Area Comparison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5C8E5-BF59-2BA3-9127-46E692912025}"/>
              </a:ext>
            </a:extLst>
          </p:cNvPr>
          <p:cNvSpPr>
            <a:spLocks/>
          </p:cNvSpPr>
          <p:nvPr/>
        </p:nvSpPr>
        <p:spPr>
          <a:xfrm>
            <a:off x="7585037" y="3667328"/>
            <a:ext cx="2422188" cy="428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orms response chart. Question title: Across all zones, which dimensions (planning, process, inputs, outputs, outcomes) have shown the most progress?  . Number of responses: .">
            <a:extLst>
              <a:ext uri="{FF2B5EF4-FFF2-40B4-BE49-F238E27FC236}">
                <a16:creationId xmlns:a16="http://schemas.microsoft.com/office/drawing/2014/main" id="{E952D91B-3D7E-A376-95A9-2816223072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695116"/>
            <a:ext cx="11597444" cy="43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C66E3-E2D1-E9BC-113F-781360B80D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9C16-9086-0FA3-3E3A-F57B5456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Cross Area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1A98-415C-8E57-7496-6D6F63C8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268" y="2754767"/>
            <a:ext cx="4637532" cy="3422195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14338" name="Picture 2" descr="Forms response chart. Question title:   Which dimension(s) need the most improvement?  . Number of responses: 7 responses.">
            <a:extLst>
              <a:ext uri="{FF2B5EF4-FFF2-40B4-BE49-F238E27FC236}">
                <a16:creationId xmlns:a16="http://schemas.microsoft.com/office/drawing/2014/main" id="{77A4105C-F613-85A2-F6EF-80ADE6A3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241"/>
            <a:ext cx="10911840" cy="51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D04D07-D48E-EDD2-B8A1-36096EC86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4962-3103-87DC-756B-1D5E0CBF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Reasons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10B47-475F-DB02-069E-BDA774366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825624"/>
            <a:ext cx="5372100" cy="4689475"/>
          </a:xfrm>
        </p:spPr>
        <p:txBody>
          <a:bodyPr>
            <a:normAutofit/>
          </a:bodyPr>
          <a:lstStyle/>
          <a:p>
            <a:r>
              <a:rPr lang="en-US" sz="2400" dirty="0"/>
              <a:t>Areas are isolated</a:t>
            </a:r>
          </a:p>
          <a:p>
            <a:r>
              <a:rPr lang="en-US" sz="2400" dirty="0"/>
              <a:t>Insufficient information</a:t>
            </a:r>
          </a:p>
          <a:p>
            <a:pPr lvl="1"/>
            <a:r>
              <a:rPr lang="en-US" sz="2000" dirty="0"/>
              <a:t>Compare with other nearby areas</a:t>
            </a:r>
          </a:p>
          <a:p>
            <a:pPr lvl="1"/>
            <a:r>
              <a:rPr lang="en-US" sz="2000" dirty="0"/>
              <a:t>More data will increase interest</a:t>
            </a:r>
          </a:p>
          <a:p>
            <a:r>
              <a:rPr lang="en-US" sz="2400" dirty="0"/>
              <a:t>Priorities </a:t>
            </a:r>
          </a:p>
          <a:p>
            <a:pPr lvl="1"/>
            <a:r>
              <a:rPr lang="en-US" sz="2000" dirty="0"/>
              <a:t>Funding for data collection/monitoring</a:t>
            </a:r>
          </a:p>
          <a:p>
            <a:pPr lvl="1"/>
            <a:r>
              <a:rPr lang="en-US" sz="2000" dirty="0"/>
              <a:t>Enforcement and Compliance</a:t>
            </a:r>
          </a:p>
          <a:p>
            <a:pPr lvl="1"/>
            <a:r>
              <a:rPr lang="en-US" sz="2000" dirty="0"/>
              <a:t>Outreach and Education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A225E-A336-E11D-B46E-896B453D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4" r="-1" b="-1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D1FF8-2C5B-046F-C22C-ECAB38DEC3E0}"/>
              </a:ext>
            </a:extLst>
          </p:cNvPr>
          <p:cNvSpPr txBox="1"/>
          <p:nvPr/>
        </p:nvSpPr>
        <p:spPr>
          <a:xfrm>
            <a:off x="6103087" y="6241312"/>
            <a:ext cx="4954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 SC Sea Grant Consortium  </a:t>
            </a:r>
          </a:p>
        </p:txBody>
      </p:sp>
    </p:spTree>
    <p:extLst>
      <p:ext uri="{BB962C8B-B14F-4D97-AF65-F5344CB8AC3E}">
        <p14:creationId xmlns:p14="http://schemas.microsoft.com/office/powerpoint/2010/main" val="249700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D8CAC-FEA7-94A1-FA92-63C2EB38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EBE5-72D5-1559-6205-5AEB24BE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264779-9007-39E2-A4EE-E2A4CEA2E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04280" cy="5032375"/>
          </a:xfrm>
        </p:spPr>
        <p:txBody>
          <a:bodyPr/>
          <a:lstStyle/>
          <a:p>
            <a:r>
              <a:rPr lang="en-US" dirty="0"/>
              <a:t>Work with SMP to complete full evaluation</a:t>
            </a:r>
          </a:p>
          <a:p>
            <a:r>
              <a:rPr lang="en-US" dirty="0"/>
              <a:t>Gather information from other advisory groups</a:t>
            </a:r>
          </a:p>
          <a:p>
            <a:r>
              <a:rPr lang="en-US" dirty="0"/>
              <a:t>Develop a report that includes input from all advisory groups</a:t>
            </a:r>
          </a:p>
          <a:p>
            <a:r>
              <a:rPr lang="en-US" dirty="0"/>
              <a:t>Present to Council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FC065-582E-460E-7D75-437FE20D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22" t="17448" r="65859" b="10156"/>
          <a:stretch>
            <a:fillRect/>
          </a:stretch>
        </p:blipFill>
        <p:spPr>
          <a:xfrm rot="856388">
            <a:off x="6940852" y="1836458"/>
            <a:ext cx="3965246" cy="44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0675-509B-2139-738F-B28F3083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E4E9-2833-1880-21CA-BA2C48DEF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53703"/>
            <a:ext cx="5543145" cy="5048654"/>
          </a:xfrm>
        </p:spPr>
        <p:txBody>
          <a:bodyPr>
            <a:normAutofit/>
          </a:bodyPr>
          <a:lstStyle/>
          <a:p>
            <a:r>
              <a:rPr lang="en-US" dirty="0"/>
              <a:t>The survey is challenging.</a:t>
            </a:r>
          </a:p>
          <a:p>
            <a:r>
              <a:rPr lang="en-US" dirty="0"/>
              <a:t>Used responses from 7 am</a:t>
            </a:r>
          </a:p>
          <a:p>
            <a:r>
              <a:rPr lang="en-US" dirty="0"/>
              <a:t>All responses and discussion will be added in report </a:t>
            </a:r>
          </a:p>
        </p:txBody>
      </p:sp>
      <p:pic>
        <p:nvPicPr>
          <p:cNvPr id="5" name="Picture 4" descr="A group of fish swimming in the water&#10;&#10;AI-generated content may be incorrect.">
            <a:extLst>
              <a:ext uri="{FF2B5EF4-FFF2-40B4-BE49-F238E27FC236}">
                <a16:creationId xmlns:a16="http://schemas.microsoft.com/office/drawing/2014/main" id="{D7DC7D5A-968F-5E7E-58D5-D3EF97D2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9"/>
          <a:stretch>
            <a:fillRect/>
          </a:stretch>
        </p:blipFill>
        <p:spPr>
          <a:xfrm>
            <a:off x="6032340" y="1477473"/>
            <a:ext cx="5922954" cy="471904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B69E8-C5C5-1250-BD9A-B8324EA9E4C5}"/>
              </a:ext>
            </a:extLst>
          </p:cNvPr>
          <p:cNvSpPr txBox="1"/>
          <p:nvPr/>
        </p:nvSpPr>
        <p:spPr>
          <a:xfrm>
            <a:off x="6083633" y="6215070"/>
            <a:ext cx="2190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Credit:  FWC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3BB22-3FCB-319D-47B7-C4AD0764894D}"/>
              </a:ext>
            </a:extLst>
          </p:cNvPr>
          <p:cNvGrpSpPr/>
          <p:nvPr/>
        </p:nvGrpSpPr>
        <p:grpSpPr>
          <a:xfrm>
            <a:off x="484654" y="4005635"/>
            <a:ext cx="5365088" cy="2025514"/>
            <a:chOff x="416561" y="2692401"/>
            <a:chExt cx="5365088" cy="2025514"/>
          </a:xfrm>
        </p:grpSpPr>
        <p:pic>
          <p:nvPicPr>
            <p:cNvPr id="15362" name="Picture 2" descr="Forms response chart. Question title: Select a Spawning Special Management Zone to Evaluate.  . Number of responses: 9 responses.">
              <a:extLst>
                <a:ext uri="{FF2B5EF4-FFF2-40B4-BE49-F238E27FC236}">
                  <a16:creationId xmlns:a16="http://schemas.microsoft.com/office/drawing/2014/main" id="{F32500BB-4CCD-026C-6933-5C49B4A72F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34" t="28128" r="34684" b="32382"/>
            <a:stretch>
              <a:fillRect/>
            </a:stretch>
          </p:blipFill>
          <p:spPr bwMode="auto">
            <a:xfrm>
              <a:off x="416561" y="2692401"/>
              <a:ext cx="546478" cy="202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77F79E-D9D6-E0DF-104E-D1EE000583F1}"/>
                </a:ext>
              </a:extLst>
            </p:cNvPr>
            <p:cNvSpPr txBox="1"/>
            <p:nvPr/>
          </p:nvSpPr>
          <p:spPr>
            <a:xfrm>
              <a:off x="945489" y="2704466"/>
              <a:ext cx="4836160" cy="20108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dirty="0"/>
                <a:t>Strongly Disagree/Note Evident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Disagree/Weakly Evident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Neutral/Somewhat Agree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Agree/Evident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Strongly Agree/Clearly Evident</a:t>
              </a:r>
            </a:p>
            <a:p>
              <a:pPr>
                <a:spcAft>
                  <a:spcPts val="400"/>
                </a:spcAft>
              </a:pPr>
              <a:r>
                <a:rPr lang="en-US" dirty="0"/>
                <a:t>NA/Insufficient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6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707B-2EC3-7D99-6F0E-1EDA8279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3381-AFFC-BA73-034D-D11CF411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3" y="365125"/>
            <a:ext cx="10515600" cy="1325563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pic>
        <p:nvPicPr>
          <p:cNvPr id="1026" name="Picture 2" descr="Forms response chart. Question title: Planning for the SSMZs was developed in the Snapper Grouper Amendment 36.  Please respond keeping all areas in mind.  Area specific details will be asked later in the survey.  . Number of responses: .">
            <a:extLst>
              <a:ext uri="{FF2B5EF4-FFF2-40B4-BE49-F238E27FC236}">
                <a16:creationId xmlns:a16="http://schemas.microsoft.com/office/drawing/2014/main" id="{17056117-D89D-4134-96E8-82A9667863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1466208"/>
            <a:ext cx="10459721" cy="52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E8BD3-18EB-5AA9-4FA6-59B6C953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49EE-B65B-829E-0F23-D0E9B455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DB29-2B64-54EE-8B7D-5429CB0F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3" y="365125"/>
            <a:ext cx="10515600" cy="1325563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29161-38DF-9E8E-B7CE-A46F8BC8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  <p:pic>
        <p:nvPicPr>
          <p:cNvPr id="16386" name="Picture 2" descr="Forms response chart. Question title: Planning for the SSMZs was developed in the Snapper Grouper Amendment 36.  Please respond keeping all areas in mind.  Area specific details will be asked later in the survey.  . Number of responses: .">
            <a:extLst>
              <a:ext uri="{FF2B5EF4-FFF2-40B4-BE49-F238E27FC236}">
                <a16:creationId xmlns:a16="http://schemas.microsoft.com/office/drawing/2014/main" id="{51ED51B1-3854-9B1C-973E-463907E430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5" y="1537215"/>
            <a:ext cx="10585859" cy="53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1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B932-4B9F-CAB4-B8D6-525A07F3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Evaluated</a:t>
            </a:r>
          </a:p>
        </p:txBody>
      </p:sp>
      <p:pic>
        <p:nvPicPr>
          <p:cNvPr id="2052" name="Picture 4" descr="Forms response chart. Question title: Select a Spawning Special Management Zone to Evaluate.  . Number of responses: 9 responses.">
            <a:extLst>
              <a:ext uri="{FF2B5EF4-FFF2-40B4-BE49-F238E27FC236}">
                <a16:creationId xmlns:a16="http://schemas.microsoft.com/office/drawing/2014/main" id="{CF5C7053-9A66-BD17-8655-F6082D1F1C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37484"/>
            <a:ext cx="10668653" cy="44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4901-4E77-2A28-3964-2EA414F2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Cape Lookout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C4681-AE03-699F-4E40-2C43A28426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Forms response chart. Question title: Inputs (Resources and Capacity) for South Cape Lookout. Number of responses: .">
            <a:extLst>
              <a:ext uri="{FF2B5EF4-FFF2-40B4-BE49-F238E27FC236}">
                <a16:creationId xmlns:a16="http://schemas.microsoft.com/office/drawing/2014/main" id="{DB63BAE8-1286-DE96-A763-14A045E294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1460864"/>
            <a:ext cx="7432040" cy="3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rms response chart. Question title: Outputs (Implementation) for South Cape Lookout. Number of responses: .">
            <a:extLst>
              <a:ext uri="{FF2B5EF4-FFF2-40B4-BE49-F238E27FC236}">
                <a16:creationId xmlns:a16="http://schemas.microsoft.com/office/drawing/2014/main" id="{F7C50693-07A1-8300-89D6-F4B93499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07" y="3312160"/>
            <a:ext cx="6833493" cy="33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B6C81-2A4E-8BEE-051B-249B39ED3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E393-63FC-7E19-AB3B-0E2C0B4E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South Cape Lookout</a:t>
            </a:r>
          </a:p>
        </p:txBody>
      </p:sp>
      <p:pic>
        <p:nvPicPr>
          <p:cNvPr id="4098" name="Picture 2" descr="Forms response chart. Question title: Outcomes (Effectiveness) for South Cape Lookout. Number of responses: .">
            <a:extLst>
              <a:ext uri="{FF2B5EF4-FFF2-40B4-BE49-F238E27FC236}">
                <a16:creationId xmlns:a16="http://schemas.microsoft.com/office/drawing/2014/main" id="{6EC0F1BB-A9B4-CB88-77AB-38C308EC25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6" y="1464386"/>
            <a:ext cx="8148424" cy="30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B7D3C-3982-E450-1FD8-624AE09175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Forms response chart. Question title: Should South Cape Lookout Spawning Special Management Zone be retained, modified, or removed?. Number of responses: 4 responses.">
            <a:extLst>
              <a:ext uri="{FF2B5EF4-FFF2-40B4-BE49-F238E27FC236}">
                <a16:creationId xmlns:a16="http://schemas.microsoft.com/office/drawing/2014/main" id="{5B58DAC8-282A-D447-2656-3253E0B4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7" y="3094326"/>
            <a:ext cx="8298884" cy="37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B8300-7C61-E796-ECEC-C4F5975DE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9BBD-4C2D-5878-5D45-D7887AF6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28CA-DA74-147E-5EE6-90DE8ED7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51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EF3F-BC3A-D097-34F5-F02E2B1C5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orms response chart. Question title: Inputs (Resources and Capacity) for Area 51. Number of responses: .">
            <a:extLst>
              <a:ext uri="{FF2B5EF4-FFF2-40B4-BE49-F238E27FC236}">
                <a16:creationId xmlns:a16="http://schemas.microsoft.com/office/drawing/2014/main" id="{A56C9BB8-D475-6DE1-D961-7176E86581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1" y="1422645"/>
            <a:ext cx="8121073" cy="39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rms response chart. Question title: Outputs (Implementation) for Area 51. Number of responses: .">
            <a:extLst>
              <a:ext uri="{FF2B5EF4-FFF2-40B4-BE49-F238E27FC236}">
                <a16:creationId xmlns:a16="http://schemas.microsoft.com/office/drawing/2014/main" id="{4D3F376C-A1F8-512C-5BEC-4A6098AE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3361718"/>
            <a:ext cx="7148945" cy="34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92E34-97D2-9A32-2BAC-618592F66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6EA1-250C-B703-490C-F9C63037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B8CB-190E-90ED-685D-16534DA3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Area 51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A20BBA-C21B-6FA7-9CC1-5CD5D31AC0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F36F-700F-A5DF-A472-8B719B5A9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orms response chart. Question title: Outcomes (Effectiveness) for Area 51. Number of responses: .">
            <a:extLst>
              <a:ext uri="{FF2B5EF4-FFF2-40B4-BE49-F238E27FC236}">
                <a16:creationId xmlns:a16="http://schemas.microsoft.com/office/drawing/2014/main" id="{A4EA91B5-C075-9FD8-A393-4569BA23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" y="1413163"/>
            <a:ext cx="8626779" cy="32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rms response chart. Question title: Should Area 51 Spawning Special Management Zone be retained, modified, or removed?. Number of responses: 2 responses.">
            <a:extLst>
              <a:ext uri="{FF2B5EF4-FFF2-40B4-BE49-F238E27FC236}">
                <a16:creationId xmlns:a16="http://schemas.microsoft.com/office/drawing/2014/main" id="{87BC8D25-3BD0-4A3D-007E-64F19BD0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13" y="3020291"/>
            <a:ext cx="8909787" cy="37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660BB-20C9-944B-88B7-39322E51A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956" y="0"/>
            <a:ext cx="248128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14213C"/>
      </a:dk1>
      <a:lt1>
        <a:srgbClr val="E9F2F4"/>
      </a:lt1>
      <a:dk2>
        <a:srgbClr val="000000"/>
      </a:dk2>
      <a:lt2>
        <a:srgbClr val="FFFFFF"/>
      </a:lt2>
      <a:accent1>
        <a:srgbClr val="18438B"/>
      </a:accent1>
      <a:accent2>
        <a:srgbClr val="485B77"/>
      </a:accent2>
      <a:accent3>
        <a:srgbClr val="2B68C9"/>
      </a:accent3>
      <a:accent4>
        <a:srgbClr val="17818F"/>
      </a:accent4>
      <a:accent5>
        <a:srgbClr val="FAA252"/>
      </a:accent5>
      <a:accent6>
        <a:srgbClr val="B6F8B9"/>
      </a:accent6>
      <a:hlink>
        <a:srgbClr val="18438B"/>
      </a:hlink>
      <a:folHlink>
        <a:srgbClr val="17818F"/>
      </a:folHlink>
    </a:clrScheme>
    <a:fontScheme name="SAFMC Website">
      <a:majorFont>
        <a:latin typeface="Work Sans ExtraBold"/>
        <a:ea typeface=""/>
        <a:cs typeface=""/>
      </a:majorFont>
      <a:minorFont>
        <a:latin typeface="Work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12778</TotalTime>
  <Words>166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Work Sans ExtraBold</vt:lpstr>
      <vt:lpstr>Work Sans Light</vt:lpstr>
      <vt:lpstr>Work Sans Medium</vt:lpstr>
      <vt:lpstr>Custom Design</vt:lpstr>
      <vt:lpstr>PowerPoint Presentation</vt:lpstr>
      <vt:lpstr>Thank you</vt:lpstr>
      <vt:lpstr>Planning</vt:lpstr>
      <vt:lpstr>Planning</vt:lpstr>
      <vt:lpstr>Areas Evaluated</vt:lpstr>
      <vt:lpstr>South Cape Lookout</vt:lpstr>
      <vt:lpstr>South Cape Lookout</vt:lpstr>
      <vt:lpstr>Area 51</vt:lpstr>
      <vt:lpstr>Area 51 </vt:lpstr>
      <vt:lpstr>Area 53</vt:lpstr>
      <vt:lpstr>Area 53</vt:lpstr>
      <vt:lpstr>Devil’s Hole</vt:lpstr>
      <vt:lpstr>Devil’s Hole</vt:lpstr>
      <vt:lpstr>Warsaw Hole</vt:lpstr>
      <vt:lpstr>Warsaw Hole</vt:lpstr>
      <vt:lpstr>Cross Area Comparison</vt:lpstr>
      <vt:lpstr>Cross Area Comparisons</vt:lpstr>
      <vt:lpstr>Reasons for Improvement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Smillie</dc:creator>
  <cp:lastModifiedBy>Chip Collier</cp:lastModifiedBy>
  <cp:revision>27</cp:revision>
  <dcterms:created xsi:type="dcterms:W3CDTF">2022-07-14T20:21:36Z</dcterms:created>
  <dcterms:modified xsi:type="dcterms:W3CDTF">2026-01-29T15:29:17Z</dcterms:modified>
</cp:coreProperties>
</file>