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1"/>
  </p:notesMasterIdLst>
  <p:sldIdLst>
    <p:sldId id="257" r:id="rId2"/>
    <p:sldId id="324" r:id="rId3"/>
    <p:sldId id="332" r:id="rId4"/>
    <p:sldId id="342" r:id="rId5"/>
    <p:sldId id="328" r:id="rId6"/>
    <p:sldId id="325" r:id="rId7"/>
    <p:sldId id="326" r:id="rId8"/>
    <p:sldId id="334" r:id="rId9"/>
    <p:sldId id="335" r:id="rId10"/>
    <p:sldId id="336" r:id="rId11"/>
    <p:sldId id="337" r:id="rId12"/>
    <p:sldId id="338" r:id="rId13"/>
    <p:sldId id="339" r:id="rId14"/>
    <p:sldId id="340" r:id="rId15"/>
    <p:sldId id="341" r:id="rId16"/>
    <p:sldId id="327" r:id="rId17"/>
    <p:sldId id="330" r:id="rId18"/>
    <p:sldId id="329" r:id="rId19"/>
    <p:sldId id="333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50" d="100"/>
          <a:sy n="50" d="100"/>
        </p:scale>
        <p:origin x="29" y="6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F42ABE-DCE6-49A2-AB5C-CD2FDAA5A760}" type="datetimeFigureOut">
              <a:rPr lang="en-US" smtClean="0"/>
              <a:t>1/29/2026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52AA89-D59B-45C1-8F1A-A19D7AA86B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5238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picture containing sky, outdoor, clouds, cloudy&#10;&#10;Description automatically generated">
            <a:extLst>
              <a:ext uri="{FF2B5EF4-FFF2-40B4-BE49-F238E27FC236}">
                <a16:creationId xmlns:a16="http://schemas.microsoft.com/office/drawing/2014/main" id="{C90848A1-91DB-1F8B-049E-5DE9711B64A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3830" y="0"/>
            <a:ext cx="10288470" cy="68580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8E40E7-8619-F8EE-8ECC-EF7E5D9044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62123BD-608C-45E5-BB8E-7C72F6B5FA6B}" type="datetimeFigureOut">
              <a:rPr lang="en-US" smtClean="0"/>
              <a:t>1/29/2026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01836A-9E6A-4231-DE6E-00906C2F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69270" y="160824"/>
            <a:ext cx="127673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r"/>
            <a:r>
              <a:rPr lang="en-US" dirty="0"/>
              <a:t>Date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BBCB131-E5E4-FF0C-16EB-26B90840F271}"/>
              </a:ext>
            </a:extLst>
          </p:cNvPr>
          <p:cNvSpPr/>
          <p:nvPr userDrawn="1"/>
        </p:nvSpPr>
        <p:spPr>
          <a:xfrm>
            <a:off x="0" y="0"/>
            <a:ext cx="3822815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840F826-508B-5F34-D124-0F8EBA6CAE1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5991" y="0"/>
            <a:ext cx="3530831" cy="3530831"/>
          </a:xfrm>
          <a:prstGeom prst="rect">
            <a:avLst/>
          </a:prstGeom>
        </p:spPr>
      </p:pic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8EE4120F-DCC6-4771-40DB-C0D7CFFDDC6A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65252" y="4559849"/>
            <a:ext cx="2294834" cy="16100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Add name and contact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BCB4BF5-121C-5A54-B771-F3E14914DE16}"/>
              </a:ext>
            </a:extLst>
          </p:cNvPr>
          <p:cNvSpPr/>
          <p:nvPr userDrawn="1"/>
        </p:nvSpPr>
        <p:spPr>
          <a:xfrm>
            <a:off x="3225337" y="3790604"/>
            <a:ext cx="8128463" cy="2094808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8A46366D-6A2A-1D9B-4037-41E1BC3E6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5338" y="4559849"/>
            <a:ext cx="812846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926F866-AC4D-72DB-1926-B8CFA20F4E1B}"/>
              </a:ext>
            </a:extLst>
          </p:cNvPr>
          <p:cNvSpPr txBox="1"/>
          <p:nvPr userDrawn="1"/>
        </p:nvSpPr>
        <p:spPr>
          <a:xfrm>
            <a:off x="3225336" y="3930744"/>
            <a:ext cx="74035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Work Sans Light" pitchFamily="2" charset="0"/>
              </a:rPr>
              <a:t>THE SOUTH ATLANTIC FISHERY MANAGEMENT COUNCIL</a:t>
            </a:r>
          </a:p>
        </p:txBody>
      </p:sp>
    </p:spTree>
    <p:extLst>
      <p:ext uri="{BB962C8B-B14F-4D97-AF65-F5344CB8AC3E}">
        <p14:creationId xmlns:p14="http://schemas.microsoft.com/office/powerpoint/2010/main" val="10887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9567C-4862-073E-9BC4-0FED9AB75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8E1E5A-607C-BB02-595F-C997B5FE70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3262C02A-5CF9-F3E1-649F-5E8AA42449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05953" y="0"/>
            <a:ext cx="1286047" cy="1286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868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F8386-6A8C-19FB-6E24-CB62B701B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8501CE-800D-5F3D-9A95-154B13FDE1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736629-B50B-E7B5-1675-83CE7CC2E7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4F038C74-EEB8-18DA-46EB-A436A01BDC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05953" y="0"/>
            <a:ext cx="1286047" cy="1286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839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BD653-6A28-CBBF-6FFA-B9480D50B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26CB4D-3BF7-D943-A42B-96379FBBDC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4C94B0-EEC8-03C4-D683-4636EE9D07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1F8A44-312F-40C5-76A5-0A93375976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AFEE1F6-B3D5-6372-A199-7417531F84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4BE21A16-3509-743F-F7F2-7B8F6AD921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05953" y="0"/>
            <a:ext cx="1286047" cy="1286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145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CF87C-E8F1-3953-080F-73C40B463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37B9B03D-9198-B03E-2D17-3BEDA08ECDA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05953" y="0"/>
            <a:ext cx="1286047" cy="1286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509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150EC-1C11-3000-BFEB-8F16643FCF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5C1DD7-5D5D-12EF-3BB7-F51875E695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36A6EB-CF7F-67FD-709F-D64B4C46BC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21FAE542-2994-F8ED-778F-362A86A0AF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05953" y="0"/>
            <a:ext cx="1286047" cy="1286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9091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B3567-45F1-1A59-FF5F-17227FAC9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AB60607-F22A-51B5-F402-3588BD6527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026187-3B8C-F581-DF88-D0F2580C6C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74035A60-254C-2B06-4F01-760223AA265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05953" y="0"/>
            <a:ext cx="1286047" cy="1286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3039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CBCB1-B28F-7768-2978-51FC6C954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36775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B46C4A-AD5D-553D-BE55-D82C66DA2E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D57670-8EF1-BB91-E237-F7E4ADB503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15643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5" r:id="rId3"/>
    <p:sldLayoutId id="2147483666" r:id="rId4"/>
    <p:sldLayoutId id="2147483667" r:id="rId5"/>
    <p:sldLayoutId id="2147483669" r:id="rId6"/>
    <p:sldLayoutId id="2147483670" r:id="rId7"/>
    <p:sldLayoutId id="2147483660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9186924-8E6E-A680-5387-EA7AA66D6F3F}"/>
              </a:ext>
            </a:extLst>
          </p:cNvPr>
          <p:cNvSpPr txBox="1"/>
          <p:nvPr/>
        </p:nvSpPr>
        <p:spPr>
          <a:xfrm>
            <a:off x="153824" y="4981132"/>
            <a:ext cx="3071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Chip Collier, SAFMC Staff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05DFBE5-D5C5-0C05-B106-5BB74AF5DD3A}"/>
              </a:ext>
            </a:extLst>
          </p:cNvPr>
          <p:cNvSpPr txBox="1"/>
          <p:nvPr/>
        </p:nvSpPr>
        <p:spPr>
          <a:xfrm>
            <a:off x="3195664" y="3250168"/>
            <a:ext cx="8895817" cy="3416320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2"/>
                </a:solidFill>
              </a:rPr>
              <a:t>HEAP Responses to Spawning Special Management Zones Survey</a:t>
            </a:r>
          </a:p>
          <a:p>
            <a:endParaRPr lang="en-US" sz="3200" b="1" dirty="0">
              <a:solidFill>
                <a:schemeClr val="bg2"/>
              </a:solidFill>
            </a:endParaRPr>
          </a:p>
          <a:p>
            <a:endParaRPr lang="en-US" sz="3200" b="1" dirty="0">
              <a:solidFill>
                <a:schemeClr val="bg2"/>
              </a:solidFill>
            </a:endParaRPr>
          </a:p>
          <a:p>
            <a:r>
              <a:rPr lang="en-US" sz="3200" b="1" dirty="0">
                <a:solidFill>
                  <a:schemeClr val="bg2"/>
                </a:solidFill>
              </a:rPr>
              <a:t>Developing Recommendations for the SSMZ Evaluation</a:t>
            </a:r>
            <a:endParaRPr lang="en-US" sz="2800" b="1" dirty="0">
              <a:solidFill>
                <a:schemeClr val="bg2"/>
              </a:solidFill>
            </a:endParaRPr>
          </a:p>
          <a:p>
            <a:endParaRPr lang="en-US" sz="2400" b="1" dirty="0">
              <a:solidFill>
                <a:schemeClr val="bg2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BCEF98B-80FC-34C8-715D-759E98900DC8}"/>
              </a:ext>
            </a:extLst>
          </p:cNvPr>
          <p:cNvSpPr txBox="1"/>
          <p:nvPr/>
        </p:nvSpPr>
        <p:spPr>
          <a:xfrm>
            <a:off x="3324688" y="3250992"/>
            <a:ext cx="66493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dirty="0">
                <a:effectLst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26589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E0675-509B-2139-738F-B28F308361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Thank you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3E4E9-2833-1880-21CA-BA2C48DEF3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53703"/>
            <a:ext cx="5543145" cy="5048654"/>
          </a:xfrm>
        </p:spPr>
        <p:txBody>
          <a:bodyPr>
            <a:normAutofit/>
          </a:bodyPr>
          <a:lstStyle/>
          <a:p>
            <a:r>
              <a:rPr lang="en-US" dirty="0"/>
              <a:t>The survey is challenging.</a:t>
            </a:r>
          </a:p>
          <a:p>
            <a:r>
              <a:rPr lang="en-US" dirty="0"/>
              <a:t>Used responses from 7 am</a:t>
            </a:r>
          </a:p>
          <a:p>
            <a:r>
              <a:rPr lang="en-US" dirty="0"/>
              <a:t>All responses and discussion will be added in report </a:t>
            </a:r>
          </a:p>
        </p:txBody>
      </p:sp>
      <p:pic>
        <p:nvPicPr>
          <p:cNvPr id="5" name="Picture 4" descr="A group of fish swimming in the water&#10;&#10;AI-generated content may be incorrect.">
            <a:extLst>
              <a:ext uri="{FF2B5EF4-FFF2-40B4-BE49-F238E27FC236}">
                <a16:creationId xmlns:a16="http://schemas.microsoft.com/office/drawing/2014/main" id="{D7DC7D5A-968F-5E7E-58D5-D3EF97D236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259"/>
          <a:stretch>
            <a:fillRect/>
          </a:stretch>
        </p:blipFill>
        <p:spPr>
          <a:xfrm>
            <a:off x="6032340" y="1477473"/>
            <a:ext cx="5922954" cy="4719046"/>
          </a:xfrm>
          <a:prstGeom prst="rect">
            <a:avLst/>
          </a:prstGeo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0EB69E8-C5C5-1250-BD9A-B8324EA9E4C5}"/>
              </a:ext>
            </a:extLst>
          </p:cNvPr>
          <p:cNvSpPr txBox="1"/>
          <p:nvPr/>
        </p:nvSpPr>
        <p:spPr>
          <a:xfrm>
            <a:off x="6083633" y="6215070"/>
            <a:ext cx="219030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Credit:  FWC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793BB22-3FCB-319D-47B7-C4AD0764894D}"/>
              </a:ext>
            </a:extLst>
          </p:cNvPr>
          <p:cNvGrpSpPr/>
          <p:nvPr/>
        </p:nvGrpSpPr>
        <p:grpSpPr>
          <a:xfrm>
            <a:off x="484654" y="4005635"/>
            <a:ext cx="5365088" cy="2025514"/>
            <a:chOff x="416561" y="2692401"/>
            <a:chExt cx="5365088" cy="2025514"/>
          </a:xfrm>
        </p:grpSpPr>
        <p:pic>
          <p:nvPicPr>
            <p:cNvPr id="15362" name="Picture 2" descr="Forms response chart. Question title: Select a Spawning Special Management Zone to Evaluate.  . Number of responses: 9 responses.">
              <a:extLst>
                <a:ext uri="{FF2B5EF4-FFF2-40B4-BE49-F238E27FC236}">
                  <a16:creationId xmlns:a16="http://schemas.microsoft.com/office/drawing/2014/main" id="{F32500BB-4CCD-026C-6933-5C49B4A72FD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834" t="28128" r="34684" b="32382"/>
            <a:stretch>
              <a:fillRect/>
            </a:stretch>
          </p:blipFill>
          <p:spPr bwMode="auto">
            <a:xfrm>
              <a:off x="416561" y="2692401"/>
              <a:ext cx="546478" cy="20255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577F79E-D9D6-E0DF-104E-D1EE000583F1}"/>
                </a:ext>
              </a:extLst>
            </p:cNvPr>
            <p:cNvSpPr txBox="1"/>
            <p:nvPr/>
          </p:nvSpPr>
          <p:spPr>
            <a:xfrm>
              <a:off x="945489" y="2704466"/>
              <a:ext cx="4836160" cy="2010807"/>
            </a:xfrm>
            <a:prstGeom prst="rect">
              <a:avLst/>
            </a:prstGeom>
            <a:solidFill>
              <a:schemeClr val="bg2"/>
            </a:solidFill>
          </p:spPr>
          <p:txBody>
            <a:bodyPr wrap="square" rtlCol="0">
              <a:spAutoFit/>
            </a:bodyPr>
            <a:lstStyle/>
            <a:p>
              <a:pPr>
                <a:spcAft>
                  <a:spcPts val="400"/>
                </a:spcAft>
              </a:pPr>
              <a:r>
                <a:rPr lang="en-US" dirty="0"/>
                <a:t>Strongly Disagree/Note Evident</a:t>
              </a:r>
            </a:p>
            <a:p>
              <a:pPr>
                <a:spcAft>
                  <a:spcPts val="400"/>
                </a:spcAft>
              </a:pPr>
              <a:r>
                <a:rPr lang="en-US" dirty="0"/>
                <a:t>Disagree/Weakly Evident</a:t>
              </a:r>
            </a:p>
            <a:p>
              <a:pPr>
                <a:spcAft>
                  <a:spcPts val="400"/>
                </a:spcAft>
              </a:pPr>
              <a:r>
                <a:rPr lang="en-US" dirty="0"/>
                <a:t>Neutral/Somewhat Agree</a:t>
              </a:r>
            </a:p>
            <a:p>
              <a:pPr>
                <a:spcAft>
                  <a:spcPts val="400"/>
                </a:spcAft>
              </a:pPr>
              <a:r>
                <a:rPr lang="en-US" dirty="0"/>
                <a:t>Agree/Evident</a:t>
              </a:r>
            </a:p>
            <a:p>
              <a:pPr>
                <a:spcAft>
                  <a:spcPts val="400"/>
                </a:spcAft>
              </a:pPr>
              <a:r>
                <a:rPr lang="en-US" dirty="0"/>
                <a:t>Strongly Agree/Clearly Evident</a:t>
              </a:r>
            </a:p>
            <a:p>
              <a:pPr>
                <a:spcAft>
                  <a:spcPts val="400"/>
                </a:spcAft>
              </a:pPr>
              <a:r>
                <a:rPr lang="en-US" dirty="0"/>
                <a:t>NA/Insufficient Information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83968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C0707B-2EC3-7D99-6F0E-1EDA82793B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13381-AFFC-BA73-034D-D11CF411D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7383" y="365125"/>
            <a:ext cx="10515600" cy="1325563"/>
          </a:xfrm>
        </p:spPr>
        <p:txBody>
          <a:bodyPr/>
          <a:lstStyle/>
          <a:p>
            <a:r>
              <a:rPr lang="en-US" dirty="0"/>
              <a:t>Planning</a:t>
            </a:r>
          </a:p>
        </p:txBody>
      </p:sp>
      <p:pic>
        <p:nvPicPr>
          <p:cNvPr id="1026" name="Picture 2" descr="Forms response chart. Question title: Planning for the SSMZs was developed in the Snapper Grouper Amendment 36.  Please respond keeping all areas in mind.  Area specific details will be asked later in the survey.  . Number of responses: .">
            <a:extLst>
              <a:ext uri="{FF2B5EF4-FFF2-40B4-BE49-F238E27FC236}">
                <a16:creationId xmlns:a16="http://schemas.microsoft.com/office/drawing/2014/main" id="{17056117-D89D-4134-96E8-82A9667863AB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999" y="1466208"/>
            <a:ext cx="10459721" cy="5257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6DE8BD3-18EB-5AA9-4FA6-59B6C95336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2956" y="0"/>
            <a:ext cx="2481287" cy="1304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6630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5449EE-B65B-829E-0F23-D0E9B455C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90DB29-2B64-54EE-8B7D-5429CB0F9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7383" y="365125"/>
            <a:ext cx="10515600" cy="1325563"/>
          </a:xfrm>
        </p:spPr>
        <p:txBody>
          <a:bodyPr/>
          <a:lstStyle/>
          <a:p>
            <a:r>
              <a:rPr lang="en-US" dirty="0"/>
              <a:t>Planning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1029161-38DF-9E8E-B7CE-A46F8BC8F2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2956" y="0"/>
            <a:ext cx="2481287" cy="1304657"/>
          </a:xfrm>
          <a:prstGeom prst="rect">
            <a:avLst/>
          </a:prstGeom>
        </p:spPr>
      </p:pic>
      <p:pic>
        <p:nvPicPr>
          <p:cNvPr id="16386" name="Picture 2" descr="Forms response chart. Question title: Planning for the SSMZs was developed in the Snapper Grouper Amendment 36.  Please respond keeping all areas in mind.  Area specific details will be asked later in the survey.  . Number of responses: .">
            <a:extLst>
              <a:ext uri="{FF2B5EF4-FFF2-40B4-BE49-F238E27FC236}">
                <a16:creationId xmlns:a16="http://schemas.microsoft.com/office/drawing/2014/main" id="{51ED51B1-3854-9B1C-973E-463907E430CF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565" y="1537215"/>
            <a:ext cx="10585859" cy="5320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90196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FB932-4B9F-CAB4-B8D6-525A07F34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Areas Evaluated</a:t>
            </a:r>
          </a:p>
        </p:txBody>
      </p:sp>
      <p:pic>
        <p:nvPicPr>
          <p:cNvPr id="2052" name="Picture 4" descr="Forms response chart. Question title: Select a Spawning Special Management Zone to Evaluate.  . Number of responses: 9 responses.">
            <a:extLst>
              <a:ext uri="{FF2B5EF4-FFF2-40B4-BE49-F238E27FC236}">
                <a16:creationId xmlns:a16="http://schemas.microsoft.com/office/drawing/2014/main" id="{CF5C7053-9A66-BD17-8655-F6082D1F1CE3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799" y="1637484"/>
            <a:ext cx="10668653" cy="4488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74430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54901-4E77-2A28-3964-2EA414F2B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South Cape Lookout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4C4681-AE03-699F-4E40-2C43A28426E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8" name="Picture 6" descr="Forms response chart. Question title: Inputs (Resources and Capacity) for South Cape Lookout. Number of responses: .">
            <a:extLst>
              <a:ext uri="{FF2B5EF4-FFF2-40B4-BE49-F238E27FC236}">
                <a16:creationId xmlns:a16="http://schemas.microsoft.com/office/drawing/2014/main" id="{DB63BAE8-1286-DE96-A763-14A045E2949D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960" y="1460864"/>
            <a:ext cx="7432040" cy="3634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Forms response chart. Question title: Outputs (Implementation) for South Cape Lookout. Number of responses: .">
            <a:extLst>
              <a:ext uri="{FF2B5EF4-FFF2-40B4-BE49-F238E27FC236}">
                <a16:creationId xmlns:a16="http://schemas.microsoft.com/office/drawing/2014/main" id="{F7C50693-07A1-8300-89D6-F4B9349975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5307" y="3312160"/>
            <a:ext cx="6833493" cy="3342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D7B6C81-2A4E-8BEE-051B-249B39ED36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2956" y="0"/>
            <a:ext cx="2481287" cy="1304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036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5E393-63FC-7E19-AB3B-0E2C0B4E69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South Cape Lookout</a:t>
            </a:r>
          </a:p>
        </p:txBody>
      </p:sp>
      <p:pic>
        <p:nvPicPr>
          <p:cNvPr id="4098" name="Picture 2" descr="Forms response chart. Question title: Outcomes (Effectiveness) for South Cape Lookout. Number of responses: .">
            <a:extLst>
              <a:ext uri="{FF2B5EF4-FFF2-40B4-BE49-F238E27FC236}">
                <a16:creationId xmlns:a16="http://schemas.microsoft.com/office/drawing/2014/main" id="{6EC0F1BB-A9B4-CB88-77AB-38C308EC250A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946" y="1464386"/>
            <a:ext cx="8148424" cy="3070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5DB7D3C-3982-E450-1FD8-624AE091752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100" name="Picture 4" descr="Forms response chart. Question title: Should South Cape Lookout Spawning Special Management Zone be retained, modified, or removed?. Number of responses: 4 responses.">
            <a:extLst>
              <a:ext uri="{FF2B5EF4-FFF2-40B4-BE49-F238E27FC236}">
                <a16:creationId xmlns:a16="http://schemas.microsoft.com/office/drawing/2014/main" id="{5B58DAC8-282A-D447-2656-3253E0B4CF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3807" y="3094326"/>
            <a:ext cx="8298884" cy="3763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66B8300-7C61-E796-ECEC-C4F5975DEA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2956" y="0"/>
            <a:ext cx="2481287" cy="1304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347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339BBD-4C2D-5878-5D45-D7887AF6D0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1C28CA-DA74-147E-5EE6-90DE8ED72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Area 51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5CEF3F-BC3A-D097-34F5-F02E2B1C508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0" name="Picture 2" descr="Forms response chart. Question title: Inputs (Resources and Capacity) for Area 51. Number of responses: .">
            <a:extLst>
              <a:ext uri="{FF2B5EF4-FFF2-40B4-BE49-F238E27FC236}">
                <a16:creationId xmlns:a16="http://schemas.microsoft.com/office/drawing/2014/main" id="{A56C9BB8-D475-6DE1-D961-7176E865814E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781" y="1422645"/>
            <a:ext cx="8121073" cy="3971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Forms response chart. Question title: Outputs (Implementation) for Area 51. Number of responses: .">
            <a:extLst>
              <a:ext uri="{FF2B5EF4-FFF2-40B4-BE49-F238E27FC236}">
                <a16:creationId xmlns:a16="http://schemas.microsoft.com/office/drawing/2014/main" id="{4D3F376C-A1F8-512C-5BEC-4A6098AE70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8399" y="3361718"/>
            <a:ext cx="7148945" cy="349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6292E34-97D2-9A32-2BAC-618592F66D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2956" y="0"/>
            <a:ext cx="2481287" cy="1304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384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DF6EA1-250C-B703-490C-F9C630376E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BB8CB-190E-90ED-685D-16534DA3F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Area 51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5A20BBA-C21B-6FA7-9CC1-5CD5D31AC0B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53F36F-700F-A5DF-A472-8B719B5A9AF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 descr="Forms response chart. Question title: Outcomes (Effectiveness) for Area 51. Number of responses: .">
            <a:extLst>
              <a:ext uri="{FF2B5EF4-FFF2-40B4-BE49-F238E27FC236}">
                <a16:creationId xmlns:a16="http://schemas.microsoft.com/office/drawing/2014/main" id="{A4EA91B5-C075-9FD8-A393-4569BA23E5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84" y="1413163"/>
            <a:ext cx="8626779" cy="3250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Forms response chart. Question title: Should Area 51 Spawning Special Management Zone be retained, modified, or removed?. Number of responses: 2 responses.">
            <a:extLst>
              <a:ext uri="{FF2B5EF4-FFF2-40B4-BE49-F238E27FC236}">
                <a16:creationId xmlns:a16="http://schemas.microsoft.com/office/drawing/2014/main" id="{87BC8D25-3BD0-4A3D-007E-64F19BD020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2213" y="3020291"/>
            <a:ext cx="8909787" cy="3748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CD660BB-20C9-944B-88B7-39322E51AF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2956" y="0"/>
            <a:ext cx="2481287" cy="1304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883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9D4357-8482-34E9-8E93-18B6E9B1E0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D31F3-6E3D-AEE1-35B8-258E31FF5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Area 53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D98B78-8AF2-8586-EE29-AA96332FA64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76B3B5-C495-3F84-13C8-DB8346F86F7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 descr="Forms response chart. Question title: Inputs (Resources and Capacity) for Area 53. Number of responses: .">
            <a:extLst>
              <a:ext uri="{FF2B5EF4-FFF2-40B4-BE49-F238E27FC236}">
                <a16:creationId xmlns:a16="http://schemas.microsoft.com/office/drawing/2014/main" id="{EF5AA57C-626F-6988-3784-AB7070E06B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06352"/>
            <a:ext cx="8026400" cy="3925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Forms response chart. Question title: Outputs (Implementation) for Area 53. Number of responses: .">
            <a:extLst>
              <a:ext uri="{FF2B5EF4-FFF2-40B4-BE49-F238E27FC236}">
                <a16:creationId xmlns:a16="http://schemas.microsoft.com/office/drawing/2014/main" id="{88268449-BC68-0E59-63FD-D8FDB5E103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8239" y="3355942"/>
            <a:ext cx="7160755" cy="3502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740BF26-C97F-E65E-C06B-7E79EBA7A7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2956" y="0"/>
            <a:ext cx="2481287" cy="1304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623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76620-2053-0B09-FE64-26E760E2B3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8A5BC-0C63-AFA7-A670-EC7D704BB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Area 53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DFFDFBD-DFEA-E020-C089-CDFB012D693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5CF994-A307-C436-31AF-5AAE37BBE61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 descr="Forms response chart. Question title: Outcomes (Effectiveness) for Area 53. Number of responses: .">
            <a:extLst>
              <a:ext uri="{FF2B5EF4-FFF2-40B4-BE49-F238E27FC236}">
                <a16:creationId xmlns:a16="http://schemas.microsoft.com/office/drawing/2014/main" id="{D5BC7019-BC78-5760-DFB0-682E13E322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40873"/>
            <a:ext cx="9876846" cy="3721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Forms response chart. Question title: Should Area 53 Spawning Special Management Zone be retained, modified, or removed?. Number of responses: 2 responses.">
            <a:extLst>
              <a:ext uri="{FF2B5EF4-FFF2-40B4-BE49-F238E27FC236}">
                <a16:creationId xmlns:a16="http://schemas.microsoft.com/office/drawing/2014/main" id="{FAAF52C8-23C4-CF2E-964E-E2C630E26B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6326" y="3334327"/>
            <a:ext cx="8375674" cy="3523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89A329B-8B9F-F8BF-001F-AD9971EE17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2956" y="0"/>
            <a:ext cx="2481287" cy="1304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8826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B87E20-E3A7-ADDC-DFC4-BFC5887C67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5A1B1A-7C42-BC54-BB0C-BB4610C23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Devil’s Hole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6F75E3-DD48-2DAE-1B2C-61A9AC57163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8D9A0B-E436-5DD7-0DFB-2251AE29F34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 descr="Forms response chart. Question title: Inputs (Resources and Capacity) for Devil&amp;apos;s Hole. Number of responses: .">
            <a:extLst>
              <a:ext uri="{FF2B5EF4-FFF2-40B4-BE49-F238E27FC236}">
                <a16:creationId xmlns:a16="http://schemas.microsoft.com/office/drawing/2014/main" id="{C9979E1D-B436-C7D3-2FCC-4A3D821E00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8509"/>
            <a:ext cx="8480338" cy="4147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Forms response chart. Question title: Outputs (Implementation) for Devil&amp;apos;s Hole. Number of responses: .">
            <a:extLst>
              <a:ext uri="{FF2B5EF4-FFF2-40B4-BE49-F238E27FC236}">
                <a16:creationId xmlns:a16="http://schemas.microsoft.com/office/drawing/2014/main" id="{145D9535-2C33-D210-902C-5BEBC4E6FC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3601" y="3181033"/>
            <a:ext cx="7518399" cy="3676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3ED691A-8BA6-EFCA-5621-EF53C251E0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2956" y="0"/>
            <a:ext cx="2481287" cy="1304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3850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FD9223-D6A0-8F56-821C-8A134CB3A2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65D300-2611-CE1D-778F-9F3DA8914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Devil’s Hole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13B0E8A-E923-1963-41C4-7512B2EDD0E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E2C387-EE1C-3FEA-E68E-01F5FA00531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 descr="Forms response chart. Question title: Outcomes (Effectiveness) for Devil&amp;apos;s Hole. Number of responses: .">
            <a:extLst>
              <a:ext uri="{FF2B5EF4-FFF2-40B4-BE49-F238E27FC236}">
                <a16:creationId xmlns:a16="http://schemas.microsoft.com/office/drawing/2014/main" id="{56EDB692-3923-ACFA-166C-3ADE0A1451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77818"/>
            <a:ext cx="9680758" cy="3647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Forms response chart. Question title: Should Devil&amp;apos;s Hole Spawning Special Management Zone be retained, modified, or removed?. Number of responses: 2 responses.">
            <a:extLst>
              <a:ext uri="{FF2B5EF4-FFF2-40B4-BE49-F238E27FC236}">
                <a16:creationId xmlns:a16="http://schemas.microsoft.com/office/drawing/2014/main" id="{543EBB18-E303-96C8-3B10-B482E1D72B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8728" y="3371490"/>
            <a:ext cx="7943272" cy="3341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E7E6B37-5C98-10F2-DBB4-2B1A46EDAD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2956" y="0"/>
            <a:ext cx="2481287" cy="1304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3266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49BAA2-AAF5-DCFD-91AD-3249D40CAF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91F54-8002-6E35-55E8-C9BBD8664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Warsaw Hole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8C643F-98B0-865F-B495-BB7C72A36DF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CD5DCB-FB27-C55A-9C19-C3996B0E4F0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Forms response chart. Question title: Inputs (Resources and Capacity) for Warsaw Hole. Number of responses: .">
            <a:extLst>
              <a:ext uri="{FF2B5EF4-FFF2-40B4-BE49-F238E27FC236}">
                <a16:creationId xmlns:a16="http://schemas.microsoft.com/office/drawing/2014/main" id="{A6685E9E-8A77-7F01-C21B-DF1CEF58A8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76637"/>
            <a:ext cx="8196196" cy="4008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Forms response chart. Question title: Outputs (Implementation) for Warsaw Hole. Number of responses: .">
            <a:extLst>
              <a:ext uri="{FF2B5EF4-FFF2-40B4-BE49-F238E27FC236}">
                <a16:creationId xmlns:a16="http://schemas.microsoft.com/office/drawing/2014/main" id="{C930A32B-8960-78D4-AC02-4D2CE8B288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5273" y="3211224"/>
            <a:ext cx="7296727" cy="3568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5F7570C-0199-8093-D444-36CFAC8C17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2956" y="0"/>
            <a:ext cx="2481287" cy="1304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07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B11DEA-0C5E-682F-4633-5ECCD1F457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6B8D5-A411-976D-3232-73DB5EC9B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Warsaw Hole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B5185F8-3A6F-20BD-4BB7-1F587365D9C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1BA5C7-F769-9134-DCB1-B529869A6CB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4" name="Picture 4" descr="Forms response chart. Question title: Outcomes (Effectiveness) for Warsaw Hole. Number of responses: .">
            <a:extLst>
              <a:ext uri="{FF2B5EF4-FFF2-40B4-BE49-F238E27FC236}">
                <a16:creationId xmlns:a16="http://schemas.microsoft.com/office/drawing/2014/main" id="{7872F2D3-9572-F784-F485-11511E4D60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61440"/>
            <a:ext cx="9614576" cy="3622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Forms response chart. Question title: Should Devil&amp;apos;s Hole Spawning Special Management Zone be retained, modified, or removed?. Number of responses: 3 responses.">
            <a:extLst>
              <a:ext uri="{FF2B5EF4-FFF2-40B4-BE49-F238E27FC236}">
                <a16:creationId xmlns:a16="http://schemas.microsoft.com/office/drawing/2014/main" id="{6CCE71A1-3484-8AF0-0A23-289344AF64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8184" y="3078480"/>
            <a:ext cx="8983816" cy="3779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06AFF69-1895-59D2-0D13-7A5C7B471B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2956" y="0"/>
            <a:ext cx="2481287" cy="1304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141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67DBC7-CBA7-60E7-F636-F61B1F9DB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8078" y="355186"/>
            <a:ext cx="10515600" cy="1325563"/>
          </a:xfrm>
        </p:spPr>
        <p:txBody>
          <a:bodyPr/>
          <a:lstStyle/>
          <a:p>
            <a:r>
              <a:rPr lang="en-US" dirty="0"/>
              <a:t>Cross Area Comparison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C15C8E5-BF59-2BA3-9127-46E692912025}"/>
              </a:ext>
            </a:extLst>
          </p:cNvPr>
          <p:cNvSpPr>
            <a:spLocks/>
          </p:cNvSpPr>
          <p:nvPr/>
        </p:nvSpPr>
        <p:spPr>
          <a:xfrm>
            <a:off x="7585037" y="3667328"/>
            <a:ext cx="2422188" cy="42801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314" name="Picture 2" descr="Forms response chart. Question title: Across all zones, which dimensions (planning, process, inputs, outputs, outcomes) have shown the most progress?  . Number of responses: .">
            <a:extLst>
              <a:ext uri="{FF2B5EF4-FFF2-40B4-BE49-F238E27FC236}">
                <a16:creationId xmlns:a16="http://schemas.microsoft.com/office/drawing/2014/main" id="{E952D91B-3D7E-A376-95A9-281622307222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" y="1695116"/>
            <a:ext cx="11597444" cy="4370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3BC66E3-E2D1-E9BC-113F-781360B80D8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37884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299C16-9086-0FA3-3E3A-F57B54563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Cross Area Comparisons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051A98-415C-8E57-7496-6D6F63C80B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82268" y="2754767"/>
            <a:ext cx="4637532" cy="3422195"/>
          </a:xfrm>
        </p:spPr>
        <p:txBody>
          <a:bodyPr>
            <a:normAutofit/>
          </a:bodyPr>
          <a:lstStyle/>
          <a:p>
            <a:endParaRPr lang="en-US" sz="2600" dirty="0"/>
          </a:p>
          <a:p>
            <a:endParaRPr lang="en-US" sz="2600" dirty="0"/>
          </a:p>
          <a:p>
            <a:endParaRPr lang="en-US" sz="2600" dirty="0"/>
          </a:p>
          <a:p>
            <a:endParaRPr lang="en-US" sz="2600" dirty="0"/>
          </a:p>
          <a:p>
            <a:endParaRPr lang="en-US" sz="2600" dirty="0"/>
          </a:p>
          <a:p>
            <a:endParaRPr lang="en-US" sz="2600" dirty="0"/>
          </a:p>
        </p:txBody>
      </p:sp>
      <p:pic>
        <p:nvPicPr>
          <p:cNvPr id="14338" name="Picture 2" descr="Forms response chart. Question title:   Which dimension(s) need the most improvement?  . Number of responses: 7 responses.">
            <a:extLst>
              <a:ext uri="{FF2B5EF4-FFF2-40B4-BE49-F238E27FC236}">
                <a16:creationId xmlns:a16="http://schemas.microsoft.com/office/drawing/2014/main" id="{77A4105C-F613-85A2-F6EF-80ADE6A38B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484241"/>
            <a:ext cx="10911840" cy="5187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CD04D07-D48E-EDD2-B8A1-36096EC862A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4872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4C4962-3103-87DC-756B-1D5E0CBFE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Reasons for Improvement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410B47-475F-DB02-069E-BDA7743667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7700" y="1825624"/>
            <a:ext cx="5372100" cy="4689475"/>
          </a:xfrm>
        </p:spPr>
        <p:txBody>
          <a:bodyPr>
            <a:normAutofit/>
          </a:bodyPr>
          <a:lstStyle/>
          <a:p>
            <a:r>
              <a:rPr lang="en-US" sz="2400" dirty="0"/>
              <a:t>Areas are isolated</a:t>
            </a:r>
          </a:p>
          <a:p>
            <a:r>
              <a:rPr lang="en-US" sz="2400" dirty="0"/>
              <a:t>Insufficient information</a:t>
            </a:r>
          </a:p>
          <a:p>
            <a:pPr lvl="1"/>
            <a:r>
              <a:rPr lang="en-US" sz="2000" dirty="0"/>
              <a:t>Compare with other nearby areas</a:t>
            </a:r>
          </a:p>
          <a:p>
            <a:pPr lvl="1"/>
            <a:r>
              <a:rPr lang="en-US" sz="2000" dirty="0"/>
              <a:t>More data will increase interest</a:t>
            </a:r>
          </a:p>
          <a:p>
            <a:r>
              <a:rPr lang="en-US" sz="2400" dirty="0"/>
              <a:t>Priorities </a:t>
            </a:r>
          </a:p>
          <a:p>
            <a:pPr lvl="1"/>
            <a:r>
              <a:rPr lang="en-US" sz="2000" dirty="0"/>
              <a:t>Funding for data collection/monitoring</a:t>
            </a:r>
          </a:p>
          <a:p>
            <a:pPr lvl="1"/>
            <a:r>
              <a:rPr lang="en-US" sz="2000" dirty="0"/>
              <a:t>Enforcement and Compliance</a:t>
            </a:r>
          </a:p>
          <a:p>
            <a:pPr lvl="1"/>
            <a:r>
              <a:rPr lang="en-US" sz="2000" dirty="0"/>
              <a:t>Outreach and Education</a:t>
            </a:r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2A225E-A336-E11D-B46E-896B453D092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514" r="-1" b="-1"/>
          <a:stretch>
            <a:fillRect/>
          </a:stretch>
        </p:blipFill>
        <p:spPr>
          <a:xfrm>
            <a:off x="6172200" y="1825625"/>
            <a:ext cx="5181600" cy="4351338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A6D1FF8-2C5B-046F-C22C-ECAB38DEC3E0}"/>
              </a:ext>
            </a:extLst>
          </p:cNvPr>
          <p:cNvSpPr txBox="1"/>
          <p:nvPr/>
        </p:nvSpPr>
        <p:spPr>
          <a:xfrm>
            <a:off x="6103087" y="6241312"/>
            <a:ext cx="495477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Credit:  SC Sea Grant Consortium  </a:t>
            </a:r>
          </a:p>
        </p:txBody>
      </p:sp>
    </p:spTree>
    <p:extLst>
      <p:ext uri="{BB962C8B-B14F-4D97-AF65-F5344CB8AC3E}">
        <p14:creationId xmlns:p14="http://schemas.microsoft.com/office/powerpoint/2010/main" val="24970089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2D8CAC-FEA7-94A1-FA92-63C2EB38CC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EAEBE5-72D5-1559-6205-5AEB24BE1C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D264779-9007-39E2-A4EE-E2A4CEA2E3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6304280" cy="5032375"/>
          </a:xfrm>
        </p:spPr>
        <p:txBody>
          <a:bodyPr/>
          <a:lstStyle/>
          <a:p>
            <a:r>
              <a:rPr lang="en-US" dirty="0"/>
              <a:t>Work with SMP to complete full evaluation</a:t>
            </a:r>
          </a:p>
          <a:p>
            <a:r>
              <a:rPr lang="en-US" dirty="0"/>
              <a:t>Gather information from other advisory groups</a:t>
            </a:r>
          </a:p>
          <a:p>
            <a:r>
              <a:rPr lang="en-US" dirty="0"/>
              <a:t>Develop a report that includes input from all advisory groups</a:t>
            </a:r>
          </a:p>
          <a:p>
            <a:r>
              <a:rPr lang="en-US" dirty="0"/>
              <a:t>Present to Council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07FC065-582E-460E-7D75-437FE20DA5D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922" t="17448" r="65859" b="10156"/>
          <a:stretch>
            <a:fillRect/>
          </a:stretch>
        </p:blipFill>
        <p:spPr>
          <a:xfrm rot="856388">
            <a:off x="6940852" y="1836458"/>
            <a:ext cx="3965246" cy="448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43807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Custom 1">
      <a:dk1>
        <a:srgbClr val="14213C"/>
      </a:dk1>
      <a:lt1>
        <a:srgbClr val="E9F2F4"/>
      </a:lt1>
      <a:dk2>
        <a:srgbClr val="000000"/>
      </a:dk2>
      <a:lt2>
        <a:srgbClr val="FFFFFF"/>
      </a:lt2>
      <a:accent1>
        <a:srgbClr val="18438B"/>
      </a:accent1>
      <a:accent2>
        <a:srgbClr val="485B77"/>
      </a:accent2>
      <a:accent3>
        <a:srgbClr val="2B68C9"/>
      </a:accent3>
      <a:accent4>
        <a:srgbClr val="17818F"/>
      </a:accent4>
      <a:accent5>
        <a:srgbClr val="FAA252"/>
      </a:accent5>
      <a:accent6>
        <a:srgbClr val="B6F8B9"/>
      </a:accent6>
      <a:hlink>
        <a:srgbClr val="18438B"/>
      </a:hlink>
      <a:folHlink>
        <a:srgbClr val="17818F"/>
      </a:folHlink>
    </a:clrScheme>
    <a:fontScheme name="SAFMC Website">
      <a:majorFont>
        <a:latin typeface="Work Sans ExtraBold"/>
        <a:ea typeface=""/>
        <a:cs typeface=""/>
      </a:majorFont>
      <a:minorFont>
        <a:latin typeface="Work Sans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12778</TotalTime>
  <Words>166</Words>
  <Application>Microsoft Office PowerPoint</Application>
  <PresentationFormat>Widescreen</PresentationFormat>
  <Paragraphs>52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Aptos</vt:lpstr>
      <vt:lpstr>Arial</vt:lpstr>
      <vt:lpstr>Work Sans ExtraBold</vt:lpstr>
      <vt:lpstr>Work Sans Light</vt:lpstr>
      <vt:lpstr>Work Sans Medium</vt:lpstr>
      <vt:lpstr>Custom Design</vt:lpstr>
      <vt:lpstr>PowerPoint Presentation</vt:lpstr>
      <vt:lpstr>Thank you</vt:lpstr>
      <vt:lpstr>Planning</vt:lpstr>
      <vt:lpstr>Planning</vt:lpstr>
      <vt:lpstr>Areas Evaluated</vt:lpstr>
      <vt:lpstr>South Cape Lookout</vt:lpstr>
      <vt:lpstr>South Cape Lookout</vt:lpstr>
      <vt:lpstr>Area 51</vt:lpstr>
      <vt:lpstr>Area 51 </vt:lpstr>
      <vt:lpstr>Area 53</vt:lpstr>
      <vt:lpstr>Area 53</vt:lpstr>
      <vt:lpstr>Devil’s Hole</vt:lpstr>
      <vt:lpstr>Devil’s Hole</vt:lpstr>
      <vt:lpstr>Warsaw Hole</vt:lpstr>
      <vt:lpstr>Warsaw Hole</vt:lpstr>
      <vt:lpstr>Cross Area Comparison</vt:lpstr>
      <vt:lpstr>Cross Area Comparisons</vt:lpstr>
      <vt:lpstr>Reasons for Improvement</vt:lpstr>
      <vt:lpstr>Next Steps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Nick Smillie</dc:creator>
  <cp:lastModifiedBy>Chip Collier</cp:lastModifiedBy>
  <cp:revision>27</cp:revision>
  <dcterms:created xsi:type="dcterms:W3CDTF">2022-07-14T20:21:36Z</dcterms:created>
  <dcterms:modified xsi:type="dcterms:W3CDTF">2026-01-29T15:29:17Z</dcterms:modified>
</cp:coreProperties>
</file>