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21"/>
  </p:notesMasterIdLst>
  <p:sldIdLst>
    <p:sldId id="257" r:id="rId3"/>
    <p:sldId id="258" r:id="rId4"/>
    <p:sldId id="265" r:id="rId5"/>
    <p:sldId id="268" r:id="rId6"/>
    <p:sldId id="269" r:id="rId7"/>
    <p:sldId id="332" r:id="rId8"/>
    <p:sldId id="279" r:id="rId9"/>
    <p:sldId id="326" r:id="rId10"/>
    <p:sldId id="320" r:id="rId11"/>
    <p:sldId id="333" r:id="rId12"/>
    <p:sldId id="275" r:id="rId13"/>
    <p:sldId id="334" r:id="rId14"/>
    <p:sldId id="280" r:id="rId15"/>
    <p:sldId id="281" r:id="rId16"/>
    <p:sldId id="282" r:id="rId17"/>
    <p:sldId id="283" r:id="rId18"/>
    <p:sldId id="274" r:id="rId19"/>
    <p:sldId id="33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armichael" initials="JC" lastIdx="35" clrIdx="0">
    <p:extLst>
      <p:ext uri="{19B8F6BF-5375-455C-9EA6-DF929625EA0E}">
        <p15:presenceInfo xmlns:p15="http://schemas.microsoft.com/office/powerpoint/2012/main" userId="S-1-5-21-2223753655-3112163189-1664147566-1112" providerId="AD"/>
      </p:ext>
    </p:extLst>
  </p:cmAuthor>
  <p:cmAuthor id="2" name="Kathleen Howington" initials="KH" lastIdx="1" clrIdx="1">
    <p:extLst>
      <p:ext uri="{19B8F6BF-5375-455C-9EA6-DF929625EA0E}">
        <p15:presenceInfo xmlns:p15="http://schemas.microsoft.com/office/powerpoint/2012/main" userId="S-1-5-21-2223753655-3112163189-1664147566-1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1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DBD37-9F3C-4280-B474-925624F32BF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6AB3E-1312-4D6F-8859-95A05D176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8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C9B-0228-4979-A4CC-905D61C444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12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cs typeface="Times New Roman"/>
              </a:rPr>
              <a:t>The Council has to implement regulations to end overfishing immediately and rebuild the stock.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54669-8C8F-472B-BFF7-4F6B972B81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350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in image http://www.nmfs.noaa.gov/op/snippets/em_er_discussion_draft_august_2013.pdf, https://www.accsp.org/sites/default/files/ACCSP_ValueofElectronicReporting.pdf,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6AB3E-1312-4D6F-8859-95A05D176A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593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54669-8C8F-472B-BFF7-4F6B972B81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76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6AB3E-1312-4D6F-8859-95A05D176A2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2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9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90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2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4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2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86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2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7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6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1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69FA-9E8C-438D-BBF8-A89813049D66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E901-FB28-4C04-8713-32552B7D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5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5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9/25/2017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07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283200" y="-7144"/>
            <a:ext cx="6908800" cy="6636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5D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 userDrawn="1"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 userDrawn="1"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 userDrawn="1"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9/25/2017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79478"/>
            <a:ext cx="1799719" cy="134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48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rtl="0" eaLnBrk="1" latinLnBrk="0" hangingPunct="1">
        <a:spcBef>
          <a:spcPct val="0"/>
        </a:spcBef>
        <a:buNone/>
        <a:defRPr kumimoji="0" sz="4400" b="1" kern="1200">
          <a:ln>
            <a:noFill/>
          </a:ln>
          <a:solidFill>
            <a:schemeClr val="tx1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Tx/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Tx/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2192" y="6019800"/>
            <a:ext cx="12220448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 kern="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 kern="0">
                <a:solidFill>
                  <a:prstClr val="black"/>
                </a:solidFill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323900" y="6595943"/>
              <a:ext cx="37926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solidFill>
                    <a:prstClr val="white"/>
                  </a:solidFill>
                  <a:latin typeface="Cambria" pitchFamily="18" charset="0"/>
                </a:rPr>
                <a:t>South Atlantic Fishery Management Council</a:t>
              </a: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86421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thleen.Howington@safmc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f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428DAAD0-0279-426C-9C53-5DD2DC192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643815" cy="2663092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/>
              <a:t>October 10</a:t>
            </a:r>
            <a:r>
              <a:rPr lang="en-US" sz="3800" baseline="30000" dirty="0"/>
              <a:t>th</a:t>
            </a:r>
            <a:r>
              <a:rPr lang="en-US" sz="3800" dirty="0"/>
              <a:t> and 11</a:t>
            </a:r>
            <a:r>
              <a:rPr lang="en-US" sz="3800" baseline="30000" dirty="0"/>
              <a:t>th</a:t>
            </a:r>
          </a:p>
          <a:p>
            <a:endParaRPr lang="en-US" sz="3600" baseline="30000" dirty="0"/>
          </a:p>
          <a:p>
            <a:r>
              <a:rPr lang="en-US" sz="3900" dirty="0">
                <a:cs typeface="Calibri" panose="020F0502020204030204" pitchFamily="34" charset="0"/>
              </a:rPr>
              <a:t>Kathleen Cook Hollowell Howington </a:t>
            </a:r>
            <a:r>
              <a:rPr lang="en-US" sz="3900" dirty="0">
                <a:cs typeface="Calibri" panose="020F0502020204030204" pitchFamily="34" charset="0"/>
                <a:hlinkClick r:id="rId3"/>
              </a:rPr>
              <a:t>Kathleen.Howington@safmc.net</a:t>
            </a:r>
            <a:r>
              <a:rPr lang="en-US" sz="3900" dirty="0">
                <a:cs typeface="Calibri" panose="020F0502020204030204" pitchFamily="34" charset="0"/>
              </a:rPr>
              <a:t> </a:t>
            </a:r>
          </a:p>
          <a:p>
            <a:r>
              <a:rPr lang="en-US" sz="3900" dirty="0">
                <a:cs typeface="Calibri" panose="020F0502020204030204" pitchFamily="34" charset="0"/>
              </a:rPr>
              <a:t>864-431-3005 </a:t>
            </a:r>
          </a:p>
          <a:p>
            <a:r>
              <a:rPr lang="en-US" sz="3900" dirty="0">
                <a:cs typeface="Calibri" panose="020F0502020204030204" pitchFamily="34" charset="0"/>
              </a:rPr>
              <a:t> 843-571-4366</a:t>
            </a:r>
          </a:p>
          <a:p>
            <a:endParaRPr lang="en-US" sz="360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9C0C930-1103-427D-A629-7E7F15382C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and Education</a:t>
            </a:r>
            <a:br>
              <a:rPr lang="en-US" dirty="0"/>
            </a:br>
            <a:r>
              <a:rPr lang="en-US" dirty="0"/>
              <a:t>Advisory Panel </a:t>
            </a:r>
          </a:p>
        </p:txBody>
      </p:sp>
    </p:spTree>
    <p:extLst>
      <p:ext uri="{BB962C8B-B14F-4D97-AF65-F5344CB8AC3E}">
        <p14:creationId xmlns:p14="http://schemas.microsoft.com/office/powerpoint/2010/main" val="1222401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7DA5-CDEF-4FED-9806-E4DC3C7D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eTrips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7441F-5C49-4346-9698-5EEE9141D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Image result for accsp">
            <a:extLst>
              <a:ext uri="{FF2B5EF4-FFF2-40B4-BE49-F238E27FC236}">
                <a16:creationId xmlns:a16="http://schemas.microsoft.com/office/drawing/2014/main" id="{4FCA2A02-C203-4D2D-B6AA-9868C1BD76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37E64C-5A63-4AFC-BCA2-02C8E76F7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171" y="2849747"/>
            <a:ext cx="2091069" cy="20268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EB13D0-6560-4D13-814E-AC7EBE4FA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842" y="2672432"/>
            <a:ext cx="2976963" cy="22703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806B94-B71B-4E43-9644-616569203B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252" y="1966667"/>
            <a:ext cx="3681901" cy="368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83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US" sz="4400" dirty="0">
                <a:latin typeface="Cambria" panose="02040503050406030204" pitchFamily="18" charset="0"/>
              </a:rPr>
              <a:t>Project Activities to date- Training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Video testimonials from captains in pilot - coming soon to project webpage</a:t>
            </a:r>
          </a:p>
          <a:p>
            <a:pPr lvl="0"/>
            <a:r>
              <a:rPr lang="en-US" dirty="0"/>
              <a:t>Online video training modules – coming soon to Council’s YouTube channel and project webpage</a:t>
            </a:r>
          </a:p>
          <a:p>
            <a:pPr lvl="0"/>
            <a:r>
              <a:rPr lang="en-US" dirty="0"/>
              <a:t>User’s Manual – How-To-Guide for using </a:t>
            </a:r>
            <a:r>
              <a:rPr lang="en-US" dirty="0" err="1"/>
              <a:t>eTrips</a:t>
            </a:r>
            <a:r>
              <a:rPr lang="en-US" dirty="0"/>
              <a:t>; coming soon to project webpage</a:t>
            </a:r>
          </a:p>
          <a:p>
            <a:pPr lvl="0"/>
            <a:r>
              <a:rPr lang="en-US" dirty="0"/>
              <a:t>Fact Sheets – under development</a:t>
            </a:r>
          </a:p>
          <a:p>
            <a:pPr lvl="0"/>
            <a:r>
              <a:rPr lang="en-US" dirty="0"/>
              <a:t>Other Resources – Laminated tally sheet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5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9C01-81D7-4537-A578-8C3613AE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467F-3564-4350-97E2-CB804AAB4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http://safmc.net/satl-federal-for-hire-electronic-reporting-outreach/</a:t>
            </a:r>
          </a:p>
        </p:txBody>
      </p:sp>
    </p:spTree>
    <p:extLst>
      <p:ext uri="{BB962C8B-B14F-4D97-AF65-F5344CB8AC3E}">
        <p14:creationId xmlns:p14="http://schemas.microsoft.com/office/powerpoint/2010/main" val="379669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Finished Trainings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September 18</a:t>
            </a:r>
            <a:r>
              <a:rPr lang="en-US" baseline="30000" dirty="0"/>
              <a:t>th</a:t>
            </a:r>
            <a:r>
              <a:rPr lang="en-US" dirty="0"/>
              <a:t> webinar</a:t>
            </a:r>
          </a:p>
          <a:p>
            <a:pPr lvl="1"/>
            <a:r>
              <a:rPr lang="en-US" dirty="0"/>
              <a:t>7 registrants</a:t>
            </a:r>
          </a:p>
          <a:p>
            <a:pPr lvl="1"/>
            <a:r>
              <a:rPr lang="en-US" dirty="0"/>
              <a:t>5 attendees</a:t>
            </a:r>
          </a:p>
          <a:p>
            <a:r>
              <a:rPr lang="en-US" dirty="0"/>
              <a:t>Purpose</a:t>
            </a:r>
          </a:p>
          <a:p>
            <a:pPr lvl="1"/>
            <a:r>
              <a:rPr lang="en-US" dirty="0"/>
              <a:t>provide information about the amendment </a:t>
            </a:r>
          </a:p>
          <a:p>
            <a:pPr lvl="1"/>
            <a:r>
              <a:rPr lang="en-US" dirty="0"/>
              <a:t>tablet application trainings </a:t>
            </a:r>
          </a:p>
          <a:p>
            <a:pPr lvl="1"/>
            <a:r>
              <a:rPr lang="en-US" dirty="0"/>
              <a:t>setting up user accounts </a:t>
            </a:r>
          </a:p>
          <a:p>
            <a:r>
              <a:rPr lang="en-US" dirty="0"/>
              <a:t>Lessons learned</a:t>
            </a:r>
          </a:p>
          <a:p>
            <a:pPr lvl="1"/>
            <a:r>
              <a:rPr lang="en-US" dirty="0"/>
              <a:t>Make the webinar registration more obvious on webpage (1 registrant did not attend due to inability to find link)</a:t>
            </a:r>
          </a:p>
          <a:p>
            <a:pPr lvl="1"/>
            <a:r>
              <a:rPr lang="en-US" dirty="0"/>
              <a:t>Emphasize </a:t>
            </a:r>
            <a:r>
              <a:rPr lang="en-US" dirty="0" err="1"/>
              <a:t>inperson</a:t>
            </a:r>
            <a:r>
              <a:rPr lang="en-US" dirty="0"/>
              <a:t> training dates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63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25" y="-99831"/>
            <a:ext cx="10972800" cy="1143000"/>
          </a:xfrm>
        </p:spPr>
        <p:txBody>
          <a:bodyPr/>
          <a:lstStyle/>
          <a:p>
            <a:r>
              <a:rPr lang="en-US" u="sng" dirty="0"/>
              <a:t>Future Trainings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565" y="1093544"/>
            <a:ext cx="6577450" cy="53072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/>
              <a:t>In person Trainings</a:t>
            </a:r>
          </a:p>
          <a:p>
            <a:r>
              <a:rPr lang="en-US" dirty="0"/>
              <a:t>SC: 3,  October 24-26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Murrels</a:t>
            </a:r>
            <a:r>
              <a:rPr lang="en-US" dirty="0"/>
              <a:t> Inlet</a:t>
            </a:r>
          </a:p>
          <a:p>
            <a:pPr lvl="1"/>
            <a:r>
              <a:rPr lang="en-US" dirty="0" err="1"/>
              <a:t>Cahrleston</a:t>
            </a:r>
            <a:endParaRPr lang="en-US" dirty="0"/>
          </a:p>
          <a:p>
            <a:pPr lvl="1"/>
            <a:r>
              <a:rPr lang="en-US" dirty="0"/>
              <a:t>Bluffton</a:t>
            </a:r>
          </a:p>
          <a:p>
            <a:r>
              <a:rPr lang="en-US" dirty="0"/>
              <a:t>GA: 2, November 14</a:t>
            </a:r>
            <a:r>
              <a:rPr lang="en-US" baseline="30000" dirty="0"/>
              <a:t>th</a:t>
            </a:r>
            <a:r>
              <a:rPr lang="en-US" dirty="0"/>
              <a:t>-15</a:t>
            </a:r>
            <a:r>
              <a:rPr lang="en-US" baseline="30000" dirty="0"/>
              <a:t>th  </a:t>
            </a:r>
          </a:p>
          <a:p>
            <a:pPr lvl="1"/>
            <a:r>
              <a:rPr lang="en-US" dirty="0"/>
              <a:t>Brunswick</a:t>
            </a:r>
          </a:p>
          <a:p>
            <a:pPr lvl="1"/>
            <a:r>
              <a:rPr lang="en-US" dirty="0"/>
              <a:t>Savannah</a:t>
            </a:r>
          </a:p>
          <a:p>
            <a:r>
              <a:rPr lang="en-US" dirty="0"/>
              <a:t>NC: 3, TBD</a:t>
            </a:r>
          </a:p>
          <a:p>
            <a:r>
              <a:rPr lang="en-US" dirty="0"/>
              <a:t>FL: 4, TBD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7A7557-CC86-43C9-A906-1CD502D2D387}"/>
              </a:ext>
            </a:extLst>
          </p:cNvPr>
          <p:cNvGrpSpPr/>
          <p:nvPr/>
        </p:nvGrpSpPr>
        <p:grpSpPr>
          <a:xfrm>
            <a:off x="7215664" y="1263306"/>
            <a:ext cx="4169513" cy="5003119"/>
            <a:chOff x="8210746" y="1228354"/>
            <a:chExt cx="2328423" cy="328473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01D8AF0-A8CD-4A7F-AFB9-46F9A8CE21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1166" t="11457" r="15326" b="8618"/>
            <a:stretch/>
          </p:blipFill>
          <p:spPr>
            <a:xfrm>
              <a:off x="8210746" y="1228354"/>
              <a:ext cx="2328422" cy="3284734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19026A-B1FA-42A2-A838-414A14202B01}"/>
                </a:ext>
              </a:extLst>
            </p:cNvPr>
            <p:cNvSpPr/>
            <p:nvPr/>
          </p:nvSpPr>
          <p:spPr>
            <a:xfrm>
              <a:off x="9323011" y="3832981"/>
              <a:ext cx="1216158" cy="503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9922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Person Training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Technical assistance</a:t>
            </a:r>
          </a:p>
          <a:p>
            <a:r>
              <a:rPr lang="en-US" dirty="0"/>
              <a:t>Account assistance </a:t>
            </a:r>
          </a:p>
          <a:p>
            <a:r>
              <a:rPr lang="en-US" dirty="0"/>
              <a:t>Amendment background</a:t>
            </a:r>
          </a:p>
          <a:p>
            <a:r>
              <a:rPr lang="en-US" dirty="0"/>
              <a:t>Updates on amendment approval</a:t>
            </a:r>
          </a:p>
          <a:p>
            <a:r>
              <a:rPr lang="en-US" dirty="0" err="1"/>
              <a:t>eTrips</a:t>
            </a:r>
            <a:endParaRPr lang="en-US" dirty="0"/>
          </a:p>
          <a:p>
            <a:r>
              <a:rPr lang="en-US" dirty="0"/>
              <a:t>SAFIS</a:t>
            </a:r>
          </a:p>
          <a:p>
            <a:r>
              <a:rPr lang="en-US" dirty="0"/>
              <a:t>State representative input (content will vary)</a:t>
            </a:r>
          </a:p>
          <a:p>
            <a:r>
              <a:rPr lang="en-US" dirty="0"/>
              <a:t>Hands on trainings with tablets and computers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5241" y="1600201"/>
            <a:ext cx="2291538" cy="117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44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Webinar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Amendment background</a:t>
            </a:r>
          </a:p>
          <a:p>
            <a:r>
              <a:rPr lang="en-US" dirty="0"/>
              <a:t>Updates on amendment approval</a:t>
            </a:r>
          </a:p>
          <a:p>
            <a:r>
              <a:rPr lang="en-US" dirty="0" err="1"/>
              <a:t>eTrips</a:t>
            </a:r>
            <a:endParaRPr lang="en-US" dirty="0"/>
          </a:p>
          <a:p>
            <a:r>
              <a:rPr lang="en-US" dirty="0"/>
              <a:t>SAFIS</a:t>
            </a:r>
          </a:p>
          <a:p>
            <a:r>
              <a:rPr lang="en-US" dirty="0"/>
              <a:t>Question and Answer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4352" y="1266704"/>
            <a:ext cx="1642518" cy="111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16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Continue outreach via webinars and electronic resources  </a:t>
            </a:r>
          </a:p>
          <a:p>
            <a:pPr lvl="0"/>
            <a:r>
              <a:rPr lang="en-US" dirty="0"/>
              <a:t>Continue quarterly training sessions  for for-hire captains </a:t>
            </a:r>
          </a:p>
          <a:p>
            <a:r>
              <a:rPr lang="en-US" dirty="0"/>
              <a:t>Law enforcement</a:t>
            </a:r>
          </a:p>
          <a:p>
            <a:pPr lvl="1"/>
            <a:r>
              <a:rPr lang="en-US" dirty="0"/>
              <a:t>Application is in development</a:t>
            </a:r>
          </a:p>
          <a:p>
            <a:pPr lvl="2"/>
            <a:r>
              <a:rPr lang="en-US" dirty="0"/>
              <a:t>Finalize app</a:t>
            </a:r>
          </a:p>
          <a:p>
            <a:pPr lvl="2"/>
            <a:r>
              <a:rPr lang="en-US" dirty="0"/>
              <a:t>Get feed back from Law enforcement officials</a:t>
            </a:r>
          </a:p>
          <a:p>
            <a:pPr lvl="2"/>
            <a:r>
              <a:rPr lang="en-US" dirty="0"/>
              <a:t>Develop training materials for electronic reporting compliance mobile app</a:t>
            </a:r>
          </a:p>
          <a:p>
            <a:pPr lvl="2"/>
            <a:r>
              <a:rPr lang="en-US" dirty="0"/>
              <a:t>Pre-implementation training via monthly video webinars</a:t>
            </a:r>
          </a:p>
          <a:p>
            <a:pPr lvl="0"/>
            <a:r>
              <a:rPr lang="en-US" dirty="0"/>
              <a:t>Develop a 24/7 Help Desk for captains and law enforcement to troubleshoot reporting issues</a:t>
            </a:r>
          </a:p>
          <a:p>
            <a:pPr lvl="0"/>
            <a:r>
              <a:rPr lang="en-US" dirty="0"/>
              <a:t>SAFMC Fishermen Forum discussion board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itle 2">
            <a:extLst/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Future Objectives of the outreach project</a:t>
            </a:r>
          </a:p>
        </p:txBody>
      </p:sp>
    </p:spTree>
    <p:extLst>
      <p:ext uri="{BB962C8B-B14F-4D97-AF65-F5344CB8AC3E}">
        <p14:creationId xmlns:p14="http://schemas.microsoft.com/office/powerpoint/2010/main" val="405627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DC3D-2A2C-49AA-B176-D78E7EEE5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Input – Suggestions for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9FF88-7BC7-44E1-B29F-052DECC04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Any additional outreach materials needed?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Social media – how to connect?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State specific needs?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Incentives for attending training?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2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5F3E58-1A6B-4245-BD88-CDCF004A8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FCBC59-11F1-4C3D-883D-BAF472EC2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Electronic Reporting Amendment - Overview </a:t>
            </a:r>
          </a:p>
          <a:p>
            <a:pPr lvl="0"/>
            <a:r>
              <a:rPr lang="en-US" dirty="0"/>
              <a:t>Outreach for For-Hire Captains </a:t>
            </a:r>
          </a:p>
          <a:p>
            <a:pPr lvl="0"/>
            <a:r>
              <a:rPr lang="en-US" dirty="0"/>
              <a:t>Outreach for Law Enforcement Officers</a:t>
            </a:r>
          </a:p>
          <a:p>
            <a:pPr lvl="0"/>
            <a:r>
              <a:rPr lang="en-US" dirty="0"/>
              <a:t>Project Activities</a:t>
            </a:r>
          </a:p>
          <a:p>
            <a:pPr lvl="0"/>
            <a:r>
              <a:rPr lang="en-US" dirty="0"/>
              <a:t>Future Steps</a:t>
            </a:r>
          </a:p>
        </p:txBody>
      </p:sp>
    </p:spTree>
    <p:extLst>
      <p:ext uri="{BB962C8B-B14F-4D97-AF65-F5344CB8AC3E}">
        <p14:creationId xmlns:p14="http://schemas.microsoft.com/office/powerpoint/2010/main" val="174173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9D5AD-6C98-4AB4-A7AD-3C5D0CB9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Electronic reporting: What and Why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068008-8B72-49AA-BB35-1F8F01B2C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10641"/>
            <a:ext cx="11102342" cy="522732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E-Reporting: when fishermen self report daily fishing efforts via electronic devices</a:t>
            </a:r>
          </a:p>
          <a:p>
            <a:r>
              <a:rPr lang="en-US" dirty="0"/>
              <a:t>Federal Charter fishermen in the Southeast US </a:t>
            </a:r>
          </a:p>
          <a:p>
            <a:pPr lvl="1"/>
            <a:r>
              <a:rPr lang="en-US" dirty="0"/>
              <a:t>do not currently have a reporting system: </a:t>
            </a:r>
          </a:p>
          <a:p>
            <a:pPr lvl="1"/>
            <a:r>
              <a:rPr lang="en-US" b="1" dirty="0"/>
              <a:t>Marine Recreational Information Program </a:t>
            </a:r>
            <a:r>
              <a:rPr lang="en-US" dirty="0"/>
              <a:t>(MRIP)</a:t>
            </a:r>
          </a:p>
          <a:p>
            <a:pPr lvl="1"/>
            <a:r>
              <a:rPr lang="en-US" dirty="0"/>
              <a:t>Uncertain management decisions </a:t>
            </a:r>
          </a:p>
          <a:p>
            <a:endParaRPr lang="en-US" dirty="0"/>
          </a:p>
          <a:p>
            <a:r>
              <a:rPr lang="en-US" dirty="0">
                <a:solidFill>
                  <a:prstClr val="black"/>
                </a:solidFill>
              </a:rPr>
              <a:t>Better data means better understanding of species, more accurate models, and more informed management decisions. </a:t>
            </a:r>
          </a:p>
          <a:p>
            <a:r>
              <a:rPr lang="en-US" dirty="0">
                <a:solidFill>
                  <a:prstClr val="black"/>
                </a:solidFill>
              </a:rPr>
              <a:t>Electronic reporting has been shown to:</a:t>
            </a: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</a:rPr>
              <a:t>Increase accuracy of data by removing estimates</a:t>
            </a: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</a:rPr>
              <a:t>Near real time data can be available</a:t>
            </a: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</a:rPr>
              <a:t>No legibility </a:t>
            </a:r>
            <a:r>
              <a:rPr lang="en-US" dirty="0"/>
              <a:t>issues that are common to paper forms</a:t>
            </a: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</a:rPr>
              <a:t>No recall bias due to quick reporting time</a:t>
            </a: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</a:rPr>
              <a:t>Confidence in data is improved</a:t>
            </a:r>
          </a:p>
          <a:p>
            <a:pPr marL="0" indent="0" algn="ctr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0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10972800" cy="56689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Amendment 39 to the Fishery Management Plan for the Snapper Grouper Fishery of the South Atlantic Region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Amendment 9 to the Fishery Management Plan for the Dolphin and Wahoo Fishery of the Atlantic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Amendment 27 to the Fishery Management Plan for the Coastal Migratory </a:t>
            </a:r>
            <a:r>
              <a:rPr lang="en-US" b="1" dirty="0" err="1"/>
              <a:t>Pelagics</a:t>
            </a:r>
            <a:r>
              <a:rPr lang="en-US" b="1" dirty="0"/>
              <a:t> Fishery of the Gulf of Mexico and Atlantic Region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84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9CD-4A84-4930-A4C8-619BD683D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97" y="405353"/>
            <a:ext cx="11337303" cy="5720811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/>
              <a:t>All charter vessel operators with a federal for-hire permit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      </a:t>
            </a:r>
            <a:r>
              <a:rPr lang="en-US" dirty="0">
                <a:ln>
                  <a:solidFill>
                    <a:schemeClr val="accent2"/>
                  </a:solidFill>
                </a:ln>
              </a:rPr>
              <a:t>Snapper Grouper</a:t>
            </a:r>
            <a:r>
              <a:rPr lang="en-US" dirty="0"/>
              <a:t>	</a:t>
            </a:r>
            <a:r>
              <a:rPr lang="en-US" dirty="0">
                <a:ln>
                  <a:solidFill>
                    <a:schemeClr val="accent1"/>
                  </a:solidFill>
                </a:ln>
              </a:rPr>
              <a:t>      Dolphin Wahoo</a:t>
            </a:r>
            <a:r>
              <a:rPr lang="en-US" dirty="0"/>
              <a:t> 	     </a:t>
            </a:r>
            <a:r>
              <a:rPr lang="en-US" dirty="0">
                <a:ln>
                  <a:solidFill>
                    <a:schemeClr val="accent3"/>
                  </a:solidFill>
                </a:ln>
              </a:rPr>
              <a:t>Coastal Migratory 									Pelagic  </a:t>
            </a:r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/>
              <a:t>Will be required to report fishing data via a NMFS certified reporting tool</a:t>
            </a:r>
          </a:p>
          <a:p>
            <a:pPr marL="0" indent="0" algn="ctr">
              <a:buNone/>
            </a:pPr>
            <a:r>
              <a:rPr lang="en-US" dirty="0"/>
              <a:t>On a </a:t>
            </a:r>
            <a:r>
              <a:rPr lang="en-US" u="sng" dirty="0"/>
              <a:t>Weekly </a:t>
            </a:r>
            <a:r>
              <a:rPr lang="en-US" dirty="0"/>
              <a:t>basis</a:t>
            </a:r>
          </a:p>
          <a:p>
            <a:pPr lvl="0"/>
            <a:endParaRPr lang="en-US" sz="2400" b="1" u="sng" dirty="0">
              <a:highlight>
                <a:srgbClr val="FFFF00"/>
              </a:highlight>
            </a:endParaRPr>
          </a:p>
          <a:p>
            <a:pPr lvl="0"/>
            <a:endParaRPr lang="en-US" sz="2400" dirty="0">
              <a:highlight>
                <a:srgbClr val="FFFF00"/>
              </a:highlight>
            </a:endParaRPr>
          </a:p>
          <a:p>
            <a:r>
              <a:rPr lang="en-US" dirty="0"/>
              <a:t>Amendment approved by Council – Dec 2016</a:t>
            </a:r>
          </a:p>
          <a:p>
            <a:r>
              <a:rPr lang="en-US" dirty="0"/>
              <a:t>Under Review by NMFS – in progress</a:t>
            </a:r>
          </a:p>
          <a:p>
            <a:r>
              <a:rPr lang="en-US" dirty="0"/>
              <a:t>Anticipated implementation – 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E11611-3C33-4B26-AA4C-D023CC665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13" y="1833118"/>
            <a:ext cx="2353357" cy="10422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1254AC-A897-43C7-85B8-14DAD285F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508" y="1833118"/>
            <a:ext cx="1663462" cy="12509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53B8CC-7A0E-4653-95EA-357D53BCFD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440" y="2121477"/>
            <a:ext cx="2665099" cy="75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1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02AFB-0799-4660-A318-0FF2D5C7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Reporting Requirements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449A914-B8BC-43D4-9F63-CF66BDAFA5E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67619" y="1417637"/>
          <a:ext cx="10261600" cy="4808990"/>
        </p:xfrm>
        <a:graphic>
          <a:graphicData uri="http://schemas.openxmlformats.org/drawingml/2006/table">
            <a:tbl>
              <a:tblPr firstRow="1" firstCol="1" bandRow="1"/>
              <a:tblGrid>
                <a:gridCol w="5157410">
                  <a:extLst>
                    <a:ext uri="{9D8B030D-6E8A-4147-A177-3AD203B41FA5}">
                      <a16:colId xmlns:a16="http://schemas.microsoft.com/office/drawing/2014/main" val="2409146548"/>
                    </a:ext>
                  </a:extLst>
                </a:gridCol>
                <a:gridCol w="5104190">
                  <a:extLst>
                    <a:ext uri="{9D8B030D-6E8A-4147-A177-3AD203B41FA5}">
                      <a16:colId xmlns:a16="http://schemas.microsoft.com/office/drawing/2014/main" val="2850859956"/>
                    </a:ext>
                  </a:extLst>
                </a:gridCol>
              </a:tblGrid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Captain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Vessel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676677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and end date of trip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and end time of trip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941690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and end location (port)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within the trip fished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054736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crew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anglers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541921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depth fished (can be a range)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Location of fishing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622003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 Species (can be categories or groups)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species caught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26327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each species kept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each species released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315736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Gear 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Charter fee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307188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Fuel 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of fuel (per gallon)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077202"/>
                  </a:ext>
                </a:extLst>
              </a:tr>
              <a:tr h="480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en-US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fish days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22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77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5F3E58-1A6B-4245-BD88-CDCF004A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54" y="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Objectives of the outreach project: Year 1 objectives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FCBC59-11F1-4C3D-883D-BAF472EC2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1220770"/>
            <a:ext cx="11533695" cy="50669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Develop partnership with ACCSP, States, and Harbor Light Software, Inc. </a:t>
            </a:r>
          </a:p>
          <a:p>
            <a:r>
              <a:rPr lang="en-US" dirty="0"/>
              <a:t>Develop Outreach Targeting For-Hire permit holders/captains</a:t>
            </a:r>
          </a:p>
          <a:p>
            <a:pPr lvl="1"/>
            <a:r>
              <a:rPr lang="en-US" dirty="0"/>
              <a:t>Training toolkit </a:t>
            </a:r>
          </a:p>
          <a:p>
            <a:pPr lvl="2"/>
            <a:r>
              <a:rPr lang="en-US" dirty="0"/>
              <a:t>tablet-based app </a:t>
            </a:r>
          </a:p>
          <a:p>
            <a:pPr lvl="2"/>
            <a:r>
              <a:rPr lang="en-US" dirty="0"/>
              <a:t>online video training modules</a:t>
            </a:r>
          </a:p>
          <a:p>
            <a:pPr lvl="2"/>
            <a:r>
              <a:rPr lang="en-US" dirty="0"/>
              <a:t>fact sheets</a:t>
            </a:r>
          </a:p>
          <a:p>
            <a:pPr lvl="2"/>
            <a:r>
              <a:rPr lang="en-US" dirty="0"/>
              <a:t>user’s manual</a:t>
            </a:r>
          </a:p>
          <a:p>
            <a:pPr lvl="1"/>
            <a:r>
              <a:rPr lang="en-US" dirty="0"/>
              <a:t>Project webpage</a:t>
            </a:r>
          </a:p>
          <a:p>
            <a:pPr lvl="1"/>
            <a:r>
              <a:rPr lang="en-US" dirty="0"/>
              <a:t>Pre-implementation training </a:t>
            </a:r>
          </a:p>
          <a:p>
            <a:pPr lvl="2"/>
            <a:r>
              <a:rPr lang="en-US" dirty="0"/>
              <a:t> quarterly webinars </a:t>
            </a:r>
          </a:p>
          <a:p>
            <a:pPr lvl="2"/>
            <a:r>
              <a:rPr lang="en-US" dirty="0"/>
              <a:t> in-person sessions</a:t>
            </a:r>
          </a:p>
          <a:p>
            <a:r>
              <a:rPr lang="en-US" dirty="0"/>
              <a:t>Develop Outreach for Law Enforcement Officers on Electronic Reporting </a:t>
            </a:r>
          </a:p>
          <a:p>
            <a:pPr lvl="1"/>
            <a:r>
              <a:rPr lang="en-US" dirty="0"/>
              <a:t>Electronic Reporting compliance mobile app</a:t>
            </a:r>
          </a:p>
          <a:p>
            <a:pPr lvl="1"/>
            <a:r>
              <a:rPr lang="en-US" dirty="0"/>
              <a:t>Quarterly webinar training</a:t>
            </a:r>
          </a:p>
        </p:txBody>
      </p:sp>
    </p:spTree>
    <p:extLst>
      <p:ext uri="{BB962C8B-B14F-4D97-AF65-F5344CB8AC3E}">
        <p14:creationId xmlns:p14="http://schemas.microsoft.com/office/powerpoint/2010/main" val="2264330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 of the Outreach project: Year 2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 Outreach  </a:t>
            </a:r>
          </a:p>
          <a:p>
            <a:pPr lvl="0"/>
            <a:r>
              <a:rPr lang="en-US" dirty="0"/>
              <a:t>Continue quarterly training sessions  </a:t>
            </a:r>
          </a:p>
          <a:p>
            <a:pPr lvl="1"/>
            <a:r>
              <a:rPr lang="en-US" dirty="0"/>
              <a:t>for-hire captains </a:t>
            </a:r>
          </a:p>
          <a:p>
            <a:pPr lvl="1"/>
            <a:r>
              <a:rPr lang="en-US" dirty="0"/>
              <a:t>law enforcement officers</a:t>
            </a:r>
          </a:p>
          <a:p>
            <a:pPr lvl="0"/>
            <a:r>
              <a:rPr lang="en-US" dirty="0"/>
              <a:t>Develop a 24/7 Help Desk for captains to troubleshoot reporting issues</a:t>
            </a:r>
          </a:p>
          <a:p>
            <a:pPr lvl="0"/>
            <a:r>
              <a:rPr lang="en-US" dirty="0"/>
              <a:t>SAFMC Fishermen Forum discussion board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3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eTrips</a:t>
            </a:r>
            <a:r>
              <a:rPr lang="en-US" dirty="0"/>
              <a:t> Mobile Application Pilot Project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ACCSP, Harbor Light Software, and states</a:t>
            </a:r>
          </a:p>
          <a:p>
            <a:pPr lvl="1"/>
            <a:r>
              <a:rPr lang="en-US" dirty="0"/>
              <a:t>Tablet Based application for trip reporting</a:t>
            </a:r>
          </a:p>
          <a:p>
            <a:pPr lvl="1"/>
            <a:r>
              <a:rPr lang="en-US" dirty="0"/>
              <a:t>Data collection from actual trips has begun and is ongoing</a:t>
            </a:r>
          </a:p>
          <a:p>
            <a:pPr lvl="2"/>
            <a:r>
              <a:rPr lang="en-US" dirty="0"/>
              <a:t>As of 9/25/17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Possible NMFS Approved application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E0DA17-7BB6-45C3-8FD6-86686E8A2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836386"/>
              </p:ext>
            </p:extLst>
          </p:nvPr>
        </p:nvGraphicFramePr>
        <p:xfrm>
          <a:off x="3628353" y="2924350"/>
          <a:ext cx="5855011" cy="2354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5711">
                  <a:extLst>
                    <a:ext uri="{9D8B030D-6E8A-4147-A177-3AD203B41FA5}">
                      <a16:colId xmlns:a16="http://schemas.microsoft.com/office/drawing/2014/main" val="4180441849"/>
                    </a:ext>
                  </a:extLst>
                </a:gridCol>
                <a:gridCol w="1847833">
                  <a:extLst>
                    <a:ext uri="{9D8B030D-6E8A-4147-A177-3AD203B41FA5}">
                      <a16:colId xmlns:a16="http://schemas.microsoft.com/office/drawing/2014/main" val="2725095580"/>
                    </a:ext>
                  </a:extLst>
                </a:gridCol>
                <a:gridCol w="2081467">
                  <a:extLst>
                    <a:ext uri="{9D8B030D-6E8A-4147-A177-3AD203B41FA5}">
                      <a16:colId xmlns:a16="http://schemas.microsoft.com/office/drawing/2014/main" val="211899303"/>
                    </a:ext>
                  </a:extLst>
                </a:gridCol>
              </a:tblGrid>
              <a:tr h="6241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Participants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Trips Logged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79036693"/>
                  </a:ext>
                </a:extLst>
              </a:tr>
              <a:tr h="354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NC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2131757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SC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56681977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11715026"/>
                  </a:ext>
                </a:extLst>
              </a:tr>
              <a:tr h="354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24624031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360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8850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467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819</Words>
  <Application>Microsoft Office PowerPoint</Application>
  <PresentationFormat>Widescreen</PresentationFormat>
  <Paragraphs>191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Constantia</vt:lpstr>
      <vt:lpstr>Times New Roman</vt:lpstr>
      <vt:lpstr>Wingdings 2</vt:lpstr>
      <vt:lpstr>Title 1</vt:lpstr>
      <vt:lpstr>1_SAFMC_running</vt:lpstr>
      <vt:lpstr>Information and Education Advisory Panel </vt:lpstr>
      <vt:lpstr>PowerPoint Presentation</vt:lpstr>
      <vt:lpstr> Electronic reporting: What and Why</vt:lpstr>
      <vt:lpstr>PowerPoint Presentation</vt:lpstr>
      <vt:lpstr>PowerPoint Presentation</vt:lpstr>
      <vt:lpstr>Future Reporting Requirements </vt:lpstr>
      <vt:lpstr>Objectives of the outreach project: Year 1 objectives</vt:lpstr>
      <vt:lpstr>Objectives of the Outreach project: Year 2 objectives</vt:lpstr>
      <vt:lpstr>eTrips Mobile Application Pilot Project </vt:lpstr>
      <vt:lpstr>eTrips</vt:lpstr>
      <vt:lpstr>Project Activities to date- Training Toolkit</vt:lpstr>
      <vt:lpstr>Webpage</vt:lpstr>
      <vt:lpstr>Finished Trainings</vt:lpstr>
      <vt:lpstr>Future Trainings</vt:lpstr>
      <vt:lpstr>In Person Training Content</vt:lpstr>
      <vt:lpstr>Webinar Content</vt:lpstr>
      <vt:lpstr>Future Objectives of the outreach project</vt:lpstr>
      <vt:lpstr>AP Input – Suggestions for Outreach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Howington</dc:creator>
  <cp:lastModifiedBy>Kathleen Howington</cp:lastModifiedBy>
  <cp:revision>34</cp:revision>
  <dcterms:created xsi:type="dcterms:W3CDTF">2017-08-02T14:13:33Z</dcterms:created>
  <dcterms:modified xsi:type="dcterms:W3CDTF">2017-09-25T20:17:16Z</dcterms:modified>
</cp:coreProperties>
</file>