
<file path=[Content_Types].xml><?xml version="1.0" encoding="utf-8"?>
<Types xmlns="http://schemas.openxmlformats.org/package/2006/content-types">
  <Default Extension="png" ContentType="image/png"/>
  <Default Extension="jfif" ContentType="image/jpe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68" r:id="rId2"/>
  </p:sldMasterIdLst>
  <p:notesMasterIdLst>
    <p:notesMasterId r:id="rId21"/>
  </p:notesMasterIdLst>
  <p:sldIdLst>
    <p:sldId id="257" r:id="rId3"/>
    <p:sldId id="258" r:id="rId4"/>
    <p:sldId id="265" r:id="rId5"/>
    <p:sldId id="268" r:id="rId6"/>
    <p:sldId id="269" r:id="rId7"/>
    <p:sldId id="332" r:id="rId8"/>
    <p:sldId id="279" r:id="rId9"/>
    <p:sldId id="326" r:id="rId10"/>
    <p:sldId id="320" r:id="rId11"/>
    <p:sldId id="333" r:id="rId12"/>
    <p:sldId id="275" r:id="rId13"/>
    <p:sldId id="334" r:id="rId14"/>
    <p:sldId id="280" r:id="rId15"/>
    <p:sldId id="281" r:id="rId16"/>
    <p:sldId id="282" r:id="rId17"/>
    <p:sldId id="283" r:id="rId18"/>
    <p:sldId id="274" r:id="rId19"/>
    <p:sldId id="335" r:id="rId2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John Carmichael" initials="JC" lastIdx="35" clrIdx="0">
    <p:extLst>
      <p:ext uri="{19B8F6BF-5375-455C-9EA6-DF929625EA0E}">
        <p15:presenceInfo xmlns:p15="http://schemas.microsoft.com/office/powerpoint/2012/main" userId="S-1-5-21-2223753655-3112163189-1664147566-1112" providerId="AD"/>
      </p:ext>
    </p:extLst>
  </p:cmAuthor>
  <p:cmAuthor id="2" name="Kathleen Howington" initials="KH" lastIdx="1" clrIdx="1">
    <p:extLst>
      <p:ext uri="{19B8F6BF-5375-455C-9EA6-DF929625EA0E}">
        <p15:presenceInfo xmlns:p15="http://schemas.microsoft.com/office/powerpoint/2012/main" userId="S-1-5-21-2223753655-3112163189-1664147566-1147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9" autoAdjust="0"/>
    <p:restoredTop sz="94660"/>
  </p:normalViewPr>
  <p:slideViewPr>
    <p:cSldViewPr snapToGrid="0">
      <p:cViewPr varScale="1">
        <p:scale>
          <a:sx n="81" d="100"/>
          <a:sy n="81" d="100"/>
        </p:scale>
        <p:origin x="710" y="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tableStyles" Target="tableStyles.xml"/><Relationship Id="rId3" Type="http://schemas.openxmlformats.org/officeDocument/2006/relationships/slide" Target="slides/slide1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commentAuthors" Target="commentAuthors.xml"/><Relationship Id="rId27" Type="http://schemas.microsoft.com/office/2015/10/relationships/revisionInfo" Target="revisionInfo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A9DBD37-9F3C-4280-B474-925624F32BF5}" type="datetimeFigureOut">
              <a:rPr lang="en-US" smtClean="0"/>
              <a:t>9/25/2017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C86AB3E-1312-4D6F-8859-95A05D176A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71082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2008C9B-0228-4979-A4CC-905D61C4444E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4812704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>
                <a:cs typeface="Times New Roman"/>
              </a:rPr>
              <a:t>The Council has to implement regulations to end overfishing immediately and rebuild the stock.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E854669-8C8F-472B-BFF7-4F6B972B8192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7935071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Add in image http://www.nmfs.noaa.gov/op/snippets/em_er_discussion_draft_august_2013.pdf, https://www.accsp.org/sites/default/files/ACCSP_ValueofElectronicReporting.pdf,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C86AB3E-1312-4D6F-8859-95A05D176A26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0593932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E854669-8C8F-472B-BFF7-4F6B972B8192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427641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86AB3E-1312-4D6F-8859-95A05D176A26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12015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BA35DC-1E84-461A-ADE8-A21D6E295DC6}" type="datetimeFigureOut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9/25/2017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C7642-3911-4800-8FAF-28C94014DA0E}" type="slidenum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49854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fld id="{E364590F-5ACE-4E2A-83A4-A322B2A4A628}" type="datetimeFigureOut">
              <a:rPr lang="en-US" smtClean="0">
                <a:solidFill>
                  <a:prstClr val="black"/>
                </a:solidFill>
              </a:rPr>
              <a:pPr/>
              <a:t>9/25/2017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fld id="{BC942FA5-DA8C-40A1-9672-4618190913B6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565202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fld id="{E364590F-5ACE-4E2A-83A4-A322B2A4A628}" type="datetimeFigureOut">
              <a:rPr lang="en-US" smtClean="0">
                <a:solidFill>
                  <a:prstClr val="black"/>
                </a:solidFill>
              </a:rPr>
              <a:pPr/>
              <a:t>9/25/2017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fld id="{BC942FA5-DA8C-40A1-9672-4618190913B6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859948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fld id="{E364590F-5ACE-4E2A-83A4-A322B2A4A628}" type="datetimeFigureOut">
              <a:rPr lang="en-US" smtClean="0">
                <a:solidFill>
                  <a:prstClr val="black"/>
                </a:solidFill>
              </a:rPr>
              <a:pPr/>
              <a:t>9/25/2017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fld id="{BC942FA5-DA8C-40A1-9672-4618190913B6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6769056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fld id="{E364590F-5ACE-4E2A-83A4-A322B2A4A628}" type="datetimeFigureOut">
              <a:rPr lang="en-US" smtClean="0">
                <a:solidFill>
                  <a:prstClr val="black"/>
                </a:solidFill>
              </a:rPr>
              <a:pPr/>
              <a:t>9/25/2017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fld id="{BC942FA5-DA8C-40A1-9672-4618190913B6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5693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fld id="{E364590F-5ACE-4E2A-83A4-A322B2A4A628}" type="datetimeFigureOut">
              <a:rPr lang="en-US" smtClean="0">
                <a:solidFill>
                  <a:prstClr val="black"/>
                </a:solidFill>
              </a:rPr>
              <a:pPr/>
              <a:t>9/25/2017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fld id="{BC942FA5-DA8C-40A1-9672-4618190913B6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9562132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fld id="{E364590F-5ACE-4E2A-83A4-A322B2A4A628}" type="datetimeFigureOut">
              <a:rPr lang="en-US" smtClean="0">
                <a:solidFill>
                  <a:prstClr val="black"/>
                </a:solidFill>
              </a:rPr>
              <a:pPr/>
              <a:t>9/25/2017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fld id="{BC942FA5-DA8C-40A1-9672-4618190913B6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074863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fld id="{E364590F-5ACE-4E2A-83A4-A322B2A4A628}" type="datetimeFigureOut">
              <a:rPr lang="en-US" smtClean="0">
                <a:solidFill>
                  <a:prstClr val="black"/>
                </a:solidFill>
              </a:rPr>
              <a:pPr/>
              <a:t>9/25/2017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fld id="{BC942FA5-DA8C-40A1-9672-4618190913B6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370252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fld id="{E364590F-5ACE-4E2A-83A4-A322B2A4A628}" type="datetimeFigureOut">
              <a:rPr lang="en-US" smtClean="0">
                <a:solidFill>
                  <a:prstClr val="black"/>
                </a:solidFill>
              </a:rPr>
              <a:pPr/>
              <a:t>9/25/2017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fld id="{BC942FA5-DA8C-40A1-9672-4618190913B6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088606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fld id="{E364590F-5ACE-4E2A-83A4-A322B2A4A628}" type="datetimeFigureOut">
              <a:rPr lang="en-US" smtClean="0">
                <a:solidFill>
                  <a:prstClr val="black"/>
                </a:solidFill>
              </a:rPr>
              <a:pPr/>
              <a:t>9/25/2017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fld id="{BC942FA5-DA8C-40A1-9672-4618190913B6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760242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920085"/>
            <a:ext cx="53848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920085"/>
            <a:ext cx="53848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BA35DC-1E84-461A-ADE8-A21D6E295DC6}" type="datetimeFigureOut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9/25/2017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C7642-3911-4800-8FAF-28C94014DA0E}" type="slidenum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93555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855248"/>
            <a:ext cx="5386917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6193368" y="1859758"/>
            <a:ext cx="5389033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609600" y="2514600"/>
            <a:ext cx="5386917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514600"/>
            <a:ext cx="5389033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BA35DC-1E84-461A-ADE8-A21D6E295DC6}" type="datetimeFigureOut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9/25/2017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C7642-3911-4800-8FAF-28C94014DA0E}" type="slidenum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080706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110744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BA35DC-1E84-461A-ADE8-A21D6E295DC6}" type="datetimeFigureOut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9/25/2017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C7642-3911-4800-8FAF-28C94014DA0E}" type="slidenum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85693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BA35DC-1E84-461A-ADE8-A21D6E295DC6}" type="datetimeFigureOut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9/25/2017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C7642-3911-4800-8FAF-28C94014DA0E}" type="slidenum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14126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4352"/>
            <a:ext cx="36576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76400"/>
            <a:ext cx="36576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766733" y="1676400"/>
            <a:ext cx="6815667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BA35DC-1E84-461A-ADE8-A21D6E295DC6}" type="datetimeFigureOut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9/25/2017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C7642-3911-4800-8FAF-28C94014DA0E}" type="slidenum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7497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D269FA-9E8C-438D-BBF8-A89813049D66}" type="datetimeFigureOut">
              <a:rPr lang="en-US" smtClean="0"/>
              <a:pPr/>
              <a:t>9/25/2017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31E901-FB28-4C04-8713-32552B7D442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91539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fld id="{E364590F-5ACE-4E2A-83A4-A322B2A4A628}" type="datetimeFigureOut">
              <a:rPr lang="en-US" smtClean="0">
                <a:solidFill>
                  <a:prstClr val="black"/>
                </a:solidFill>
              </a:rPr>
              <a:pPr/>
              <a:t>9/25/2017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fld id="{BC942FA5-DA8C-40A1-9672-4618190913B6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12599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fld id="{E364590F-5ACE-4E2A-83A4-A322B2A4A628}" type="datetimeFigureOut">
              <a:rPr lang="en-US" smtClean="0">
                <a:solidFill>
                  <a:prstClr val="black"/>
                </a:solidFill>
              </a:rPr>
              <a:pPr/>
              <a:t>9/25/2017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fld id="{BC942FA5-DA8C-40A1-9672-4618190913B6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140789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5.xml"/><Relationship Id="rId13" Type="http://schemas.openxmlformats.org/officeDocument/2006/relationships/image" Target="../media/image3.emf"/><Relationship Id="rId3" Type="http://schemas.openxmlformats.org/officeDocument/2006/relationships/slideLayout" Target="../slideLayouts/slideLayout10.xml"/><Relationship Id="rId7" Type="http://schemas.openxmlformats.org/officeDocument/2006/relationships/slideLayout" Target="../slideLayouts/slideLayout14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9.xml"/><Relationship Id="rId1" Type="http://schemas.openxmlformats.org/officeDocument/2006/relationships/slideLayout" Target="../slideLayouts/slideLayout8.xml"/><Relationship Id="rId6" Type="http://schemas.openxmlformats.org/officeDocument/2006/relationships/slideLayout" Target="../slideLayouts/slideLayout13.xml"/><Relationship Id="rId11" Type="http://schemas.openxmlformats.org/officeDocument/2006/relationships/slideLayout" Target="../slideLayouts/slideLayout18.xml"/><Relationship Id="rId5" Type="http://schemas.openxmlformats.org/officeDocument/2006/relationships/slideLayout" Target="../slideLayouts/slideLayout12.xml"/><Relationship Id="rId10" Type="http://schemas.openxmlformats.org/officeDocument/2006/relationships/slideLayout" Target="../slideLayouts/slideLayout17.xml"/><Relationship Id="rId4" Type="http://schemas.openxmlformats.org/officeDocument/2006/relationships/slideLayout" Target="../slideLayouts/slideLayout11.xml"/><Relationship Id="rId9" Type="http://schemas.openxmlformats.org/officeDocument/2006/relationships/slideLayout" Target="../slideLayouts/slideLayout1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12700" y="-7144"/>
            <a:ext cx="1221740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solidFill>
            <a:schemeClr val="accent6">
              <a:lumMod val="40000"/>
              <a:lumOff val="6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 sz="1800">
              <a:solidFill>
                <a:prstClr val="black"/>
              </a:solidFill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5283200" y="-7144"/>
            <a:ext cx="6908800" cy="66360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solidFill>
            <a:srgbClr val="005D8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 sz="1800">
              <a:solidFill>
                <a:prstClr val="black"/>
              </a:solidFill>
            </a:endParaRPr>
          </a:p>
        </p:txBody>
      </p:sp>
      <p:sp>
        <p:nvSpPr>
          <p:cNvPr id="9" name="Title Placeholder 8"/>
          <p:cNvSpPr>
            <a:spLocks noGrp="1"/>
          </p:cNvSpPr>
          <p:nvPr userDrawn="1">
            <p:ph type="title"/>
          </p:nvPr>
        </p:nvSpPr>
        <p:spPr>
          <a:xfrm>
            <a:off x="609600" y="704088"/>
            <a:ext cx="109728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dirty="0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 userDrawn="1">
            <p:ph type="body" idx="1"/>
          </p:nvPr>
        </p:nvSpPr>
        <p:spPr>
          <a:xfrm>
            <a:off x="609600" y="1935480"/>
            <a:ext cx="109728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dirty="0"/>
              <a:t>Click to edit Master text styles</a:t>
            </a:r>
          </a:p>
          <a:p>
            <a:pPr lvl="1" eaLnBrk="1" latinLnBrk="0" hangingPunct="1"/>
            <a:r>
              <a:rPr kumimoji="0" lang="en-US" dirty="0"/>
              <a:t>Second level</a:t>
            </a:r>
          </a:p>
          <a:p>
            <a:pPr lvl="2" eaLnBrk="1" latinLnBrk="0" hangingPunct="1"/>
            <a:r>
              <a:rPr kumimoji="0" lang="en-US" dirty="0"/>
              <a:t>Third level</a:t>
            </a:r>
          </a:p>
          <a:p>
            <a:pPr lvl="3" eaLnBrk="1" latinLnBrk="0" hangingPunct="1"/>
            <a:r>
              <a:rPr kumimoji="0" lang="en-US" dirty="0"/>
              <a:t>Fourth level</a:t>
            </a:r>
          </a:p>
          <a:p>
            <a:pPr lvl="4" eaLnBrk="1" latinLnBrk="0" hangingPunct="1"/>
            <a:r>
              <a:rPr kumimoji="0" lang="en-US" dirty="0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 userDrawn="1"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FBBA35DC-1E84-461A-ADE8-A21D6E295DC6}" type="datetimeFigureOut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9/25/2017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22" name="Footer Placeholder 21"/>
          <p:cNvSpPr>
            <a:spLocks noGrp="1"/>
          </p:cNvSpPr>
          <p:nvPr userDrawn="1">
            <p:ph type="ftr" sz="quarter" idx="3"/>
          </p:nvPr>
        </p:nvSpPr>
        <p:spPr>
          <a:xfrm>
            <a:off x="3556000" y="6356351"/>
            <a:ext cx="44704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18" name="Slide Number Placeholder 17"/>
          <p:cNvSpPr>
            <a:spLocks noGrp="1"/>
          </p:cNvSpPr>
          <p:nvPr userDrawn="1">
            <p:ph type="sldNum" sz="quarter" idx="4"/>
          </p:nvPr>
        </p:nvSpPr>
        <p:spPr>
          <a:xfrm>
            <a:off x="10566400" y="6356351"/>
            <a:ext cx="1016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DAEC7642-3911-4800-8FAF-28C94014DA0E}" type="slidenum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1" y="79478"/>
            <a:ext cx="1799719" cy="13497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14867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</p:sldLayoutIdLst>
  <p:txStyles>
    <p:titleStyle>
      <a:lvl1pPr algn="ctr" rtl="0" eaLnBrk="1" latinLnBrk="0" hangingPunct="1">
        <a:spcBef>
          <a:spcPct val="0"/>
        </a:spcBef>
        <a:buNone/>
        <a:defRPr kumimoji="0" sz="4400" b="1" kern="1200">
          <a:ln>
            <a:noFill/>
          </a:ln>
          <a:solidFill>
            <a:schemeClr val="tx1"/>
          </a:solidFill>
          <a:effectLst/>
          <a:latin typeface="Cambria" pitchFamily="18" charset="0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Tx/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j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Tx/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j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Tx/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j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Tx/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j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Tx/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j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grpSp>
        <p:nvGrpSpPr>
          <p:cNvPr id="5" name="Group 4"/>
          <p:cNvGrpSpPr/>
          <p:nvPr userDrawn="1"/>
        </p:nvGrpSpPr>
        <p:grpSpPr>
          <a:xfrm>
            <a:off x="-12192" y="6019800"/>
            <a:ext cx="12220448" cy="883920"/>
            <a:chOff x="-9144" y="6019800"/>
            <a:chExt cx="9165336" cy="883920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10800000">
              <a:off x="383" y="6327194"/>
              <a:ext cx="5182893" cy="53995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1668" y="564"/>
                </a:cxn>
                <a:cxn ang="0">
                  <a:pos x="3000" y="186"/>
                </a:cxn>
                <a:cxn ang="0">
                  <a:pos x="3000" y="6"/>
                </a:cxn>
                <a:cxn ang="0">
                  <a:pos x="0" y="0"/>
                </a:cxn>
              </a:cxnLst>
              <a:rect l="0" t="0" r="0" b="0"/>
              <a:pathLst>
                <a:path w="3000" h="595">
                  <a:moveTo>
                    <a:pt x="0" y="0"/>
                  </a:moveTo>
                  <a:cubicBezTo>
                    <a:pt x="174" y="102"/>
                    <a:pt x="1168" y="533"/>
                    <a:pt x="1668" y="564"/>
                  </a:cubicBezTo>
                  <a:cubicBezTo>
                    <a:pt x="2168" y="595"/>
                    <a:pt x="2778" y="279"/>
                    <a:pt x="3000" y="186"/>
                  </a:cubicBezTo>
                  <a:lnTo>
                    <a:pt x="3000" y="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pPr>
                <a:defRPr/>
              </a:pPr>
              <a:endParaRPr lang="en-US" sz="1800" kern="0">
                <a:solidFill>
                  <a:prstClr val="black"/>
                </a:solidFill>
              </a:endParaRPr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 rot="10800000">
              <a:off x="-9144" y="6019800"/>
              <a:ext cx="9165336" cy="84734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6" y="2"/>
                </a:cxn>
                <a:cxn ang="0">
                  <a:pos x="2542" y="0"/>
                </a:cxn>
                <a:cxn ang="0">
                  <a:pos x="4374" y="367"/>
                </a:cxn>
                <a:cxn ang="0">
                  <a:pos x="5766" y="55"/>
                </a:cxn>
                <a:cxn ang="0">
                  <a:pos x="5772" y="213"/>
                </a:cxn>
                <a:cxn ang="0">
                  <a:pos x="4302" y="439"/>
                </a:cxn>
                <a:cxn ang="0">
                  <a:pos x="1488" y="201"/>
                </a:cxn>
                <a:cxn ang="0">
                  <a:pos x="0" y="656"/>
                </a:cxn>
                <a:cxn ang="0">
                  <a:pos x="6" y="2"/>
                </a:cxn>
              </a:cxnLst>
              <a:rect l="0" t="0" r="0" b="0"/>
              <a:pathLst>
                <a:path w="5772" h="656">
                  <a:moveTo>
                    <a:pt x="6" y="2"/>
                  </a:moveTo>
                  <a:lnTo>
                    <a:pt x="2542" y="0"/>
                  </a:lnTo>
                  <a:cubicBezTo>
                    <a:pt x="2746" y="101"/>
                    <a:pt x="3828" y="367"/>
                    <a:pt x="4374" y="367"/>
                  </a:cubicBezTo>
                  <a:cubicBezTo>
                    <a:pt x="4920" y="367"/>
                    <a:pt x="5526" y="152"/>
                    <a:pt x="5766" y="55"/>
                  </a:cubicBezTo>
                  <a:lnTo>
                    <a:pt x="5772" y="213"/>
                  </a:lnTo>
                  <a:cubicBezTo>
                    <a:pt x="5670" y="257"/>
                    <a:pt x="5016" y="441"/>
                    <a:pt x="4302" y="439"/>
                  </a:cubicBezTo>
                  <a:cubicBezTo>
                    <a:pt x="3588" y="437"/>
                    <a:pt x="2205" y="165"/>
                    <a:pt x="1488" y="201"/>
                  </a:cubicBezTo>
                  <a:cubicBezTo>
                    <a:pt x="750" y="209"/>
                    <a:pt x="270" y="482"/>
                    <a:pt x="0" y="656"/>
                  </a:cubicBezTo>
                  <a:lnTo>
                    <a:pt x="6" y="2"/>
                  </a:lnTo>
                  <a:close/>
                </a:path>
              </a:pathLst>
            </a:custGeom>
            <a:solidFill>
              <a:srgbClr val="005A7E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pPr>
                <a:defRPr/>
              </a:pPr>
              <a:endParaRPr lang="en-US" sz="1800" kern="0">
                <a:solidFill>
                  <a:prstClr val="black"/>
                </a:solidFill>
              </a:endParaRPr>
            </a:p>
          </p:txBody>
        </p:sp>
        <p:sp>
          <p:nvSpPr>
            <p:cNvPr id="14" name="TextBox 13"/>
            <p:cNvSpPr txBox="1"/>
            <p:nvPr userDrawn="1"/>
          </p:nvSpPr>
          <p:spPr>
            <a:xfrm>
              <a:off x="5323900" y="6595943"/>
              <a:ext cx="3792658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b="1" i="1" dirty="0">
                  <a:solidFill>
                    <a:prstClr val="white"/>
                  </a:solidFill>
                  <a:latin typeface="Cambria" pitchFamily="18" charset="0"/>
                </a:rPr>
                <a:t>South Atlantic Fishery Management Council</a:t>
              </a:r>
            </a:p>
          </p:txBody>
        </p:sp>
        <p:pic>
          <p:nvPicPr>
            <p:cNvPr id="16" name="Picture 2"/>
            <p:cNvPicPr>
              <a:picLocks noChangeAspect="1" noChangeArrowheads="1"/>
            </p:cNvPicPr>
            <p:nvPr userDrawn="1"/>
          </p:nvPicPr>
          <p:blipFill>
            <a:blip r:embed="rId1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911891" y="6444324"/>
              <a:ext cx="760773" cy="383154"/>
            </a:xfrm>
            <a:prstGeom prst="rect">
              <a:avLst/>
            </a:prstGeom>
            <a:noFill/>
            <a:ln>
              <a:noFill/>
            </a:ln>
            <a:effectLst/>
          </p:spPr>
        </p:pic>
      </p:grpSp>
    </p:spTree>
    <p:extLst>
      <p:ext uri="{BB962C8B-B14F-4D97-AF65-F5344CB8AC3E}">
        <p14:creationId xmlns:p14="http://schemas.microsoft.com/office/powerpoint/2010/main" val="8642190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  <p:sldLayoutId id="2147483670" r:id="rId2"/>
    <p:sldLayoutId id="2147483671" r:id="rId3"/>
    <p:sldLayoutId id="2147483672" r:id="rId4"/>
    <p:sldLayoutId id="2147483673" r:id="rId5"/>
    <p:sldLayoutId id="2147483674" r:id="rId6"/>
    <p:sldLayoutId id="2147483675" r:id="rId7"/>
    <p:sldLayoutId id="2147483676" r:id="rId8"/>
    <p:sldLayoutId id="2147483677" r:id="rId9"/>
    <p:sldLayoutId id="2147483678" r:id="rId10"/>
    <p:sldLayoutId id="214748367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b="1" kern="1200">
          <a:solidFill>
            <a:schemeClr val="tx1"/>
          </a:solidFill>
          <a:latin typeface="Cambria" pitchFamily="18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Kathleen.Howington@safmc.net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9.xml"/><Relationship Id="rId4" Type="http://schemas.openxmlformats.org/officeDocument/2006/relationships/image" Target="../media/image9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9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9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9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fif"/><Relationship Id="rId2" Type="http://schemas.openxmlformats.org/officeDocument/2006/relationships/image" Target="../media/image4.jfif"/><Relationship Id="rId1" Type="http://schemas.openxmlformats.org/officeDocument/2006/relationships/slideLayout" Target="../slideLayouts/slideLayout9.xml"/><Relationship Id="rId4" Type="http://schemas.openxmlformats.org/officeDocument/2006/relationships/image" Target="../media/image6.jfif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ubtitle 5">
            <a:extLst>
              <a:ext uri="{FF2B5EF4-FFF2-40B4-BE49-F238E27FC236}">
                <a16:creationId xmlns:a16="http://schemas.microsoft.com/office/drawing/2014/main" id="{428DAAD0-0279-426C-9C53-5DD2DC1920A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828799" y="3886200"/>
            <a:ext cx="8643815" cy="2663092"/>
          </a:xfrm>
        </p:spPr>
        <p:txBody>
          <a:bodyPr>
            <a:normAutofit fontScale="77500" lnSpcReduction="20000"/>
          </a:bodyPr>
          <a:lstStyle/>
          <a:p>
            <a:r>
              <a:rPr lang="en-US" sz="3800" dirty="0"/>
              <a:t>October 10</a:t>
            </a:r>
            <a:r>
              <a:rPr lang="en-US" sz="3800" baseline="30000" dirty="0"/>
              <a:t>th</a:t>
            </a:r>
            <a:r>
              <a:rPr lang="en-US" sz="3800" dirty="0"/>
              <a:t> and 11</a:t>
            </a:r>
            <a:r>
              <a:rPr lang="en-US" sz="3800" baseline="30000" dirty="0"/>
              <a:t>th</a:t>
            </a:r>
          </a:p>
          <a:p>
            <a:endParaRPr lang="en-US" sz="3600" baseline="30000" dirty="0"/>
          </a:p>
          <a:p>
            <a:r>
              <a:rPr lang="en-US" sz="3900" dirty="0">
                <a:cs typeface="Calibri" panose="020F0502020204030204" pitchFamily="34" charset="0"/>
              </a:rPr>
              <a:t>Kathleen Cook Hollowell Howington </a:t>
            </a:r>
            <a:r>
              <a:rPr lang="en-US" sz="3900" dirty="0">
                <a:cs typeface="Calibri" panose="020F0502020204030204" pitchFamily="34" charset="0"/>
                <a:hlinkClick r:id="rId3"/>
              </a:rPr>
              <a:t>Kathleen.Howington@safmc.net</a:t>
            </a:r>
            <a:r>
              <a:rPr lang="en-US" sz="3900" dirty="0">
                <a:cs typeface="Calibri" panose="020F0502020204030204" pitchFamily="34" charset="0"/>
              </a:rPr>
              <a:t> </a:t>
            </a:r>
          </a:p>
          <a:p>
            <a:r>
              <a:rPr lang="en-US" sz="3900" dirty="0">
                <a:cs typeface="Calibri" panose="020F0502020204030204" pitchFamily="34" charset="0"/>
              </a:rPr>
              <a:t>864-431-3005 </a:t>
            </a:r>
          </a:p>
          <a:p>
            <a:r>
              <a:rPr lang="en-US" sz="3900" dirty="0">
                <a:cs typeface="Calibri" panose="020F0502020204030204" pitchFamily="34" charset="0"/>
              </a:rPr>
              <a:t> 843-571-4366</a:t>
            </a:r>
          </a:p>
          <a:p>
            <a:endParaRPr lang="en-US" sz="3600" dirty="0"/>
          </a:p>
        </p:txBody>
      </p:sp>
      <p:sp>
        <p:nvSpPr>
          <p:cNvPr id="10" name="Title 9">
            <a:extLst>
              <a:ext uri="{FF2B5EF4-FFF2-40B4-BE49-F238E27FC236}">
                <a16:creationId xmlns:a16="http://schemas.microsoft.com/office/drawing/2014/main" id="{E9C0C930-1103-427D-A629-7E7F15382C1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Information and Education</a:t>
            </a:r>
            <a:br>
              <a:rPr lang="en-US" dirty="0"/>
            </a:br>
            <a:r>
              <a:rPr lang="en-US" dirty="0"/>
              <a:t>Advisory Panel </a:t>
            </a:r>
          </a:p>
        </p:txBody>
      </p:sp>
    </p:spTree>
    <p:extLst>
      <p:ext uri="{BB962C8B-B14F-4D97-AF65-F5344CB8AC3E}">
        <p14:creationId xmlns:p14="http://schemas.microsoft.com/office/powerpoint/2010/main" val="122240184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237DA5-CDEF-4FED-9806-E4DC3C7D37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eTrips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A7441F-5C49-4346-9698-5EEE9141DC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AutoShape 2" descr="Image result for accsp">
            <a:extLst>
              <a:ext uri="{FF2B5EF4-FFF2-40B4-BE49-F238E27FC236}">
                <a16:creationId xmlns:a16="http://schemas.microsoft.com/office/drawing/2014/main" id="{4FCA2A02-C203-4D2D-B6AA-9868C1BD7690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43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537E64C-5A63-4AFC-BCA2-02C8E76F74D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69171" y="2849747"/>
            <a:ext cx="2091069" cy="2026870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D2EB13D0-6560-4D13-814E-AC7EBE4FAA7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27842" y="2672432"/>
            <a:ext cx="2976963" cy="2270369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53806B94-B71B-4E43-9644-616569203B0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16252" y="1966667"/>
            <a:ext cx="3681901" cy="36819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288375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2" algn="ctr"/>
            <a:r>
              <a:rPr lang="en-US" sz="4400" dirty="0">
                <a:latin typeface="Cambria" panose="02040503050406030204" pitchFamily="18" charset="0"/>
              </a:rPr>
              <a:t>Project Activities to date- Training Toolkit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dirty="0"/>
              <a:t>Video testimonials from captains in pilot - coming soon to project webpage</a:t>
            </a:r>
          </a:p>
          <a:p>
            <a:pPr lvl="0"/>
            <a:r>
              <a:rPr lang="en-US" dirty="0"/>
              <a:t>Online video training modules – coming soon to Council’s YouTube channel and project webpage</a:t>
            </a:r>
          </a:p>
          <a:p>
            <a:pPr lvl="0"/>
            <a:r>
              <a:rPr lang="en-US" dirty="0"/>
              <a:t>User’s Manual – How-To-Guide for using </a:t>
            </a:r>
            <a:r>
              <a:rPr lang="en-US" dirty="0" err="1"/>
              <a:t>eTrips</a:t>
            </a:r>
            <a:r>
              <a:rPr lang="en-US" dirty="0"/>
              <a:t>; coming soon to project webpage</a:t>
            </a:r>
          </a:p>
          <a:p>
            <a:pPr lvl="0"/>
            <a:r>
              <a:rPr lang="en-US" dirty="0"/>
              <a:t>Fact Sheets – under development</a:t>
            </a:r>
          </a:p>
          <a:p>
            <a:pPr lvl="0"/>
            <a:r>
              <a:rPr lang="en-US" dirty="0"/>
              <a:t>Other Resources – Laminated tally sheet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845205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0A9C01-81D7-4537-A578-8C3613AED1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Webpage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02467F-3564-4350-97E2-CB804AAB48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http://safmc.net/satl-federal-for-hire-electronic-reporting-outreach/</a:t>
            </a:r>
          </a:p>
        </p:txBody>
      </p:sp>
    </p:spTree>
    <p:extLst>
      <p:ext uri="{BB962C8B-B14F-4D97-AF65-F5344CB8AC3E}">
        <p14:creationId xmlns:p14="http://schemas.microsoft.com/office/powerpoint/2010/main" val="379669355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Finished Trainings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September 18</a:t>
            </a:r>
            <a:r>
              <a:rPr lang="en-US" baseline="30000" dirty="0"/>
              <a:t>th</a:t>
            </a:r>
            <a:r>
              <a:rPr lang="en-US" dirty="0"/>
              <a:t> webinar</a:t>
            </a:r>
          </a:p>
          <a:p>
            <a:pPr lvl="1"/>
            <a:r>
              <a:rPr lang="en-US" dirty="0"/>
              <a:t>7 registrants</a:t>
            </a:r>
          </a:p>
          <a:p>
            <a:pPr lvl="1"/>
            <a:r>
              <a:rPr lang="en-US" dirty="0"/>
              <a:t>5 attendees</a:t>
            </a:r>
          </a:p>
          <a:p>
            <a:r>
              <a:rPr lang="en-US" dirty="0"/>
              <a:t>Purpose</a:t>
            </a:r>
          </a:p>
          <a:p>
            <a:pPr lvl="1"/>
            <a:r>
              <a:rPr lang="en-US" dirty="0"/>
              <a:t>provide information about the amendment </a:t>
            </a:r>
          </a:p>
          <a:p>
            <a:pPr lvl="1"/>
            <a:r>
              <a:rPr lang="en-US" dirty="0"/>
              <a:t>tablet application trainings </a:t>
            </a:r>
          </a:p>
          <a:p>
            <a:pPr lvl="1"/>
            <a:r>
              <a:rPr lang="en-US" dirty="0"/>
              <a:t>setting up user accounts </a:t>
            </a:r>
          </a:p>
          <a:p>
            <a:r>
              <a:rPr lang="en-US" dirty="0"/>
              <a:t>Lessons learned</a:t>
            </a:r>
          </a:p>
          <a:p>
            <a:pPr lvl="1"/>
            <a:r>
              <a:rPr lang="en-US" dirty="0"/>
              <a:t>Make the webinar registration more obvious on webpage (1 registrant did not attend due to inability to find link)</a:t>
            </a:r>
          </a:p>
          <a:p>
            <a:pPr lvl="1"/>
            <a:r>
              <a:rPr lang="en-US" dirty="0"/>
              <a:t>Emphasize </a:t>
            </a:r>
            <a:r>
              <a:rPr lang="en-US" dirty="0" err="1"/>
              <a:t>inperson</a:t>
            </a:r>
            <a:r>
              <a:rPr lang="en-US" dirty="0"/>
              <a:t> training dates 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286330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0925" y="-99831"/>
            <a:ext cx="10972800" cy="1143000"/>
          </a:xfrm>
        </p:spPr>
        <p:txBody>
          <a:bodyPr/>
          <a:lstStyle/>
          <a:p>
            <a:r>
              <a:rPr lang="en-US" u="sng" dirty="0"/>
              <a:t>Future Trainings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7565" y="1093544"/>
            <a:ext cx="6577450" cy="5307256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en-US" u="sng" dirty="0"/>
              <a:t>In person Trainings</a:t>
            </a:r>
          </a:p>
          <a:p>
            <a:r>
              <a:rPr lang="en-US" dirty="0"/>
              <a:t>SC: 3,  October 24-26</a:t>
            </a:r>
            <a:r>
              <a:rPr lang="en-US" baseline="30000" dirty="0"/>
              <a:t>th</a:t>
            </a:r>
            <a:r>
              <a:rPr lang="en-US" dirty="0"/>
              <a:t> </a:t>
            </a:r>
          </a:p>
          <a:p>
            <a:pPr lvl="1"/>
            <a:r>
              <a:rPr lang="en-US" dirty="0" err="1"/>
              <a:t>Murrels</a:t>
            </a:r>
            <a:r>
              <a:rPr lang="en-US" dirty="0"/>
              <a:t> Inlet</a:t>
            </a:r>
          </a:p>
          <a:p>
            <a:pPr lvl="1"/>
            <a:r>
              <a:rPr lang="en-US" dirty="0" err="1"/>
              <a:t>Cahrleston</a:t>
            </a:r>
            <a:endParaRPr lang="en-US" dirty="0"/>
          </a:p>
          <a:p>
            <a:pPr lvl="1"/>
            <a:r>
              <a:rPr lang="en-US" dirty="0"/>
              <a:t>Bluffton</a:t>
            </a:r>
          </a:p>
          <a:p>
            <a:r>
              <a:rPr lang="en-US" dirty="0"/>
              <a:t>GA: 2, November 14</a:t>
            </a:r>
            <a:r>
              <a:rPr lang="en-US" baseline="30000" dirty="0"/>
              <a:t>th</a:t>
            </a:r>
            <a:r>
              <a:rPr lang="en-US" dirty="0"/>
              <a:t>-15</a:t>
            </a:r>
            <a:r>
              <a:rPr lang="en-US" baseline="30000" dirty="0"/>
              <a:t>th  </a:t>
            </a:r>
          </a:p>
          <a:p>
            <a:pPr lvl="1"/>
            <a:r>
              <a:rPr lang="en-US" dirty="0"/>
              <a:t>Brunswick</a:t>
            </a:r>
          </a:p>
          <a:p>
            <a:pPr lvl="1"/>
            <a:r>
              <a:rPr lang="en-US" dirty="0"/>
              <a:t>Savannah</a:t>
            </a:r>
          </a:p>
          <a:p>
            <a:r>
              <a:rPr lang="en-US" dirty="0"/>
              <a:t>NC: 3, TBD</a:t>
            </a:r>
          </a:p>
          <a:p>
            <a:r>
              <a:rPr lang="en-US" dirty="0"/>
              <a:t>FL: 4, TBD</a:t>
            </a: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4B7A7557-CC86-43C9-A906-1CD502D2D387}"/>
              </a:ext>
            </a:extLst>
          </p:cNvPr>
          <p:cNvGrpSpPr/>
          <p:nvPr/>
        </p:nvGrpSpPr>
        <p:grpSpPr>
          <a:xfrm>
            <a:off x="7215664" y="1263306"/>
            <a:ext cx="4169513" cy="5003119"/>
            <a:chOff x="8210746" y="1228354"/>
            <a:chExt cx="2328423" cy="3284734"/>
          </a:xfrm>
        </p:grpSpPr>
        <p:pic>
          <p:nvPicPr>
            <p:cNvPr id="10" name="Picture 9">
              <a:extLst>
                <a:ext uri="{FF2B5EF4-FFF2-40B4-BE49-F238E27FC236}">
                  <a16:creationId xmlns:a16="http://schemas.microsoft.com/office/drawing/2014/main" id="{F01D8AF0-A8CD-4A7F-AFB9-46F9A8CE2130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/>
            <a:srcRect l="11166" t="11457" r="15326" b="8618"/>
            <a:stretch/>
          </p:blipFill>
          <p:spPr>
            <a:xfrm>
              <a:off x="8210746" y="1228354"/>
              <a:ext cx="2328422" cy="3284734"/>
            </a:xfrm>
            <a:prstGeom prst="rect">
              <a:avLst/>
            </a:prstGeom>
          </p:spPr>
        </p:pic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B119026A-B1FA-42A2-A838-414A14202B01}"/>
                </a:ext>
              </a:extLst>
            </p:cNvPr>
            <p:cNvSpPr/>
            <p:nvPr/>
          </p:nvSpPr>
          <p:spPr>
            <a:xfrm>
              <a:off x="9323011" y="3832981"/>
              <a:ext cx="1216158" cy="50316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72992207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 Person Training Content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Technical assistance</a:t>
            </a:r>
          </a:p>
          <a:p>
            <a:r>
              <a:rPr lang="en-US" dirty="0"/>
              <a:t>Account assistance </a:t>
            </a:r>
          </a:p>
          <a:p>
            <a:r>
              <a:rPr lang="en-US" dirty="0"/>
              <a:t>Amendment background</a:t>
            </a:r>
          </a:p>
          <a:p>
            <a:r>
              <a:rPr lang="en-US" dirty="0"/>
              <a:t>Updates on amendment approval</a:t>
            </a:r>
          </a:p>
          <a:p>
            <a:r>
              <a:rPr lang="en-US" dirty="0" err="1"/>
              <a:t>eTrips</a:t>
            </a:r>
            <a:endParaRPr lang="en-US" dirty="0"/>
          </a:p>
          <a:p>
            <a:r>
              <a:rPr lang="en-US" dirty="0"/>
              <a:t>SAFIS</a:t>
            </a:r>
          </a:p>
          <a:p>
            <a:r>
              <a:rPr lang="en-US" dirty="0"/>
              <a:t>State representative input (content will vary)</a:t>
            </a:r>
          </a:p>
          <a:p>
            <a:r>
              <a:rPr lang="en-US" dirty="0"/>
              <a:t>Hands on trainings with tablets and computers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45241" y="1600201"/>
            <a:ext cx="2291538" cy="11759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4944433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Webinar Content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Amendment background</a:t>
            </a:r>
          </a:p>
          <a:p>
            <a:r>
              <a:rPr lang="en-US" dirty="0"/>
              <a:t>Updates on amendment approval</a:t>
            </a:r>
          </a:p>
          <a:p>
            <a:r>
              <a:rPr lang="en-US" dirty="0" err="1"/>
              <a:t>eTrips</a:t>
            </a:r>
            <a:endParaRPr lang="en-US" dirty="0"/>
          </a:p>
          <a:p>
            <a:r>
              <a:rPr lang="en-US" dirty="0"/>
              <a:t>SAFIS</a:t>
            </a:r>
          </a:p>
          <a:p>
            <a:r>
              <a:rPr lang="en-US" dirty="0"/>
              <a:t>Question and Answer 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94352" y="1266704"/>
            <a:ext cx="1642518" cy="11125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051675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Continue outreach via webinars and electronic resources  </a:t>
            </a:r>
          </a:p>
          <a:p>
            <a:pPr lvl="0"/>
            <a:r>
              <a:rPr lang="en-US" dirty="0"/>
              <a:t>Continue quarterly training sessions  for for-hire captains </a:t>
            </a:r>
          </a:p>
          <a:p>
            <a:r>
              <a:rPr lang="en-US" dirty="0"/>
              <a:t>Law enforcement</a:t>
            </a:r>
          </a:p>
          <a:p>
            <a:pPr lvl="1"/>
            <a:r>
              <a:rPr lang="en-US" dirty="0"/>
              <a:t>Application is in development</a:t>
            </a:r>
          </a:p>
          <a:p>
            <a:pPr lvl="2"/>
            <a:r>
              <a:rPr lang="en-US" dirty="0"/>
              <a:t>Finalize app</a:t>
            </a:r>
          </a:p>
          <a:p>
            <a:pPr lvl="2"/>
            <a:r>
              <a:rPr lang="en-US" dirty="0"/>
              <a:t>Get feed back from Law enforcement officials</a:t>
            </a:r>
          </a:p>
          <a:p>
            <a:pPr lvl="2"/>
            <a:r>
              <a:rPr lang="en-US" dirty="0"/>
              <a:t>Develop training materials for electronic reporting compliance mobile app</a:t>
            </a:r>
          </a:p>
          <a:p>
            <a:pPr lvl="2"/>
            <a:r>
              <a:rPr lang="en-US" dirty="0"/>
              <a:t>Pre-implementation training via monthly video webinars</a:t>
            </a:r>
          </a:p>
          <a:p>
            <a:pPr lvl="0"/>
            <a:r>
              <a:rPr lang="en-US" dirty="0"/>
              <a:t>Develop a 24/7 Help Desk for captains and law enforcement to troubleshoot reporting issues</a:t>
            </a:r>
          </a:p>
          <a:p>
            <a:pPr lvl="0"/>
            <a:r>
              <a:rPr lang="en-US" dirty="0"/>
              <a:t>SAFMC Fishermen Forum discussion board</a:t>
            </a:r>
          </a:p>
          <a:p>
            <a:pPr lvl="1"/>
            <a:endParaRPr lang="en-US" dirty="0"/>
          </a:p>
          <a:p>
            <a:endParaRPr lang="en-US" dirty="0"/>
          </a:p>
        </p:txBody>
      </p:sp>
      <p:sp>
        <p:nvSpPr>
          <p:cNvPr id="4" name="Title 2">
            <a:extLst/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Future Objectives of the outreach project</a:t>
            </a:r>
          </a:p>
        </p:txBody>
      </p:sp>
    </p:spTree>
    <p:extLst>
      <p:ext uri="{BB962C8B-B14F-4D97-AF65-F5344CB8AC3E}">
        <p14:creationId xmlns:p14="http://schemas.microsoft.com/office/powerpoint/2010/main" val="40562742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7CDC3D-2A2C-49AA-B176-D78E7EEE5E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AP Input – Suggestions for Outreach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B9FF88-7BC7-44E1-B29F-052DECC047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Any additional outreach materials needed?</a:t>
            </a:r>
          </a:p>
          <a:p>
            <a:pPr lvl="0"/>
            <a:endParaRPr lang="en-US" dirty="0"/>
          </a:p>
          <a:p>
            <a:pPr lvl="0"/>
            <a:r>
              <a:rPr lang="en-US" dirty="0"/>
              <a:t>Social media – how to connect?</a:t>
            </a:r>
          </a:p>
          <a:p>
            <a:pPr lvl="0"/>
            <a:endParaRPr lang="en-US" dirty="0"/>
          </a:p>
          <a:p>
            <a:pPr lvl="0"/>
            <a:r>
              <a:rPr lang="en-US" dirty="0"/>
              <a:t>State specific needs?</a:t>
            </a:r>
          </a:p>
          <a:p>
            <a:pPr lvl="0"/>
            <a:endParaRPr lang="en-US" dirty="0"/>
          </a:p>
          <a:p>
            <a:pPr lvl="0"/>
            <a:r>
              <a:rPr lang="en-US" dirty="0"/>
              <a:t>Incentives for attending training?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94203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1A5F3E58-1A6B-4245-BD88-CDCF004A81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65FCBC59-11F1-4C3D-883D-BAF472EC29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dirty="0"/>
              <a:t>Electronic Reporting Amendment - Overview </a:t>
            </a:r>
          </a:p>
          <a:p>
            <a:pPr lvl="0"/>
            <a:r>
              <a:rPr lang="en-US" dirty="0"/>
              <a:t>Outreach for For-Hire Captains </a:t>
            </a:r>
          </a:p>
          <a:p>
            <a:pPr lvl="0"/>
            <a:r>
              <a:rPr lang="en-US" dirty="0"/>
              <a:t>Outreach for Law Enforcement Officers</a:t>
            </a:r>
          </a:p>
          <a:p>
            <a:pPr lvl="0"/>
            <a:r>
              <a:rPr lang="en-US" dirty="0"/>
              <a:t>Project Activities</a:t>
            </a:r>
          </a:p>
          <a:p>
            <a:pPr lvl="0"/>
            <a:r>
              <a:rPr lang="en-US" dirty="0"/>
              <a:t>Future Steps</a:t>
            </a:r>
          </a:p>
        </p:txBody>
      </p:sp>
    </p:spTree>
    <p:extLst>
      <p:ext uri="{BB962C8B-B14F-4D97-AF65-F5344CB8AC3E}">
        <p14:creationId xmlns:p14="http://schemas.microsoft.com/office/powerpoint/2010/main" val="17417369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0C59D5AD-6C98-4AB4-A7AD-3C5D0CB9EE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Electronic reporting: What and Why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AB068008-8B72-49AA-BB35-1F8F01B2C1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310641"/>
            <a:ext cx="11102342" cy="5227320"/>
          </a:xfrm>
        </p:spPr>
        <p:txBody>
          <a:bodyPr>
            <a:normAutofit fontScale="77500" lnSpcReduction="20000"/>
          </a:bodyPr>
          <a:lstStyle/>
          <a:p>
            <a:r>
              <a:rPr lang="en-US" dirty="0"/>
              <a:t>E-Reporting: when fishermen self report daily fishing efforts via electronic devices</a:t>
            </a:r>
          </a:p>
          <a:p>
            <a:r>
              <a:rPr lang="en-US" dirty="0"/>
              <a:t>Federal Charter fishermen in the Southeast US </a:t>
            </a:r>
          </a:p>
          <a:p>
            <a:pPr lvl="1"/>
            <a:r>
              <a:rPr lang="en-US" dirty="0"/>
              <a:t>do not currently have a reporting system: </a:t>
            </a:r>
          </a:p>
          <a:p>
            <a:pPr lvl="1"/>
            <a:r>
              <a:rPr lang="en-US" b="1" dirty="0"/>
              <a:t>Marine Recreational Information Program </a:t>
            </a:r>
            <a:r>
              <a:rPr lang="en-US" dirty="0"/>
              <a:t>(MRIP)</a:t>
            </a:r>
          </a:p>
          <a:p>
            <a:pPr lvl="1"/>
            <a:r>
              <a:rPr lang="en-US" dirty="0"/>
              <a:t>Uncertain management decisions </a:t>
            </a:r>
          </a:p>
          <a:p>
            <a:endParaRPr lang="en-US" dirty="0"/>
          </a:p>
          <a:p>
            <a:r>
              <a:rPr lang="en-US" dirty="0">
                <a:solidFill>
                  <a:prstClr val="black"/>
                </a:solidFill>
              </a:rPr>
              <a:t>Better data means better understanding of species, more accurate models, and more informed management decisions. </a:t>
            </a:r>
          </a:p>
          <a:p>
            <a:r>
              <a:rPr lang="en-US" dirty="0">
                <a:solidFill>
                  <a:prstClr val="black"/>
                </a:solidFill>
              </a:rPr>
              <a:t>Electronic reporting has been shown to:</a:t>
            </a:r>
          </a:p>
          <a:p>
            <a:pPr lvl="1">
              <a:defRPr/>
            </a:pPr>
            <a:r>
              <a:rPr lang="en-US" dirty="0">
                <a:solidFill>
                  <a:prstClr val="black"/>
                </a:solidFill>
              </a:rPr>
              <a:t>Increase accuracy of data by removing estimates</a:t>
            </a:r>
          </a:p>
          <a:p>
            <a:pPr lvl="1">
              <a:defRPr/>
            </a:pPr>
            <a:r>
              <a:rPr lang="en-US" dirty="0">
                <a:solidFill>
                  <a:prstClr val="black"/>
                </a:solidFill>
              </a:rPr>
              <a:t>Near real time data can be available</a:t>
            </a:r>
          </a:p>
          <a:p>
            <a:pPr lvl="1">
              <a:defRPr/>
            </a:pPr>
            <a:r>
              <a:rPr lang="en-US" dirty="0">
                <a:solidFill>
                  <a:prstClr val="black"/>
                </a:solidFill>
              </a:rPr>
              <a:t>No legibility </a:t>
            </a:r>
            <a:r>
              <a:rPr lang="en-US" dirty="0"/>
              <a:t>issues that are common to paper forms</a:t>
            </a:r>
          </a:p>
          <a:p>
            <a:pPr lvl="1">
              <a:defRPr/>
            </a:pPr>
            <a:r>
              <a:rPr lang="en-US" dirty="0">
                <a:solidFill>
                  <a:prstClr val="black"/>
                </a:solidFill>
              </a:rPr>
              <a:t>No recall bias due to quick reporting time</a:t>
            </a:r>
          </a:p>
          <a:p>
            <a:pPr lvl="1">
              <a:defRPr/>
            </a:pPr>
            <a:r>
              <a:rPr lang="en-US" dirty="0">
                <a:solidFill>
                  <a:prstClr val="black"/>
                </a:solidFill>
              </a:rPr>
              <a:t>Confidence in data is improved</a:t>
            </a:r>
          </a:p>
          <a:p>
            <a:pPr marL="0" indent="0" algn="ctr">
              <a:buNone/>
            </a:pPr>
            <a:endParaRPr lang="en-US" dirty="0">
              <a:solidFill>
                <a:prstClr val="black"/>
              </a:solidFill>
            </a:endParaRPr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endParaRPr lang="en-US" dirty="0"/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19053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457201"/>
            <a:ext cx="10972800" cy="5668964"/>
          </a:xfrm>
        </p:spPr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en-US" b="1" dirty="0"/>
              <a:t>Amendment 39 to the Fishery Management Plan for the Snapper Grouper Fishery of the South Atlantic Region </a:t>
            </a:r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b="1" dirty="0"/>
              <a:t>Amendment 9 to the Fishery Management Plan for the Dolphin and Wahoo Fishery of the Atlantic </a:t>
            </a:r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b="1" dirty="0"/>
              <a:t>Amendment 27 to the Fishery Management Plan for the Coastal Migratory </a:t>
            </a:r>
            <a:r>
              <a:rPr lang="en-US" b="1" dirty="0" err="1"/>
              <a:t>Pelagics</a:t>
            </a:r>
            <a:r>
              <a:rPr lang="en-US" b="1" dirty="0"/>
              <a:t> Fishery of the Gulf of Mexico and Atlantic Region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98439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BA99CD-4A84-4930-A4C8-619BD683DE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5097" y="405353"/>
            <a:ext cx="11337303" cy="5720811"/>
          </a:xfrm>
          <a:ln>
            <a:solidFill>
              <a:schemeClr val="accent1"/>
            </a:solidFill>
          </a:ln>
        </p:spPr>
        <p:txBody>
          <a:bodyPr>
            <a:normAutofit fontScale="85000" lnSpcReduction="10000"/>
          </a:bodyPr>
          <a:lstStyle/>
          <a:p>
            <a:pPr marL="0" indent="0" algn="ctr">
              <a:buNone/>
            </a:pPr>
            <a:r>
              <a:rPr lang="en-US" dirty="0"/>
              <a:t>All charter vessel operators with a federal for-hire permit</a:t>
            </a:r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dirty="0"/>
              <a:t>       </a:t>
            </a:r>
            <a:r>
              <a:rPr lang="en-US" dirty="0">
                <a:ln>
                  <a:solidFill>
                    <a:schemeClr val="accent2"/>
                  </a:solidFill>
                </a:ln>
              </a:rPr>
              <a:t>Snapper Grouper</a:t>
            </a:r>
            <a:r>
              <a:rPr lang="en-US" dirty="0"/>
              <a:t>	</a:t>
            </a:r>
            <a:r>
              <a:rPr lang="en-US" dirty="0">
                <a:ln>
                  <a:solidFill>
                    <a:schemeClr val="accent1"/>
                  </a:solidFill>
                </a:ln>
              </a:rPr>
              <a:t>      Dolphin Wahoo</a:t>
            </a:r>
            <a:r>
              <a:rPr lang="en-US" dirty="0"/>
              <a:t> 	     </a:t>
            </a:r>
            <a:r>
              <a:rPr lang="en-US" dirty="0">
                <a:ln>
                  <a:solidFill>
                    <a:schemeClr val="accent3"/>
                  </a:solidFill>
                </a:ln>
              </a:rPr>
              <a:t>Coastal Migratory 									Pelagic  </a:t>
            </a:r>
          </a:p>
          <a:p>
            <a:pPr marL="0" indent="0" algn="ctr">
              <a:buNone/>
            </a:pPr>
            <a:endParaRPr lang="en-US" b="1" u="sng" dirty="0"/>
          </a:p>
          <a:p>
            <a:pPr marL="0" indent="0" algn="ctr">
              <a:buNone/>
            </a:pPr>
            <a:endParaRPr lang="en-US" b="1" dirty="0"/>
          </a:p>
          <a:p>
            <a:pPr marL="0" indent="0" algn="ctr">
              <a:buNone/>
            </a:pPr>
            <a:r>
              <a:rPr lang="en-US" dirty="0"/>
              <a:t>Will be required to report fishing data via a NMFS certified reporting tool</a:t>
            </a:r>
          </a:p>
          <a:p>
            <a:pPr marL="0" indent="0" algn="ctr">
              <a:buNone/>
            </a:pPr>
            <a:r>
              <a:rPr lang="en-US" dirty="0"/>
              <a:t>On a </a:t>
            </a:r>
            <a:r>
              <a:rPr lang="en-US" u="sng" dirty="0"/>
              <a:t>Weekly </a:t>
            </a:r>
            <a:r>
              <a:rPr lang="en-US" dirty="0"/>
              <a:t>basis</a:t>
            </a:r>
          </a:p>
          <a:p>
            <a:pPr lvl="0"/>
            <a:endParaRPr lang="en-US" sz="2400" b="1" u="sng" dirty="0">
              <a:highlight>
                <a:srgbClr val="FFFF00"/>
              </a:highlight>
            </a:endParaRPr>
          </a:p>
          <a:p>
            <a:pPr lvl="0"/>
            <a:endParaRPr lang="en-US" sz="2400" dirty="0">
              <a:highlight>
                <a:srgbClr val="FFFF00"/>
              </a:highlight>
            </a:endParaRPr>
          </a:p>
          <a:p>
            <a:r>
              <a:rPr lang="en-US" dirty="0"/>
              <a:t>Amendment approved by Council – Dec 2016</a:t>
            </a:r>
          </a:p>
          <a:p>
            <a:r>
              <a:rPr lang="en-US" dirty="0"/>
              <a:t>Under Review by NMFS – in progress</a:t>
            </a:r>
          </a:p>
          <a:p>
            <a:r>
              <a:rPr lang="en-US" dirty="0"/>
              <a:t>Anticipated implementation – 2018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DE11611-3C33-4B26-AA4C-D023CC665A3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7713" y="1833118"/>
            <a:ext cx="2353357" cy="1042201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071254AC-A897-43C7-85B8-14DAD285FA5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26508" y="1833118"/>
            <a:ext cx="1663462" cy="1250923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3253B8CC-7A0E-4653-95EA-357D53BCFDC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6440" y="2121477"/>
            <a:ext cx="2665099" cy="7538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02165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202AFB-0799-4660-A318-0FF2D5C78D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Future Reporting Requirements </a:t>
            </a:r>
          </a:p>
        </p:txBody>
      </p:sp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8449A914-B8BC-43D4-9F63-CF66BDAFA5EF}"/>
              </a:ext>
            </a:extLst>
          </p:cNvPr>
          <p:cNvGraphicFramePr>
            <a:graphicFrameLocks noGrp="1"/>
          </p:cNvGraphicFramePr>
          <p:nvPr>
            <p:ph idx="1"/>
            <p:extLst/>
          </p:nvPr>
        </p:nvGraphicFramePr>
        <p:xfrm>
          <a:off x="967619" y="1417637"/>
          <a:ext cx="10261600" cy="4808990"/>
        </p:xfrm>
        <a:graphic>
          <a:graphicData uri="http://schemas.openxmlformats.org/drawingml/2006/table">
            <a:tbl>
              <a:tblPr firstRow="1" firstCol="1" bandRow="1"/>
              <a:tblGrid>
                <a:gridCol w="5157410">
                  <a:extLst>
                    <a:ext uri="{9D8B030D-6E8A-4147-A177-3AD203B41FA5}">
                      <a16:colId xmlns:a16="http://schemas.microsoft.com/office/drawing/2014/main" val="2409146548"/>
                    </a:ext>
                  </a:extLst>
                </a:gridCol>
                <a:gridCol w="5104190">
                  <a:extLst>
                    <a:ext uri="{9D8B030D-6E8A-4147-A177-3AD203B41FA5}">
                      <a16:colId xmlns:a16="http://schemas.microsoft.com/office/drawing/2014/main" val="2850859956"/>
                    </a:ext>
                  </a:extLst>
                </a:gridCol>
              </a:tblGrid>
              <a:tr h="480899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Captain ID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Vessel ID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26676677"/>
                  </a:ext>
                </a:extLst>
              </a:tr>
              <a:tr h="480899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Start and end date of trip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Start and end time of trip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05941690"/>
                  </a:ext>
                </a:extLst>
              </a:tr>
              <a:tr h="480899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Start and end location (port)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Hours within the trip fished  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37054736"/>
                  </a:ext>
                </a:extLst>
              </a:tr>
              <a:tr h="480899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Number of crew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Number of anglers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45541921"/>
                  </a:ext>
                </a:extLst>
              </a:tr>
              <a:tr h="480899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Average depth fished (can be a range)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Location of fishing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73622003"/>
                  </a:ext>
                </a:extLst>
              </a:tr>
              <a:tr h="480899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Target Species (can be categories or groups)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All species caught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4226327"/>
                  </a:ext>
                </a:extLst>
              </a:tr>
              <a:tr h="480899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Number of each species kept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Number of each species released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99315736"/>
                  </a:ext>
                </a:extLst>
              </a:tr>
              <a:tr h="480899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Gear used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Charter fee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76307188"/>
                  </a:ext>
                </a:extLst>
              </a:tr>
              <a:tr h="480899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Fuel used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Cost of fuel (per gallon)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06077202"/>
                  </a:ext>
                </a:extLst>
              </a:tr>
              <a:tr h="480899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Did</a:t>
                      </a:r>
                      <a:r>
                        <a:rPr lang="en-US" sz="2000" baseline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not fish days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6522037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337756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1A5F3E58-1A6B-4245-BD88-CDCF004A81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454" y="0"/>
            <a:ext cx="10972800" cy="1143000"/>
          </a:xfrm>
        </p:spPr>
        <p:txBody>
          <a:bodyPr>
            <a:normAutofit fontScale="90000"/>
          </a:bodyPr>
          <a:lstStyle/>
          <a:p>
            <a:r>
              <a:rPr lang="en-US" dirty="0"/>
              <a:t>Objectives of the outreach project: Year 1 objectives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65FCBC59-11F1-4C3D-883D-BAF472EC29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0194" y="1220770"/>
            <a:ext cx="11533695" cy="5066908"/>
          </a:xfrm>
        </p:spPr>
        <p:txBody>
          <a:bodyPr>
            <a:normAutofit fontScale="85000" lnSpcReduction="20000"/>
          </a:bodyPr>
          <a:lstStyle/>
          <a:p>
            <a:r>
              <a:rPr lang="en-US" dirty="0"/>
              <a:t>Develop partnership with ACCSP, States, and Harbor Light Software, Inc. </a:t>
            </a:r>
          </a:p>
          <a:p>
            <a:r>
              <a:rPr lang="en-US" dirty="0"/>
              <a:t>Develop Outreach Targeting For-Hire permit holders/captains</a:t>
            </a:r>
          </a:p>
          <a:p>
            <a:pPr lvl="1"/>
            <a:r>
              <a:rPr lang="en-US" dirty="0"/>
              <a:t>Training toolkit </a:t>
            </a:r>
          </a:p>
          <a:p>
            <a:pPr lvl="2"/>
            <a:r>
              <a:rPr lang="en-US" dirty="0"/>
              <a:t>tablet-based app </a:t>
            </a:r>
          </a:p>
          <a:p>
            <a:pPr lvl="2"/>
            <a:r>
              <a:rPr lang="en-US" dirty="0"/>
              <a:t>online video training modules</a:t>
            </a:r>
          </a:p>
          <a:p>
            <a:pPr lvl="2"/>
            <a:r>
              <a:rPr lang="en-US" dirty="0"/>
              <a:t>fact sheets</a:t>
            </a:r>
          </a:p>
          <a:p>
            <a:pPr lvl="2"/>
            <a:r>
              <a:rPr lang="en-US" dirty="0"/>
              <a:t>user’s manual</a:t>
            </a:r>
          </a:p>
          <a:p>
            <a:pPr lvl="1"/>
            <a:r>
              <a:rPr lang="en-US" dirty="0"/>
              <a:t>Project webpage</a:t>
            </a:r>
          </a:p>
          <a:p>
            <a:pPr lvl="1"/>
            <a:r>
              <a:rPr lang="en-US" dirty="0"/>
              <a:t>Pre-implementation training </a:t>
            </a:r>
          </a:p>
          <a:p>
            <a:pPr lvl="2"/>
            <a:r>
              <a:rPr lang="en-US" dirty="0"/>
              <a:t> quarterly webinars </a:t>
            </a:r>
          </a:p>
          <a:p>
            <a:pPr lvl="2"/>
            <a:r>
              <a:rPr lang="en-US" dirty="0"/>
              <a:t> in-person sessions</a:t>
            </a:r>
          </a:p>
          <a:p>
            <a:r>
              <a:rPr lang="en-US" dirty="0"/>
              <a:t>Develop Outreach for Law Enforcement Officers on Electronic Reporting </a:t>
            </a:r>
          </a:p>
          <a:p>
            <a:pPr lvl="1"/>
            <a:r>
              <a:rPr lang="en-US" dirty="0"/>
              <a:t>Electronic Reporting compliance mobile app</a:t>
            </a:r>
          </a:p>
          <a:p>
            <a:pPr lvl="1"/>
            <a:r>
              <a:rPr lang="en-US" dirty="0"/>
              <a:t>Quarterly webinar training</a:t>
            </a:r>
          </a:p>
        </p:txBody>
      </p:sp>
    </p:spTree>
    <p:extLst>
      <p:ext uri="{BB962C8B-B14F-4D97-AF65-F5344CB8AC3E}">
        <p14:creationId xmlns:p14="http://schemas.microsoft.com/office/powerpoint/2010/main" val="22643300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Objectives of the Outreach project: Year 2 objectives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Continue Outreach  </a:t>
            </a:r>
          </a:p>
          <a:p>
            <a:pPr lvl="0"/>
            <a:r>
              <a:rPr lang="en-US" dirty="0"/>
              <a:t>Continue quarterly training sessions  </a:t>
            </a:r>
          </a:p>
          <a:p>
            <a:pPr lvl="1"/>
            <a:r>
              <a:rPr lang="en-US" dirty="0"/>
              <a:t>for-hire captains </a:t>
            </a:r>
          </a:p>
          <a:p>
            <a:pPr lvl="1"/>
            <a:r>
              <a:rPr lang="en-US" dirty="0"/>
              <a:t>law enforcement officers</a:t>
            </a:r>
          </a:p>
          <a:p>
            <a:pPr lvl="0"/>
            <a:r>
              <a:rPr lang="en-US" dirty="0"/>
              <a:t>Develop a 24/7 Help Desk for captains to troubleshoot reporting issues</a:t>
            </a:r>
          </a:p>
          <a:p>
            <a:pPr lvl="0"/>
            <a:r>
              <a:rPr lang="en-US" dirty="0"/>
              <a:t>SAFMC Fishermen Forum discussion board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993076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eTrips</a:t>
            </a:r>
            <a:r>
              <a:rPr lang="en-US" dirty="0"/>
              <a:t> Mobile Application Pilot Project 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1"/>
            <a:r>
              <a:rPr lang="en-US" dirty="0"/>
              <a:t>ACCSP, Harbor Light Software, and states</a:t>
            </a:r>
          </a:p>
          <a:p>
            <a:pPr lvl="1"/>
            <a:r>
              <a:rPr lang="en-US" dirty="0"/>
              <a:t>Tablet Based application for trip reporting</a:t>
            </a:r>
          </a:p>
          <a:p>
            <a:pPr lvl="1"/>
            <a:r>
              <a:rPr lang="en-US" dirty="0"/>
              <a:t>Data collection from actual trips has begun and is ongoing</a:t>
            </a:r>
          </a:p>
          <a:p>
            <a:pPr lvl="2"/>
            <a:r>
              <a:rPr lang="en-US" dirty="0"/>
              <a:t>As of 9/25/17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r>
              <a:rPr lang="en-US" dirty="0"/>
              <a:t>Possible NMFS Approved application</a:t>
            </a:r>
          </a:p>
          <a:p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endParaRPr lang="en-US" dirty="0"/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F0E0DA17-7BB6-45C3-8FD6-86686E8A2FA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8836386"/>
              </p:ext>
            </p:extLst>
          </p:nvPr>
        </p:nvGraphicFramePr>
        <p:xfrm>
          <a:off x="3628353" y="2924350"/>
          <a:ext cx="5855011" cy="235466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925711">
                  <a:extLst>
                    <a:ext uri="{9D8B030D-6E8A-4147-A177-3AD203B41FA5}">
                      <a16:colId xmlns:a16="http://schemas.microsoft.com/office/drawing/2014/main" val="4180441849"/>
                    </a:ext>
                  </a:extLst>
                </a:gridCol>
                <a:gridCol w="1847833">
                  <a:extLst>
                    <a:ext uri="{9D8B030D-6E8A-4147-A177-3AD203B41FA5}">
                      <a16:colId xmlns:a16="http://schemas.microsoft.com/office/drawing/2014/main" val="2725095580"/>
                    </a:ext>
                  </a:extLst>
                </a:gridCol>
                <a:gridCol w="2081467">
                  <a:extLst>
                    <a:ext uri="{9D8B030D-6E8A-4147-A177-3AD203B41FA5}">
                      <a16:colId xmlns:a16="http://schemas.microsoft.com/office/drawing/2014/main" val="211899303"/>
                    </a:ext>
                  </a:extLst>
                </a:gridCol>
              </a:tblGrid>
              <a:tr h="624127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State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Participants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Trips Logged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3279036693"/>
                  </a:ext>
                </a:extLst>
              </a:tr>
              <a:tr h="354617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NC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5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150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862131757"/>
                  </a:ext>
                </a:extLst>
              </a:tr>
              <a:tr h="340433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SC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4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49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2556681977"/>
                  </a:ext>
                </a:extLst>
              </a:tr>
              <a:tr h="340433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GA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3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77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911715026"/>
                  </a:ext>
                </a:extLst>
              </a:tr>
              <a:tr h="354617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FL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6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84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2924624031"/>
                  </a:ext>
                </a:extLst>
              </a:tr>
              <a:tr h="340433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Total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18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360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41885026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2846777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itle 1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SAFMC_running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812</TotalTime>
  <Words>819</Words>
  <Application>Microsoft Office PowerPoint</Application>
  <PresentationFormat>Widescreen</PresentationFormat>
  <Paragraphs>191</Paragraphs>
  <Slides>18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18</vt:i4>
      </vt:variant>
    </vt:vector>
  </HeadingPairs>
  <TitlesOfParts>
    <vt:vector size="26" baseType="lpstr">
      <vt:lpstr>Arial</vt:lpstr>
      <vt:lpstr>Calibri</vt:lpstr>
      <vt:lpstr>Cambria</vt:lpstr>
      <vt:lpstr>Constantia</vt:lpstr>
      <vt:lpstr>Times New Roman</vt:lpstr>
      <vt:lpstr>Wingdings 2</vt:lpstr>
      <vt:lpstr>Title 1</vt:lpstr>
      <vt:lpstr>1_SAFMC_running</vt:lpstr>
      <vt:lpstr>Information and Education Advisory Panel </vt:lpstr>
      <vt:lpstr>PowerPoint Presentation</vt:lpstr>
      <vt:lpstr> Electronic reporting: What and Why</vt:lpstr>
      <vt:lpstr>PowerPoint Presentation</vt:lpstr>
      <vt:lpstr>PowerPoint Presentation</vt:lpstr>
      <vt:lpstr>Future Reporting Requirements </vt:lpstr>
      <vt:lpstr>Objectives of the outreach project: Year 1 objectives</vt:lpstr>
      <vt:lpstr>Objectives of the Outreach project: Year 2 objectives</vt:lpstr>
      <vt:lpstr>eTrips Mobile Application Pilot Project </vt:lpstr>
      <vt:lpstr>eTrips</vt:lpstr>
      <vt:lpstr>Project Activities to date- Training Toolkit</vt:lpstr>
      <vt:lpstr>Webpage</vt:lpstr>
      <vt:lpstr>Finished Trainings</vt:lpstr>
      <vt:lpstr>Future Trainings</vt:lpstr>
      <vt:lpstr>In Person Training Content</vt:lpstr>
      <vt:lpstr>Webinar Content</vt:lpstr>
      <vt:lpstr>Future Objectives of the outreach project</vt:lpstr>
      <vt:lpstr>AP Input – Suggestions for Outreach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Kathleen Howington</dc:creator>
  <cp:lastModifiedBy>Kathleen Howington</cp:lastModifiedBy>
  <cp:revision>34</cp:revision>
  <dcterms:created xsi:type="dcterms:W3CDTF">2017-08-02T14:13:33Z</dcterms:created>
  <dcterms:modified xsi:type="dcterms:W3CDTF">2017-09-25T20:17:16Z</dcterms:modified>
</cp:coreProperties>
</file>