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4" r:id="rId18"/>
    <p:sldId id="275" r:id="rId19"/>
    <p:sldId id="276" r:id="rId20"/>
    <p:sldId id="277" r:id="rId21"/>
  </p:sldIdLst>
  <p:sldSz cx="9144000" cy="5143500" type="screen16x9"/>
  <p:notesSz cx="6858000" cy="9144000"/>
  <p:embeddedFontLst>
    <p:embeddedFont>
      <p:font typeface="Arial Narrow" panose="020B0606020202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hUH2bDj7e+MNWVYMUjYPiLo/S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3E0450-F93A-441C-B6FD-185E5C6766C1}">
  <a:tblStyle styleId="{943E0450-F93A-441C-B6FD-185E5C6766C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0930" autoAdjust="0"/>
  </p:normalViewPr>
  <p:slideViewPr>
    <p:cSldViewPr snapToGrid="0">
      <p:cViewPr varScale="1">
        <p:scale>
          <a:sx n="95" d="100"/>
          <a:sy n="95" d="100"/>
        </p:scale>
        <p:origin x="100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p:txBody>
      </p:sp>
      <p:sp>
        <p:nvSpPr>
          <p:cNvPr id="40" name="Google Shape;4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7e39fd56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f7e39fd5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22222"/>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abff0f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3eabff0f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1000"/>
              </a:spcAft>
              <a:buSzPts val="1100"/>
              <a:buNone/>
            </a:pPr>
            <a:endParaRPr sz="1000" dirty="0">
              <a:solidFill>
                <a:schemeClr val="dk1"/>
              </a:solidFill>
              <a:latin typeface="Cambria"/>
              <a:ea typeface="Cambria"/>
              <a:cs typeface="Cambria"/>
              <a:sym typeface="Cambr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04ed9d04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2a04ed9d0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sz="8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137e7d9b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a137e7d9b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700" dirty="0">
              <a:solidFill>
                <a:srgbClr val="7F7F7F"/>
              </a:solidFill>
              <a:latin typeface="Cambria"/>
              <a:ea typeface="Cambria"/>
              <a:cs typeface="Cambria"/>
              <a:sym typeface="Cambr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aaee67ddf_1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As of 4/23 there has been 179 affected sawfish and 43 confirmed mortalities (recovered carcasses).</a:t>
            </a:r>
            <a:endParaRPr dirty="0"/>
          </a:p>
        </p:txBody>
      </p:sp>
      <p:sp>
        <p:nvSpPr>
          <p:cNvPr id="163" name="Google Shape;163;g2caaee67ddf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1100"/>
              <a:buNone/>
            </a:pP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93b00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e93b0074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00467F"/>
              </a:buClr>
              <a:buSzPts val="1400"/>
              <a:buFont typeface="Open Sans"/>
              <a:buNone/>
            </a:pPr>
            <a:endParaRPr sz="1400" dirty="0">
              <a:solidFill>
                <a:srgbClr val="7F7F7F"/>
              </a:solidFill>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00467F"/>
              </a:buClr>
              <a:buSzPts val="1400"/>
              <a:buFont typeface="Open Sans"/>
              <a:buNone/>
            </a:pPr>
            <a:endParaRPr sz="1400" dirty="0">
              <a:solidFill>
                <a:srgbClr val="7F7F7F"/>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sz="800" dirty="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000"/>
              </a:spcAft>
              <a:buSzPts val="1100"/>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8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800"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Blue">
  <p:cSld name="Intro Blue">
    <p:bg>
      <p:bgPr>
        <a:solidFill>
          <a:schemeClr val="accent5"/>
        </a:solidFill>
        <a:effectLst/>
      </p:bgPr>
    </p:bg>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1445111" y="1467754"/>
            <a:ext cx="6903300" cy="1625100"/>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B7F7FF"/>
              </a:buClr>
              <a:buSzPts val="6600"/>
              <a:buFont typeface="Cambria"/>
              <a:buNone/>
              <a:defRPr sz="6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18"/>
          <p:cNvSpPr txBox="1">
            <a:spLocks noGrp="1"/>
          </p:cNvSpPr>
          <p:nvPr>
            <p:ph type="body" idx="1"/>
          </p:nvPr>
        </p:nvSpPr>
        <p:spPr>
          <a:xfrm>
            <a:off x="1445111" y="3518441"/>
            <a:ext cx="7286700" cy="14241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800"/>
              </a:spcBef>
              <a:spcAft>
                <a:spcPts val="0"/>
              </a:spcAft>
              <a:buClr>
                <a:schemeClr val="dk2"/>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Teal">
  <p:cSld name="Intro Teal">
    <p:spTree>
      <p:nvGrpSpPr>
        <p:cNvPr id="1" name="Shape 14"/>
        <p:cNvGrpSpPr/>
        <p:nvPr/>
      </p:nvGrpSpPr>
      <p:grpSpPr>
        <a:xfrm>
          <a:off x="0" y="0"/>
          <a:ext cx="0" cy="0"/>
          <a:chOff x="0" y="0"/>
          <a:chExt cx="0" cy="0"/>
        </a:xfrm>
      </p:grpSpPr>
      <p:sp>
        <p:nvSpPr>
          <p:cNvPr id="15" name="Google Shape;15;p22"/>
          <p:cNvSpPr txBox="1">
            <a:spLocks noGrp="1"/>
          </p:cNvSpPr>
          <p:nvPr>
            <p:ph type="ctrTitle"/>
          </p:nvPr>
        </p:nvSpPr>
        <p:spPr>
          <a:xfrm>
            <a:off x="1446520" y="1486501"/>
            <a:ext cx="7539900" cy="1625100"/>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rgbClr val="B7F7FF"/>
              </a:buClr>
              <a:buSzPts val="6600"/>
              <a:buFont typeface="Cambria"/>
              <a:buNone/>
              <a:defRPr sz="6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2"/>
          <p:cNvSpPr txBox="1">
            <a:spLocks noGrp="1"/>
          </p:cNvSpPr>
          <p:nvPr>
            <p:ph type="body" idx="1"/>
          </p:nvPr>
        </p:nvSpPr>
        <p:spPr>
          <a:xfrm>
            <a:off x="1445111" y="3518441"/>
            <a:ext cx="7286700" cy="14241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800"/>
              </a:spcBef>
              <a:spcAft>
                <a:spcPts val="0"/>
              </a:spcAft>
              <a:buClr>
                <a:schemeClr val="dk2"/>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Navy">
  <p:cSld name="Intro Navy">
    <p:bg>
      <p:bgPr>
        <a:solidFill>
          <a:srgbClr val="003155"/>
        </a:solidFill>
        <a:effectLst/>
      </p:bgPr>
    </p:bg>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1445111" y="1467754"/>
            <a:ext cx="7286700" cy="1625100"/>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49CAFE"/>
              </a:buClr>
              <a:buSzPts val="6600"/>
              <a:buFont typeface="Cambria"/>
              <a:buNone/>
              <a:defRPr>
                <a:solidFill>
                  <a:srgbClr val="49CAF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3"/>
          <p:cNvSpPr txBox="1">
            <a:spLocks noGrp="1"/>
          </p:cNvSpPr>
          <p:nvPr>
            <p:ph type="body" idx="1"/>
          </p:nvPr>
        </p:nvSpPr>
        <p:spPr>
          <a:xfrm>
            <a:off x="1445111" y="3518441"/>
            <a:ext cx="7286700" cy="14241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800"/>
              </a:spcBef>
              <a:spcAft>
                <a:spcPts val="0"/>
              </a:spcAft>
              <a:buClr>
                <a:schemeClr val="lt1"/>
              </a:buClr>
              <a:buSzPts val="2700"/>
              <a:buNone/>
              <a:defRPr>
                <a:solidFill>
                  <a:schemeClr val="lt1"/>
                </a:solidFill>
              </a:defRPr>
            </a:lvl1pPr>
            <a:lvl2pPr marL="914400" lvl="1" indent="-228600" algn="l">
              <a:lnSpc>
                <a:spcPct val="90000"/>
              </a:lnSpc>
              <a:spcBef>
                <a:spcPts val="400"/>
              </a:spcBef>
              <a:spcAft>
                <a:spcPts val="0"/>
              </a:spcAft>
              <a:buClr>
                <a:schemeClr val="dk1"/>
              </a:buClr>
              <a:buSzPts val="14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ble Swoosh">
  <p:cSld name="Double Swoosh">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0899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0"/>
          <p:cNvSpPr txBox="1">
            <a:spLocks noGrp="1"/>
          </p:cNvSpPr>
          <p:nvPr>
            <p:ph type="body" idx="1"/>
          </p:nvPr>
        </p:nvSpPr>
        <p:spPr>
          <a:xfrm>
            <a:off x="628651" y="1343025"/>
            <a:ext cx="6856800" cy="3384300"/>
          </a:xfrm>
          <a:prstGeom prst="rect">
            <a:avLst/>
          </a:prstGeom>
          <a:noFill/>
          <a:ln>
            <a:noFill/>
          </a:ln>
        </p:spPr>
        <p:txBody>
          <a:bodyPr spcFirstLastPara="1" wrap="square" lIns="68575" tIns="34275" rIns="68575" bIns="34275" anchor="t" anchorCtr="0">
            <a:normAutofit/>
          </a:bodyPr>
          <a:lstStyle>
            <a:lvl1pPr marL="457200" lvl="0" indent="-298450" algn="l">
              <a:lnSpc>
                <a:spcPct val="95000"/>
              </a:lnSpc>
              <a:spcBef>
                <a:spcPts val="1100"/>
              </a:spcBef>
              <a:spcAft>
                <a:spcPts val="0"/>
              </a:spcAft>
              <a:buSzPts val="1100"/>
              <a:buChar char="•"/>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200"/>
              </a:spcBef>
              <a:spcAft>
                <a:spcPts val="0"/>
              </a:spcAft>
              <a:buSzPts val="1400"/>
              <a:buChar char="●"/>
              <a:defRPr/>
            </a:lvl3pPr>
            <a:lvl4pPr marL="1828800" lvl="3" indent="-317500" algn="l">
              <a:lnSpc>
                <a:spcPct val="90000"/>
              </a:lnSpc>
              <a:spcBef>
                <a:spcPts val="200"/>
              </a:spcBef>
              <a:spcAft>
                <a:spcPts val="0"/>
              </a:spcAft>
              <a:buSzPts val="1400"/>
              <a:buChar char="●"/>
              <a:defRPr/>
            </a:lvl4pPr>
            <a:lvl5pPr marL="2286000" lvl="4" indent="-317500" algn="l">
              <a:lnSpc>
                <a:spcPct val="90000"/>
              </a:lnSpc>
              <a:spcBef>
                <a:spcPts val="200"/>
              </a:spcBef>
              <a:spcAft>
                <a:spcPts val="0"/>
              </a:spcAft>
              <a:buSzPts val="1400"/>
              <a:buChar char="●"/>
              <a:defRPr/>
            </a:lvl5pPr>
            <a:lvl6pPr marL="2743200" lvl="5" indent="-317500" algn="l">
              <a:lnSpc>
                <a:spcPct val="90000"/>
              </a:lnSpc>
              <a:spcBef>
                <a:spcPts val="200"/>
              </a:spcBef>
              <a:spcAft>
                <a:spcPts val="0"/>
              </a:spcAft>
              <a:buSzPts val="1400"/>
              <a:buChar char="●"/>
              <a:defRPr/>
            </a:lvl6pPr>
            <a:lvl7pPr marL="3200400" lvl="6" indent="-317500" algn="l">
              <a:lnSpc>
                <a:spcPct val="90000"/>
              </a:lnSpc>
              <a:spcBef>
                <a:spcPts val="200"/>
              </a:spcBef>
              <a:spcAft>
                <a:spcPts val="0"/>
              </a:spcAft>
              <a:buSzPts val="1400"/>
              <a:buChar char="●"/>
              <a:defRPr/>
            </a:lvl7pPr>
            <a:lvl8pPr marL="3657600" lvl="7" indent="-317500" algn="l">
              <a:lnSpc>
                <a:spcPct val="90000"/>
              </a:lnSpc>
              <a:spcBef>
                <a:spcPts val="200"/>
              </a:spcBef>
              <a:spcAft>
                <a:spcPts val="0"/>
              </a:spcAft>
              <a:buSzPts val="1400"/>
              <a:buChar char="●"/>
              <a:defRPr/>
            </a:lvl8pPr>
            <a:lvl9pPr marL="4114800" lvl="8" indent="-317500" algn="l">
              <a:lnSpc>
                <a:spcPct val="90000"/>
              </a:lnSpc>
              <a:spcBef>
                <a:spcPts val="200"/>
              </a:spcBef>
              <a:spcAft>
                <a:spcPts val="200"/>
              </a:spcAft>
              <a:buSzPts val="1400"/>
              <a:buChar char="●"/>
              <a:defRPr/>
            </a:lvl9pPr>
          </a:lstStyle>
          <a:p>
            <a:endParaRPr/>
          </a:p>
        </p:txBody>
      </p:sp>
      <p:sp>
        <p:nvSpPr>
          <p:cNvPr id="30" name="Google Shape;30;p20"/>
          <p:cNvSpPr txBox="1"/>
          <p:nvPr/>
        </p:nvSpPr>
        <p:spPr>
          <a:xfrm>
            <a:off x="685805" y="4738216"/>
            <a:ext cx="6697800" cy="405300"/>
          </a:xfrm>
          <a:prstGeom prst="rect">
            <a:avLst/>
          </a:prstGeom>
          <a:noFill/>
          <a:ln>
            <a:noFill/>
          </a:ln>
        </p:spPr>
        <p:txBody>
          <a:bodyPr spcFirstLastPara="1" wrap="square" lIns="0" tIns="34275" rIns="0"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103D72"/>
                </a:solidFill>
                <a:latin typeface="Arial Narrow"/>
                <a:ea typeface="Arial Narrow"/>
                <a:cs typeface="Arial Narrow"/>
                <a:sym typeface="Arial Narrow"/>
              </a:rPr>
              <a:t>U.S. Department of Commerce | National Oceanic and Atmospheric Administration | National Marine Fisheries Service</a:t>
            </a:r>
            <a:endParaRPr sz="1100" b="0" i="0" u="none" strike="noStrike" cap="none">
              <a:solidFill>
                <a:srgbClr val="000000"/>
              </a:solidFill>
              <a:latin typeface="Arial"/>
              <a:ea typeface="Arial"/>
              <a:cs typeface="Arial"/>
              <a:sym typeface="Arial"/>
            </a:endParaRPr>
          </a:p>
        </p:txBody>
      </p:sp>
      <p:sp>
        <p:nvSpPr>
          <p:cNvPr id="31" name="Google Shape;31;p20"/>
          <p:cNvSpPr txBox="1"/>
          <p:nvPr/>
        </p:nvSpPr>
        <p:spPr>
          <a:xfrm>
            <a:off x="126124" y="4728100"/>
            <a:ext cx="559500" cy="415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3B9C2"/>
              </a:buClr>
              <a:buSzPts val="900"/>
              <a:buFont typeface="Arial Narrow"/>
              <a:buNone/>
            </a:pPr>
            <a:r>
              <a:rPr lang="en" sz="900" b="1" i="0" u="none" strike="noStrike" cap="none">
                <a:solidFill>
                  <a:srgbClr val="13B9C2"/>
                </a:solidFill>
                <a:latin typeface="Arial Narrow"/>
                <a:ea typeface="Arial Narrow"/>
                <a:cs typeface="Arial Narrow"/>
                <a:sym typeface="Arial Narrow"/>
              </a:rPr>
              <a:t>Page </a:t>
            </a:r>
            <a:fld id="{00000000-1234-1234-1234-123412341234}" type="slidenum">
              <a:rPr lang="en" sz="900" b="1" i="0" u="none" strike="noStrike" cap="none">
                <a:solidFill>
                  <a:srgbClr val="13B9C2"/>
                </a:solidFill>
                <a:latin typeface="Arial Narrow"/>
                <a:ea typeface="Arial Narrow"/>
                <a:cs typeface="Arial Narrow"/>
                <a:sym typeface="Arial Narrow"/>
              </a:rPr>
              <a:t>‹#›</a:t>
            </a:fld>
            <a:endParaRPr sz="900" b="1" i="0" u="none" strike="noStrike" cap="none">
              <a:solidFill>
                <a:srgbClr val="13B9C2"/>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003155"/>
        </a:soli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ctrTitle"/>
          </p:nvPr>
        </p:nvSpPr>
        <p:spPr>
          <a:xfrm>
            <a:off x="0" y="2139980"/>
            <a:ext cx="9144000" cy="588600"/>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chemeClr val="lt1"/>
              </a:buClr>
              <a:buSzPts val="4500"/>
              <a:buFont typeface="Cambria"/>
              <a:buNone/>
              <a:defRPr sz="4500" b="0" i="0">
                <a:solidFill>
                  <a:schemeClr val="lt1"/>
                </a:solidFill>
                <a:latin typeface="Cambria"/>
                <a:ea typeface="Cambria"/>
                <a:cs typeface="Cambria"/>
                <a:sym typeface="Cambr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21"/>
          <p:cNvSpPr/>
          <p:nvPr/>
        </p:nvSpPr>
        <p:spPr>
          <a:xfrm rot="-5400000" flipH="1">
            <a:off x="6489137" y="2498342"/>
            <a:ext cx="1487850" cy="383588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chemeClr val="accent5"/>
              </a:gs>
              <a:gs pos="99000">
                <a:srgbClr val="83C4CC">
                  <a:alpha val="6666"/>
                </a:srgbClr>
              </a:gs>
              <a:gs pos="100000">
                <a:srgbClr val="83C4CC">
                  <a:alpha val="6666"/>
                </a:srgbClr>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mbria"/>
              <a:ea typeface="Cambria"/>
              <a:cs typeface="Cambria"/>
              <a:sym typeface="Cambria"/>
            </a:endParaRPr>
          </a:p>
        </p:txBody>
      </p:sp>
      <p:sp>
        <p:nvSpPr>
          <p:cNvPr id="35" name="Google Shape;35;p21"/>
          <p:cNvSpPr/>
          <p:nvPr/>
        </p:nvSpPr>
        <p:spPr>
          <a:xfrm rot="-5400000" flipH="1">
            <a:off x="7462011" y="3464742"/>
            <a:ext cx="1092554" cy="2294679"/>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mbria"/>
              <a:ea typeface="Cambria"/>
              <a:cs typeface="Cambria"/>
              <a:sym typeface="Cambria"/>
            </a:endParaRPr>
          </a:p>
        </p:txBody>
      </p:sp>
      <p:pic>
        <p:nvPicPr>
          <p:cNvPr id="36" name="Google Shape;36;p21" descr="NOAA Fisheries logo"/>
          <p:cNvPicPr preferRelativeResize="0"/>
          <p:nvPr/>
        </p:nvPicPr>
        <p:blipFill rotWithShape="1">
          <a:blip r:embed="rId2">
            <a:alphaModFix/>
          </a:blip>
          <a:srcRect/>
          <a:stretch/>
        </p:blipFill>
        <p:spPr>
          <a:xfrm>
            <a:off x="7996816" y="4617173"/>
            <a:ext cx="1053710" cy="4800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B9C2"/>
        </a:solidFill>
        <a:effectLst/>
      </p:bgPr>
    </p:bg>
    <p:spTree>
      <p:nvGrpSpPr>
        <p:cNvPr id="1" name="Shape 5"/>
        <p:cNvGrpSpPr/>
        <p:nvPr/>
      </p:nvGrpSpPr>
      <p:grpSpPr>
        <a:xfrm>
          <a:off x="0" y="0"/>
          <a:ext cx="0" cy="0"/>
          <a:chOff x="0" y="0"/>
          <a:chExt cx="0" cy="0"/>
        </a:xfrm>
      </p:grpSpPr>
      <p:sp>
        <p:nvSpPr>
          <p:cNvPr id="6" name="Google Shape;6;p17"/>
          <p:cNvSpPr/>
          <p:nvPr/>
        </p:nvSpPr>
        <p:spPr>
          <a:xfrm>
            <a:off x="384128" y="-1"/>
            <a:ext cx="6484112" cy="2298688"/>
          </a:xfrm>
          <a:custGeom>
            <a:avLst/>
            <a:gdLst/>
            <a:ahLst/>
            <a:cxnLst/>
            <a:rect l="l" t="t" r="r" b="b"/>
            <a:pathLst>
              <a:path w="9570645" h="3392897" extrusionOk="0">
                <a:moveTo>
                  <a:pt x="0" y="0"/>
                </a:moveTo>
                <a:lnTo>
                  <a:pt x="9570645" y="0"/>
                </a:lnTo>
                <a:lnTo>
                  <a:pt x="8706778" y="83074"/>
                </a:lnTo>
                <a:cubicBezTo>
                  <a:pt x="4369604" y="552913"/>
                  <a:pt x="1063492" y="1708511"/>
                  <a:pt x="127415" y="3132932"/>
                </a:cubicBezTo>
                <a:lnTo>
                  <a:pt x="0" y="3392897"/>
                </a:lnTo>
                <a:lnTo>
                  <a:pt x="0" y="0"/>
                </a:lnTo>
                <a:close/>
              </a:path>
            </a:pathLst>
          </a:custGeom>
          <a:gradFill>
            <a:gsLst>
              <a:gs pos="0">
                <a:schemeClr val="lt1"/>
              </a:gs>
              <a:gs pos="20000">
                <a:schemeClr val="lt1"/>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mbria"/>
              <a:ea typeface="Cambria"/>
              <a:cs typeface="Cambria"/>
              <a:sym typeface="Cambria"/>
            </a:endParaRPr>
          </a:p>
        </p:txBody>
      </p:sp>
      <p:sp>
        <p:nvSpPr>
          <p:cNvPr id="7" name="Google Shape;7;p17"/>
          <p:cNvSpPr/>
          <p:nvPr/>
        </p:nvSpPr>
        <p:spPr>
          <a:xfrm rot="10800000">
            <a:off x="653" y="7103"/>
            <a:ext cx="1565306" cy="5151513"/>
          </a:xfrm>
          <a:custGeom>
            <a:avLst/>
            <a:gdLst/>
            <a:ahLst/>
            <a:cxnLst/>
            <a:rect l="l" t="t" r="r" b="b"/>
            <a:pathLst>
              <a:path w="2228193" h="6845864" extrusionOk="0">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46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mbria"/>
              <a:ea typeface="Cambria"/>
              <a:cs typeface="Cambria"/>
              <a:sym typeface="Cambria"/>
            </a:endParaRPr>
          </a:p>
        </p:txBody>
      </p:sp>
      <p:sp>
        <p:nvSpPr>
          <p:cNvPr id="8" name="Google Shape;8;p17"/>
          <p:cNvSpPr txBox="1">
            <a:spLocks noGrp="1"/>
          </p:cNvSpPr>
          <p:nvPr>
            <p:ph type="title"/>
          </p:nvPr>
        </p:nvSpPr>
        <p:spPr>
          <a:xfrm>
            <a:off x="1445111" y="1467754"/>
            <a:ext cx="7286700" cy="1625100"/>
          </a:xfrm>
          <a:prstGeom prst="rect">
            <a:avLst/>
          </a:prstGeom>
          <a:noFill/>
          <a:ln>
            <a:noFill/>
          </a:ln>
        </p:spPr>
        <p:txBody>
          <a:bodyPr spcFirstLastPara="1" wrap="square" lIns="0" tIns="0" rIns="0" bIns="0" anchor="b" anchorCtr="0">
            <a:spAutoFit/>
          </a:bodyPr>
          <a:lstStyle>
            <a:lvl1pPr marR="0" lvl="0" algn="l" rtl="0">
              <a:lnSpc>
                <a:spcPct val="80000"/>
              </a:lnSpc>
              <a:spcBef>
                <a:spcPts val="0"/>
              </a:spcBef>
              <a:spcAft>
                <a:spcPts val="0"/>
              </a:spcAft>
              <a:buClr>
                <a:srgbClr val="B7F7FF"/>
              </a:buClr>
              <a:buSzPts val="6600"/>
              <a:buFont typeface="Cambria"/>
              <a:buNone/>
              <a:defRPr sz="6600" b="0" i="0" u="none" strike="noStrike" cap="none">
                <a:solidFill>
                  <a:srgbClr val="B7F7FF"/>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 name="Google Shape;9;p17"/>
          <p:cNvPicPr preferRelativeResize="0"/>
          <p:nvPr/>
        </p:nvPicPr>
        <p:blipFill rotWithShape="1">
          <a:blip r:embed="rId5">
            <a:alphaModFix/>
          </a:blip>
          <a:srcRect/>
          <a:stretch/>
        </p:blipFill>
        <p:spPr>
          <a:xfrm>
            <a:off x="637583" y="201087"/>
            <a:ext cx="1661162" cy="748071"/>
          </a:xfrm>
          <a:prstGeom prst="rect">
            <a:avLst/>
          </a:prstGeom>
          <a:noFill/>
          <a:ln>
            <a:noFill/>
          </a:ln>
        </p:spPr>
      </p:pic>
      <p:sp>
        <p:nvSpPr>
          <p:cNvPr id="10" name="Google Shape;10;p17"/>
          <p:cNvSpPr txBox="1">
            <a:spLocks noGrp="1"/>
          </p:cNvSpPr>
          <p:nvPr>
            <p:ph type="body" idx="1"/>
          </p:nvPr>
        </p:nvSpPr>
        <p:spPr>
          <a:xfrm>
            <a:off x="1445111" y="3518441"/>
            <a:ext cx="7286700" cy="14241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800"/>
              </a:spcBef>
              <a:spcAft>
                <a:spcPts val="0"/>
              </a:spcAft>
              <a:buClr>
                <a:schemeClr val="dk2"/>
              </a:buClr>
              <a:buSzPts val="2700"/>
              <a:buFont typeface="Arial"/>
              <a:buNone/>
              <a:defRPr sz="2700" b="0" i="0" u="none" strike="noStrike" cap="none">
                <a:solidFill>
                  <a:schemeClr val="dk2"/>
                </a:solidFill>
                <a:latin typeface="Cambria"/>
                <a:ea typeface="Cambria"/>
                <a:cs typeface="Cambria"/>
                <a:sym typeface="Cambria"/>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mbria"/>
                <a:ea typeface="Cambria"/>
                <a:cs typeface="Cambria"/>
                <a:sym typeface="Cambri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19"/>
          <p:cNvSpPr/>
          <p:nvPr/>
        </p:nvSpPr>
        <p:spPr>
          <a:xfrm>
            <a:off x="0" y="4739368"/>
            <a:ext cx="9138600" cy="4116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mbria"/>
              <a:ea typeface="Cambria"/>
              <a:cs typeface="Cambria"/>
              <a:sym typeface="Cambria"/>
            </a:endParaRPr>
          </a:p>
        </p:txBody>
      </p:sp>
      <p:sp>
        <p:nvSpPr>
          <p:cNvPr id="22" name="Google Shape;22;p19"/>
          <p:cNvSpPr txBox="1">
            <a:spLocks noGrp="1"/>
          </p:cNvSpPr>
          <p:nvPr>
            <p:ph type="body" idx="1"/>
          </p:nvPr>
        </p:nvSpPr>
        <p:spPr>
          <a:xfrm>
            <a:off x="628651" y="1343026"/>
            <a:ext cx="7886700" cy="31959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95000"/>
              </a:lnSpc>
              <a:spcBef>
                <a:spcPts val="1100"/>
              </a:spcBef>
              <a:spcAft>
                <a:spcPts val="0"/>
              </a:spcAft>
              <a:buClr>
                <a:schemeClr val="accent1"/>
              </a:buClr>
              <a:buSzPts val="1900"/>
              <a:buFont typeface="Arial"/>
              <a:buChar char="•"/>
              <a:defRPr sz="2300" b="0" i="0" u="none" strike="noStrike" cap="none">
                <a:solidFill>
                  <a:srgbClr val="7F7F7F"/>
                </a:solidFill>
                <a:latin typeface="Cambria"/>
                <a:ea typeface="Cambria"/>
                <a:cs typeface="Cambria"/>
                <a:sym typeface="Cambria"/>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rgbClr val="7F7F7F"/>
                </a:solidFill>
                <a:latin typeface="Cambria"/>
                <a:ea typeface="Cambria"/>
                <a:cs typeface="Cambria"/>
                <a:sym typeface="Cambria"/>
              </a:defRPr>
            </a:lvl2pPr>
            <a:lvl3pPr marL="1371600" marR="0" lvl="2" indent="-330200" algn="l" rtl="0">
              <a:lnSpc>
                <a:spcPct val="90000"/>
              </a:lnSpc>
              <a:spcBef>
                <a:spcPts val="200"/>
              </a:spcBef>
              <a:spcAft>
                <a:spcPts val="0"/>
              </a:spcAft>
              <a:buClr>
                <a:schemeClr val="accent1"/>
              </a:buClr>
              <a:buSzPts val="1600"/>
              <a:buFont typeface="Noto Sans Symbols"/>
              <a:buChar char="●"/>
              <a:defRPr sz="1600" b="0" i="0" u="none" strike="noStrike" cap="none">
                <a:solidFill>
                  <a:srgbClr val="7F7F7F"/>
                </a:solidFill>
                <a:latin typeface="Cambria"/>
                <a:ea typeface="Cambria"/>
                <a:cs typeface="Cambria"/>
                <a:sym typeface="Cambria"/>
              </a:defRPr>
            </a:lvl3pPr>
            <a:lvl4pPr marL="1828800" marR="0" lvl="3" indent="-330200" algn="l" rtl="0">
              <a:lnSpc>
                <a:spcPct val="90000"/>
              </a:lnSpc>
              <a:spcBef>
                <a:spcPts val="200"/>
              </a:spcBef>
              <a:spcAft>
                <a:spcPts val="0"/>
              </a:spcAft>
              <a:buClr>
                <a:schemeClr val="accent1"/>
              </a:buClr>
              <a:buSzPts val="1600"/>
              <a:buFont typeface="Noto Sans Symbols"/>
              <a:buChar char="●"/>
              <a:defRPr sz="1600" b="0" i="0" u="none" strike="noStrike" cap="none">
                <a:solidFill>
                  <a:srgbClr val="7F7F7F"/>
                </a:solidFill>
                <a:latin typeface="Cambria"/>
                <a:ea typeface="Cambria"/>
                <a:cs typeface="Cambria"/>
                <a:sym typeface="Cambria"/>
              </a:defRPr>
            </a:lvl4pPr>
            <a:lvl5pPr marL="2286000" marR="0" lvl="4" indent="-330200" algn="l" rtl="0">
              <a:lnSpc>
                <a:spcPct val="90000"/>
              </a:lnSpc>
              <a:spcBef>
                <a:spcPts val="200"/>
              </a:spcBef>
              <a:spcAft>
                <a:spcPts val="0"/>
              </a:spcAft>
              <a:buClr>
                <a:schemeClr val="accent1"/>
              </a:buClr>
              <a:buSzPts val="1600"/>
              <a:buFont typeface="Noto Sans Symbols"/>
              <a:buChar char="●"/>
              <a:defRPr sz="1600" b="0" i="0" u="none" strike="noStrike" cap="none">
                <a:solidFill>
                  <a:srgbClr val="7F7F7F"/>
                </a:solidFill>
                <a:latin typeface="Cambria"/>
                <a:ea typeface="Cambria"/>
                <a:cs typeface="Cambria"/>
                <a:sym typeface="Cambria"/>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262626"/>
                </a:solidFill>
                <a:latin typeface="Cambria"/>
                <a:ea typeface="Cambria"/>
                <a:cs typeface="Cambria"/>
                <a:sym typeface="Cambria"/>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262626"/>
                </a:solidFill>
                <a:latin typeface="Cambria"/>
                <a:ea typeface="Cambria"/>
                <a:cs typeface="Cambria"/>
                <a:sym typeface="Cambria"/>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262626"/>
                </a:solidFill>
                <a:latin typeface="Cambria"/>
                <a:ea typeface="Cambria"/>
                <a:cs typeface="Cambria"/>
                <a:sym typeface="Cambria"/>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262626"/>
                </a:solidFill>
                <a:latin typeface="Cambria"/>
                <a:ea typeface="Cambria"/>
                <a:cs typeface="Cambria"/>
                <a:sym typeface="Cambria"/>
              </a:defRPr>
            </a:lvl9pPr>
          </a:lstStyle>
          <a:p>
            <a:endParaRPr/>
          </a:p>
        </p:txBody>
      </p:sp>
      <p:sp>
        <p:nvSpPr>
          <p:cNvPr id="23" name="Google Shape;23;p19"/>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08998"/>
              </a:buClr>
              <a:buSzPts val="3300"/>
              <a:buFont typeface="Cambria"/>
              <a:buNone/>
              <a:defRPr sz="3300" b="0" i="0" u="none" strike="noStrike" cap="none">
                <a:solidFill>
                  <a:srgbClr val="00899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19"/>
          <p:cNvSpPr/>
          <p:nvPr/>
        </p:nvSpPr>
        <p:spPr>
          <a:xfrm rot="-5400000" flipH="1">
            <a:off x="6489137" y="2498342"/>
            <a:ext cx="1487850" cy="383588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chemeClr val="accent5"/>
              </a:gs>
              <a:gs pos="99000">
                <a:srgbClr val="83C4CC">
                  <a:alpha val="6666"/>
                </a:srgbClr>
              </a:gs>
              <a:gs pos="100000">
                <a:srgbClr val="83C4CC">
                  <a:alpha val="6666"/>
                </a:srgbClr>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mbria"/>
              <a:ea typeface="Cambria"/>
              <a:cs typeface="Cambria"/>
              <a:sym typeface="Cambria"/>
            </a:endParaRPr>
          </a:p>
        </p:txBody>
      </p:sp>
      <p:sp>
        <p:nvSpPr>
          <p:cNvPr id="25" name="Google Shape;25;p19"/>
          <p:cNvSpPr/>
          <p:nvPr/>
        </p:nvSpPr>
        <p:spPr>
          <a:xfrm rot="-5400000" flipH="1">
            <a:off x="7462011" y="3464742"/>
            <a:ext cx="1092554" cy="2294679"/>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mbria"/>
              <a:ea typeface="Cambria"/>
              <a:cs typeface="Cambria"/>
              <a:sym typeface="Cambria"/>
            </a:endParaRPr>
          </a:p>
        </p:txBody>
      </p:sp>
      <p:pic>
        <p:nvPicPr>
          <p:cNvPr id="26" name="Google Shape;26;p19" descr="NOAA Fisheries logo"/>
          <p:cNvPicPr preferRelativeResize="0"/>
          <p:nvPr/>
        </p:nvPicPr>
        <p:blipFill rotWithShape="1">
          <a:blip r:embed="rId4">
            <a:alphaModFix/>
          </a:blip>
          <a:srcRect/>
          <a:stretch/>
        </p:blipFill>
        <p:spPr>
          <a:xfrm>
            <a:off x="7996816" y="4617173"/>
            <a:ext cx="1053710" cy="4800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isheries.noaa.gov/southeast/endangered-species-conservation/sea-turtle-smalltooth-sawfish-and-giant-manta-ray-releas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p:nvPr/>
        </p:nvSpPr>
        <p:spPr>
          <a:xfrm>
            <a:off x="1228950" y="1215650"/>
            <a:ext cx="7343700" cy="37371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a:p>
            <a:pPr marL="0" marR="0" lvl="0" indent="0" algn="l" rtl="0">
              <a:lnSpc>
                <a:spcPct val="90000"/>
              </a:lnSpc>
              <a:spcBef>
                <a:spcPts val="0"/>
              </a:spcBef>
              <a:spcAft>
                <a:spcPts val="0"/>
              </a:spcAft>
              <a:buClr>
                <a:srgbClr val="000000"/>
              </a:buClr>
              <a:buSzPts val="2200"/>
              <a:buFont typeface="Arial"/>
              <a:buNone/>
            </a:pPr>
            <a:r>
              <a:rPr lang="en" sz="1800" b="1" i="0" u="none" strike="noStrike" cap="none">
                <a:solidFill>
                  <a:schemeClr val="lt2"/>
                </a:solidFill>
                <a:latin typeface="Open Sans"/>
                <a:ea typeface="Open Sans"/>
                <a:cs typeface="Open Sans"/>
                <a:sym typeface="Open Sans"/>
              </a:rPr>
              <a:t>Reinitiation of ESA Section 7 Consultation </a:t>
            </a:r>
            <a:endParaRPr sz="1800" b="1"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1" i="0" u="none" strike="noStrike" cap="none">
                <a:solidFill>
                  <a:schemeClr val="lt2"/>
                </a:solidFill>
                <a:latin typeface="Open Sans"/>
                <a:ea typeface="Open Sans"/>
                <a:cs typeface="Open Sans"/>
                <a:sym typeface="Open Sans"/>
              </a:rPr>
              <a:t>on the Authorization of the Southeast U.S. Shrimp Fisheries in Federal Waters:</a:t>
            </a:r>
            <a:endParaRPr sz="1800" b="1"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1" i="0" u="none" strike="noStrike" cap="none">
                <a:solidFill>
                  <a:schemeClr val="lt2"/>
                </a:solidFill>
                <a:latin typeface="Open Sans"/>
                <a:ea typeface="Open Sans"/>
                <a:cs typeface="Open Sans"/>
                <a:sym typeface="Open Sans"/>
              </a:rPr>
              <a:t>Giant Manta Ray and </a:t>
            </a:r>
            <a:r>
              <a:rPr lang="en" sz="1800" b="1" i="0" u="none" strike="noStrike" cap="none">
                <a:solidFill>
                  <a:schemeClr val="lt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Shrimp Trawl Interactions</a:t>
            </a:r>
            <a:endParaRPr sz="1800" b="1"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endParaRPr sz="1800" b="1">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1">
                <a:solidFill>
                  <a:schemeClr val="lt2"/>
                </a:solidFill>
                <a:latin typeface="Open Sans"/>
                <a:ea typeface="Open Sans"/>
                <a:cs typeface="Open Sans"/>
                <a:sym typeface="Open Sans"/>
              </a:rPr>
              <a:t>South Atlantic Fishery Management Council Deepwater and Penaeid Shrimp APs Meeting</a:t>
            </a:r>
            <a:endParaRPr sz="1800" b="1">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1">
                <a:solidFill>
                  <a:schemeClr val="lt2"/>
                </a:solidFill>
                <a:latin typeface="Open Sans"/>
                <a:ea typeface="Open Sans"/>
                <a:cs typeface="Open Sans"/>
                <a:sym typeface="Open Sans"/>
              </a:rPr>
              <a:t>April 25, 2024</a:t>
            </a:r>
            <a:endParaRPr sz="1800" b="1">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endParaRPr sz="1800" b="1">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a:solidFill>
                  <a:schemeClr val="lt2"/>
                </a:solidFill>
                <a:latin typeface="Open Sans"/>
                <a:ea typeface="Open Sans"/>
                <a:cs typeface="Open Sans"/>
                <a:sym typeface="Open Sans"/>
              </a:rPr>
              <a:t>Jennifer Lee</a:t>
            </a:r>
            <a:endParaRPr sz="1800" b="0"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0" i="0" u="none" strike="noStrike" cap="none">
                <a:solidFill>
                  <a:schemeClr val="lt2"/>
                </a:solidFill>
                <a:latin typeface="Open Sans"/>
                <a:ea typeface="Open Sans"/>
                <a:cs typeface="Open Sans"/>
                <a:sym typeface="Open Sans"/>
              </a:rPr>
              <a:t>Southeast Regional Office</a:t>
            </a:r>
            <a:endParaRPr sz="1800" b="0"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200"/>
              <a:buFont typeface="Arial"/>
              <a:buNone/>
            </a:pPr>
            <a:r>
              <a:rPr lang="en" sz="1800" b="0" i="0" u="none" strike="noStrike" cap="none">
                <a:solidFill>
                  <a:schemeClr val="lt2"/>
                </a:solidFill>
                <a:latin typeface="Open Sans"/>
                <a:ea typeface="Open Sans"/>
                <a:cs typeface="Open Sans"/>
                <a:sym typeface="Open Sans"/>
              </a:rPr>
              <a:t>Protected Resources Division (PRD)</a:t>
            </a:r>
            <a:endParaRPr sz="1800" b="0" i="0" u="none" strike="noStrike" cap="none">
              <a:solidFill>
                <a:schemeClr val="lt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2"/>
              </a:solidFill>
              <a:latin typeface="Cambria"/>
              <a:ea typeface="Cambria"/>
              <a:cs typeface="Cambria"/>
              <a:sym typeface="Cambria"/>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pic>
        <p:nvPicPr>
          <p:cNvPr id="43" name="Google Shape;43;p1"/>
          <p:cNvPicPr preferRelativeResize="0"/>
          <p:nvPr/>
        </p:nvPicPr>
        <p:blipFill rotWithShape="1">
          <a:blip r:embed="rId3">
            <a:alphaModFix/>
          </a:blip>
          <a:srcRect/>
          <a:stretch/>
        </p:blipFill>
        <p:spPr>
          <a:xfrm>
            <a:off x="7688799" y="205750"/>
            <a:ext cx="1247350" cy="1246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1f7e39fd561_0_14"/>
          <p:cNvPicPr preferRelativeResize="0"/>
          <p:nvPr/>
        </p:nvPicPr>
        <p:blipFill>
          <a:blip r:embed="rId3">
            <a:alphaModFix/>
          </a:blip>
          <a:stretch>
            <a:fillRect/>
          </a:stretch>
        </p:blipFill>
        <p:spPr>
          <a:xfrm>
            <a:off x="568050" y="0"/>
            <a:ext cx="7728155" cy="4991100"/>
          </a:xfrm>
          <a:prstGeom prst="rect">
            <a:avLst/>
          </a:prstGeom>
          <a:noFill/>
          <a:ln>
            <a:noFill/>
          </a:ln>
        </p:spPr>
      </p:pic>
      <p:pic>
        <p:nvPicPr>
          <p:cNvPr id="105" name="Google Shape;105;g1f7e39fd561_0_14"/>
          <p:cNvPicPr preferRelativeResize="0"/>
          <p:nvPr/>
        </p:nvPicPr>
        <p:blipFill>
          <a:blip r:embed="rId4">
            <a:alphaModFix/>
          </a:blip>
          <a:stretch>
            <a:fillRect/>
          </a:stretch>
        </p:blipFill>
        <p:spPr>
          <a:xfrm>
            <a:off x="752056" y="1261650"/>
            <a:ext cx="4585625" cy="1100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3eabff0f18_0_0"/>
          <p:cNvPicPr preferRelativeResize="0"/>
          <p:nvPr/>
        </p:nvPicPr>
        <p:blipFill rotWithShape="1">
          <a:blip r:embed="rId3">
            <a:alphaModFix/>
          </a:blip>
          <a:srcRect l="22026" t="8555" r="6108" b="24186"/>
          <a:stretch/>
        </p:blipFill>
        <p:spPr>
          <a:xfrm>
            <a:off x="4017750" y="957475"/>
            <a:ext cx="5122248" cy="3880198"/>
          </a:xfrm>
          <a:prstGeom prst="rect">
            <a:avLst/>
          </a:prstGeom>
          <a:noFill/>
          <a:ln>
            <a:noFill/>
          </a:ln>
        </p:spPr>
      </p:pic>
      <p:pic>
        <p:nvPicPr>
          <p:cNvPr id="122" name="Google Shape;122;g23eabff0f18_0_0"/>
          <p:cNvPicPr preferRelativeResize="0"/>
          <p:nvPr/>
        </p:nvPicPr>
        <p:blipFill rotWithShape="1">
          <a:blip r:embed="rId3">
            <a:alphaModFix/>
          </a:blip>
          <a:srcRect l="4012" t="76107" r="64091"/>
          <a:stretch/>
        </p:blipFill>
        <p:spPr>
          <a:xfrm>
            <a:off x="6964250" y="957475"/>
            <a:ext cx="2179748" cy="1215823"/>
          </a:xfrm>
          <a:prstGeom prst="rect">
            <a:avLst/>
          </a:prstGeom>
          <a:noFill/>
          <a:ln w="9525" cap="flat" cmpd="sng">
            <a:solidFill>
              <a:srgbClr val="000000"/>
            </a:solidFill>
            <a:prstDash val="solid"/>
            <a:round/>
            <a:headEnd type="none" w="sm" len="sm"/>
            <a:tailEnd type="none" w="sm" len="sm"/>
          </a:ln>
        </p:spPr>
      </p:pic>
      <p:sp>
        <p:nvSpPr>
          <p:cNvPr id="123" name="Google Shape;123;g23eabff0f18_0_0"/>
          <p:cNvSpPr txBox="1"/>
          <p:nvPr/>
        </p:nvSpPr>
        <p:spPr>
          <a:xfrm>
            <a:off x="124650" y="999175"/>
            <a:ext cx="3893100" cy="383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a:solidFill>
                  <a:schemeClr val="dk2"/>
                </a:solidFill>
                <a:latin typeface="Open Sans"/>
                <a:ea typeface="Open Sans"/>
                <a:cs typeface="Open Sans"/>
                <a:sym typeface="Open Sans"/>
              </a:rPr>
              <a:t>Importance of shore and nearshore Georgia and north-central Florida</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Migration (March - May) but also observed year round</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C</a:t>
            </a:r>
            <a:r>
              <a:rPr lang="en" sz="160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ourtship behavior, mating scars</a:t>
            </a:r>
            <a:r>
              <a:rPr lang="en" sz="1600">
                <a:solidFill>
                  <a:schemeClr val="dk2"/>
                </a:solidFill>
                <a:latin typeface="Open Sans"/>
                <a:ea typeface="Open Sans"/>
                <a:cs typeface="Open Sans"/>
                <a:sym typeface="Open Sans"/>
              </a:rPr>
              <a:t> and foraging documented </a:t>
            </a: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600">
                <a:solidFill>
                  <a:schemeClr val="dk2"/>
                </a:solidFill>
                <a:latin typeface="Open Sans"/>
                <a:ea typeface="Open Sans"/>
                <a:cs typeface="Open Sans"/>
                <a:sym typeface="Open Sans"/>
              </a:rPr>
              <a:t>Southeast Florida Juvenile Nursery Area described based on frequent observations, high site fidelity, and extend use over multiple years. </a:t>
            </a: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600">
                <a:solidFill>
                  <a:schemeClr val="dk2"/>
                </a:solidFill>
                <a:latin typeface="Open Sans"/>
                <a:ea typeface="Open Sans"/>
                <a:cs typeface="Open Sans"/>
                <a:sym typeface="Open Sans"/>
              </a:rPr>
              <a:t>Low interactions may be a function of low observer coverage.</a:t>
            </a:r>
            <a:endParaRPr sz="1600">
              <a:solidFill>
                <a:srgbClr val="7F7F7F"/>
              </a:solidFill>
              <a:latin typeface="Cambria"/>
              <a:ea typeface="Cambria"/>
              <a:cs typeface="Cambria"/>
              <a:sym typeface="Cambria"/>
            </a:endParaRPr>
          </a:p>
        </p:txBody>
      </p:sp>
      <p:sp>
        <p:nvSpPr>
          <p:cNvPr id="124" name="Google Shape;124;g23eabff0f18_0_0"/>
          <p:cNvSpPr txBox="1"/>
          <p:nvPr/>
        </p:nvSpPr>
        <p:spPr>
          <a:xfrm>
            <a:off x="124650" y="109650"/>
            <a:ext cx="8789400" cy="625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2900">
                <a:solidFill>
                  <a:srgbClr val="008998"/>
                </a:solidFill>
                <a:latin typeface="Cambria"/>
                <a:ea typeface="Cambria"/>
                <a:cs typeface="Cambria"/>
                <a:sym typeface="Cambria"/>
              </a:rPr>
              <a:t>South Atlantic Region Shrimp Trawl Captures and Data</a:t>
            </a:r>
            <a:endParaRPr sz="2900">
              <a:solidFill>
                <a:srgbClr val="008998"/>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185600" y="97650"/>
            <a:ext cx="8312400" cy="911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Giant Manta Ray New Information</a:t>
            </a:r>
            <a:endParaRPr/>
          </a:p>
        </p:txBody>
      </p:sp>
      <p:sp>
        <p:nvSpPr>
          <p:cNvPr id="130" name="Google Shape;130;p11"/>
          <p:cNvSpPr txBox="1">
            <a:spLocks noGrp="1"/>
          </p:cNvSpPr>
          <p:nvPr>
            <p:ph type="body" idx="1"/>
          </p:nvPr>
        </p:nvSpPr>
        <p:spPr>
          <a:xfrm>
            <a:off x="185600" y="741075"/>
            <a:ext cx="4759800" cy="3520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500">
                <a:solidFill>
                  <a:schemeClr val="dk2"/>
                </a:solidFill>
                <a:latin typeface="Open Sans"/>
                <a:ea typeface="Open Sans"/>
                <a:cs typeface="Open Sans"/>
                <a:sym typeface="Open Sans"/>
              </a:rPr>
              <a:t>F</a:t>
            </a:r>
            <a:r>
              <a:rPr lang="en" sz="1600">
                <a:solidFill>
                  <a:schemeClr val="dk2"/>
                </a:solidFill>
                <a:latin typeface="Open Sans"/>
                <a:ea typeface="Open Sans"/>
                <a:cs typeface="Open Sans"/>
                <a:sym typeface="Open Sans"/>
              </a:rPr>
              <a:t>armer et al. (2022):</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Integrated decades of sightings and survey effort data into species distribution modeling.</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Predicted the</a:t>
            </a:r>
            <a:r>
              <a:rPr lang="en" sz="1600" u="sng">
                <a:solidFill>
                  <a:schemeClr val="dk2"/>
                </a:solidFill>
                <a:latin typeface="Open Sans"/>
                <a:ea typeface="Open Sans"/>
                <a:cs typeface="Open Sans"/>
                <a:sym typeface="Open Sans"/>
              </a:rPr>
              <a:t> highest occurrence</a:t>
            </a:r>
            <a:r>
              <a:rPr lang="en" sz="1600">
                <a:solidFill>
                  <a:schemeClr val="dk2"/>
                </a:solidFill>
                <a:latin typeface="Open Sans"/>
                <a:ea typeface="Open Sans"/>
                <a:cs typeface="Open Sans"/>
                <a:sym typeface="Open Sans"/>
              </a:rPr>
              <a:t> around the </a:t>
            </a:r>
            <a:r>
              <a:rPr lang="en" sz="1600" u="sng">
                <a:solidFill>
                  <a:schemeClr val="dk2"/>
                </a:solidFill>
                <a:latin typeface="Open Sans"/>
                <a:ea typeface="Open Sans"/>
                <a:cs typeface="Open Sans"/>
                <a:sym typeface="Open Sans"/>
              </a:rPr>
              <a:t>Mississippi River Delta April - June and Oct - Nov. </a:t>
            </a:r>
            <a:endParaRPr sz="1600" u="sng">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Predicted highest occurrence during </a:t>
            </a:r>
            <a:r>
              <a:rPr lang="en" sz="1600" u="sng">
                <a:solidFill>
                  <a:schemeClr val="dk2"/>
                </a:solidFill>
                <a:latin typeface="Open Sans"/>
                <a:ea typeface="Open Sans"/>
                <a:cs typeface="Open Sans"/>
                <a:sym typeface="Open Sans"/>
              </a:rPr>
              <a:t>April off Northeastern Florida</a:t>
            </a:r>
            <a:r>
              <a:rPr lang="en" sz="1600">
                <a:solidFill>
                  <a:schemeClr val="dk2"/>
                </a:solidFill>
                <a:latin typeface="Open Sans"/>
                <a:ea typeface="Open Sans"/>
                <a:cs typeface="Open Sans"/>
                <a:sym typeface="Open Sans"/>
              </a:rPr>
              <a:t>, leading north to</a:t>
            </a:r>
            <a:r>
              <a:rPr lang="en" sz="1600" u="sng">
                <a:solidFill>
                  <a:schemeClr val="dk2"/>
                </a:solidFill>
                <a:latin typeface="Open Sans"/>
                <a:ea typeface="Open Sans"/>
                <a:cs typeface="Open Sans"/>
                <a:sym typeface="Open Sans"/>
              </a:rPr>
              <a:t> North Carolina from June - Oct, then south to Georgia from Nov - March </a:t>
            </a:r>
            <a:r>
              <a:rPr lang="en" sz="1600">
                <a:solidFill>
                  <a:schemeClr val="dk2"/>
                </a:solidFill>
                <a:latin typeface="Open Sans"/>
                <a:ea typeface="Open Sans"/>
                <a:cs typeface="Open Sans"/>
                <a:sym typeface="Open Sans"/>
              </a:rPr>
              <a:t>with cooling temps. </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The seasonal occurrence and location of shrimp trawl interactions are </a:t>
            </a:r>
            <a:r>
              <a:rPr lang="en" sz="1600" u="sng">
                <a:solidFill>
                  <a:schemeClr val="dk2"/>
                </a:solidFill>
                <a:latin typeface="Open Sans"/>
                <a:ea typeface="Open Sans"/>
                <a:cs typeface="Open Sans"/>
                <a:sym typeface="Open Sans"/>
              </a:rPr>
              <a:t>consistent with predictions</a:t>
            </a:r>
            <a:r>
              <a:rPr lang="en" sz="1600">
                <a:solidFill>
                  <a:schemeClr val="dk2"/>
                </a:solidFill>
                <a:latin typeface="Open Sans"/>
                <a:ea typeface="Open Sans"/>
                <a:cs typeface="Open Sans"/>
                <a:sym typeface="Open Sans"/>
              </a:rPr>
              <a:t> made in Farmer et al. 2022.</a:t>
            </a:r>
            <a:endParaRPr sz="1600">
              <a:solidFill>
                <a:schemeClr val="dk2"/>
              </a:solidFill>
              <a:latin typeface="Arial"/>
              <a:ea typeface="Arial"/>
              <a:cs typeface="Arial"/>
              <a:sym typeface="Arial"/>
            </a:endParaRPr>
          </a:p>
        </p:txBody>
      </p:sp>
      <p:pic>
        <p:nvPicPr>
          <p:cNvPr id="131" name="Google Shape;131;p11"/>
          <p:cNvPicPr preferRelativeResize="0"/>
          <p:nvPr/>
        </p:nvPicPr>
        <p:blipFill rotWithShape="1">
          <a:blip r:embed="rId3">
            <a:alphaModFix/>
          </a:blip>
          <a:srcRect/>
          <a:stretch/>
        </p:blipFill>
        <p:spPr>
          <a:xfrm>
            <a:off x="5264650" y="788825"/>
            <a:ext cx="3879350" cy="3520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a04ed9d04e_1_0"/>
          <p:cNvSpPr txBox="1">
            <a:spLocks noGrp="1"/>
          </p:cNvSpPr>
          <p:nvPr>
            <p:ph type="title"/>
          </p:nvPr>
        </p:nvSpPr>
        <p:spPr>
          <a:xfrm>
            <a:off x="185600" y="177050"/>
            <a:ext cx="8312400" cy="497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42423"/>
              <a:buNone/>
            </a:pPr>
            <a:r>
              <a:rPr lang="en"/>
              <a:t>Smalltooth Sawfish (US DPS)</a:t>
            </a:r>
            <a:endParaRPr/>
          </a:p>
          <a:p>
            <a:pPr marL="0" lvl="0" indent="0" algn="l" rtl="0">
              <a:lnSpc>
                <a:spcPct val="90000"/>
              </a:lnSpc>
              <a:spcBef>
                <a:spcPts val="0"/>
              </a:spcBef>
              <a:spcAft>
                <a:spcPts val="0"/>
              </a:spcAft>
              <a:buSzPct val="42423"/>
              <a:buNone/>
            </a:pPr>
            <a:r>
              <a:rPr lang="en"/>
              <a:t> </a:t>
            </a:r>
            <a:endParaRPr/>
          </a:p>
        </p:txBody>
      </p:sp>
      <p:sp>
        <p:nvSpPr>
          <p:cNvPr id="137" name="Google Shape;137;g2a04ed9d04e_1_0"/>
          <p:cNvSpPr txBox="1">
            <a:spLocks noGrp="1"/>
          </p:cNvSpPr>
          <p:nvPr>
            <p:ph type="body" idx="1"/>
          </p:nvPr>
        </p:nvSpPr>
        <p:spPr>
          <a:xfrm>
            <a:off x="135825" y="578575"/>
            <a:ext cx="7012200" cy="1587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800" b="1">
                <a:solidFill>
                  <a:schemeClr val="dk2"/>
                </a:solidFill>
                <a:latin typeface="Open Sans"/>
                <a:ea typeface="Open Sans"/>
                <a:cs typeface="Open Sans"/>
                <a:sym typeface="Open Sans"/>
              </a:rPr>
              <a:t>Life History </a:t>
            </a:r>
            <a:endParaRPr sz="1800" b="1">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Live birth of 7–14 young every other year</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Parturition site fidelity (mothers return to same birthing sites)</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Sexual maturity estimated 7-11 yrs at length of ~12 ft</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Relatively slow growing with maximum size of ~16 ft </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Long lifespan ~30 years</a:t>
            </a:r>
            <a:endParaRPr sz="160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500">
              <a:solidFill>
                <a:schemeClr val="dk2"/>
              </a:solidFill>
              <a:latin typeface="Open Sans"/>
              <a:ea typeface="Open Sans"/>
              <a:cs typeface="Open Sans"/>
              <a:sym typeface="Open Sans"/>
            </a:endParaRPr>
          </a:p>
          <a:p>
            <a:pPr marL="457200" lvl="0" indent="0" algn="l" rtl="0">
              <a:lnSpc>
                <a:spcPct val="100000"/>
              </a:lnSpc>
              <a:spcBef>
                <a:spcPts val="0"/>
              </a:spcBef>
              <a:spcAft>
                <a:spcPts val="0"/>
              </a:spcAft>
              <a:buSzPts val="1100"/>
              <a:buNone/>
            </a:pPr>
            <a:endParaRPr sz="150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20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200">
              <a:solidFill>
                <a:srgbClr val="002950"/>
              </a:solidFill>
              <a:latin typeface="Arial"/>
              <a:ea typeface="Arial"/>
              <a:cs typeface="Arial"/>
              <a:sym typeface="Arial"/>
            </a:endParaRPr>
          </a:p>
          <a:p>
            <a:pPr marL="0" marR="0" lvl="0" indent="0" algn="l" rtl="0">
              <a:lnSpc>
                <a:spcPct val="100000"/>
              </a:lnSpc>
              <a:spcBef>
                <a:spcPts val="1000"/>
              </a:spcBef>
              <a:spcAft>
                <a:spcPts val="0"/>
              </a:spcAft>
              <a:buSzPts val="1100"/>
              <a:buNone/>
            </a:pPr>
            <a:endParaRPr sz="13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a:solidFill>
                <a:schemeClr val="dk2"/>
              </a:solidFill>
              <a:latin typeface="Open Sans"/>
              <a:ea typeface="Open Sans"/>
              <a:cs typeface="Open Sans"/>
              <a:sym typeface="Open Sans"/>
            </a:endParaRPr>
          </a:p>
          <a:p>
            <a:pPr marL="0" lvl="0" indent="0" algn="l" rtl="0">
              <a:lnSpc>
                <a:spcPct val="100000"/>
              </a:lnSpc>
              <a:spcBef>
                <a:spcPts val="1100"/>
              </a:spcBef>
              <a:spcAft>
                <a:spcPts val="200"/>
              </a:spcAft>
              <a:buSzPts val="1100"/>
              <a:buNone/>
            </a:pPr>
            <a:endParaRPr sz="1300"/>
          </a:p>
        </p:txBody>
      </p:sp>
      <p:sp>
        <p:nvSpPr>
          <p:cNvPr id="138" name="Google Shape;138;g2a04ed9d04e_1_0"/>
          <p:cNvSpPr txBox="1"/>
          <p:nvPr/>
        </p:nvSpPr>
        <p:spPr>
          <a:xfrm>
            <a:off x="135825" y="2880200"/>
            <a:ext cx="9003000" cy="18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2"/>
                </a:solidFill>
                <a:latin typeface="Open Sans"/>
                <a:ea typeface="Open Sans"/>
                <a:cs typeface="Open Sans"/>
                <a:sym typeface="Open Sans"/>
              </a:rPr>
              <a:t>Population Status and Size </a:t>
            </a:r>
            <a:endParaRPr sz="1800" b="1"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Listed as Endangered under the ESA in 2003 (68 FR 15674) - Bycatch and habitat loss contributed to the decline. Limited reproductive output make them inherently vulnerable to depletions and slow to recover.</a:t>
            </a:r>
            <a:endParaRPr sz="1600" b="0"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Population decline during second half of 20th century (1950s–1970s)</a:t>
            </a:r>
            <a:endParaRPr sz="1600" b="0"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US</a:t>
            </a:r>
            <a:r>
              <a:rPr lang="en" sz="1600" b="0" i="0" u="none" strike="noStrike" cap="none">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population size is unknown</a:t>
            </a:r>
            <a:r>
              <a:rPr lang="en" sz="1600" b="0" i="0" u="none" strike="noStrike" cap="none">
                <a:solidFill>
                  <a:schemeClr val="dk2"/>
                </a:solidFill>
                <a:latin typeface="Open Sans"/>
                <a:ea typeface="Open Sans"/>
                <a:cs typeface="Open Sans"/>
                <a:sym typeface="Open Sans"/>
              </a:rPr>
              <a:t>, but currently being evaluated</a:t>
            </a:r>
            <a:endParaRPr sz="16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pic>
        <p:nvPicPr>
          <p:cNvPr id="139" name="Google Shape;139;g2a04ed9d04e_1_0"/>
          <p:cNvPicPr preferRelativeResize="0"/>
          <p:nvPr/>
        </p:nvPicPr>
        <p:blipFill rotWithShape="1">
          <a:blip r:embed="rId3">
            <a:alphaModFix/>
          </a:blip>
          <a:srcRect/>
          <a:stretch/>
        </p:blipFill>
        <p:spPr>
          <a:xfrm>
            <a:off x="6601925" y="263925"/>
            <a:ext cx="2378274" cy="1783699"/>
          </a:xfrm>
          <a:prstGeom prst="rect">
            <a:avLst/>
          </a:prstGeom>
          <a:noFill/>
          <a:ln w="9525" cap="flat" cmpd="sng">
            <a:solidFill>
              <a:schemeClr val="dk1"/>
            </a:solidFill>
            <a:prstDash val="solid"/>
            <a:round/>
            <a:headEnd type="none" w="sm" len="sm"/>
            <a:tailEnd type="none" w="sm" len="sm"/>
          </a:ln>
        </p:spPr>
      </p:pic>
      <p:sp>
        <p:nvSpPr>
          <p:cNvPr id="140" name="Google Shape;140;g2a04ed9d04e_1_0"/>
          <p:cNvSpPr txBox="1"/>
          <p:nvPr/>
        </p:nvSpPr>
        <p:spPr>
          <a:xfrm>
            <a:off x="135825" y="2098700"/>
            <a:ext cx="8753400" cy="78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Open Sans"/>
                <a:ea typeface="Open Sans"/>
                <a:cs typeface="Open Sans"/>
                <a:sym typeface="Open Sans"/>
              </a:rPr>
              <a:t>Range</a:t>
            </a:r>
            <a:endParaRPr sz="2300" b="0" i="0" u="none" strike="noStrike" cap="none">
              <a:solidFill>
                <a:srgbClr val="7F7F7F"/>
              </a:solidFill>
              <a:latin typeface="Cambria"/>
              <a:ea typeface="Cambria"/>
              <a:cs typeface="Cambria"/>
              <a:sym typeface="Cambria"/>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Florida - Most commonly between Peace River and Florida Keys to depths of 120 m</a:t>
            </a:r>
            <a:endParaRPr sz="16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7F7F7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7F7F7F"/>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202950" y="97525"/>
            <a:ext cx="8312400" cy="817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Smalltooth Sawfish New Information</a:t>
            </a:r>
            <a:endParaRPr/>
          </a:p>
        </p:txBody>
      </p:sp>
      <p:sp>
        <p:nvSpPr>
          <p:cNvPr id="146" name="Google Shape;146;p12"/>
          <p:cNvSpPr txBox="1">
            <a:spLocks noGrp="1"/>
          </p:cNvSpPr>
          <p:nvPr>
            <p:ph type="body" idx="1"/>
          </p:nvPr>
        </p:nvSpPr>
        <p:spPr>
          <a:xfrm>
            <a:off x="284375" y="732450"/>
            <a:ext cx="4976700" cy="3972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600" u="sng">
                <a:solidFill>
                  <a:schemeClr val="dk2"/>
                </a:solidFill>
                <a:latin typeface="Open Sans"/>
                <a:ea typeface="Open Sans"/>
                <a:cs typeface="Open Sans"/>
                <a:sym typeface="Open Sans"/>
              </a:rPr>
              <a:t>Graham et al (2022)</a:t>
            </a:r>
            <a:endParaRPr sz="1600" u="sng">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High overlap with Shrimp fishery</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Female sawfish are at a higher risk - depth</a:t>
            </a:r>
            <a:endParaRPr sz="160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Suggestions to minimize sawfish capture and mortality:</a:t>
            </a:r>
            <a:endParaRPr sz="160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Year-round closure of shrimp trawling off much of the Southwest Florida</a:t>
            </a:r>
            <a:endParaRPr sz="160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Increased observer coverage</a:t>
            </a:r>
            <a:endParaRPr sz="160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Electronic monitoring</a:t>
            </a:r>
            <a:endParaRPr sz="160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Tow time restrictions</a:t>
            </a:r>
            <a:endParaRPr sz="1600">
              <a:solidFill>
                <a:schemeClr val="dk2"/>
              </a:solidFill>
              <a:latin typeface="Open Sans"/>
              <a:ea typeface="Open Sans"/>
              <a:cs typeface="Open Sans"/>
              <a:sym typeface="Open Sans"/>
            </a:endParaRPr>
          </a:p>
          <a:p>
            <a:pPr marL="914400" marR="0" lvl="0" indent="0" algn="l" rtl="0">
              <a:lnSpc>
                <a:spcPct val="100000"/>
              </a:lnSpc>
              <a:spcBef>
                <a:spcPts val="0"/>
              </a:spcBef>
              <a:spcAft>
                <a:spcPts val="0"/>
              </a:spcAft>
              <a:buSzPts val="1100"/>
              <a:buNone/>
            </a:pP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r>
              <a:rPr lang="en" sz="1600" u="sng">
                <a:solidFill>
                  <a:schemeClr val="dk2"/>
                </a:solidFill>
                <a:latin typeface="Open Sans"/>
                <a:ea typeface="Open Sans"/>
                <a:cs typeface="Open Sans"/>
                <a:sym typeface="Open Sans"/>
              </a:rPr>
              <a:t>Feldheim et al. (2017) &amp; Smith et al. (2021)</a:t>
            </a:r>
            <a:endParaRPr sz="1600" u="sng">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Only </a:t>
            </a:r>
            <a:r>
              <a:rPr lang="en" sz="1600" b="1">
                <a:solidFill>
                  <a:schemeClr val="dk2"/>
                </a:solidFill>
                <a:latin typeface="Open Sans"/>
                <a:ea typeface="Open Sans"/>
                <a:cs typeface="Open Sans"/>
                <a:sym typeface="Open Sans"/>
              </a:rPr>
              <a:t>126</a:t>
            </a:r>
            <a:r>
              <a:rPr lang="en" sz="1600">
                <a:solidFill>
                  <a:schemeClr val="dk2"/>
                </a:solidFill>
                <a:latin typeface="Open Sans"/>
                <a:ea typeface="Open Sans"/>
                <a:cs typeface="Open Sans"/>
                <a:sym typeface="Open Sans"/>
              </a:rPr>
              <a:t> individual females</a:t>
            </a:r>
            <a:r>
              <a:rPr lang="en" sz="160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have birthed </a:t>
            </a:r>
            <a:r>
              <a:rPr lang="en" sz="1600">
                <a:solidFill>
                  <a:schemeClr val="dk2"/>
                </a:solidFill>
                <a:latin typeface="Open Sans"/>
                <a:ea typeface="Open Sans"/>
                <a:cs typeface="Open Sans"/>
                <a:sym typeface="Open Sans"/>
              </a:rPr>
              <a:t>the majority of juveniles caught in sampled nurseries between 2000 and 2015</a:t>
            </a: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40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marL="457200" lvl="0" indent="0" algn="l" rtl="0">
              <a:lnSpc>
                <a:spcPct val="100000"/>
              </a:lnSpc>
              <a:spcBef>
                <a:spcPts val="0"/>
              </a:spcBef>
              <a:spcAft>
                <a:spcPts val="0"/>
              </a:spcAft>
              <a:buSzPts val="1100"/>
              <a:buNone/>
            </a:pPr>
            <a:endParaRPr sz="140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89"/>
              <a:buNone/>
            </a:pPr>
            <a:endParaRPr sz="14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400"/>
          </a:p>
        </p:txBody>
      </p:sp>
      <p:pic>
        <p:nvPicPr>
          <p:cNvPr id="147" name="Google Shape;147;p12"/>
          <p:cNvPicPr preferRelativeResize="0"/>
          <p:nvPr/>
        </p:nvPicPr>
        <p:blipFill rotWithShape="1">
          <a:blip r:embed="rId3">
            <a:alphaModFix/>
          </a:blip>
          <a:srcRect t="4113"/>
          <a:stretch/>
        </p:blipFill>
        <p:spPr>
          <a:xfrm>
            <a:off x="5118000" y="963425"/>
            <a:ext cx="3852625" cy="27279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a137e7d9b8_1_0"/>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Smalltooth Sawfish New Information (cont.)</a:t>
            </a:r>
            <a:endParaRPr dirty="0"/>
          </a:p>
        </p:txBody>
      </p:sp>
      <p:sp>
        <p:nvSpPr>
          <p:cNvPr id="153" name="Google Shape;153;g2a137e7d9b8_1_0"/>
          <p:cNvSpPr txBox="1">
            <a:spLocks noGrp="1"/>
          </p:cNvSpPr>
          <p:nvPr>
            <p:ph type="body" idx="1"/>
          </p:nvPr>
        </p:nvSpPr>
        <p:spPr>
          <a:xfrm>
            <a:off x="357809" y="808383"/>
            <a:ext cx="4214341" cy="3770544"/>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 sz="1300" u="sng" dirty="0">
                <a:solidFill>
                  <a:schemeClr val="dk2"/>
                </a:solidFill>
                <a:latin typeface="Cambria" panose="02040503050406030204" pitchFamily="18" charset="0"/>
                <a:ea typeface="Cambria" panose="02040503050406030204" pitchFamily="18" charset="0"/>
                <a:cs typeface="Open Sans"/>
                <a:sym typeface="Open Sans"/>
              </a:rPr>
              <a:t>Smith 2021</a:t>
            </a:r>
            <a:r>
              <a:rPr lang="en" sz="1300" dirty="0">
                <a:solidFill>
                  <a:schemeClr val="dk2"/>
                </a:solidFill>
                <a:latin typeface="Cambria" panose="02040503050406030204" pitchFamily="18" charset="0"/>
                <a:ea typeface="Cambria" panose="02040503050406030204" pitchFamily="18" charset="0"/>
                <a:cs typeface="Open Sans"/>
                <a:sym typeface="Open Sans"/>
              </a:rPr>
              <a:t> </a:t>
            </a:r>
            <a:endParaRPr sz="1300" dirty="0">
              <a:solidFill>
                <a:schemeClr val="dk2"/>
              </a:solidFill>
              <a:latin typeface="Cambria" panose="02040503050406030204" pitchFamily="18" charset="0"/>
              <a:ea typeface="Cambria" panose="02040503050406030204" pitchFamily="18" charset="0"/>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300" dirty="0">
                <a:solidFill>
                  <a:schemeClr val="dk2"/>
                </a:solidFill>
                <a:latin typeface="Cambria" panose="02040503050406030204" pitchFamily="18" charset="0"/>
                <a:ea typeface="Cambria" panose="02040503050406030204" pitchFamily="18" charset="0"/>
                <a:cs typeface="Open Sans"/>
                <a:sym typeface="Open Sans"/>
              </a:rPr>
              <a:t>Effective population size</a:t>
            </a:r>
            <a:r>
              <a:rPr lang="en" sz="1300" dirty="0">
                <a:solidFill>
                  <a:schemeClr val="dk2"/>
                </a:solidFill>
                <a:latin typeface="Cambria" panose="02040503050406030204" pitchFamily="18" charset="0"/>
                <a:ea typeface="Cambria" panose="02040503050406030204" pitchFamily="18" charset="0"/>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- 650 individuals (95% CI = 268-2,358)</a:t>
            </a:r>
            <a:endParaRPr sz="1300" dirty="0">
              <a:solidFill>
                <a:schemeClr val="dk2"/>
              </a:solidFill>
              <a:latin typeface="Cambria" panose="02040503050406030204" pitchFamily="18" charset="0"/>
              <a:ea typeface="Cambria" panose="02040503050406030204" pitchFamily="18" charset="0"/>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marL="457200" lvl="0" indent="-330200" algn="l" rtl="0">
              <a:lnSpc>
                <a:spcPct val="100000"/>
              </a:lnSpc>
              <a:spcBef>
                <a:spcPts val="0"/>
              </a:spcBef>
              <a:spcAft>
                <a:spcPts val="0"/>
              </a:spcAft>
              <a:buClr>
                <a:schemeClr val="dk2"/>
              </a:buClr>
              <a:buSzPts val="1600"/>
              <a:buFont typeface="Open Sans"/>
              <a:buChar char="•"/>
            </a:pPr>
            <a:r>
              <a:rPr lang="en" sz="1300" dirty="0">
                <a:solidFill>
                  <a:schemeClr val="dk2"/>
                </a:solidFill>
                <a:latin typeface="Cambria" panose="02040503050406030204" pitchFamily="18" charset="0"/>
                <a:ea typeface="Cambria" panose="02040503050406030204" pitchFamily="18" charset="0"/>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Number of breeding adults - 284 (95% CI 1-1,425)</a:t>
            </a:r>
            <a:endParaRPr sz="1300" dirty="0">
              <a:solidFill>
                <a:schemeClr val="dk2"/>
              </a:solidFill>
              <a:latin typeface="Cambria" panose="02040503050406030204" pitchFamily="18" charset="0"/>
              <a:ea typeface="Cambria" panose="02040503050406030204" pitchFamily="18" charset="0"/>
              <a:cs typeface="Open Sans"/>
              <a:sym typeface="Open Sans"/>
            </a:endParaRPr>
          </a:p>
          <a:p>
            <a:pPr marL="0" lvl="0" indent="0" algn="l" rtl="0">
              <a:lnSpc>
                <a:spcPct val="100000"/>
              </a:lnSpc>
              <a:spcBef>
                <a:spcPts val="0"/>
              </a:spcBef>
              <a:spcAft>
                <a:spcPts val="0"/>
              </a:spcAft>
              <a:buSzPts val="1100"/>
              <a:buNone/>
            </a:pPr>
            <a:endParaRPr sz="1300" dirty="0">
              <a:solidFill>
                <a:schemeClr val="dk2"/>
              </a:solidFill>
              <a:latin typeface="Cambria" panose="02040503050406030204" pitchFamily="18" charset="0"/>
              <a:ea typeface="Cambria" panose="02040503050406030204" pitchFamily="18" charset="0"/>
              <a:cs typeface="Open Sans"/>
              <a:sym typeface="Open Sans"/>
            </a:endParaRPr>
          </a:p>
          <a:p>
            <a:pPr marL="0" lvl="0" indent="0" algn="l" rtl="0">
              <a:lnSpc>
                <a:spcPct val="100000"/>
              </a:lnSpc>
              <a:spcBef>
                <a:spcPts val="0"/>
              </a:spcBef>
              <a:spcAft>
                <a:spcPts val="0"/>
              </a:spcAft>
              <a:buSzPts val="1100"/>
              <a:buNone/>
            </a:pPr>
            <a:r>
              <a:rPr lang="en" sz="1300" u="sng" dirty="0">
                <a:solidFill>
                  <a:schemeClr val="dk2"/>
                </a:solidFill>
                <a:latin typeface="Cambria" panose="02040503050406030204" pitchFamily="18" charset="0"/>
                <a:ea typeface="Cambria" panose="02040503050406030204" pitchFamily="18" charset="0"/>
                <a:cs typeface="Open Sans"/>
                <a:sym typeface="Open Sans"/>
              </a:rPr>
              <a:t>Carlson 2023</a:t>
            </a:r>
            <a:r>
              <a:rPr lang="en" sz="1300" dirty="0">
                <a:solidFill>
                  <a:schemeClr val="dk2"/>
                </a:solidFill>
                <a:latin typeface="Cambria" panose="02040503050406030204" pitchFamily="18" charset="0"/>
                <a:ea typeface="Cambria" panose="02040503050406030204" pitchFamily="18" charset="0"/>
                <a:cs typeface="Open Sans"/>
                <a:sym typeface="Open Sans"/>
              </a:rPr>
              <a:t> - Population Viability Analysis</a:t>
            </a:r>
            <a:endParaRPr sz="1300" dirty="0">
              <a:solidFill>
                <a:schemeClr val="dk2"/>
              </a:solidFill>
              <a:latin typeface="Cambria" panose="02040503050406030204" pitchFamily="18" charset="0"/>
              <a:ea typeface="Cambria" panose="02040503050406030204" pitchFamily="18" charset="0"/>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300" dirty="0">
                <a:solidFill>
                  <a:schemeClr val="dk2"/>
                </a:solidFill>
                <a:latin typeface="Cambria" panose="02040503050406030204" pitchFamily="18" charset="0"/>
                <a:ea typeface="Cambria" panose="02040503050406030204" pitchFamily="18" charset="0"/>
                <a:cs typeface="Open Sans"/>
                <a:sym typeface="Open Sans"/>
              </a:rPr>
              <a:t>Considers multiple scenarios of population response to bycatch threats</a:t>
            </a:r>
          </a:p>
          <a:p>
            <a:pPr lvl="0" indent="-330200">
              <a:lnSpc>
                <a:spcPct val="100000"/>
              </a:lnSpc>
              <a:spcBef>
                <a:spcPts val="0"/>
              </a:spcBef>
              <a:buClr>
                <a:schemeClr val="dk2"/>
              </a:buClr>
              <a:buSzPts val="1600"/>
              <a:buFont typeface="Open Sans"/>
              <a:buChar char="•"/>
            </a:pPr>
            <a:r>
              <a:rPr lang="en-US" sz="1300" dirty="0">
                <a:solidFill>
                  <a:schemeClr val="dk2"/>
                </a:solidFill>
                <a:latin typeface="Cambria" panose="02040503050406030204" pitchFamily="18" charset="0"/>
                <a:ea typeface="Cambria" panose="02040503050406030204" pitchFamily="18" charset="0"/>
                <a:cs typeface="Open Sans"/>
                <a:sym typeface="Open Sans"/>
              </a:rPr>
              <a:t>Bycatch risk for </a:t>
            </a:r>
            <a:r>
              <a:rPr lang="en-US" sz="1300" dirty="0" err="1">
                <a:solidFill>
                  <a:schemeClr val="dk2"/>
                </a:solidFill>
                <a:latin typeface="Cambria" panose="02040503050406030204" pitchFamily="18" charset="0"/>
                <a:ea typeface="Cambria" panose="02040503050406030204" pitchFamily="18" charset="0"/>
                <a:cs typeface="Open Sans"/>
                <a:sym typeface="Open Sans"/>
              </a:rPr>
              <a:t>smalltooth</a:t>
            </a:r>
            <a:r>
              <a:rPr lang="en-US" sz="1300" dirty="0">
                <a:solidFill>
                  <a:schemeClr val="dk2"/>
                </a:solidFill>
                <a:latin typeface="Cambria" panose="02040503050406030204" pitchFamily="18" charset="0"/>
                <a:ea typeface="Cambria" panose="02040503050406030204" pitchFamily="18" charset="0"/>
                <a:cs typeface="Open Sans"/>
                <a:sym typeface="Open Sans"/>
              </a:rPr>
              <a:t> sawfish is significantly higher for the southeast shrimp trawl fishery than all other fisheries assessed.</a:t>
            </a:r>
          </a:p>
          <a:p>
            <a:pPr lvl="0" indent="-330200">
              <a:lnSpc>
                <a:spcPct val="100000"/>
              </a:lnSpc>
              <a:spcBef>
                <a:spcPts val="0"/>
              </a:spcBef>
              <a:buClr>
                <a:schemeClr val="dk2"/>
              </a:buClr>
              <a:buSzPts val="1600"/>
              <a:buFont typeface="Open Sans"/>
              <a:buChar char="•"/>
            </a:pPr>
            <a:r>
              <a:rPr lang="en-US" sz="1300" dirty="0">
                <a:solidFill>
                  <a:schemeClr val="dk2"/>
                </a:solidFill>
                <a:latin typeface="Cambria" panose="02040503050406030204" pitchFamily="18" charset="0"/>
                <a:ea typeface="Cambria" panose="02040503050406030204" pitchFamily="18" charset="0"/>
                <a:cs typeface="Open Sans"/>
                <a:sym typeface="Open Sans"/>
              </a:rPr>
              <a:t>Considers multiple scenarios of population response to bycatch threats; high uncertainty in scenario outcomes</a:t>
            </a:r>
          </a:p>
          <a:p>
            <a:pPr lvl="0" indent="-330200">
              <a:lnSpc>
                <a:spcPct val="100000"/>
              </a:lnSpc>
              <a:spcBef>
                <a:spcPts val="0"/>
              </a:spcBef>
              <a:buClr>
                <a:schemeClr val="dk2"/>
              </a:buClr>
              <a:buSzPts val="1600"/>
              <a:buFont typeface="Open Sans"/>
              <a:buChar char="•"/>
            </a:pPr>
            <a:r>
              <a:rPr lang="en-US" sz="1300" dirty="0">
                <a:solidFill>
                  <a:schemeClr val="dk2"/>
                </a:solidFill>
                <a:latin typeface="Cambria" panose="02040503050406030204" pitchFamily="18" charset="0"/>
                <a:ea typeface="Cambria" panose="02040503050406030204" pitchFamily="18" charset="0"/>
                <a:cs typeface="Open Sans"/>
                <a:sym typeface="Open Sans"/>
              </a:rPr>
              <a:t>Highlights importance of improving our understanding of sawfish life history, captures in fisheries and their associated post-release mortality.</a:t>
            </a:r>
          </a:p>
          <a:p>
            <a:pPr marL="127000" lvl="0" indent="0">
              <a:lnSpc>
                <a:spcPct val="100000"/>
              </a:lnSpc>
              <a:spcBef>
                <a:spcPts val="0"/>
              </a:spcBef>
              <a:buClr>
                <a:schemeClr val="dk2"/>
              </a:buClr>
              <a:buSzPts val="1600"/>
              <a:buNone/>
            </a:pPr>
            <a:endParaRPr lang="en-US" sz="1200" u="sng" dirty="0">
              <a:solidFill>
                <a:schemeClr val="dk2"/>
              </a:solidFill>
              <a:latin typeface="Cambria" panose="02040503050406030204" pitchFamily="18" charset="0"/>
              <a:ea typeface="Cambria" panose="02040503050406030204" pitchFamily="18" charset="0"/>
              <a:cs typeface="Open Sans"/>
              <a:sym typeface="Open Sans"/>
            </a:endParaRPr>
          </a:p>
          <a:p>
            <a:pPr marL="127000" lvl="0" indent="0">
              <a:lnSpc>
                <a:spcPct val="100000"/>
              </a:lnSpc>
              <a:spcBef>
                <a:spcPts val="0"/>
              </a:spcBef>
              <a:buClr>
                <a:schemeClr val="dk2"/>
              </a:buClr>
              <a:buSzPts val="1600"/>
              <a:buNone/>
            </a:pPr>
            <a:r>
              <a:rPr lang="en-US" sz="1200" u="sng" dirty="0">
                <a:solidFill>
                  <a:schemeClr val="dk2"/>
                </a:solidFill>
                <a:latin typeface="Cambria" panose="02040503050406030204" pitchFamily="18" charset="0"/>
                <a:ea typeface="Cambria" panose="02040503050406030204" pitchFamily="18" charset="0"/>
                <a:cs typeface="Open Sans"/>
                <a:sym typeface="Open Sans"/>
              </a:rPr>
              <a:t>Ongoing Sawfish Mortality Event (</a:t>
            </a:r>
            <a:r>
              <a:rPr lang="en-US" sz="1200" u="sng">
                <a:solidFill>
                  <a:schemeClr val="dk2"/>
                </a:solidFill>
                <a:latin typeface="Cambria" panose="02040503050406030204" pitchFamily="18" charset="0"/>
                <a:ea typeface="Cambria" panose="02040503050406030204" pitchFamily="18" charset="0"/>
                <a:cs typeface="Open Sans"/>
                <a:sym typeface="Open Sans"/>
              </a:rPr>
              <a:t>next slide)</a:t>
            </a:r>
            <a:endParaRPr sz="1200" u="sng" dirty="0">
              <a:solidFill>
                <a:schemeClr val="dk2"/>
              </a:solidFill>
              <a:latin typeface="Cambria" panose="02040503050406030204" pitchFamily="18" charset="0"/>
              <a:ea typeface="Cambria" panose="02040503050406030204" pitchFamily="18" charset="0"/>
              <a:cs typeface="Open Sans"/>
              <a:sym typeface="Open Sans"/>
            </a:endParaRPr>
          </a:p>
          <a:p>
            <a:pPr marL="127000" lvl="0" indent="0" algn="l" rtl="0">
              <a:lnSpc>
                <a:spcPct val="100000"/>
              </a:lnSpc>
              <a:spcBef>
                <a:spcPts val="0"/>
              </a:spcBef>
              <a:spcAft>
                <a:spcPts val="0"/>
              </a:spcAft>
              <a:buClr>
                <a:schemeClr val="dk2"/>
              </a:buClr>
              <a:buSzPts val="1600"/>
              <a:buNone/>
            </a:pPr>
            <a:endParaRPr lang="en" sz="1600" dirty="0">
              <a:solidFill>
                <a:schemeClr val="dk2"/>
              </a:solidFill>
              <a:latin typeface="Cambria" panose="02040503050406030204" pitchFamily="18" charset="0"/>
              <a:ea typeface="Cambria" panose="02040503050406030204" pitchFamily="18" charset="0"/>
              <a:cs typeface="Open Sans"/>
              <a:sym typeface="Open Sans"/>
            </a:endParaRPr>
          </a:p>
          <a:p>
            <a:pPr marL="0" lvl="0" indent="0" algn="l" rtl="0">
              <a:lnSpc>
                <a:spcPct val="100000"/>
              </a:lnSpc>
              <a:spcBef>
                <a:spcPts val="0"/>
              </a:spcBef>
              <a:spcAft>
                <a:spcPts val="0"/>
              </a:spcAft>
              <a:buNone/>
            </a:pPr>
            <a:endParaRPr sz="14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endParaRPr sz="1400" dirty="0">
              <a:solidFill>
                <a:schemeClr val="dk2"/>
              </a:solidFill>
              <a:latin typeface="Open Sans"/>
              <a:ea typeface="Open Sans"/>
              <a:cs typeface="Open Sans"/>
              <a:sym typeface="Open Sans"/>
            </a:endParaRPr>
          </a:p>
        </p:txBody>
      </p:sp>
      <p:pic>
        <p:nvPicPr>
          <p:cNvPr id="154" name="Google Shape;154;g2a137e7d9b8_1_0"/>
          <p:cNvPicPr preferRelativeResize="0"/>
          <p:nvPr/>
        </p:nvPicPr>
        <p:blipFill rotWithShape="1">
          <a:blip r:embed="rId3">
            <a:alphaModFix/>
          </a:blip>
          <a:srcRect l="3996" t="4295" r="4961" b="30921"/>
          <a:stretch/>
        </p:blipFill>
        <p:spPr>
          <a:xfrm>
            <a:off x="4699025" y="1268825"/>
            <a:ext cx="4234998" cy="2655423"/>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4699025" y="4135582"/>
            <a:ext cx="3925430" cy="646331"/>
          </a:xfrm>
          <a:prstGeom prst="rect">
            <a:avLst/>
          </a:prstGeom>
        </p:spPr>
        <p:txBody>
          <a:bodyPr wrap="square">
            <a:spAutoFit/>
          </a:bodyPr>
          <a:lstStyle/>
          <a:p>
            <a:pPr marL="127000" lvl="0">
              <a:buClr>
                <a:schemeClr val="dk2"/>
              </a:buClr>
              <a:buSzPts val="1600"/>
            </a:pPr>
            <a:r>
              <a:rPr lang="en-US" sz="1200" dirty="0">
                <a:solidFill>
                  <a:schemeClr val="dk2"/>
                </a:solidFill>
                <a:latin typeface="Cambria" panose="02040503050406030204" pitchFamily="18" charset="0"/>
                <a:ea typeface="Cambria" panose="02040503050406030204" pitchFamily="18" charset="0"/>
                <a:cs typeface="Open Sans"/>
                <a:sym typeface="Open Sans"/>
              </a:rPr>
              <a:t>*Full presentation available here</a:t>
            </a:r>
          </a:p>
          <a:p>
            <a:pPr marL="127000" lvl="0">
              <a:buClr>
                <a:schemeClr val="dk2"/>
              </a:buClr>
              <a:buSzPts val="1600"/>
            </a:pPr>
            <a:r>
              <a:rPr lang="en-US" sz="1200" dirty="0">
                <a:solidFill>
                  <a:schemeClr val="dk2"/>
                </a:solidFill>
                <a:latin typeface="Cambria" panose="02040503050406030204" pitchFamily="18" charset="0"/>
                <a:ea typeface="Cambria" panose="02040503050406030204" pitchFamily="18" charset="0"/>
                <a:cs typeface="Open Sans"/>
                <a:sym typeface="Open Sans"/>
              </a:rPr>
              <a:t>https://gulfcouncil.org/wp-content/uploads/10.-Population-viability-Analysis-Presentation_Carlson.pdf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caaee67ddf_1_4"/>
          <p:cNvSpPr txBox="1">
            <a:spLocks noGrp="1"/>
          </p:cNvSpPr>
          <p:nvPr>
            <p:ph type="title"/>
          </p:nvPr>
        </p:nvSpPr>
        <p:spPr>
          <a:xfrm>
            <a:off x="152198" y="205750"/>
            <a:ext cx="8520000" cy="7458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08998"/>
              </a:buClr>
              <a:buSzPct val="100000"/>
              <a:buFont typeface="Cambria"/>
              <a:buNone/>
            </a:pPr>
            <a:r>
              <a:rPr lang="en" dirty="0"/>
              <a:t>Ongoing Smalltooth Sawfish Mortality Event </a:t>
            </a:r>
            <a:br>
              <a:rPr lang="en" dirty="0"/>
            </a:br>
            <a:r>
              <a:rPr lang="en" dirty="0"/>
              <a:t>in the Florida Keys</a:t>
            </a:r>
            <a:endParaRPr dirty="0"/>
          </a:p>
        </p:txBody>
      </p:sp>
      <p:sp>
        <p:nvSpPr>
          <p:cNvPr id="166" name="Google Shape;166;g2caaee67ddf_1_4"/>
          <p:cNvSpPr txBox="1">
            <a:spLocks noGrp="1"/>
          </p:cNvSpPr>
          <p:nvPr>
            <p:ph type="body" idx="1"/>
          </p:nvPr>
        </p:nvSpPr>
        <p:spPr>
          <a:xfrm>
            <a:off x="471500" y="1170774"/>
            <a:ext cx="8200800" cy="3520495"/>
          </a:xfrm>
          <a:prstGeom prst="rect">
            <a:avLst/>
          </a:prstGeom>
          <a:noFill/>
          <a:ln>
            <a:noFill/>
          </a:ln>
        </p:spPr>
        <p:txBody>
          <a:bodyPr spcFirstLastPara="1" wrap="square" lIns="68575" tIns="34275" rIns="68575" bIns="34275" anchor="t" anchorCtr="0">
            <a:noAutofit/>
          </a:bodyPr>
          <a:lstStyle/>
          <a:p>
            <a:pPr marL="139700" marR="0" lvl="0" indent="-140335" algn="l" rtl="0">
              <a:lnSpc>
                <a:spcPct val="95000"/>
              </a:lnSpc>
              <a:spcBef>
                <a:spcPts val="0"/>
              </a:spcBef>
              <a:spcAft>
                <a:spcPts val="0"/>
              </a:spcAft>
              <a:buClr>
                <a:schemeClr val="dk2"/>
              </a:buClr>
              <a:buSzPct val="100000"/>
              <a:buChar char="•"/>
            </a:pP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Strange sawfish behavior and deaths in the lower Florida Keys since late January.</a:t>
            </a: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endParaRPr>
          </a:p>
          <a:p>
            <a:pPr marL="139700" marR="0" lvl="0" indent="-140335" algn="l" rtl="0">
              <a:lnSpc>
                <a:spcPct val="95000"/>
              </a:lnSpc>
              <a:spcBef>
                <a:spcPts val="1200"/>
              </a:spcBef>
              <a:spcAft>
                <a:spcPts val="0"/>
              </a:spcAft>
              <a:buClr>
                <a:schemeClr val="dk2"/>
              </a:buClr>
              <a:buSzPct val="100000"/>
              <a:buChar char="•"/>
            </a:pP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Reports of smalltooth sawfish swimming erratically, thrashing in the shallows, and beaching themselves</a:t>
            </a: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139700" marR="0" lvl="0" indent="-140335" algn="l" rtl="0">
              <a:lnSpc>
                <a:spcPct val="95000"/>
              </a:lnSpc>
              <a:spcBef>
                <a:spcPts val="1200"/>
              </a:spcBef>
              <a:spcAft>
                <a:spcPts val="0"/>
              </a:spcAft>
              <a:buClr>
                <a:schemeClr val="dk2"/>
              </a:buClr>
              <a:buSzPct val="100000"/>
              <a:buChar char="•"/>
            </a:pP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Affected sawfish are larger juveniles and adults, </a:t>
            </a: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generally ranging in size from 10-14 ft</a:t>
            </a: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endParaRPr>
          </a:p>
          <a:p>
            <a:pPr marL="139700" marR="0" lvl="0" indent="-140335" algn="l" rtl="0">
              <a:lnSpc>
                <a:spcPct val="95000"/>
              </a:lnSpc>
              <a:spcBef>
                <a:spcPts val="1200"/>
              </a:spcBef>
              <a:spcAft>
                <a:spcPts val="0"/>
              </a:spcAft>
              <a:buClr>
                <a:schemeClr val="dk2"/>
              </a:buClr>
              <a:buSzPct val="100000"/>
              <a:buChar char="•"/>
            </a:pP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As of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April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23</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 </a:t>
            </a: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we’re aware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of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199 </a:t>
            </a: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unique sawfish reports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with </a:t>
            </a:r>
            <a:r>
              <a:rPr lang="en" sz="1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43 </a:t>
            </a: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confirmed as mortalities (confirmed = necropsied, so the total mortality is expected to be significantly higher).</a:t>
            </a: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marL="139700" marR="0" lvl="0" indent="-140335" algn="l" rtl="0">
              <a:lnSpc>
                <a:spcPct val="95000"/>
              </a:lnSpc>
              <a:spcBef>
                <a:spcPts val="1200"/>
              </a:spcBef>
              <a:spcAft>
                <a:spcPts val="0"/>
              </a:spcAft>
              <a:buClr>
                <a:schemeClr val="dk2"/>
              </a:buClr>
              <a:buSzPct val="100000"/>
              <a:buChar char="•"/>
            </a:pPr>
            <a:r>
              <a:rPr lang="en"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Cause is currently unknown but under investigation.</a:t>
            </a:r>
            <a:endParaRPr sz="1600" dirty="0">
              <a:solidFill>
                <a:schemeClr val="dk2"/>
              </a:solidFill>
            </a:endParaRPr>
          </a:p>
          <a:p>
            <a:pPr marL="139700" marR="0" lvl="0" indent="-140335" algn="l" rtl="0">
              <a:lnSpc>
                <a:spcPct val="95000"/>
              </a:lnSpc>
              <a:spcBef>
                <a:spcPts val="1200"/>
              </a:spcBef>
              <a:spcAft>
                <a:spcPts val="0"/>
              </a:spcAft>
              <a:buClr>
                <a:schemeClr val="dk2"/>
              </a:buClr>
              <a:buSzPct val="100000"/>
              <a:buChar char="•"/>
            </a:pPr>
            <a:r>
              <a:rPr lang="en" sz="1600" dirty="0">
                <a:solidFill>
                  <a:schemeClr val="dk2"/>
                </a:solidFill>
              </a:rPr>
              <a:t>Given concern over the high mortality of sawfish, NOAA and partners developed a rescue and rehabilitation effort and made the first rescue on April 5th.   The rescued sawfish has been transported to Mote in Sarasota where is is receiving care.</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202950" y="130225"/>
            <a:ext cx="8312400" cy="781200"/>
          </a:xfrm>
          <a:prstGeom prst="rect">
            <a:avLst/>
          </a:prstGeom>
          <a:noFill/>
          <a:ln>
            <a:noFill/>
          </a:ln>
        </p:spPr>
        <p:txBody>
          <a:bodyPr spcFirstLastPara="1" wrap="square" lIns="68575" tIns="34275" rIns="68575" bIns="34275" anchor="t" anchorCtr="0">
            <a:normAutofit fontScale="90000"/>
          </a:bodyPr>
          <a:lstStyle/>
          <a:p>
            <a:pPr marL="0" marR="0" lvl="0" indent="0" algn="l" rtl="0">
              <a:lnSpc>
                <a:spcPct val="90000"/>
              </a:lnSpc>
              <a:spcBef>
                <a:spcPts val="0"/>
              </a:spcBef>
              <a:spcAft>
                <a:spcPts val="0"/>
              </a:spcAft>
              <a:buSzPct val="42424"/>
              <a:buNone/>
            </a:pPr>
            <a:r>
              <a:rPr lang="en"/>
              <a:t>Section 7 Consultation Next Steps and Timing?</a:t>
            </a:r>
            <a:endParaRPr/>
          </a:p>
        </p:txBody>
      </p:sp>
      <p:sp>
        <p:nvSpPr>
          <p:cNvPr id="172" name="Google Shape;172;p13"/>
          <p:cNvSpPr txBox="1">
            <a:spLocks noGrp="1"/>
          </p:cNvSpPr>
          <p:nvPr>
            <p:ph type="body" idx="1"/>
          </p:nvPr>
        </p:nvSpPr>
        <p:spPr>
          <a:xfrm>
            <a:off x="405000" y="834250"/>
            <a:ext cx="6856800" cy="3690600"/>
          </a:xfrm>
          <a:prstGeom prst="rect">
            <a:avLst/>
          </a:prstGeom>
          <a:noFill/>
          <a:ln>
            <a:noFill/>
          </a:ln>
        </p:spPr>
        <p:txBody>
          <a:bodyPr spcFirstLastPara="1" wrap="square" lIns="68575" tIns="34275" rIns="68575" bIns="34275" anchor="t" anchorCtr="0">
            <a:noAutofit/>
          </a:bodyPr>
          <a:lstStyle/>
          <a:p>
            <a:pPr marL="457200" lvl="0" indent="-323880" algn="l" rtl="0">
              <a:lnSpc>
                <a:spcPct val="100000"/>
              </a:lnSpc>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The initial target date for having all of the information needed for PRD to have a complete initiation package and conduct the consultation was April 2024. </a:t>
            </a:r>
            <a:endParaRPr sz="1500">
              <a:solidFill>
                <a:schemeClr val="dk2"/>
              </a:solidFill>
              <a:latin typeface="Open Sans"/>
              <a:ea typeface="Open Sans"/>
              <a:cs typeface="Open Sans"/>
              <a:sym typeface="Open Sans"/>
            </a:endParaRPr>
          </a:p>
          <a:p>
            <a:pPr marL="457200" lvl="0" indent="-323880" algn="l" rtl="0">
              <a:lnSpc>
                <a:spcPct val="100000"/>
              </a:lnSpc>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Shrimp effort data availability has pushed back the schedule.  SERO has requested bycatch estimates and analyses based on effort data through 2022, now available, by June, and through 2023 when effort data are anticipated available later this year.</a:t>
            </a:r>
            <a:endParaRPr sz="1500">
              <a:solidFill>
                <a:schemeClr val="dk2"/>
              </a:solidFill>
              <a:latin typeface="Open Sans"/>
              <a:ea typeface="Open Sans"/>
              <a:cs typeface="Open Sans"/>
              <a:sym typeface="Open Sans"/>
            </a:endParaRPr>
          </a:p>
          <a:p>
            <a:pPr marL="457200" lvl="0" indent="-323880" algn="l" rtl="0">
              <a:lnSpc>
                <a:spcPct val="100000"/>
              </a:lnSpc>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PRD will evaluate the new data once received and </a:t>
            </a:r>
            <a:endParaRPr sz="1500">
              <a:solidFill>
                <a:schemeClr val="dk2"/>
              </a:solidFill>
              <a:latin typeface="Open Sans"/>
              <a:ea typeface="Open Sans"/>
              <a:cs typeface="Open Sans"/>
              <a:sym typeface="Open Sans"/>
            </a:endParaRPr>
          </a:p>
          <a:p>
            <a:pPr marL="457200" lvl="0" indent="-323880" algn="l" rtl="0">
              <a:lnSpc>
                <a:spcPct val="100000"/>
              </a:lnSpc>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SERO will also need to consider any proposed Shrimp FMP-driven actions and any shrimp actions the Gulf or South Atlantic Councils consider in response to key data as it becomes available.  </a:t>
            </a:r>
            <a:endParaRPr sz="1500">
              <a:solidFill>
                <a:schemeClr val="dk2"/>
              </a:solidFill>
              <a:latin typeface="Open Sans"/>
              <a:ea typeface="Open Sans"/>
              <a:cs typeface="Open Sans"/>
              <a:sym typeface="Open Sans"/>
            </a:endParaRPr>
          </a:p>
          <a:p>
            <a:pPr marL="457200" lvl="0" indent="-323880" algn="l" rtl="0">
              <a:lnSpc>
                <a:spcPct val="100000"/>
              </a:lnSpc>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SERO will continue to share information with the Councils and Shrimp APs as it becomes available.</a:t>
            </a:r>
            <a:endParaRPr sz="1500">
              <a:solidFill>
                <a:schemeClr val="dk2"/>
              </a:solidFill>
              <a:latin typeface="Open Sans"/>
              <a:ea typeface="Open Sans"/>
              <a:cs typeface="Open Sans"/>
              <a:sym typeface="Open Sans"/>
            </a:endParaRPr>
          </a:p>
          <a:p>
            <a:pPr marL="0" lvl="0" indent="0" algn="l" rtl="0">
              <a:lnSpc>
                <a:spcPct val="95000"/>
              </a:lnSpc>
              <a:spcBef>
                <a:spcPts val="1100"/>
              </a:spcBef>
              <a:spcAft>
                <a:spcPts val="200"/>
              </a:spcAft>
              <a:buSzPts val="3385"/>
              <a:buNone/>
            </a:pP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e93b00745f_0_0"/>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What Can You Do Right Now? </a:t>
            </a:r>
            <a:endParaRPr/>
          </a:p>
        </p:txBody>
      </p:sp>
      <p:sp>
        <p:nvSpPr>
          <p:cNvPr id="178" name="Google Shape;178;g1e93b00745f_0_0"/>
          <p:cNvSpPr txBox="1"/>
          <p:nvPr/>
        </p:nvSpPr>
        <p:spPr>
          <a:xfrm>
            <a:off x="294850" y="778575"/>
            <a:ext cx="6341100" cy="51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Open Sans"/>
                <a:ea typeface="Open Sans"/>
                <a:cs typeface="Open Sans"/>
                <a:sym typeface="Open Sans"/>
              </a:rPr>
              <a:t>Ensure fishers are using the release guidance for giant manta ray and smalltooth sawfish. (</a:t>
            </a:r>
            <a:r>
              <a:rPr lang="en" sz="1500" b="1" i="1" u="sng" strike="noStrike" cap="none">
                <a:solidFill>
                  <a:schemeClr val="dk2"/>
                </a:solidFill>
                <a:latin typeface="Open Sans"/>
                <a:ea typeface="Open Sans"/>
                <a:cs typeface="Open Sans"/>
                <a:sym typeface="Open Sans"/>
              </a:rPr>
              <a:t>N</a:t>
            </a:r>
            <a:r>
              <a:rPr lang="en" sz="1500" b="1" i="1" u="sng">
                <a:solidFill>
                  <a:schemeClr val="dk2"/>
                </a:solidFill>
                <a:latin typeface="Open Sans"/>
                <a:ea typeface="Open Sans"/>
                <a:cs typeface="Open Sans"/>
                <a:sym typeface="Open Sans"/>
              </a:rPr>
              <a:t>o</a:t>
            </a:r>
            <a:r>
              <a:rPr lang="en" sz="1500" b="1" i="1" u="sng" strike="noStrike" cap="none">
                <a:solidFill>
                  <a:schemeClr val="dk2"/>
                </a:solidFill>
                <a:latin typeface="Open Sans"/>
                <a:ea typeface="Open Sans"/>
                <a:cs typeface="Open Sans"/>
                <a:sym typeface="Open Sans"/>
              </a:rPr>
              <a:t>w in English</a:t>
            </a:r>
            <a:r>
              <a:rPr lang="en" sz="1500" b="1" i="1" u="sng">
                <a:solidFill>
                  <a:schemeClr val="dk2"/>
                </a:solidFill>
                <a:latin typeface="Open Sans"/>
                <a:ea typeface="Open Sans"/>
                <a:cs typeface="Open Sans"/>
                <a:sym typeface="Open Sans"/>
              </a:rPr>
              <a:t>, </a:t>
            </a:r>
            <a:r>
              <a:rPr lang="en" sz="1500" b="1" i="1" u="sng" strike="noStrike" cap="none">
                <a:solidFill>
                  <a:schemeClr val="dk2"/>
                </a:solidFill>
                <a:latin typeface="Open Sans"/>
                <a:ea typeface="Open Sans"/>
                <a:cs typeface="Open Sans"/>
                <a:sym typeface="Open Sans"/>
              </a:rPr>
              <a:t>Spanish, a</a:t>
            </a:r>
            <a:r>
              <a:rPr lang="en" sz="1500" b="1" i="1" u="sng">
                <a:solidFill>
                  <a:schemeClr val="dk2"/>
                </a:solidFill>
                <a:latin typeface="Open Sans"/>
                <a:ea typeface="Open Sans"/>
                <a:cs typeface="Open Sans"/>
                <a:sym typeface="Open Sans"/>
              </a:rPr>
              <a:t>nd </a:t>
            </a:r>
            <a:r>
              <a:rPr lang="en" sz="1500" b="1" i="1" u="sng" strike="noStrike" cap="none">
                <a:solidFill>
                  <a:schemeClr val="dk2"/>
                </a:solidFill>
                <a:latin typeface="Open Sans"/>
                <a:ea typeface="Open Sans"/>
                <a:cs typeface="Open Sans"/>
                <a:sym typeface="Open Sans"/>
              </a:rPr>
              <a:t> Vietnamese</a:t>
            </a:r>
            <a:r>
              <a:rPr lang="en" sz="1500" b="0" i="0" u="none" strike="noStrike" cap="none">
                <a:solidFill>
                  <a:schemeClr val="dk2"/>
                </a:solidFill>
                <a:latin typeface="Open Sans"/>
                <a:ea typeface="Open Sans"/>
                <a:cs typeface="Open Sans"/>
                <a:sym typeface="Open Sans"/>
              </a:rPr>
              <a:t>)</a:t>
            </a:r>
            <a:r>
              <a:rPr lang="en" sz="1600" b="0" i="0" u="none" strike="noStrike" cap="none">
                <a:solidFill>
                  <a:schemeClr val="dk2"/>
                </a:solidFill>
                <a:latin typeface="Open Sans"/>
                <a:ea typeface="Open Sans"/>
                <a:cs typeface="Open Sans"/>
                <a:sym typeface="Open Sans"/>
              </a:rPr>
              <a:t> </a:t>
            </a:r>
            <a:endParaRPr sz="1600" b="0" i="0" u="none" strike="noStrike" cap="none">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600" b="0"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sng" strike="noStrike" cap="none">
                <a:solidFill>
                  <a:schemeClr val="hlink"/>
                </a:solidFill>
                <a:latin typeface="Open Sans"/>
                <a:ea typeface="Open Sans"/>
                <a:cs typeface="Open Sans"/>
                <a:sym typeface="Open Sans"/>
                <a:hlinkClick r:id="rId3"/>
              </a:rPr>
              <a:t>https://www.fisheries.noaa.gov/southeast/endangered-species-conservation/sea-turtle-smalltooth-sawfish-and-giant-manta-ray-release</a:t>
            </a:r>
            <a:endParaRPr sz="16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Open Sans"/>
                <a:ea typeface="Open Sans"/>
                <a:cs typeface="Open Sans"/>
                <a:sym typeface="Open Sans"/>
              </a:rPr>
              <a:t> </a:t>
            </a:r>
            <a:endParaRPr sz="16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Open Sans"/>
                <a:ea typeface="Open Sans"/>
                <a:cs typeface="Open Sans"/>
                <a:sym typeface="Open Sans"/>
              </a:rPr>
              <a:t>In addition to any required reporting, share data through:</a:t>
            </a:r>
            <a:endParaRPr sz="1600" b="0"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For Sawfish: 1-844-4SAWFISH (1-844-472-9347)</a:t>
            </a:r>
            <a:endParaRPr sz="1600" b="0" i="0" u="none" strike="noStrike" cap="none">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a:solidFill>
                  <a:schemeClr val="dk2"/>
                </a:solidFill>
                <a:latin typeface="Open Sans"/>
                <a:ea typeface="Open Sans"/>
                <a:cs typeface="Open Sans"/>
                <a:sym typeface="Open Sans"/>
              </a:rPr>
              <a:t>For Manta rays: Email our Regional Giant Manta Ray Species Coordinator: Calusa.Horn@noaa gov or manta.ray@noaa.gov</a:t>
            </a:r>
            <a:endParaRPr sz="16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p:nvPr/>
        </p:nvSpPr>
        <p:spPr>
          <a:xfrm>
            <a:off x="6850" y="3748650"/>
            <a:ext cx="9144000" cy="13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pic>
        <p:nvPicPr>
          <p:cNvPr id="184" name="Google Shape;184;p14"/>
          <p:cNvPicPr preferRelativeResize="0"/>
          <p:nvPr/>
        </p:nvPicPr>
        <p:blipFill rotWithShape="1">
          <a:blip r:embed="rId3">
            <a:alphaModFix/>
          </a:blip>
          <a:srcRect/>
          <a:stretch/>
        </p:blipFill>
        <p:spPr>
          <a:xfrm>
            <a:off x="812550" y="152400"/>
            <a:ext cx="3789698" cy="4902902"/>
          </a:xfrm>
          <a:prstGeom prst="rect">
            <a:avLst/>
          </a:prstGeom>
          <a:noFill/>
          <a:ln w="9525" cap="flat" cmpd="sng">
            <a:solidFill>
              <a:srgbClr val="000000"/>
            </a:solidFill>
            <a:prstDash val="solid"/>
            <a:round/>
            <a:headEnd type="none" w="sm" len="sm"/>
            <a:tailEnd type="none" w="sm" len="sm"/>
          </a:ln>
        </p:spPr>
      </p:pic>
      <p:pic>
        <p:nvPicPr>
          <p:cNvPr id="185" name="Google Shape;185;p14"/>
          <p:cNvPicPr preferRelativeResize="0"/>
          <p:nvPr/>
        </p:nvPicPr>
        <p:blipFill rotWithShape="1">
          <a:blip r:embed="rId4">
            <a:alphaModFix/>
          </a:blip>
          <a:srcRect/>
          <a:stretch/>
        </p:blipFill>
        <p:spPr>
          <a:xfrm>
            <a:off x="4723400" y="161662"/>
            <a:ext cx="3785618" cy="488436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Presentation Overview </a:t>
            </a:r>
            <a:endParaRPr/>
          </a:p>
        </p:txBody>
      </p:sp>
      <p:sp>
        <p:nvSpPr>
          <p:cNvPr id="49" name="Google Shape;49;p2"/>
          <p:cNvSpPr txBox="1">
            <a:spLocks noGrp="1"/>
          </p:cNvSpPr>
          <p:nvPr>
            <p:ph type="body" idx="1"/>
          </p:nvPr>
        </p:nvSpPr>
        <p:spPr>
          <a:xfrm>
            <a:off x="202950" y="834250"/>
            <a:ext cx="7059000" cy="3384300"/>
          </a:xfrm>
          <a:prstGeom prst="rect">
            <a:avLst/>
          </a:prstGeom>
          <a:noFill/>
          <a:ln>
            <a:noFill/>
          </a:ln>
        </p:spPr>
        <p:txBody>
          <a:bodyPr spcFirstLastPara="1" wrap="square" lIns="68575" tIns="34275" rIns="68575" bIns="34275" anchor="t" anchorCtr="0">
            <a:normAutofit fontScale="40000" lnSpcReduction="20000"/>
          </a:bodyPr>
          <a:lstStyle/>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The 2021 Biological Opinion</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Reinitiation of Section 7 Consultation</a:t>
            </a:r>
            <a:endParaRPr sz="3750" dirty="0">
              <a:solidFill>
                <a:schemeClr val="dk2"/>
              </a:solidFill>
              <a:latin typeface="Open Sans"/>
              <a:ea typeface="Open Sans"/>
              <a:cs typeface="Open Sans"/>
              <a:sym typeface="Open Sans"/>
            </a:endParaRPr>
          </a:p>
          <a:p>
            <a:pPr marL="914400" marR="0" lvl="1"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Requirements/Reasons/Scope</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Giant Manta Ray Species Primer</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Giant Manta Ray Trawl Effects, Bycatch Data, and New Information</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Smalltooth Sawfish Species Primer</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Smalltooth Sawfish New Information</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Next Steps and Timing</a:t>
            </a:r>
            <a:endParaRPr sz="3750" dirty="0">
              <a:solidFill>
                <a:schemeClr val="dk2"/>
              </a:solidFill>
              <a:latin typeface="Open Sans"/>
              <a:ea typeface="Open Sans"/>
              <a:cs typeface="Open Sans"/>
              <a:sym typeface="Open Sans"/>
            </a:endParaRPr>
          </a:p>
          <a:p>
            <a:pPr marL="457200" marR="0" lvl="0" indent="-301020" algn="l" rtl="0">
              <a:lnSpc>
                <a:spcPct val="150000"/>
              </a:lnSpc>
              <a:spcBef>
                <a:spcPts val="0"/>
              </a:spcBef>
              <a:spcAft>
                <a:spcPts val="0"/>
              </a:spcAft>
              <a:buClr>
                <a:schemeClr val="dk2"/>
              </a:buClr>
              <a:buSzPct val="100000"/>
              <a:buFont typeface="Open Sans"/>
              <a:buChar char="●"/>
            </a:pPr>
            <a:r>
              <a:rPr lang="en" sz="3750" dirty="0">
                <a:solidFill>
                  <a:schemeClr val="dk2"/>
                </a:solidFill>
                <a:latin typeface="Open Sans"/>
                <a:ea typeface="Open Sans"/>
                <a:cs typeface="Open Sans"/>
                <a:sym typeface="Open Sans"/>
              </a:rPr>
              <a:t>What You Can Do Now?</a:t>
            </a:r>
            <a:endParaRPr sz="3750" dirty="0">
              <a:solidFill>
                <a:schemeClr val="dk2"/>
              </a:solidFill>
              <a:latin typeface="Open Sans"/>
              <a:ea typeface="Open Sans"/>
              <a:cs typeface="Open Sans"/>
              <a:sym typeface="Open Sans"/>
            </a:endParaRPr>
          </a:p>
          <a:p>
            <a:pPr marL="914400" marR="0" lvl="0" indent="0" algn="l" rtl="0">
              <a:lnSpc>
                <a:spcPct val="100000"/>
              </a:lnSpc>
              <a:spcBef>
                <a:spcPts val="0"/>
              </a:spcBef>
              <a:spcAft>
                <a:spcPts val="0"/>
              </a:spcAft>
              <a:buSzPct val="49541"/>
              <a:buNone/>
            </a:pPr>
            <a:endParaRPr sz="2400" dirty="0">
              <a:solidFill>
                <a:schemeClr val="dk2"/>
              </a:solidFill>
              <a:latin typeface="Open Sans"/>
              <a:ea typeface="Open Sans"/>
              <a:cs typeface="Open Sans"/>
              <a:sym typeface="Open Sans"/>
            </a:endParaRPr>
          </a:p>
          <a:p>
            <a:pPr marL="0" lvl="0" indent="0" algn="l" rtl="0">
              <a:lnSpc>
                <a:spcPct val="95000"/>
              </a:lnSpc>
              <a:spcBef>
                <a:spcPts val="1100"/>
              </a:spcBef>
              <a:spcAft>
                <a:spcPts val="200"/>
              </a:spcAft>
              <a:buSzPct val="51695"/>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185591" y="329445"/>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The 2021 Shrimp Biological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Opinion</a:t>
            </a:r>
            <a:endParaRPr/>
          </a:p>
        </p:txBody>
      </p:sp>
      <p:sp>
        <p:nvSpPr>
          <p:cNvPr id="55" name="Google Shape;55;p3"/>
          <p:cNvSpPr txBox="1">
            <a:spLocks noGrp="1"/>
          </p:cNvSpPr>
          <p:nvPr>
            <p:ph type="body" idx="1"/>
          </p:nvPr>
        </p:nvSpPr>
        <p:spPr>
          <a:xfrm>
            <a:off x="103000" y="877725"/>
            <a:ext cx="8112300" cy="3813300"/>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Analyzed  effects of ESA “TED regs” and authorization of southeast US. shrimp fisheries managed under the Magnuson-Stevens Act (i.e., the proposed action) </a:t>
            </a: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0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Determined the proposed action is not likely to jeopardize the continued existence of sea turtles, sturgeon, giant manta ray, and smalltooth sawfish.</a:t>
            </a: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0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Issued an incidental take statement (ITS) specifying the amount of anticipated incidental take for listed species over 5- year monitoring periods.</a:t>
            </a: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600" dirty="0">
              <a:solidFill>
                <a:schemeClr val="dk2"/>
              </a:solidFill>
              <a:latin typeface="Open Sans"/>
              <a:ea typeface="Open Sans"/>
              <a:cs typeface="Open Sans"/>
              <a:sym typeface="Open Sans"/>
            </a:endParaRPr>
          </a:p>
          <a:p>
            <a:pPr marL="457200" marR="0" lvl="0" indent="457200" algn="l" rtl="0">
              <a:lnSpc>
                <a:spcPct val="100000"/>
              </a:lnSpc>
              <a:spcBef>
                <a:spcPts val="0"/>
              </a:spcBef>
              <a:spcAft>
                <a:spcPts val="0"/>
              </a:spcAft>
              <a:buSzPts val="1100"/>
              <a:buNone/>
            </a:pPr>
            <a:r>
              <a:rPr lang="en" sz="1600" dirty="0">
                <a:solidFill>
                  <a:schemeClr val="dk2"/>
                </a:solidFill>
                <a:latin typeface="Open Sans"/>
                <a:ea typeface="Open Sans"/>
                <a:cs typeface="Open Sans"/>
                <a:sym typeface="Open Sans"/>
              </a:rPr>
              <a:t>*Giant manta rays and smalltooth sawfish 5-year takes: </a:t>
            </a:r>
            <a:endParaRPr sz="15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200" dirty="0">
              <a:solidFill>
                <a:srgbClr val="002950"/>
              </a:solidFill>
              <a:latin typeface="Arial"/>
              <a:ea typeface="Arial"/>
              <a:cs typeface="Arial"/>
              <a:sym typeface="Arial"/>
            </a:endParaRPr>
          </a:p>
          <a:p>
            <a:pPr marL="0" marR="0" lvl="0" indent="0" algn="l" rtl="0">
              <a:lnSpc>
                <a:spcPct val="100000"/>
              </a:lnSpc>
              <a:spcBef>
                <a:spcPts val="100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457200" marR="0" lvl="0" indent="457200" algn="l" rtl="0">
              <a:lnSpc>
                <a:spcPct val="100000"/>
              </a:lnSpc>
              <a:spcBef>
                <a:spcPts val="0"/>
              </a:spcBef>
              <a:spcAft>
                <a:spcPts val="0"/>
              </a:spcAft>
              <a:buSzPts val="1100"/>
              <a:buNone/>
            </a:pPr>
            <a:endParaRPr sz="600" dirty="0">
              <a:solidFill>
                <a:schemeClr val="dk2"/>
              </a:solidFill>
              <a:latin typeface="Open Sans"/>
              <a:ea typeface="Open Sans"/>
              <a:cs typeface="Open Sans"/>
              <a:sym typeface="Open Sans"/>
            </a:endParaRPr>
          </a:p>
          <a:p>
            <a:pPr marL="914400" marR="0" lvl="0" indent="0" algn="l" rtl="0">
              <a:lnSpc>
                <a:spcPct val="100000"/>
              </a:lnSpc>
              <a:spcBef>
                <a:spcPts val="0"/>
              </a:spcBef>
              <a:spcAft>
                <a:spcPts val="0"/>
              </a:spcAft>
              <a:buSzPts val="1100"/>
              <a:buNone/>
            </a:pPr>
            <a:r>
              <a:rPr lang="en" sz="1300" dirty="0">
                <a:solidFill>
                  <a:schemeClr val="dk2"/>
                </a:solidFill>
                <a:latin typeface="Open Sans"/>
                <a:ea typeface="Open Sans"/>
                <a:cs typeface="Open Sans"/>
                <a:sym typeface="Open Sans"/>
              </a:rPr>
              <a:t>*Highly uncertain estimates.  </a:t>
            </a:r>
            <a:r>
              <a:rPr lang="en" sz="1200" dirty="0">
                <a:solidFill>
                  <a:schemeClr val="dk1"/>
                </a:solidFill>
                <a:latin typeface="Calibri"/>
                <a:ea typeface="Calibri"/>
                <a:cs typeface="Calibri"/>
                <a:sym typeface="Calibri"/>
              </a:rPr>
              <a:t>Smalltooth sawfish extrapolated from 17 sawfish captures over 12 years; assumed 50% mortality rate. Giant manta ray were extrapolated from 8 captures in one year; no giant manta ray mortalities anticipated because there were no lethal records at that time (Carlson 2020).</a:t>
            </a:r>
            <a:endParaRPr sz="1300" dirty="0"/>
          </a:p>
        </p:txBody>
      </p:sp>
      <p:pic>
        <p:nvPicPr>
          <p:cNvPr id="56" name="Google Shape;56;p3"/>
          <p:cNvPicPr preferRelativeResize="0"/>
          <p:nvPr/>
        </p:nvPicPr>
        <p:blipFill rotWithShape="1">
          <a:blip r:embed="rId3">
            <a:alphaModFix/>
          </a:blip>
          <a:srcRect/>
          <a:stretch/>
        </p:blipFill>
        <p:spPr>
          <a:xfrm>
            <a:off x="1012225" y="3461275"/>
            <a:ext cx="5731326" cy="458375"/>
          </a:xfrm>
          <a:prstGeom prst="rect">
            <a:avLst/>
          </a:prstGeom>
          <a:noFill/>
          <a:ln>
            <a:noFill/>
          </a:ln>
        </p:spPr>
      </p:pic>
      <p:pic>
        <p:nvPicPr>
          <p:cNvPr id="57" name="Google Shape;57;p3"/>
          <p:cNvPicPr preferRelativeResize="0"/>
          <p:nvPr/>
        </p:nvPicPr>
        <p:blipFill rotWithShape="1">
          <a:blip r:embed="rId4">
            <a:alphaModFix/>
          </a:blip>
          <a:srcRect/>
          <a:stretch/>
        </p:blipFill>
        <p:spPr>
          <a:xfrm>
            <a:off x="1012225" y="3071825"/>
            <a:ext cx="5731325" cy="38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185591" y="329445"/>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Section 7 Reinitiation Requirements</a:t>
            </a:r>
            <a:endParaRPr/>
          </a:p>
        </p:txBody>
      </p:sp>
      <p:sp>
        <p:nvSpPr>
          <p:cNvPr id="63" name="Google Shape;63;p4"/>
          <p:cNvSpPr txBox="1">
            <a:spLocks noGrp="1"/>
          </p:cNvSpPr>
          <p:nvPr>
            <p:ph type="body" idx="1"/>
          </p:nvPr>
        </p:nvSpPr>
        <p:spPr>
          <a:xfrm>
            <a:off x="103000" y="877724"/>
            <a:ext cx="8112300" cy="3707527"/>
          </a:xfrm>
          <a:prstGeom prst="rect">
            <a:avLst/>
          </a:prstGeom>
          <a:noFill/>
          <a:ln>
            <a:noFill/>
          </a:ln>
        </p:spPr>
        <p:txBody>
          <a:bodyPr spcFirstLastPara="1" wrap="square" lIns="68575" tIns="34275" rIns="68575" bIns="34275" anchor="t" anchorCtr="0">
            <a:noAutofit/>
          </a:bodyPr>
          <a:lstStyle/>
          <a:p>
            <a:pPr marL="457200" marR="0" lvl="0" indent="-330200" algn="l" rtl="0">
              <a:lnSpc>
                <a:spcPct val="100000"/>
              </a:lnSpc>
              <a:spcBef>
                <a:spcPts val="0"/>
              </a:spcBef>
              <a:spcAft>
                <a:spcPts val="0"/>
              </a:spcAft>
              <a:buClr>
                <a:schemeClr val="dk2"/>
              </a:buClr>
              <a:buSzPts val="1600"/>
              <a:buFont typeface="Open Sans"/>
              <a:buChar char="●"/>
            </a:pPr>
            <a:r>
              <a:rPr lang="en" sz="1800" dirty="0">
                <a:solidFill>
                  <a:schemeClr val="dk2"/>
                </a:solidFill>
                <a:latin typeface="Open Sans"/>
                <a:ea typeface="Open Sans"/>
                <a:cs typeface="Open Sans"/>
                <a:sym typeface="Open Sans"/>
              </a:rPr>
              <a:t>Reinitiation of ESA formal Section 7 consultation required if discretionary involvement or control over the action has been retained (or is authorized by law) and:</a:t>
            </a:r>
            <a:endParaRPr sz="1800" dirty="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dirty="0">
                <a:solidFill>
                  <a:schemeClr val="dk2"/>
                </a:solidFill>
                <a:latin typeface="Open Sans"/>
                <a:ea typeface="Open Sans"/>
                <a:cs typeface="Open Sans"/>
                <a:sym typeface="Open Sans"/>
              </a:rPr>
              <a:t>The amount or extent of the taking specified in the ITS is exceeded.</a:t>
            </a:r>
            <a:endParaRPr dirty="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dirty="0">
                <a:solidFill>
                  <a:schemeClr val="dk2"/>
                </a:solidFill>
                <a:latin typeface="Open Sans"/>
                <a:ea typeface="Open Sans"/>
                <a:cs typeface="Open Sans"/>
                <a:sym typeface="Open Sans"/>
              </a:rPr>
              <a:t>New information reveals effects of the action that may affect listed species or critical habitat (when designated) in a manner or to an extent not previously considered.</a:t>
            </a:r>
            <a:endParaRPr dirty="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dirty="0">
                <a:solidFill>
                  <a:schemeClr val="dk2"/>
                </a:solidFill>
                <a:latin typeface="Open Sans"/>
                <a:ea typeface="Open Sans"/>
                <a:cs typeface="Open Sans"/>
                <a:sym typeface="Open Sans"/>
              </a:rPr>
              <a:t>The identified action is subsequently modified in a manner that causes an effect to listed species or critical habitat that was not considered in the biological opinion.</a:t>
            </a:r>
            <a:endParaRPr dirty="0">
              <a:solidFill>
                <a:schemeClr val="dk2"/>
              </a:solidFill>
              <a:latin typeface="Open Sans"/>
              <a:ea typeface="Open Sans"/>
              <a:cs typeface="Open Sans"/>
              <a:sym typeface="Open Sans"/>
            </a:endParaRPr>
          </a:p>
          <a:p>
            <a:pPr marL="914400" marR="0" lvl="1" indent="-330200" algn="l" rtl="0">
              <a:lnSpc>
                <a:spcPct val="100000"/>
              </a:lnSpc>
              <a:spcBef>
                <a:spcPts val="0"/>
              </a:spcBef>
              <a:spcAft>
                <a:spcPts val="0"/>
              </a:spcAft>
              <a:buClr>
                <a:schemeClr val="dk2"/>
              </a:buClr>
              <a:buSzPts val="1600"/>
              <a:buFont typeface="Open Sans"/>
              <a:buChar char="○"/>
            </a:pPr>
            <a:r>
              <a:rPr lang="en" dirty="0">
                <a:solidFill>
                  <a:schemeClr val="dk2"/>
                </a:solidFill>
                <a:latin typeface="Open Sans"/>
                <a:ea typeface="Open Sans"/>
                <a:cs typeface="Open Sans"/>
                <a:sym typeface="Open Sans"/>
              </a:rPr>
              <a:t>A new species is listed or critical habitat designated that may be affected by the identified action.</a:t>
            </a:r>
            <a:endParaRPr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500" dirty="0">
              <a:solidFill>
                <a:schemeClr val="dk2"/>
              </a:solidFill>
              <a:latin typeface="Open Sans"/>
              <a:ea typeface="Open Sans"/>
              <a:cs typeface="Open Sans"/>
              <a:sym typeface="Open Sans"/>
            </a:endParaRPr>
          </a:p>
          <a:p>
            <a:pPr marL="457200" lvl="0" indent="0" algn="l" rtl="0">
              <a:lnSpc>
                <a:spcPct val="100000"/>
              </a:lnSpc>
              <a:spcBef>
                <a:spcPts val="0"/>
              </a:spcBef>
              <a:spcAft>
                <a:spcPts val="0"/>
              </a:spcAft>
              <a:buSzPts val="1100"/>
              <a:buNone/>
            </a:pPr>
            <a:endParaRPr sz="15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200" dirty="0">
              <a:solidFill>
                <a:srgbClr val="002950"/>
              </a:solidFill>
              <a:latin typeface="Arial"/>
              <a:ea typeface="Arial"/>
              <a:cs typeface="Arial"/>
              <a:sym typeface="Arial"/>
            </a:endParaRPr>
          </a:p>
          <a:p>
            <a:pPr marL="0" marR="0" lvl="0" indent="0" algn="l" rtl="0">
              <a:lnSpc>
                <a:spcPct val="100000"/>
              </a:lnSpc>
              <a:spcBef>
                <a:spcPts val="100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lvl="0" indent="0" algn="l" rtl="0">
              <a:lnSpc>
                <a:spcPct val="100000"/>
              </a:lnSpc>
              <a:spcBef>
                <a:spcPts val="1100"/>
              </a:spcBef>
              <a:spcAft>
                <a:spcPts val="200"/>
              </a:spcAft>
              <a:buSzPts val="1100"/>
              <a:buNone/>
            </a:pPr>
            <a:endParaRPr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185600" y="51125"/>
            <a:ext cx="8312400" cy="1272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Reasons For Reinitiation and Scope</a:t>
            </a:r>
            <a:endParaRPr/>
          </a:p>
        </p:txBody>
      </p:sp>
      <p:sp>
        <p:nvSpPr>
          <p:cNvPr id="69" name="Google Shape;69;p5"/>
          <p:cNvSpPr txBox="1">
            <a:spLocks noGrp="1"/>
          </p:cNvSpPr>
          <p:nvPr>
            <p:ph type="body" idx="1"/>
          </p:nvPr>
        </p:nvSpPr>
        <p:spPr>
          <a:xfrm>
            <a:off x="72325" y="511275"/>
            <a:ext cx="8112300" cy="4223100"/>
          </a:xfrm>
          <a:prstGeom prst="rect">
            <a:avLst/>
          </a:prstGeom>
          <a:noFill/>
          <a:ln>
            <a:noFill/>
          </a:ln>
        </p:spPr>
        <p:txBody>
          <a:bodyPr spcFirstLastPara="1" wrap="square" lIns="68575" tIns="34275" rIns="68575" bIns="34275" anchor="t" anchorCtr="0">
            <a:noAutofit/>
          </a:bodyPr>
          <a:lstStyle/>
          <a:p>
            <a:pPr marL="457200" marR="0" lvl="0" indent="-304800" algn="l" rtl="0">
              <a:lnSpc>
                <a:spcPct val="100000"/>
              </a:lnSpc>
              <a:spcBef>
                <a:spcPts val="0"/>
              </a:spcBef>
              <a:spcAft>
                <a:spcPts val="0"/>
              </a:spcAft>
              <a:buClr>
                <a:schemeClr val="dk2"/>
              </a:buClr>
              <a:buSzPts val="1200"/>
              <a:buFont typeface="Open Sans"/>
              <a:buChar char="●"/>
            </a:pPr>
            <a:r>
              <a:rPr lang="en" sz="1300" b="1" dirty="0">
                <a:solidFill>
                  <a:schemeClr val="dk2"/>
                </a:solidFill>
                <a:latin typeface="Open Sans"/>
                <a:ea typeface="Open Sans"/>
                <a:cs typeface="Open Sans"/>
                <a:sym typeface="Open Sans"/>
              </a:rPr>
              <a:t>The amount or extent of the taking specified in the incidental take statement is exceeded</a:t>
            </a:r>
            <a:endParaRPr sz="1300" b="1" dirty="0">
              <a:solidFill>
                <a:schemeClr val="dk2"/>
              </a:solidFill>
              <a:latin typeface="Open Sans"/>
              <a:ea typeface="Open Sans"/>
              <a:cs typeface="Open Sans"/>
              <a:sym typeface="Open Sans"/>
            </a:endParaRPr>
          </a:p>
          <a:p>
            <a:pPr marL="914400" marR="0" lvl="1" indent="-304800" algn="l" rtl="0">
              <a:lnSpc>
                <a:spcPct val="100000"/>
              </a:lnSpc>
              <a:spcBef>
                <a:spcPts val="0"/>
              </a:spcBef>
              <a:spcAft>
                <a:spcPts val="0"/>
              </a:spcAft>
              <a:buClr>
                <a:schemeClr val="dk2"/>
              </a:buClr>
              <a:buSzPts val="1200"/>
              <a:buFont typeface="Open Sans"/>
              <a:buChar char="○"/>
            </a:pPr>
            <a:r>
              <a:rPr lang="en" sz="1600" dirty="0">
                <a:solidFill>
                  <a:schemeClr val="dk2"/>
                </a:solidFill>
                <a:latin typeface="Open Sans"/>
                <a:ea typeface="Open Sans"/>
                <a:cs typeface="Open Sans"/>
                <a:sym typeface="Open Sans"/>
              </a:rPr>
              <a:t>Since the 2021 Shrimp Opinion was completed, giant manta ray </a:t>
            </a:r>
            <a:r>
              <a:rPr lang="en" sz="1600" u="sng" dirty="0">
                <a:solidFill>
                  <a:schemeClr val="dk2"/>
                </a:solidFill>
                <a:latin typeface="Open Sans"/>
                <a:ea typeface="Open Sans"/>
                <a:cs typeface="Open Sans"/>
                <a:sym typeface="Open Sans"/>
              </a:rPr>
              <a:t>mortalities</a:t>
            </a:r>
            <a:r>
              <a:rPr lang="en" sz="1600" dirty="0">
                <a:solidFill>
                  <a:schemeClr val="dk2"/>
                </a:solidFill>
                <a:latin typeface="Open Sans"/>
                <a:ea typeface="Open Sans"/>
                <a:cs typeface="Open Sans"/>
                <a:sym typeface="Open Sans"/>
              </a:rPr>
              <a:t> have been observed.</a:t>
            </a:r>
            <a:endParaRPr sz="1600" dirty="0">
              <a:solidFill>
                <a:schemeClr val="dk2"/>
              </a:solidFill>
              <a:latin typeface="Open Sans"/>
              <a:ea typeface="Open Sans"/>
              <a:cs typeface="Open Sans"/>
              <a:sym typeface="Open Sans"/>
            </a:endParaRPr>
          </a:p>
          <a:p>
            <a:pPr marL="1371600" marR="0" lvl="2"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Lethal takes have only been confirmed in the Gulf</a:t>
            </a:r>
            <a:r>
              <a:rPr lang="en" dirty="0">
                <a:solidFill>
                  <a:schemeClr val="dk2"/>
                </a:solidFill>
                <a:latin typeface="Open Sans"/>
                <a:ea typeface="Open Sans"/>
                <a:cs typeface="Open Sans"/>
                <a:sym typeface="Open Sans"/>
              </a:rPr>
              <a:t> of Mexico</a:t>
            </a:r>
            <a:r>
              <a:rPr lang="en" sz="1600" dirty="0">
                <a:solidFill>
                  <a:schemeClr val="dk2"/>
                </a:solidFill>
                <a:latin typeface="Open Sans"/>
                <a:ea typeface="Open Sans"/>
                <a:cs typeface="Open Sans"/>
                <a:sym typeface="Open Sans"/>
              </a:rPr>
              <a:t>, but take records in the South Atlantic Region include several giant manta rays caught where the disposition was unknown.</a:t>
            </a:r>
            <a:endParaRPr sz="1600" dirty="0">
              <a:solidFill>
                <a:schemeClr val="dk2"/>
              </a:solidFill>
              <a:latin typeface="Open Sans"/>
              <a:ea typeface="Open Sans"/>
              <a:cs typeface="Open Sans"/>
              <a:sym typeface="Open Sans"/>
            </a:endParaRPr>
          </a:p>
          <a:p>
            <a:pPr marL="457200" lvl="0" indent="-304800" algn="l" rtl="0">
              <a:lnSpc>
                <a:spcPct val="100000"/>
              </a:lnSpc>
              <a:spcBef>
                <a:spcPts val="0"/>
              </a:spcBef>
              <a:spcAft>
                <a:spcPts val="0"/>
              </a:spcAft>
              <a:buClr>
                <a:schemeClr val="dk2"/>
              </a:buClr>
              <a:buSzPts val="1200"/>
              <a:buFont typeface="Open Sans"/>
              <a:buChar char="●"/>
            </a:pPr>
            <a:r>
              <a:rPr lang="en" sz="1300" b="1" dirty="0">
                <a:solidFill>
                  <a:schemeClr val="dk2"/>
                </a:solidFill>
                <a:latin typeface="Open Sans"/>
                <a:ea typeface="Open Sans"/>
                <a:cs typeface="Open Sans"/>
                <a:sym typeface="Open Sans"/>
              </a:rPr>
              <a:t>New information reveals effects of the action that may affect listed species in a manner or to an extent not previously considered</a:t>
            </a:r>
            <a:endParaRPr sz="1300" b="1" dirty="0">
              <a:solidFill>
                <a:schemeClr val="dk2"/>
              </a:solidFill>
              <a:latin typeface="Open Sans"/>
              <a:ea typeface="Open Sans"/>
              <a:cs typeface="Open Sans"/>
              <a:sym typeface="Open Sans"/>
            </a:endParaRPr>
          </a:p>
          <a:p>
            <a:pPr marL="914400" lvl="1" indent="-304800" algn="l" rtl="0">
              <a:lnSpc>
                <a:spcPct val="100000"/>
              </a:lnSpc>
              <a:spcBef>
                <a:spcPts val="0"/>
              </a:spcBef>
              <a:spcAft>
                <a:spcPts val="0"/>
              </a:spcAft>
              <a:buClr>
                <a:schemeClr val="dk2"/>
              </a:buClr>
              <a:buSzPts val="1200"/>
              <a:buFont typeface="Open Sans"/>
              <a:buChar char="○"/>
            </a:pPr>
            <a:r>
              <a:rPr lang="en" sz="1600" u="sng" dirty="0">
                <a:solidFill>
                  <a:schemeClr val="dk2"/>
                </a:solidFill>
                <a:latin typeface="Open Sans"/>
                <a:ea typeface="Open Sans"/>
                <a:cs typeface="Open Sans"/>
                <a:sym typeface="Open Sans"/>
              </a:rPr>
              <a:t>Recent take data</a:t>
            </a:r>
            <a:r>
              <a:rPr lang="en" sz="1600" dirty="0">
                <a:solidFill>
                  <a:schemeClr val="dk2"/>
                </a:solidFill>
                <a:latin typeface="Open Sans"/>
                <a:ea typeface="Open Sans"/>
                <a:cs typeface="Open Sans"/>
                <a:sym typeface="Open Sans"/>
              </a:rPr>
              <a:t> may constitute new information revealing effects of southeast shrimp fisheries on </a:t>
            </a:r>
            <a:r>
              <a:rPr lang="en" sz="1600" u="sng" dirty="0">
                <a:solidFill>
                  <a:schemeClr val="dk2"/>
                </a:solidFill>
                <a:latin typeface="Open Sans"/>
                <a:ea typeface="Open Sans"/>
                <a:cs typeface="Open Sans"/>
                <a:sym typeface="Open Sans"/>
              </a:rPr>
              <a:t>giant manta rays</a:t>
            </a:r>
            <a:r>
              <a:rPr lang="en" sz="1600" dirty="0">
                <a:solidFill>
                  <a:schemeClr val="dk2"/>
                </a:solidFill>
                <a:latin typeface="Open Sans"/>
                <a:ea typeface="Open Sans"/>
                <a:cs typeface="Open Sans"/>
                <a:sym typeface="Open Sans"/>
              </a:rPr>
              <a:t> not considered in the 2021 Shrimp Opinion.</a:t>
            </a:r>
            <a:endParaRPr sz="1600" dirty="0">
              <a:solidFill>
                <a:schemeClr val="dk2"/>
              </a:solidFill>
              <a:latin typeface="Open Sans"/>
              <a:ea typeface="Open Sans"/>
              <a:cs typeface="Open Sans"/>
              <a:sym typeface="Open Sans"/>
            </a:endParaRPr>
          </a:p>
          <a:p>
            <a:pPr marL="914400" lvl="1" indent="-304800" algn="l" rtl="0">
              <a:lnSpc>
                <a:spcPct val="100000"/>
              </a:lnSpc>
              <a:spcBef>
                <a:spcPts val="0"/>
              </a:spcBef>
              <a:spcAft>
                <a:spcPts val="0"/>
              </a:spcAft>
              <a:buClr>
                <a:schemeClr val="dk2"/>
              </a:buClr>
              <a:buSzPts val="1200"/>
              <a:buFont typeface="Open Sans"/>
              <a:buChar char="○"/>
            </a:pPr>
            <a:r>
              <a:rPr lang="en" sz="1600" u="sng" dirty="0">
                <a:solidFill>
                  <a:schemeClr val="dk2"/>
                </a:solidFill>
                <a:latin typeface="Open Sans"/>
                <a:ea typeface="Open Sans"/>
                <a:cs typeface="Open Sans"/>
                <a:sym typeface="Open Sans"/>
              </a:rPr>
              <a:t>New publications</a:t>
            </a:r>
            <a:r>
              <a:rPr lang="en" sz="1600" dirty="0">
                <a:solidFill>
                  <a:schemeClr val="dk2"/>
                </a:solidFill>
                <a:latin typeface="Open Sans"/>
                <a:ea typeface="Open Sans"/>
                <a:cs typeface="Open Sans"/>
                <a:sym typeface="Open Sans"/>
              </a:rPr>
              <a:t> contain information revealing effects of southeast shrimp fisheries on </a:t>
            </a:r>
            <a:r>
              <a:rPr lang="en" sz="1600" u="sng" dirty="0">
                <a:solidFill>
                  <a:schemeClr val="dk2"/>
                </a:solidFill>
                <a:latin typeface="Open Sans"/>
                <a:ea typeface="Open Sans"/>
                <a:cs typeface="Open Sans"/>
                <a:sym typeface="Open Sans"/>
              </a:rPr>
              <a:t>giant manta rays</a:t>
            </a:r>
            <a:r>
              <a:rPr lang="en" sz="1600" dirty="0">
                <a:solidFill>
                  <a:schemeClr val="dk2"/>
                </a:solidFill>
                <a:latin typeface="Open Sans"/>
                <a:ea typeface="Open Sans"/>
                <a:cs typeface="Open Sans"/>
                <a:sym typeface="Open Sans"/>
              </a:rPr>
              <a:t> and </a:t>
            </a:r>
            <a:r>
              <a:rPr lang="en" sz="1600" u="sng" dirty="0">
                <a:solidFill>
                  <a:schemeClr val="dk2"/>
                </a:solidFill>
                <a:latin typeface="Open Sans"/>
                <a:ea typeface="Open Sans"/>
                <a:cs typeface="Open Sans"/>
                <a:sym typeface="Open Sans"/>
              </a:rPr>
              <a:t>smalltooth sawfish</a:t>
            </a:r>
            <a:r>
              <a:rPr lang="en" sz="1600" dirty="0">
                <a:solidFill>
                  <a:schemeClr val="dk2"/>
                </a:solidFill>
                <a:latin typeface="Open Sans"/>
                <a:ea typeface="Open Sans"/>
                <a:cs typeface="Open Sans"/>
                <a:sym typeface="Open Sans"/>
              </a:rPr>
              <a:t> not considered in the 2021 Shrimp Opinion.</a:t>
            </a:r>
            <a:endParaRPr sz="1600" dirty="0">
              <a:solidFill>
                <a:schemeClr val="dk2"/>
              </a:solidFill>
              <a:latin typeface="Open Sans"/>
              <a:ea typeface="Open Sans"/>
              <a:cs typeface="Open Sans"/>
              <a:sym typeface="Open Sans"/>
            </a:endParaRPr>
          </a:p>
          <a:p>
            <a:pPr marL="914400" lvl="0" indent="0" algn="l" rtl="0">
              <a:lnSpc>
                <a:spcPct val="100000"/>
              </a:lnSpc>
              <a:spcBef>
                <a:spcPts val="0"/>
              </a:spcBef>
              <a:spcAft>
                <a:spcPts val="0"/>
              </a:spcAft>
              <a:buSzPts val="1100"/>
              <a:buNone/>
            </a:pPr>
            <a:endParaRPr sz="1600" dirty="0">
              <a:solidFill>
                <a:schemeClr val="dk2"/>
              </a:solidFill>
              <a:latin typeface="Open Sans"/>
              <a:ea typeface="Open Sans"/>
              <a:cs typeface="Open Sans"/>
              <a:sym typeface="Open Sans"/>
            </a:endParaRPr>
          </a:p>
          <a:p>
            <a:pPr marL="0" lvl="0" indent="0" algn="ctr" rtl="0">
              <a:lnSpc>
                <a:spcPct val="100000"/>
              </a:lnSpc>
              <a:spcBef>
                <a:spcPts val="0"/>
              </a:spcBef>
              <a:spcAft>
                <a:spcPts val="0"/>
              </a:spcAft>
              <a:buSzPts val="1100"/>
              <a:buNone/>
            </a:pPr>
            <a:r>
              <a:rPr lang="en" sz="1400" b="1" dirty="0">
                <a:solidFill>
                  <a:schemeClr val="dk2"/>
                </a:solidFill>
                <a:latin typeface="Open Sans"/>
                <a:ea typeface="Open Sans"/>
                <a:cs typeface="Open Sans"/>
                <a:sym typeface="Open Sans"/>
              </a:rPr>
              <a:t>SCOPE: At this time, no triggers have been met for any of the other species, so consultation limited to addressing only the above two species and their management under the Gulf and South Atlantic Shrimp FMPs and their implementing regulations.</a:t>
            </a:r>
            <a:endParaRPr sz="1400" b="1" dirty="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185600" y="177050"/>
            <a:ext cx="8312400" cy="497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42424"/>
              <a:buNone/>
            </a:pPr>
            <a:r>
              <a:rPr lang="en"/>
              <a:t>Giant Manta Ray</a:t>
            </a:r>
            <a:endParaRPr/>
          </a:p>
          <a:p>
            <a:pPr marL="0" lvl="0" indent="0" algn="l" rtl="0">
              <a:lnSpc>
                <a:spcPct val="90000"/>
              </a:lnSpc>
              <a:spcBef>
                <a:spcPts val="0"/>
              </a:spcBef>
              <a:spcAft>
                <a:spcPts val="0"/>
              </a:spcAft>
              <a:buSzPct val="42424"/>
              <a:buNone/>
            </a:pPr>
            <a:r>
              <a:rPr lang="en"/>
              <a:t> </a:t>
            </a:r>
            <a:endParaRPr/>
          </a:p>
        </p:txBody>
      </p:sp>
      <p:sp>
        <p:nvSpPr>
          <p:cNvPr id="75" name="Google Shape;75;p6"/>
          <p:cNvSpPr txBox="1">
            <a:spLocks noGrp="1"/>
          </p:cNvSpPr>
          <p:nvPr>
            <p:ph type="body" idx="1"/>
          </p:nvPr>
        </p:nvSpPr>
        <p:spPr>
          <a:xfrm>
            <a:off x="239125" y="578575"/>
            <a:ext cx="5976300" cy="219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100"/>
              <a:buNone/>
            </a:pPr>
            <a:r>
              <a:rPr lang="en" sz="1800" b="1" dirty="0">
                <a:solidFill>
                  <a:schemeClr val="dk2"/>
                </a:solidFill>
                <a:latin typeface="Open Sans"/>
                <a:ea typeface="Open Sans"/>
                <a:cs typeface="Open Sans"/>
                <a:sym typeface="Open Sans"/>
              </a:rPr>
              <a:t>Life History </a:t>
            </a:r>
            <a:endParaRPr sz="1800" b="1"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Largest ray in the world with wingspans up to 29 feet (8.8 m) wide. Average size 13 ft (4 m).</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Sexual Maturity estimated 8-10 yrs.</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Low fecundity, 1 pup every 2-3 years. </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Juvenile nursery areas: Flower Garden Banks National Marine Sanctuary </a:t>
            </a:r>
            <a:r>
              <a:rPr lang="en" sz="16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(Stewart et al. 2018)</a:t>
            </a:r>
            <a:r>
              <a:rPr lang="en" sz="16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 sz="16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coastal </a:t>
            </a:r>
            <a:r>
              <a:rPr lang="en" sz="1600" dirty="0">
                <a:solidFill>
                  <a:schemeClr val="dk2"/>
                </a:solidFill>
                <a:latin typeface="Open Sans"/>
                <a:ea typeface="Open Sans"/>
                <a:cs typeface="Open Sans"/>
                <a:sym typeface="Open Sans"/>
              </a:rPr>
              <a:t>Southeast Florida (Pate et al. 2020)</a:t>
            </a:r>
            <a:r>
              <a:rPr lang="en" sz="16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600"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500" dirty="0">
              <a:solidFill>
                <a:schemeClr val="dk2"/>
              </a:solidFill>
              <a:latin typeface="Open Sans"/>
              <a:ea typeface="Open Sans"/>
              <a:cs typeface="Open Sans"/>
              <a:sym typeface="Open Sans"/>
            </a:endParaRPr>
          </a:p>
          <a:p>
            <a:pPr marL="457200" lvl="0" indent="0" algn="l" rtl="0">
              <a:lnSpc>
                <a:spcPct val="100000"/>
              </a:lnSpc>
              <a:spcBef>
                <a:spcPts val="0"/>
              </a:spcBef>
              <a:spcAft>
                <a:spcPts val="0"/>
              </a:spcAft>
              <a:buSzPts val="1100"/>
              <a:buNone/>
            </a:pPr>
            <a:endParaRPr sz="15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ts val="1100"/>
              <a:buNone/>
            </a:pPr>
            <a:endParaRPr sz="12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200" dirty="0">
              <a:solidFill>
                <a:srgbClr val="002950"/>
              </a:solidFill>
              <a:latin typeface="Arial"/>
              <a:ea typeface="Arial"/>
              <a:cs typeface="Arial"/>
              <a:sym typeface="Arial"/>
            </a:endParaRPr>
          </a:p>
          <a:p>
            <a:pPr marL="0" marR="0" lvl="0" indent="0" algn="l" rtl="0">
              <a:lnSpc>
                <a:spcPct val="100000"/>
              </a:lnSpc>
              <a:spcBef>
                <a:spcPts val="100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300" dirty="0">
              <a:solidFill>
                <a:schemeClr val="dk2"/>
              </a:solidFill>
              <a:latin typeface="Open Sans"/>
              <a:ea typeface="Open Sans"/>
              <a:cs typeface="Open Sans"/>
              <a:sym typeface="Open Sans"/>
            </a:endParaRPr>
          </a:p>
          <a:p>
            <a:pPr marL="0" lvl="0" indent="0" algn="l" rtl="0">
              <a:lnSpc>
                <a:spcPct val="100000"/>
              </a:lnSpc>
              <a:spcBef>
                <a:spcPts val="1100"/>
              </a:spcBef>
              <a:spcAft>
                <a:spcPts val="200"/>
              </a:spcAft>
              <a:buSzPts val="1100"/>
              <a:buNone/>
            </a:pPr>
            <a:endParaRPr sz="1300" dirty="0"/>
          </a:p>
        </p:txBody>
      </p:sp>
      <p:pic>
        <p:nvPicPr>
          <p:cNvPr id="76" name="Google Shape;76;p6"/>
          <p:cNvPicPr preferRelativeResize="0"/>
          <p:nvPr/>
        </p:nvPicPr>
        <p:blipFill rotWithShape="1">
          <a:blip r:embed="rId3">
            <a:alphaModFix/>
          </a:blip>
          <a:srcRect/>
          <a:stretch/>
        </p:blipFill>
        <p:spPr>
          <a:xfrm>
            <a:off x="6153625" y="578575"/>
            <a:ext cx="2845899" cy="1941900"/>
          </a:xfrm>
          <a:prstGeom prst="rect">
            <a:avLst/>
          </a:prstGeom>
          <a:noFill/>
          <a:ln>
            <a:noFill/>
          </a:ln>
        </p:spPr>
      </p:pic>
      <p:sp>
        <p:nvSpPr>
          <p:cNvPr id="77" name="Google Shape;77;p6"/>
          <p:cNvSpPr txBox="1"/>
          <p:nvPr/>
        </p:nvSpPr>
        <p:spPr>
          <a:xfrm>
            <a:off x="285500" y="2776075"/>
            <a:ext cx="8500800" cy="18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2"/>
                </a:solidFill>
                <a:latin typeface="Open Sans"/>
                <a:ea typeface="Open Sans"/>
                <a:cs typeface="Open Sans"/>
                <a:sym typeface="Open Sans"/>
              </a:rPr>
              <a:t>Population Status and Size </a:t>
            </a:r>
            <a:endParaRPr sz="1800" b="1" i="0" u="none" strike="noStrike" cap="none"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dirty="0">
                <a:solidFill>
                  <a:schemeClr val="dk2"/>
                </a:solidFill>
                <a:latin typeface="Open Sans"/>
                <a:ea typeface="Open Sans"/>
                <a:cs typeface="Open Sans"/>
                <a:sym typeface="Open Sans"/>
              </a:rPr>
              <a:t>Listed as Threatened under the ESA in 2018 (83 FR 2916) - Overfishing (foreign) and bycatch are major threats contributing to the decline. Low reproductive output make them inherently vulnerable to depletions, with low likelihood of recovery.</a:t>
            </a:r>
            <a:endParaRPr sz="1600" b="0" i="0" u="none" strike="noStrike" cap="none"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ts val="1600"/>
              <a:buFont typeface="Open Sans"/>
              <a:buChar char="●"/>
            </a:pPr>
            <a:r>
              <a:rPr lang="en" sz="1600" b="0" i="0" u="none"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Global population size is unknown (3 published regional total abundance estimates: 600 Mozambique, 1,875 Raja Ampat, and 22,000 in Ecuador/Peru).</a:t>
            </a:r>
            <a:r>
              <a:rPr lang="en" sz="1600" b="0" i="0" u="none" strike="noStrike" cap="none" dirty="0">
                <a:solidFill>
                  <a:schemeClr val="dk2"/>
                </a:solidFill>
                <a:latin typeface="Open Sans"/>
                <a:ea typeface="Open Sans"/>
                <a:cs typeface="Open Sans"/>
                <a:sym typeface="Open Sans"/>
              </a:rPr>
              <a:t> </a:t>
            </a:r>
            <a:endParaRPr sz="1600" b="0" i="0" u="none" strike="noStrike" cap="none"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p:cNvPicPr preferRelativeResize="0"/>
          <p:nvPr/>
        </p:nvPicPr>
        <p:blipFill rotWithShape="1">
          <a:blip r:embed="rId3">
            <a:alphaModFix/>
          </a:blip>
          <a:srcRect l="19812" r="21831"/>
          <a:stretch/>
        </p:blipFill>
        <p:spPr>
          <a:xfrm rot="5400000">
            <a:off x="7284177" y="5051"/>
            <a:ext cx="1626250" cy="1860150"/>
          </a:xfrm>
          <a:prstGeom prst="rect">
            <a:avLst/>
          </a:prstGeom>
          <a:noFill/>
          <a:ln>
            <a:noFill/>
          </a:ln>
        </p:spPr>
      </p:pic>
      <p:sp>
        <p:nvSpPr>
          <p:cNvPr id="83" name="Google Shape;83;p7"/>
          <p:cNvSpPr txBox="1">
            <a:spLocks noGrp="1"/>
          </p:cNvSpPr>
          <p:nvPr>
            <p:ph type="title"/>
          </p:nvPr>
        </p:nvSpPr>
        <p:spPr>
          <a:xfrm>
            <a:off x="202941" y="274320"/>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Giant Manta Ray </a:t>
            </a:r>
            <a:endParaRPr/>
          </a:p>
        </p:txBody>
      </p:sp>
      <p:sp>
        <p:nvSpPr>
          <p:cNvPr id="84" name="Google Shape;84;p7"/>
          <p:cNvSpPr txBox="1">
            <a:spLocks noGrp="1"/>
          </p:cNvSpPr>
          <p:nvPr>
            <p:ph type="body" idx="1"/>
          </p:nvPr>
        </p:nvSpPr>
        <p:spPr>
          <a:xfrm>
            <a:off x="202950" y="832300"/>
            <a:ext cx="8654700" cy="4077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100"/>
              <a:buNone/>
            </a:pPr>
            <a:r>
              <a:rPr lang="en" sz="1500" b="1" dirty="0">
                <a:solidFill>
                  <a:schemeClr val="dk2"/>
                </a:solidFill>
                <a:latin typeface="Open Sans"/>
                <a:ea typeface="Open Sans"/>
                <a:cs typeface="Open Sans"/>
                <a:sym typeface="Open Sans"/>
              </a:rPr>
              <a:t>Feeding Habits and Habitat</a:t>
            </a:r>
            <a:endParaRPr sz="1500" b="1"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Planktivorous / Filter-feeders. </a:t>
            </a:r>
            <a:endParaRPr sz="1500"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Unique feeding strategies (e.g., barrel rolling, creating feeding chains).  </a:t>
            </a:r>
            <a:endParaRPr sz="1500"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Aggregate in various locations in groups usually ranging from 100-1,000.</a:t>
            </a:r>
            <a:endParaRPr sz="1500" dirty="0">
              <a:solidFill>
                <a:schemeClr val="dk2"/>
              </a:solidFill>
              <a:latin typeface="Open Sans"/>
              <a:ea typeface="Open Sans"/>
              <a:cs typeface="Open Sans"/>
              <a:sym typeface="Open Sans"/>
            </a:endParaRPr>
          </a:p>
          <a:p>
            <a:pPr marL="914400" lvl="1"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Function as feeding sites, cleaning stations, or sites where courtship interactions take place.</a:t>
            </a:r>
            <a:endParaRPr sz="1500"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Wide use of water column, including feeding at the surface and night descents from 200-450 m  depths; capable of diving to depths exceeding 1,000 m. </a:t>
            </a:r>
            <a:endParaRPr sz="1500"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500" b="1" dirty="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sz="1500" b="1" dirty="0">
                <a:solidFill>
                  <a:schemeClr val="dk2"/>
                </a:solidFill>
                <a:latin typeface="Open Sans"/>
                <a:ea typeface="Open Sans"/>
                <a:cs typeface="Open Sans"/>
                <a:sym typeface="Open Sans"/>
              </a:rPr>
              <a:t>Distribution and Movements</a:t>
            </a:r>
            <a:endParaRPr sz="1500" b="1"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Distributed in tropical, subtropical, and temperate oceans. </a:t>
            </a:r>
            <a:endParaRPr sz="1500" dirty="0">
              <a:solidFill>
                <a:schemeClr val="dk2"/>
              </a:solidFill>
              <a:latin typeface="Open Sans"/>
              <a:ea typeface="Open Sans"/>
              <a:cs typeface="Open Sans"/>
              <a:sym typeface="Open Sans"/>
            </a:endParaRPr>
          </a:p>
          <a:p>
            <a:pPr marL="914400" lvl="1"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Low degree of interchange between ocean basins. </a:t>
            </a:r>
            <a:endParaRPr sz="1500"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Commonly observed offshore in oceanic waters and in nearshore highly productive coastal areas; water temperatures generally between 20°C and 30°C.</a:t>
            </a:r>
            <a:endParaRPr sz="1500" dirty="0">
              <a:solidFill>
                <a:schemeClr val="dk2"/>
              </a:solidFill>
              <a:latin typeface="Open Sans"/>
              <a:ea typeface="Open Sans"/>
              <a:cs typeface="Open Sans"/>
              <a:sym typeface="Open Sans"/>
            </a:endParaRPr>
          </a:p>
          <a:p>
            <a:pPr marL="457200" lvl="0" indent="-323850" algn="l" rtl="0">
              <a:lnSpc>
                <a:spcPct val="100000"/>
              </a:lnSpc>
              <a:spcBef>
                <a:spcPts val="0"/>
              </a:spcBef>
              <a:spcAft>
                <a:spcPts val="0"/>
              </a:spcAft>
              <a:buClr>
                <a:schemeClr val="dk2"/>
              </a:buClr>
              <a:buSzPts val="1500"/>
              <a:buFont typeface="Open Sans"/>
              <a:buChar char="●"/>
            </a:pPr>
            <a:r>
              <a:rPr lang="en" sz="1500" dirty="0">
                <a:solidFill>
                  <a:schemeClr val="dk2"/>
                </a:solidFill>
                <a:latin typeface="Open Sans"/>
                <a:ea typeface="Open Sans"/>
                <a:cs typeface="Open Sans"/>
                <a:sym typeface="Open Sans"/>
              </a:rPr>
              <a:t>Movements correspond with the zooplankton abundance, current circulation, seasonal upwelling, seawater temperature, and possibly mating behavior.</a:t>
            </a:r>
            <a:endParaRPr sz="1500" dirty="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202941" y="45720"/>
            <a:ext cx="8312400" cy="994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Giant Manta Ray &amp; Trawl Effects </a:t>
            </a:r>
            <a:endParaRPr/>
          </a:p>
        </p:txBody>
      </p:sp>
      <p:sp>
        <p:nvSpPr>
          <p:cNvPr id="90" name="Google Shape;90;p8"/>
          <p:cNvSpPr txBox="1">
            <a:spLocks noGrp="1"/>
          </p:cNvSpPr>
          <p:nvPr>
            <p:ph type="body" idx="1"/>
          </p:nvPr>
        </p:nvSpPr>
        <p:spPr>
          <a:xfrm>
            <a:off x="286725" y="572750"/>
            <a:ext cx="4717800" cy="412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ct val="68749"/>
              <a:buNone/>
            </a:pPr>
            <a:r>
              <a:rPr lang="en" sz="1600" b="1" dirty="0">
                <a:solidFill>
                  <a:schemeClr val="dk2"/>
                </a:solidFill>
                <a:latin typeface="Open Sans"/>
                <a:ea typeface="Open Sans"/>
                <a:cs typeface="Open Sans"/>
                <a:sym typeface="Open Sans"/>
              </a:rPr>
              <a:t>Mortality resulting from asphyxiation:</a:t>
            </a:r>
            <a:endParaRPr sz="1600" b="1"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ct val="100000"/>
              <a:buFont typeface="Open Sans"/>
              <a:buChar char="●"/>
            </a:pPr>
            <a:r>
              <a:rPr lang="en" sz="1600" dirty="0">
                <a:solidFill>
                  <a:schemeClr val="dk2"/>
                </a:solidFill>
                <a:latin typeface="Open Sans"/>
                <a:ea typeface="Open Sans"/>
                <a:cs typeface="Open Sans"/>
                <a:sym typeface="Open Sans"/>
              </a:rPr>
              <a:t>Obligate ram-ventilator requires constant movement to pass water over gills.</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ct val="100000"/>
              <a:buFont typeface="Open Sans"/>
              <a:buChar char="●"/>
            </a:pPr>
            <a:r>
              <a:rPr lang="en" sz="1600" dirty="0">
                <a:solidFill>
                  <a:schemeClr val="dk2"/>
                </a:solidFill>
                <a:latin typeface="Open Sans"/>
                <a:ea typeface="Open Sans"/>
                <a:cs typeface="Open Sans"/>
                <a:sym typeface="Open Sans"/>
              </a:rPr>
              <a:t>Capture in trawls severely restricts movement and respiration resulting in asphyxiation. </a:t>
            </a:r>
            <a:endParaRPr sz="1600"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SzPct val="68749"/>
              <a:buNone/>
            </a:pPr>
            <a:endParaRPr sz="1600"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SzPct val="68749"/>
              <a:buNone/>
            </a:pPr>
            <a:r>
              <a:rPr lang="en" sz="1600" b="1" dirty="0">
                <a:solidFill>
                  <a:schemeClr val="dk2"/>
                </a:solidFill>
                <a:latin typeface="Open Sans"/>
                <a:ea typeface="Open Sans"/>
                <a:cs typeface="Open Sans"/>
                <a:sym typeface="Open Sans"/>
              </a:rPr>
              <a:t>Injury/Stress resulting from capture:</a:t>
            </a:r>
            <a:endParaRPr sz="1600" b="1"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ct val="100000"/>
              <a:buFont typeface="Open Sans"/>
              <a:buChar char="●"/>
            </a:pPr>
            <a:r>
              <a:rPr lang="en" sz="1600" dirty="0">
                <a:solidFill>
                  <a:schemeClr val="dk2"/>
                </a:solidFill>
                <a:latin typeface="Open Sans"/>
                <a:ea typeface="Open Sans"/>
                <a:cs typeface="Open Sans"/>
                <a:sym typeface="Open Sans"/>
              </a:rPr>
              <a:t>Can directly influence ability to survive post release. </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ct val="100000"/>
              <a:buFont typeface="Open Sans"/>
              <a:buChar char="●"/>
            </a:pPr>
            <a:r>
              <a:rPr lang="en" sz="1600" dirty="0">
                <a:solidFill>
                  <a:schemeClr val="dk2"/>
                </a:solidFill>
                <a:latin typeface="Open Sans"/>
                <a:ea typeface="Open Sans"/>
                <a:cs typeface="Open Sans"/>
                <a:sym typeface="Open Sans"/>
              </a:rPr>
              <a:t>Compacted against netting or TED by weight of catch, coupled with impaired respiration decreases likelihood of survival post release.</a:t>
            </a:r>
            <a:endParaRPr sz="1600" dirty="0">
              <a:solidFill>
                <a:schemeClr val="dk2"/>
              </a:solidFill>
              <a:latin typeface="Open Sans"/>
              <a:ea typeface="Open Sans"/>
              <a:cs typeface="Open Sans"/>
              <a:sym typeface="Open Sans"/>
            </a:endParaRPr>
          </a:p>
          <a:p>
            <a:pPr marL="457200" marR="0" lvl="0" indent="-330200" algn="l" rtl="0">
              <a:lnSpc>
                <a:spcPct val="100000"/>
              </a:lnSpc>
              <a:spcBef>
                <a:spcPts val="0"/>
              </a:spcBef>
              <a:spcAft>
                <a:spcPts val="0"/>
              </a:spcAft>
              <a:buClr>
                <a:schemeClr val="dk2"/>
              </a:buClr>
              <a:buSzPct val="100000"/>
              <a:buFont typeface="Open Sans"/>
              <a:buChar char="●"/>
            </a:pPr>
            <a:r>
              <a:rPr lang="en" sz="1600" dirty="0">
                <a:solidFill>
                  <a:schemeClr val="dk2"/>
                </a:solidFill>
                <a:latin typeface="Open Sans"/>
                <a:ea typeface="Open Sans"/>
                <a:cs typeface="Open Sans"/>
                <a:sym typeface="Open Sans"/>
              </a:rPr>
              <a:t>Post release mortality is unknown. </a:t>
            </a:r>
            <a:endParaRPr sz="1600" b="1" dirty="0"/>
          </a:p>
        </p:txBody>
      </p:sp>
      <p:pic>
        <p:nvPicPr>
          <p:cNvPr id="91" name="Google Shape;91;p8"/>
          <p:cNvPicPr preferRelativeResize="0"/>
          <p:nvPr/>
        </p:nvPicPr>
        <p:blipFill rotWithShape="1">
          <a:blip r:embed="rId3">
            <a:alphaModFix/>
          </a:blip>
          <a:srcRect/>
          <a:stretch/>
        </p:blipFill>
        <p:spPr>
          <a:xfrm>
            <a:off x="5186598" y="2662025"/>
            <a:ext cx="4029962" cy="1959874"/>
          </a:xfrm>
          <a:prstGeom prst="rect">
            <a:avLst/>
          </a:prstGeom>
          <a:noFill/>
          <a:ln>
            <a:noFill/>
          </a:ln>
        </p:spPr>
      </p:pic>
      <p:pic>
        <p:nvPicPr>
          <p:cNvPr id="92" name="Google Shape;92;p8"/>
          <p:cNvPicPr preferRelativeResize="0"/>
          <p:nvPr/>
        </p:nvPicPr>
        <p:blipFill rotWithShape="1">
          <a:blip r:embed="rId4">
            <a:alphaModFix/>
          </a:blip>
          <a:srcRect/>
          <a:stretch/>
        </p:blipFill>
        <p:spPr>
          <a:xfrm>
            <a:off x="5186600" y="572749"/>
            <a:ext cx="4029952" cy="195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1333500" y="0"/>
            <a:ext cx="5963400" cy="694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400"/>
              <a:buNone/>
            </a:pPr>
            <a:r>
              <a:rPr lang="en"/>
              <a:t>      Bycatch Data</a:t>
            </a:r>
            <a:endParaRPr/>
          </a:p>
        </p:txBody>
      </p:sp>
      <p:graphicFrame>
        <p:nvGraphicFramePr>
          <p:cNvPr id="98" name="Google Shape;98;p9"/>
          <p:cNvGraphicFramePr/>
          <p:nvPr/>
        </p:nvGraphicFramePr>
        <p:xfrm>
          <a:off x="6266550" y="237788"/>
          <a:ext cx="2390150" cy="4508930"/>
        </p:xfrm>
        <a:graphic>
          <a:graphicData uri="http://schemas.openxmlformats.org/drawingml/2006/table">
            <a:tbl>
              <a:tblPr>
                <a:noFill/>
                <a:tableStyleId>{943E0450-F93A-441C-B6FD-185E5C6766C1}</a:tableStyleId>
              </a:tblPr>
              <a:tblGrid>
                <a:gridCol w="577425">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597850">
                  <a:extLst>
                    <a:ext uri="{9D8B030D-6E8A-4147-A177-3AD203B41FA5}">
                      <a16:colId xmlns:a16="http://schemas.microsoft.com/office/drawing/2014/main" val="20002"/>
                    </a:ext>
                  </a:extLst>
                </a:gridCol>
              </a:tblGrid>
              <a:tr h="4859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Year</a:t>
                      </a:r>
                      <a:endParaRPr sz="1200" b="1" u="none" strike="noStrike" cap="none">
                        <a:solidFill>
                          <a:schemeClr val="dk2"/>
                        </a:solidFill>
                        <a:latin typeface="Open Sans"/>
                        <a:ea typeface="Open Sans"/>
                        <a:cs typeface="Open Sans"/>
                        <a:sym typeface="Open Sans"/>
                      </a:endParaRPr>
                    </a:p>
                  </a:txBody>
                  <a:tcPr marL="91425" marR="91425" marT="91425" marB="91425" anchor="ctr">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Disposition</a:t>
                      </a:r>
                      <a:endParaRPr sz="1200" b="1" u="none" strike="noStrike" cap="none">
                        <a:solidFill>
                          <a:schemeClr val="dk2"/>
                        </a:solidFill>
                        <a:latin typeface="Open Sans"/>
                        <a:ea typeface="Open Sans"/>
                        <a:cs typeface="Open Sans"/>
                        <a:sym typeface="Open Sans"/>
                      </a:endParaRPr>
                    </a:p>
                  </a:txBody>
                  <a:tcPr marL="91425" marR="91425" marT="91425" marB="91425">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Total </a:t>
                      </a:r>
                      <a:endParaRPr sz="1200" b="1" u="none" strike="noStrike" cap="none">
                        <a:solidFill>
                          <a:schemeClr val="dk2"/>
                        </a:solidFill>
                        <a:latin typeface="Open Sans"/>
                        <a:ea typeface="Open Sans"/>
                        <a:cs typeface="Open Sans"/>
                        <a:sym typeface="Open Sans"/>
                      </a:endParaRPr>
                    </a:p>
                  </a:txBody>
                  <a:tcPr marL="91425" marR="91425" marT="91425" marB="91425">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2019</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Released Alive</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4</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2019</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Unknown</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4</a:t>
                      </a:r>
                      <a:endParaRPr sz="1200" u="none" strike="noStrike" cap="none">
                        <a:solidFill>
                          <a:schemeClr val="dk2"/>
                        </a:solidFill>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2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2020</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Released Alive</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3</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2021</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Released Alive </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5</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4"/>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2021</a:t>
                      </a:r>
                      <a:endParaRPr sz="1200" b="1"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Mortalities</a:t>
                      </a:r>
                      <a:endParaRPr sz="1200" b="1"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latin typeface="Open Sans"/>
                          <a:ea typeface="Open Sans"/>
                          <a:cs typeface="Open Sans"/>
                          <a:sym typeface="Open Sans"/>
                        </a:rPr>
                        <a:t>2</a:t>
                      </a:r>
                      <a:endParaRPr sz="1200" b="1"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470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2022</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Released Alive </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8</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6"/>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2022</a:t>
                      </a:r>
                      <a:endParaRPr sz="1200"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Unknown</a:t>
                      </a:r>
                      <a:endParaRPr sz="1200"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a:t>
                      </a:r>
                      <a:endParaRPr sz="1200" u="none" strike="noStrike" cap="none">
                        <a:solidFill>
                          <a:schemeClr val="dk2"/>
                        </a:solidFill>
                        <a:latin typeface="Open Sans"/>
                        <a:ea typeface="Open Sans"/>
                        <a:cs typeface="Open Sans"/>
                        <a:sym typeface="Open Sans"/>
                      </a:endParaRPr>
                    </a:p>
                  </a:txBody>
                  <a:tcPr marL="91425" marR="91425" marT="91425" marB="91425">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2023</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latin typeface="Open Sans"/>
                          <a:ea typeface="Open Sans"/>
                          <a:cs typeface="Open Sans"/>
                          <a:sym typeface="Open Sans"/>
                        </a:rPr>
                        <a:t>Released Alive</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2"/>
                          </a:solidFill>
                          <a:latin typeface="Open Sans"/>
                          <a:ea typeface="Open Sans"/>
                          <a:cs typeface="Open Sans"/>
                          <a:sym typeface="Open Sans"/>
                        </a:rPr>
                        <a:t>6</a:t>
                      </a:r>
                      <a:endParaRPr sz="1200" u="none" strike="noStrike" cap="none">
                        <a:solidFill>
                          <a:schemeClr val="dk2"/>
                        </a:solidFill>
                        <a:latin typeface="Open Sans"/>
                        <a:ea typeface="Open Sans"/>
                        <a:cs typeface="Open Sans"/>
                        <a:sym typeface="Open Sans"/>
                      </a:endParaRPr>
                    </a:p>
                  </a:txBody>
                  <a:tcPr marL="91425" marR="91425" marT="91425" marB="91425">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8"/>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highlight>
                            <a:schemeClr val="lt1"/>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2023</a:t>
                      </a:r>
                      <a:endParaRPr sz="1200" b="1"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highlight>
                            <a:schemeClr val="lt1"/>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Mortalities </a:t>
                      </a:r>
                      <a:endParaRPr sz="1200" b="1"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2"/>
                          </a:solidFill>
                          <a:highlight>
                            <a:schemeClr val="lt1"/>
                          </a:highlight>
                          <a:latin typeface="Open Sans"/>
                          <a:ea typeface="Open Sans"/>
                          <a:cs typeface="Open Sans"/>
                          <a:sym typeface="Open Sans"/>
                        </a:rPr>
                        <a:t>2</a:t>
                      </a:r>
                      <a:endParaRPr sz="1200" b="1" u="none" strike="noStrike" cap="none">
                        <a:solidFill>
                          <a:schemeClr val="dk2"/>
                        </a:solidFill>
                        <a:highlight>
                          <a:schemeClr val="lt1"/>
                        </a:highlight>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9"/>
                  </a:ext>
                </a:extLst>
              </a:tr>
              <a:tr h="3537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highlight>
                            <a:schemeClr val="lt1"/>
                          </a:highlight>
                          <a:latin typeface="Open Sans"/>
                          <a:ea typeface="Open Sans"/>
                          <a:cs typeface="Open Sans"/>
                          <a:sym typeface="Open Sans"/>
                        </a:rPr>
                        <a:t>2023</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highlight>
                            <a:schemeClr val="lt1"/>
                          </a:highlight>
                          <a:latin typeface="Open Sans"/>
                          <a:ea typeface="Open Sans"/>
                          <a:cs typeface="Open Sans"/>
                          <a:sym typeface="Open Sans"/>
                        </a:rPr>
                        <a:t>Unknown</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2"/>
                          </a:solidFill>
                          <a:highlight>
                            <a:schemeClr val="lt1"/>
                          </a:highlight>
                          <a:latin typeface="Open Sans"/>
                          <a:ea typeface="Open Sans"/>
                          <a:cs typeface="Open Sans"/>
                          <a:sym typeface="Open Sans"/>
                        </a:rPr>
                        <a:t>1</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10"/>
                  </a:ext>
                </a:extLst>
              </a:tr>
              <a:tr h="353775">
                <a:tc>
                  <a:txBody>
                    <a:bodyPr/>
                    <a:lstStyle/>
                    <a:p>
                      <a:pPr marL="0" marR="0" lvl="0" indent="0" algn="l" rtl="0">
                        <a:lnSpc>
                          <a:spcPct val="100000"/>
                        </a:lnSpc>
                        <a:spcBef>
                          <a:spcPts val="0"/>
                        </a:spcBef>
                        <a:spcAft>
                          <a:spcPts val="0"/>
                        </a:spcAft>
                        <a:buNone/>
                      </a:pPr>
                      <a:r>
                        <a:rPr lang="en" sz="1200">
                          <a:solidFill>
                            <a:schemeClr val="dk2"/>
                          </a:solidFill>
                          <a:highlight>
                            <a:schemeClr val="lt1"/>
                          </a:highlight>
                          <a:latin typeface="Open Sans"/>
                          <a:ea typeface="Open Sans"/>
                          <a:cs typeface="Open Sans"/>
                          <a:sym typeface="Open Sans"/>
                        </a:rPr>
                        <a:t>2024</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None/>
                      </a:pPr>
                      <a:r>
                        <a:rPr lang="en" sz="1200">
                          <a:solidFill>
                            <a:schemeClr val="dk2"/>
                          </a:solidFill>
                          <a:highlight>
                            <a:schemeClr val="lt1"/>
                          </a:highlight>
                          <a:latin typeface="Open Sans"/>
                          <a:ea typeface="Open Sans"/>
                          <a:cs typeface="Open Sans"/>
                          <a:sym typeface="Open Sans"/>
                        </a:rPr>
                        <a:t>NA</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tc>
                  <a:txBody>
                    <a:bodyPr/>
                    <a:lstStyle/>
                    <a:p>
                      <a:pPr marL="0" marR="0" lvl="0" indent="0" algn="l" rtl="0">
                        <a:lnSpc>
                          <a:spcPct val="100000"/>
                        </a:lnSpc>
                        <a:spcBef>
                          <a:spcPts val="0"/>
                        </a:spcBef>
                        <a:spcAft>
                          <a:spcPts val="0"/>
                        </a:spcAft>
                        <a:buNone/>
                      </a:pPr>
                      <a:r>
                        <a:rPr lang="en" sz="1200">
                          <a:solidFill>
                            <a:schemeClr val="dk2"/>
                          </a:solidFill>
                          <a:highlight>
                            <a:schemeClr val="lt1"/>
                          </a:highlight>
                          <a:latin typeface="Open Sans"/>
                          <a:ea typeface="Open Sans"/>
                          <a:cs typeface="Open Sans"/>
                          <a:sym typeface="Open Sans"/>
                        </a:rPr>
                        <a:t>0*</a:t>
                      </a:r>
                      <a:endParaRPr sz="1200" u="none" strike="noStrike" cap="none">
                        <a:solidFill>
                          <a:schemeClr val="dk2"/>
                        </a:solidFill>
                        <a:highlight>
                          <a:schemeClr val="lt1"/>
                        </a:highlight>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11"/>
                  </a:ext>
                </a:extLst>
              </a:tr>
            </a:tbl>
          </a:graphicData>
        </a:graphic>
      </p:graphicFrame>
      <p:sp>
        <p:nvSpPr>
          <p:cNvPr id="99" name="Google Shape;99;p9"/>
          <p:cNvSpPr txBox="1"/>
          <p:nvPr/>
        </p:nvSpPr>
        <p:spPr>
          <a:xfrm>
            <a:off x="170550" y="484425"/>
            <a:ext cx="6096000" cy="41508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b="1" i="0" u="none" strike="noStrike" cap="none" dirty="0">
                <a:solidFill>
                  <a:schemeClr val="dk2"/>
                </a:solidFill>
                <a:latin typeface="Open Sans"/>
                <a:ea typeface="Open Sans"/>
                <a:cs typeface="Open Sans"/>
                <a:sym typeface="Open Sans"/>
              </a:rPr>
              <a:t>Observer Coverage = &lt; 2% </a:t>
            </a:r>
            <a:endParaRPr b="1"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b="1"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 b="1" i="0" u="none" strike="noStrike" cap="none" dirty="0">
                <a:solidFill>
                  <a:schemeClr val="dk2"/>
                </a:solidFill>
                <a:latin typeface="Open Sans"/>
                <a:ea typeface="Open Sans"/>
                <a:cs typeface="Open Sans"/>
                <a:sym typeface="Open Sans"/>
              </a:rPr>
              <a:t>Observed Takes (2019 – </a:t>
            </a:r>
            <a:r>
              <a:rPr lang="en" b="1" dirty="0">
                <a:solidFill>
                  <a:schemeClr val="dk2"/>
                </a:solidFill>
                <a:latin typeface="Open Sans"/>
                <a:ea typeface="Open Sans"/>
                <a:cs typeface="Open Sans"/>
                <a:sym typeface="Open Sans"/>
              </a:rPr>
              <a:t> April </a:t>
            </a:r>
            <a:r>
              <a:rPr lang="en" b="1" i="0" u="none" strike="noStrike" cap="none" dirty="0">
                <a:solidFill>
                  <a:schemeClr val="dk2"/>
                </a:solidFill>
                <a:latin typeface="Open Sans"/>
                <a:ea typeface="Open Sans"/>
                <a:cs typeface="Open Sans"/>
                <a:sym typeface="Open Sans"/>
              </a:rPr>
              <a:t>202</a:t>
            </a:r>
            <a:r>
              <a:rPr lang="en" b="1" dirty="0">
                <a:solidFill>
                  <a:schemeClr val="dk2"/>
                </a:solidFill>
                <a:latin typeface="Open Sans"/>
                <a:ea typeface="Open Sans"/>
                <a:cs typeface="Open Sans"/>
                <a:sym typeface="Open Sans"/>
              </a:rPr>
              <a:t>4*</a:t>
            </a:r>
            <a:r>
              <a:rPr lang="en" b="1" i="0" u="none" strike="noStrike" cap="none" dirty="0">
                <a:solidFill>
                  <a:schemeClr val="dk2"/>
                </a:solidFill>
                <a:latin typeface="Open Sans"/>
                <a:ea typeface="Open Sans"/>
                <a:cs typeface="Open Sans"/>
                <a:sym typeface="Open Sans"/>
              </a:rPr>
              <a:t>)</a:t>
            </a:r>
            <a:endParaRPr b="1" i="0" u="none" strike="noStrike" cap="none" dirty="0">
              <a:solidFill>
                <a:schemeClr val="dk2"/>
              </a:solidFill>
              <a:latin typeface="Open Sans"/>
              <a:ea typeface="Open Sans"/>
              <a:cs typeface="Open Sans"/>
              <a:sym typeface="Open Sans"/>
            </a:endParaRPr>
          </a:p>
          <a:p>
            <a:pPr marL="457200" marR="0" lvl="0" indent="-285750" algn="l" rtl="0">
              <a:lnSpc>
                <a:spcPct val="100000"/>
              </a:lnSpc>
              <a:spcBef>
                <a:spcPts val="0"/>
              </a:spcBef>
              <a:spcAft>
                <a:spcPts val="0"/>
              </a:spcAft>
              <a:buClr>
                <a:schemeClr val="dk2"/>
              </a:buClr>
              <a:buSzPts val="900"/>
              <a:buFont typeface="Open Sans"/>
              <a:buChar char="●"/>
            </a:pPr>
            <a:r>
              <a:rPr lang="en" b="0" i="0" u="none" strike="noStrike" cap="none" dirty="0">
                <a:solidFill>
                  <a:schemeClr val="dk2"/>
                </a:solidFill>
                <a:latin typeface="Open Sans"/>
                <a:ea typeface="Open Sans"/>
                <a:cs typeface="Open Sans"/>
                <a:sym typeface="Open Sans"/>
              </a:rPr>
              <a:t>2</a:t>
            </a:r>
            <a:r>
              <a:rPr lang="en" dirty="0">
                <a:solidFill>
                  <a:schemeClr val="dk2"/>
                </a:solidFill>
                <a:latin typeface="Open Sans"/>
                <a:ea typeface="Open Sans"/>
                <a:cs typeface="Open Sans"/>
                <a:sym typeface="Open Sans"/>
              </a:rPr>
              <a:t>6</a:t>
            </a:r>
            <a:r>
              <a:rPr lang="en" b="0" i="0" u="none" strike="noStrike" cap="none" dirty="0">
                <a:solidFill>
                  <a:schemeClr val="dk2"/>
                </a:solidFill>
                <a:latin typeface="Open Sans"/>
                <a:ea typeface="Open Sans"/>
                <a:cs typeface="Open Sans"/>
                <a:sym typeface="Open Sans"/>
              </a:rPr>
              <a:t> Alive; 4 Mortalies; </a:t>
            </a:r>
            <a:r>
              <a:rPr lang="en" b="0" i="0" u="sng" strike="noStrike" cap="none" dirty="0">
                <a:solidFill>
                  <a:schemeClr val="dk2"/>
                </a:solidFill>
                <a:latin typeface="Open Sans"/>
                <a:ea typeface="Open Sans"/>
                <a:cs typeface="Open Sans"/>
                <a:sym typeface="Open Sans"/>
              </a:rPr>
              <a:t>7</a:t>
            </a:r>
            <a:r>
              <a:rPr lang="en" b="0" i="0" u="sng"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Unknown </a:t>
            </a:r>
            <a:endParaRPr b="0" i="0" u="sng" strike="noStrike" cap="none"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400"/>
              <a:buFont typeface="Arial"/>
              <a:buNone/>
            </a:pPr>
            <a:r>
              <a:rPr lang="en" b="0" i="0" u="none" strike="noStrike" cap="none" dirty="0">
                <a:solidFill>
                  <a:schemeClr val="dk2"/>
                </a:solidFill>
                <a:latin typeface="Open Sans"/>
                <a:ea typeface="Open Sans"/>
                <a:cs typeface="Open Sans"/>
                <a:sym typeface="Open Sans"/>
              </a:rPr>
              <a:t>=</a:t>
            </a:r>
            <a:r>
              <a:rPr lang="en" b="1" i="0" u="none" strike="noStrike" cap="none" dirty="0">
                <a:solidFill>
                  <a:schemeClr val="dk2"/>
                </a:solidFill>
                <a:latin typeface="Open Sans"/>
                <a:ea typeface="Open Sans"/>
                <a:cs typeface="Open Sans"/>
                <a:sym typeface="Open Sans"/>
              </a:rPr>
              <a:t>Total: 3</a:t>
            </a:r>
            <a:r>
              <a:rPr lang="en" b="1" dirty="0">
                <a:solidFill>
                  <a:schemeClr val="dk2"/>
                </a:solidFill>
                <a:latin typeface="Open Sans"/>
                <a:ea typeface="Open Sans"/>
                <a:cs typeface="Open Sans"/>
                <a:sym typeface="Open Sans"/>
              </a:rPr>
              <a:t>7</a:t>
            </a:r>
            <a:r>
              <a:rPr lang="en" b="0" i="0" u="none" strike="noStrike" cap="none" dirty="0">
                <a:solidFill>
                  <a:schemeClr val="dk2"/>
                </a:solidFill>
                <a:latin typeface="Open Sans"/>
                <a:ea typeface="Open Sans"/>
                <a:cs typeface="Open Sans"/>
                <a:sym typeface="Open Sans"/>
              </a:rPr>
              <a:t> (2</a:t>
            </a:r>
            <a:r>
              <a:rPr lang="en" dirty="0">
                <a:solidFill>
                  <a:schemeClr val="dk2"/>
                </a:solidFill>
                <a:latin typeface="Open Sans"/>
                <a:ea typeface="Open Sans"/>
                <a:cs typeface="Open Sans"/>
                <a:sym typeface="Open Sans"/>
              </a:rPr>
              <a:t>9</a:t>
            </a:r>
            <a:r>
              <a:rPr lang="en" b="0" i="0" u="none" strike="noStrike" cap="none" dirty="0">
                <a:solidFill>
                  <a:schemeClr val="dk2"/>
                </a:solidFill>
                <a:latin typeface="Open Sans"/>
                <a:ea typeface="Open Sans"/>
                <a:cs typeface="Open Sans"/>
                <a:sym typeface="Open Sans"/>
              </a:rPr>
              <a:t> GOM; 8 SA)</a:t>
            </a:r>
            <a:endParaRPr b="0" i="0" u="none" strike="noStrike" cap="none" dirty="0">
              <a:solidFill>
                <a:schemeClr val="dk2"/>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chemeClr val="dk2"/>
                </a:solidFill>
                <a:latin typeface="Open Sans"/>
                <a:ea typeface="Open Sans"/>
                <a:cs typeface="Open Sans"/>
                <a:sym typeface="Open Sans"/>
              </a:rPr>
              <a:t>Immediate Mortality Estimate</a:t>
            </a:r>
            <a:r>
              <a:rPr lang="en" b="1" i="0" u="sng" strike="noStrike" cap="none" dirty="0">
                <a:solidFill>
                  <a:schemeClr val="dk2"/>
                </a:solidFill>
                <a:latin typeface="Open Sans"/>
                <a:ea typeface="Open Sans"/>
                <a:cs typeface="Open Sans"/>
                <a:sym typeface="Open Sans"/>
              </a:rPr>
              <a:t> </a:t>
            </a:r>
            <a:endParaRPr b="1" i="0" u="sng" strike="noStrike" cap="none" dirty="0">
              <a:solidFill>
                <a:schemeClr val="dk2"/>
              </a:solidFill>
              <a:latin typeface="Open Sans"/>
              <a:ea typeface="Open Sans"/>
              <a:cs typeface="Open Sans"/>
              <a:sym typeface="Open Sans"/>
            </a:endParaRPr>
          </a:p>
          <a:p>
            <a:pPr marL="457200" marR="0" lvl="0" indent="-285750" algn="l" rtl="0">
              <a:lnSpc>
                <a:spcPct val="100000"/>
              </a:lnSpc>
              <a:spcBef>
                <a:spcPts val="0"/>
              </a:spcBef>
              <a:spcAft>
                <a:spcPts val="0"/>
              </a:spcAft>
              <a:buClr>
                <a:schemeClr val="dk2"/>
              </a:buClr>
              <a:buSzPts val="900"/>
              <a:buFont typeface="Open Sans"/>
              <a:buChar char="●"/>
            </a:pPr>
            <a:r>
              <a:rPr lang="en" b="0" i="0" u="none" strike="noStrike" cap="none" dirty="0">
                <a:solidFill>
                  <a:schemeClr val="dk2"/>
                </a:solidFill>
                <a:latin typeface="Open Sans"/>
                <a:ea typeface="Open Sans"/>
                <a:cs typeface="Open Sans"/>
                <a:sym typeface="Open Sans"/>
              </a:rPr>
              <a:t>2021 Shrimp Opinion assumed no mortality based on 2019 data.</a:t>
            </a:r>
            <a:endParaRPr b="0" i="0" u="none" strike="noStrike" cap="none" dirty="0">
              <a:solidFill>
                <a:schemeClr val="dk2"/>
              </a:solidFill>
              <a:latin typeface="Open Sans"/>
              <a:ea typeface="Open Sans"/>
              <a:cs typeface="Open Sans"/>
              <a:sym typeface="Open Sans"/>
            </a:endParaRPr>
          </a:p>
          <a:p>
            <a:pPr marL="457200" marR="0" lvl="0" indent="-285750" algn="l" rtl="0">
              <a:lnSpc>
                <a:spcPct val="95000"/>
              </a:lnSpc>
              <a:spcBef>
                <a:spcPts val="0"/>
              </a:spcBef>
              <a:spcAft>
                <a:spcPts val="0"/>
              </a:spcAft>
              <a:buClr>
                <a:schemeClr val="dk2"/>
              </a:buClr>
              <a:buSzPts val="900"/>
              <a:buFont typeface="Open Sans"/>
              <a:buChar char="●"/>
            </a:pPr>
            <a:r>
              <a:rPr lang="en" b="0" i="0" u="none" strike="noStrike" cap="none" dirty="0">
                <a:solidFill>
                  <a:schemeClr val="dk2"/>
                </a:solidFill>
                <a:latin typeface="Open Sans"/>
                <a:ea typeface="Open Sans"/>
                <a:cs typeface="Open Sans"/>
                <a:sym typeface="Open Sans"/>
              </a:rPr>
              <a:t>1</a:t>
            </a:r>
            <a:r>
              <a:rPr lang="en" dirty="0">
                <a:solidFill>
                  <a:schemeClr val="dk2"/>
                </a:solidFill>
                <a:latin typeface="Open Sans"/>
                <a:ea typeface="Open Sans"/>
                <a:cs typeface="Open Sans"/>
                <a:sym typeface="Open Sans"/>
              </a:rPr>
              <a:t>0.8</a:t>
            </a:r>
            <a:r>
              <a:rPr lang="en" b="0" i="0" u="none"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t>
            </a:r>
            <a:r>
              <a:rPr lang="en" b="0" i="0" u="none" strike="noStrike" cap="none" dirty="0">
                <a:solidFill>
                  <a:schemeClr val="dk2"/>
                </a:solidFill>
                <a:latin typeface="Open Sans"/>
                <a:ea typeface="Open Sans"/>
                <a:cs typeface="Open Sans"/>
                <a:sym typeface="Open Sans"/>
              </a:rPr>
              <a:t> immediate mortality rate (4/3</a:t>
            </a:r>
            <a:r>
              <a:rPr lang="en" dirty="0">
                <a:solidFill>
                  <a:schemeClr val="dk2"/>
                </a:solidFill>
                <a:latin typeface="Open Sans"/>
                <a:ea typeface="Open Sans"/>
                <a:cs typeface="Open Sans"/>
                <a:sym typeface="Open Sans"/>
              </a:rPr>
              <a:t>7</a:t>
            </a:r>
            <a:r>
              <a:rPr lang="en" b="0" i="0" u="none" strike="noStrike" cap="none" dirty="0">
                <a:solidFill>
                  <a:schemeClr val="dk2"/>
                </a:solidFill>
                <a:latin typeface="Open Sans"/>
                <a:ea typeface="Open Sans"/>
                <a:cs typeface="Open Sans"/>
                <a:sym typeface="Open Sans"/>
              </a:rPr>
              <a:t>=1</a:t>
            </a:r>
            <a:r>
              <a:rPr lang="en" dirty="0">
                <a:solidFill>
                  <a:schemeClr val="dk2"/>
                </a:solidFill>
                <a:latin typeface="Open Sans"/>
                <a:ea typeface="Open Sans"/>
                <a:cs typeface="Open Sans"/>
                <a:sym typeface="Open Sans"/>
              </a:rPr>
              <a:t>0.8</a:t>
            </a:r>
            <a:r>
              <a:rPr lang="en" b="0" i="0" u="none" strike="noStrike" cap="none" dirty="0">
                <a:solidFill>
                  <a:schemeClr val="dk2"/>
                </a:solidFill>
                <a:latin typeface="Open Sans"/>
                <a:ea typeface="Open Sans"/>
                <a:cs typeface="Open Sans"/>
                <a:sym typeface="Open Sans"/>
              </a:rPr>
              <a:t>) based on approx. </a:t>
            </a:r>
            <a:r>
              <a:rPr lang="en" dirty="0">
                <a:solidFill>
                  <a:schemeClr val="dk2"/>
                </a:solidFill>
                <a:latin typeface="Open Sans"/>
                <a:ea typeface="Open Sans"/>
                <a:cs typeface="Open Sans"/>
                <a:sym typeface="Open Sans"/>
              </a:rPr>
              <a:t>5</a:t>
            </a:r>
            <a:r>
              <a:rPr lang="en" b="0" i="0" u="none" strike="noStrike" cap="none" dirty="0">
                <a:solidFill>
                  <a:schemeClr val="dk2"/>
                </a:solidFill>
                <a:latin typeface="Open Sans"/>
                <a:ea typeface="Open Sans"/>
                <a:cs typeface="Open Sans"/>
                <a:sym typeface="Open Sans"/>
              </a:rPr>
              <a:t> years of data</a:t>
            </a:r>
            <a:endParaRPr b="0" i="0" u="none" strike="noStrike" cap="none" dirty="0">
              <a:solidFill>
                <a:schemeClr val="dk2"/>
              </a:solidFill>
              <a:latin typeface="Open Sans"/>
              <a:ea typeface="Open Sans"/>
              <a:cs typeface="Open Sans"/>
              <a:sym typeface="Open Sans"/>
            </a:endParaRPr>
          </a:p>
          <a:p>
            <a:pPr marL="457200" marR="0" lvl="0" indent="0" algn="l" rtl="0">
              <a:lnSpc>
                <a:spcPct val="95000"/>
              </a:lnSpc>
              <a:spcBef>
                <a:spcPts val="0"/>
              </a:spcBef>
              <a:spcAft>
                <a:spcPts val="0"/>
              </a:spcAft>
              <a:buClr>
                <a:srgbClr val="000000"/>
              </a:buClr>
              <a:buSzPts val="1400"/>
              <a:buFont typeface="Arial"/>
              <a:buNone/>
            </a:pPr>
            <a:endParaRPr b="0"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chemeClr val="dk2"/>
                </a:solidFill>
                <a:latin typeface="Open Sans"/>
                <a:ea typeface="Open Sans"/>
                <a:cs typeface="Open Sans"/>
                <a:sym typeface="Open Sans"/>
              </a:rPr>
              <a:t>Spatial and Temporal Observations</a:t>
            </a:r>
            <a:endParaRPr b="1" i="0" u="none" strike="noStrike" cap="none" dirty="0">
              <a:solidFill>
                <a:schemeClr val="dk2"/>
              </a:solidFill>
              <a:latin typeface="Open Sans"/>
              <a:ea typeface="Open Sans"/>
              <a:cs typeface="Open Sans"/>
              <a:sym typeface="Open Sans"/>
            </a:endParaRPr>
          </a:p>
          <a:p>
            <a:pPr marL="457200" marR="0" lvl="0" indent="-285750" algn="l" rtl="0">
              <a:lnSpc>
                <a:spcPct val="100000"/>
              </a:lnSpc>
              <a:spcBef>
                <a:spcPts val="0"/>
              </a:spcBef>
              <a:spcAft>
                <a:spcPts val="0"/>
              </a:spcAft>
              <a:buClr>
                <a:schemeClr val="dk2"/>
              </a:buClr>
              <a:buSzPts val="900"/>
              <a:buFont typeface="Open Sans"/>
              <a:buChar char="●"/>
            </a:pPr>
            <a:r>
              <a:rPr lang="en" dirty="0">
                <a:solidFill>
                  <a:schemeClr val="dk2"/>
                </a:solidFill>
                <a:latin typeface="Open Sans"/>
                <a:ea typeface="Open Sans"/>
                <a:cs typeface="Open Sans"/>
                <a:sym typeface="Open Sans"/>
              </a:rPr>
              <a:t>Gulf of Mexico </a:t>
            </a:r>
            <a:r>
              <a:rPr lang="en" i="0" u="none" strike="noStrike" cap="none" dirty="0">
                <a:solidFill>
                  <a:schemeClr val="dk2"/>
                </a:solidFill>
                <a:latin typeface="Open Sans"/>
                <a:ea typeface="Open Sans"/>
                <a:cs typeface="Open Sans"/>
                <a:sym typeface="Open Sans"/>
              </a:rPr>
              <a:t>interactions are occurring </a:t>
            </a:r>
            <a:r>
              <a:rPr lang="en" b="1" i="0" u="none" strike="noStrike" cap="none" dirty="0">
                <a:solidFill>
                  <a:schemeClr val="dk2"/>
                </a:solidFill>
                <a:latin typeface="Open Sans"/>
                <a:ea typeface="Open Sans"/>
                <a:cs typeface="Open Sans"/>
                <a:sym typeface="Open Sans"/>
              </a:rPr>
              <a:t>offshore Louisiana (n=2</a:t>
            </a:r>
            <a:r>
              <a:rPr lang="en" b="1" dirty="0">
                <a:solidFill>
                  <a:schemeClr val="dk2"/>
                </a:solidFill>
                <a:latin typeface="Open Sans"/>
                <a:ea typeface="Open Sans"/>
                <a:cs typeface="Open Sans"/>
                <a:sym typeface="Open Sans"/>
              </a:rPr>
              <a:t>6</a:t>
            </a:r>
            <a:r>
              <a:rPr lang="en" b="1" i="0" u="none" strike="noStrike" cap="none" dirty="0">
                <a:solidFill>
                  <a:schemeClr val="dk2"/>
                </a:solidFill>
                <a:latin typeface="Open Sans"/>
                <a:ea typeface="Open Sans"/>
                <a:cs typeface="Open Sans"/>
                <a:sym typeface="Open Sans"/>
              </a:rPr>
              <a:t>),</a:t>
            </a:r>
            <a:r>
              <a:rPr lang="en" i="0" u="none" strike="noStrike" cap="none" dirty="0">
                <a:solidFill>
                  <a:schemeClr val="dk2"/>
                </a:solidFill>
                <a:latin typeface="Open Sans"/>
                <a:ea typeface="Open Sans"/>
                <a:cs typeface="Open Sans"/>
                <a:sym typeface="Open Sans"/>
              </a:rPr>
              <a:t> followed by Alabama</a:t>
            </a:r>
            <a:r>
              <a:rPr lang="en" dirty="0">
                <a:solidFill>
                  <a:schemeClr val="dk2"/>
                </a:solidFill>
                <a:latin typeface="Open Sans"/>
                <a:ea typeface="Open Sans"/>
                <a:cs typeface="Open Sans"/>
                <a:sym typeface="Open Sans"/>
              </a:rPr>
              <a:t> (n=2), and Texas (n=1). North Atlantic interactions occurred offshore </a:t>
            </a:r>
            <a:r>
              <a:rPr lang="en" i="0" u="none"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Georgia (n=6)</a:t>
            </a:r>
            <a:r>
              <a:rPr lang="en"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and East Coast </a:t>
            </a:r>
            <a:r>
              <a:rPr lang="en" i="0" u="none"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Florida (n=2).  </a:t>
            </a:r>
            <a:endParaRPr i="0" u="none" strike="noStrike" cap="none" dirty="0">
              <a:solidFill>
                <a:schemeClr val="dk2"/>
              </a:solidFill>
              <a:latin typeface="Open Sans"/>
              <a:ea typeface="Open Sans"/>
              <a:cs typeface="Open Sans"/>
              <a:sym typeface="Open Sans"/>
            </a:endParaRPr>
          </a:p>
          <a:p>
            <a:pPr marL="457200" marR="0" lvl="0" indent="-285750" algn="l" rtl="0">
              <a:lnSpc>
                <a:spcPct val="95000"/>
              </a:lnSpc>
              <a:spcBef>
                <a:spcPts val="0"/>
              </a:spcBef>
              <a:spcAft>
                <a:spcPts val="0"/>
              </a:spcAft>
              <a:buClr>
                <a:schemeClr val="dk2"/>
              </a:buClr>
              <a:buSzPts val="900"/>
              <a:buFont typeface="Open Sans"/>
              <a:buChar char="●"/>
            </a:pPr>
            <a:r>
              <a:rPr lang="en" i="0" u="none" strike="noStrike" cap="none" dirty="0">
                <a:solidFill>
                  <a:schemeClr val="dk2"/>
                </a:solidFill>
                <a:latin typeface="Open Sans"/>
                <a:ea typeface="Open Sans"/>
                <a:cs typeface="Open Sans"/>
                <a:sym typeface="Open Sans"/>
              </a:rPr>
              <a:t>Most interactions occurring in</a:t>
            </a:r>
            <a:r>
              <a:rPr lang="en" i="0" u="none" strike="noStrike" cap="none"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Spring </a:t>
            </a:r>
            <a:r>
              <a:rPr lang="en" i="0" u="none" strike="noStrike" cap="none" dirty="0">
                <a:solidFill>
                  <a:schemeClr val="dk2"/>
                </a:solidFill>
                <a:latin typeface="Open Sans"/>
                <a:ea typeface="Open Sans"/>
                <a:cs typeface="Open Sans"/>
                <a:sym typeface="Open Sans"/>
              </a:rPr>
              <a:t>and Fall.</a:t>
            </a:r>
            <a:endParaRPr i="0" u="none" strike="noStrike" cap="none" dirty="0">
              <a:solidFill>
                <a:schemeClr val="dk2"/>
              </a:solidFill>
              <a:latin typeface="Open Sans"/>
              <a:ea typeface="Open Sans"/>
              <a:cs typeface="Open Sans"/>
              <a:sym typeface="Open Sans"/>
            </a:endParaRPr>
          </a:p>
          <a:p>
            <a:pPr marL="457200" marR="0" lvl="0" indent="-285750" algn="l" rtl="0">
              <a:lnSpc>
                <a:spcPct val="95000"/>
              </a:lnSpc>
              <a:spcBef>
                <a:spcPts val="0"/>
              </a:spcBef>
              <a:spcAft>
                <a:spcPts val="0"/>
              </a:spcAft>
              <a:buClr>
                <a:schemeClr val="dk2"/>
              </a:buClr>
              <a:buSzPts val="900"/>
              <a:buFont typeface="Open Sans"/>
              <a:buChar char="●"/>
            </a:pPr>
            <a:r>
              <a:rPr lang="en" i="0" u="none" strike="noStrike" cap="none" dirty="0">
                <a:solidFill>
                  <a:schemeClr val="dk2"/>
                </a:solidFill>
                <a:latin typeface="Open Sans"/>
                <a:ea typeface="Open Sans"/>
                <a:cs typeface="Open Sans"/>
                <a:sym typeface="Open Sans"/>
              </a:rPr>
              <a:t>Multiple interactions occurring on a single trip and at night. </a:t>
            </a:r>
            <a:endParaRPr i="0" u="none" strike="noStrike" cap="none" dirty="0">
              <a:solidFill>
                <a:schemeClr val="dk2"/>
              </a:solidFill>
              <a:latin typeface="Open Sans"/>
              <a:ea typeface="Open Sans"/>
              <a:cs typeface="Open Sans"/>
              <a:sym typeface="Open Sans"/>
            </a:endParaRPr>
          </a:p>
          <a:p>
            <a:pPr marL="457200" marR="0" lvl="0" indent="-285750" algn="l" rtl="0">
              <a:lnSpc>
                <a:spcPct val="95000"/>
              </a:lnSpc>
              <a:spcBef>
                <a:spcPts val="0"/>
              </a:spcBef>
              <a:spcAft>
                <a:spcPts val="0"/>
              </a:spcAft>
              <a:buClr>
                <a:schemeClr val="dk2"/>
              </a:buClr>
              <a:buSzPts val="900"/>
              <a:buFont typeface="Open Sans"/>
              <a:buChar char="●"/>
            </a:pPr>
            <a:r>
              <a:rPr lang="en" i="0" u="none" strike="noStrike" cap="none" dirty="0">
                <a:solidFill>
                  <a:schemeClr val="dk2"/>
                </a:solidFill>
                <a:latin typeface="Open Sans"/>
                <a:ea typeface="Open Sans"/>
                <a:cs typeface="Open Sans"/>
                <a:sym typeface="Open Sans"/>
              </a:rPr>
              <a:t>Majority of interactions at depths &lt;100 ft.</a:t>
            </a:r>
            <a:endParaRPr i="0" u="none" strike="noStrike" cap="none" dirty="0">
              <a:solidFill>
                <a:schemeClr val="dk2"/>
              </a:solidFill>
              <a:latin typeface="Open Sans"/>
              <a:ea typeface="Open Sans"/>
              <a:cs typeface="Open Sans"/>
              <a:sym typeface="Open Sans"/>
            </a:endParaRPr>
          </a:p>
          <a:p>
            <a:pPr marL="457200" marR="0" lvl="0" indent="0" algn="l" rtl="0">
              <a:lnSpc>
                <a:spcPct val="95000"/>
              </a:lnSpc>
              <a:spcBef>
                <a:spcPts val="0"/>
              </a:spcBef>
              <a:spcAft>
                <a:spcPts val="0"/>
              </a:spcAft>
              <a:buClr>
                <a:srgbClr val="000000"/>
              </a:buClr>
              <a:buSzPts val="1400"/>
              <a:buFont typeface="Arial"/>
              <a:buNone/>
            </a:pPr>
            <a:endParaRPr sz="1400" b="0" i="0" u="none" strike="noStrike" cap="none" dirty="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ITLE SLIDES: Horizontal Stacked Logo">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Option 1  |  End Slide">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2022</Words>
  <Application>Microsoft Office PowerPoint</Application>
  <PresentationFormat>On-screen Show (16:9)</PresentationFormat>
  <Paragraphs>243</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Cambria</vt:lpstr>
      <vt:lpstr>Arial</vt:lpstr>
      <vt:lpstr>Arial Narrow</vt:lpstr>
      <vt:lpstr>Calibri</vt:lpstr>
      <vt:lpstr>Open Sans</vt:lpstr>
      <vt:lpstr>TITLE SLIDES: Horizontal Stacked Logo</vt:lpstr>
      <vt:lpstr>Content Option 1  |  End Slide</vt:lpstr>
      <vt:lpstr>PowerPoint Presentation</vt:lpstr>
      <vt:lpstr>Presentation Overview </vt:lpstr>
      <vt:lpstr>The 2021 Shrimp Biological Opinion</vt:lpstr>
      <vt:lpstr>Section 7 Reinitiation Requirements</vt:lpstr>
      <vt:lpstr>Reasons For Reinitiation and Scope</vt:lpstr>
      <vt:lpstr>Giant Manta Ray  </vt:lpstr>
      <vt:lpstr>Giant Manta Ray </vt:lpstr>
      <vt:lpstr>Giant Manta Ray &amp; Trawl Effects </vt:lpstr>
      <vt:lpstr>      Bycatch Data</vt:lpstr>
      <vt:lpstr>PowerPoint Presentation</vt:lpstr>
      <vt:lpstr>PowerPoint Presentation</vt:lpstr>
      <vt:lpstr>Giant Manta Ray New Information</vt:lpstr>
      <vt:lpstr>Smalltooth Sawfish (US DPS)  </vt:lpstr>
      <vt:lpstr>Smalltooth Sawfish New Information</vt:lpstr>
      <vt:lpstr>Smalltooth Sawfish New Information (cont.)</vt:lpstr>
      <vt:lpstr>Ongoing Smalltooth Sawfish Mortality Event  in the Florida Keys</vt:lpstr>
      <vt:lpstr>Section 7 Consultation Next Steps and Timing?</vt:lpstr>
      <vt:lpstr>What Can You Do Right Now?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Lee</dc:creator>
  <cp:lastModifiedBy>Allie Iberle</cp:lastModifiedBy>
  <cp:revision>7</cp:revision>
  <dcterms:modified xsi:type="dcterms:W3CDTF">2024-04-25T14:56:01Z</dcterms:modified>
</cp:coreProperties>
</file>