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69" r:id="rId2"/>
  </p:sldMasterIdLst>
  <p:notesMasterIdLst>
    <p:notesMasterId r:id="rId17"/>
  </p:notesMasterIdLst>
  <p:handoutMasterIdLst>
    <p:handoutMasterId r:id="rId18"/>
  </p:handoutMasterIdLst>
  <p:sldIdLst>
    <p:sldId id="260" r:id="rId3"/>
    <p:sldId id="368" r:id="rId4"/>
    <p:sldId id="378" r:id="rId5"/>
    <p:sldId id="370" r:id="rId6"/>
    <p:sldId id="379" r:id="rId7"/>
    <p:sldId id="380" r:id="rId8"/>
    <p:sldId id="381" r:id="rId9"/>
    <p:sldId id="356" r:id="rId10"/>
    <p:sldId id="371" r:id="rId11"/>
    <p:sldId id="373" r:id="rId12"/>
    <p:sldId id="374" r:id="rId13"/>
    <p:sldId id="375" r:id="rId14"/>
    <p:sldId id="376" r:id="rId15"/>
    <p:sldId id="377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1100"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100"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100"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100"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100"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E"/>
    <a:srgbClr val="0066FF"/>
    <a:srgbClr val="FF3300"/>
    <a:srgbClr val="0000FF"/>
    <a:srgbClr val="FFFFFF"/>
    <a:srgbClr val="439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6283" autoAdjust="0"/>
  </p:normalViewPr>
  <p:slideViewPr>
    <p:cSldViewPr snapToGrid="0">
      <p:cViewPr varScale="1">
        <p:scale>
          <a:sx n="75" d="100"/>
          <a:sy n="75" d="100"/>
        </p:scale>
        <p:origin x="-1608" y="-96"/>
      </p:cViewPr>
      <p:guideLst>
        <p:guide orient="horz" pos="2160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064" y="-216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583" cy="48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6" tIns="47391" rIns="94776" bIns="47391" numCol="1" anchor="t" anchorCtr="0" compatLnSpc="1">
            <a:prstTxWarp prst="textNoShape">
              <a:avLst/>
            </a:prstTxWarp>
          </a:bodyPr>
          <a:lstStyle>
            <a:lvl1pPr defTabSz="948336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1"/>
            <a:ext cx="3170583" cy="48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6" tIns="47391" rIns="94776" bIns="47391" numCol="1" anchor="t" anchorCtr="0" compatLnSpc="1">
            <a:prstTxWarp prst="textNoShape">
              <a:avLst/>
            </a:prstTxWarp>
          </a:bodyPr>
          <a:lstStyle>
            <a:lvl1pPr algn="r" defTabSz="948336" eaLnBrk="0" hangingPunct="0">
              <a:defRPr/>
            </a:lvl1pPr>
          </a:lstStyle>
          <a:p>
            <a:pPr>
              <a:defRPr/>
            </a:pPr>
            <a:fld id="{ABD60016-E6B7-4877-A29C-1C1B8E3419D3}" type="datetimeFigureOut">
              <a:rPr lang="en-US"/>
              <a:pPr>
                <a:defRPr/>
              </a:pPr>
              <a:t>6/9/15</a:t>
            </a:fld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7534"/>
            <a:ext cx="3170583" cy="48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6" tIns="47391" rIns="94776" bIns="47391" numCol="1" anchor="b" anchorCtr="0" compatLnSpc="1">
            <a:prstTxWarp prst="textNoShape">
              <a:avLst/>
            </a:prstTxWarp>
          </a:bodyPr>
          <a:lstStyle>
            <a:lvl1pPr defTabSz="948336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7534"/>
            <a:ext cx="3170583" cy="48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6" tIns="47391" rIns="94776" bIns="47391" numCol="1" anchor="b" anchorCtr="0" compatLnSpc="1">
            <a:prstTxWarp prst="textNoShape">
              <a:avLst/>
            </a:prstTxWarp>
          </a:bodyPr>
          <a:lstStyle>
            <a:lvl1pPr algn="r" defTabSz="948336" eaLnBrk="0" hangingPunct="0">
              <a:defRPr/>
            </a:lvl1pPr>
          </a:lstStyle>
          <a:p>
            <a:pPr>
              <a:defRPr/>
            </a:pPr>
            <a:fld id="{57227ADA-93B7-45CD-9B85-AF1220303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46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583" cy="48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44" tIns="48273" rIns="96544" bIns="48273" numCol="1" anchor="t" anchorCtr="0" compatLnSpc="1">
            <a:prstTxWarp prst="textNoShape">
              <a:avLst/>
            </a:prstTxWarp>
          </a:bodyPr>
          <a:lstStyle>
            <a:lvl1pPr defTabSz="966574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1"/>
            <a:ext cx="3170583" cy="48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44" tIns="48273" rIns="96544" bIns="48273" numCol="1" anchor="t" anchorCtr="0" compatLnSpc="1">
            <a:prstTxWarp prst="textNoShape">
              <a:avLst/>
            </a:prstTxWarp>
          </a:bodyPr>
          <a:lstStyle>
            <a:lvl1pPr algn="r" defTabSz="966574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9140EEA4-8450-4904-AC96-7480AB1D73CB}" type="datetimeFigureOut">
              <a:rPr lang="en-US"/>
              <a:pPr>
                <a:defRPr/>
              </a:pPr>
              <a:t>6/9/15</a:t>
            </a:fld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5363" cy="360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527" y="4561226"/>
            <a:ext cx="5854148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44" tIns="48273" rIns="96544" bIns="48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7534"/>
            <a:ext cx="3170583" cy="48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44" tIns="48273" rIns="96544" bIns="48273" numCol="1" anchor="b" anchorCtr="0" compatLnSpc="1">
            <a:prstTxWarp prst="textNoShape">
              <a:avLst/>
            </a:prstTxWarp>
          </a:bodyPr>
          <a:lstStyle>
            <a:lvl1pPr defTabSz="966574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7534"/>
            <a:ext cx="3170583" cy="48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44" tIns="48273" rIns="96544" bIns="48273" numCol="1" anchor="b" anchorCtr="0" compatLnSpc="1">
            <a:prstTxWarp prst="textNoShape">
              <a:avLst/>
            </a:prstTxWarp>
          </a:bodyPr>
          <a:lstStyle>
            <a:lvl1pPr algn="r" defTabSz="966574">
              <a:spcBef>
                <a:spcPct val="0"/>
              </a:spcBef>
              <a:defRPr sz="1100">
                <a:latin typeface="Arial" charset="0"/>
              </a:defRPr>
            </a:lvl1pPr>
          </a:lstStyle>
          <a:p>
            <a:pPr>
              <a:defRPr/>
            </a:pPr>
            <a:fld id="{4E067E35-9DE0-4E26-9D1D-DE1787406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36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974"/>
            <a:fld id="{9D3AD9E6-1469-4412-81CA-69015490A56B}" type="slidenum">
              <a:rPr lang="en-US" smtClean="0"/>
              <a:pPr defTabSz="964974"/>
              <a:t>1</a:t>
            </a:fld>
            <a:endParaRPr lang="en-US" dirty="0" smtClean="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4142962" y="9117534"/>
            <a:ext cx="3170583" cy="48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44" tIns="48273" rIns="96544" bIns="48273" anchor="b"/>
          <a:lstStyle/>
          <a:p>
            <a:pPr algn="r" defTabSz="964974">
              <a:spcBef>
                <a:spcPct val="0"/>
              </a:spcBef>
            </a:pPr>
            <a:fld id="{3D798DCC-DB8E-48C2-A08E-496868BDF934}" type="slidenum">
              <a:rPr lang="en-US">
                <a:latin typeface="Arial" charset="0"/>
              </a:rPr>
              <a:pPr algn="r" defTabSz="964974">
                <a:spcBef>
                  <a:spcPct val="0"/>
                </a:spcBef>
              </a:pPr>
              <a:t>1</a:t>
            </a:fld>
            <a:endParaRPr lang="en-US" dirty="0">
              <a:latin typeface="Arial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7" y="4598936"/>
            <a:ext cx="5854148" cy="4320212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2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defTabSz="954765">
              <a:spcBef>
                <a:spcPts val="0"/>
              </a:spcBef>
              <a:defRPr/>
            </a:pPr>
            <a:endParaRPr lang="en-US" dirty="0" smtClean="0">
              <a:latin typeface="Franklin Gothic Boo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47967-37BD-4BC5-BF40-0B31422AD6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6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defTabSz="954765">
              <a:spcBef>
                <a:spcPts val="0"/>
              </a:spcBef>
              <a:defRPr/>
            </a:pPr>
            <a:endParaRPr lang="en-US" dirty="0" smtClean="0">
              <a:latin typeface="Franklin Gothic Boo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47967-37BD-4BC5-BF40-0B31422AD6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30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defTabSz="954765">
              <a:spcBef>
                <a:spcPts val="0"/>
              </a:spcBef>
              <a:defRPr/>
            </a:pPr>
            <a:endParaRPr lang="en-US" dirty="0" smtClean="0">
              <a:latin typeface="Franklin Gothic Boo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47967-37BD-4BC5-BF40-0B31422AD6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6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defTabSz="954765">
              <a:spcBef>
                <a:spcPts val="0"/>
              </a:spcBef>
              <a:defRPr/>
            </a:pPr>
            <a:endParaRPr lang="en-US" dirty="0" smtClean="0">
              <a:latin typeface="Franklin Gothic Boo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47967-37BD-4BC5-BF40-0B31422AD6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2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2692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400">
              <a:solidFill>
                <a:schemeClr val="bg1"/>
              </a:solidFill>
              <a:latin typeface="Franklin Gothic Demi" pitchFamily="34" charset="0"/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AE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800"/>
          </a:p>
        </p:txBody>
      </p:sp>
      <p:pic>
        <p:nvPicPr>
          <p:cNvPr id="7" name="Picture 12" descr="FWClogo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75" y="4830763"/>
            <a:ext cx="1244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09800" y="4876800"/>
            <a:ext cx="6553200" cy="1066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638800"/>
            <a:ext cx="6019800" cy="7620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5701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6/9/15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8709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0624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9846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4600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9946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727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7456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9014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5300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3930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657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76400"/>
            <a:ext cx="3657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2692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400">
              <a:solidFill>
                <a:schemeClr val="bg1"/>
              </a:solidFill>
              <a:latin typeface="Franklin Gothic Demi" pitchFamily="34" charset="0"/>
              <a:cs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AE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8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467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11" descr="FWClogo200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6225" y="5997575"/>
            <a:ext cx="6365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xmlns:p14="http://schemas.microsoft.com/office/powerpoint/2010/main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59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92077" y="5256213"/>
            <a:ext cx="695984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latin typeface="Century Schoolbook" pitchFamily="18" charset="0"/>
              </a:rPr>
              <a:t>Addressing Fisheries Management in the South Florida Region</a:t>
            </a:r>
            <a:endParaRPr lang="en-US" sz="3200" dirty="0">
              <a:latin typeface="Century Schoolbook" pitchFamily="18" charset="0"/>
            </a:endParaRPr>
          </a:p>
          <a:p>
            <a:pPr>
              <a:spcBef>
                <a:spcPct val="0"/>
              </a:spcBef>
            </a:pP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852" y="485440"/>
            <a:ext cx="6236297" cy="4677223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94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Yellowtail Snapper Comments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392"/>
            <a:ext cx="7886700" cy="479657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Manage the stock as a single unit in Atlantic and Gulf with one quota</a:t>
            </a:r>
          </a:p>
          <a:p>
            <a:r>
              <a:rPr lang="en-US" sz="2400" dirty="0" smtClean="0"/>
              <a:t>Transfer management authority to Florida FWC</a:t>
            </a:r>
          </a:p>
          <a:p>
            <a:r>
              <a:rPr lang="en-US" sz="2400" dirty="0" smtClean="0"/>
              <a:t>Change the fishing year to minimize disruptions to the fishery when quotas are met</a:t>
            </a:r>
          </a:p>
          <a:p>
            <a:r>
              <a:rPr lang="en-US" sz="2400" dirty="0" smtClean="0"/>
              <a:t>Implement a spawning season closure during the summer</a:t>
            </a:r>
          </a:p>
          <a:p>
            <a:r>
              <a:rPr lang="en-US" sz="2400" dirty="0" smtClean="0"/>
              <a:t>Circle hook requirement</a:t>
            </a:r>
          </a:p>
          <a:p>
            <a:pPr lvl="1"/>
            <a:r>
              <a:rPr lang="en-US" dirty="0" smtClean="0"/>
              <a:t>Exempt the fishery from the requirement in the Gulf</a:t>
            </a:r>
          </a:p>
          <a:p>
            <a:pPr lvl="1"/>
            <a:r>
              <a:rPr lang="en-US" dirty="0" smtClean="0"/>
              <a:t>Maintain the requirement</a:t>
            </a:r>
            <a:endParaRPr lang="en-US" dirty="0"/>
          </a:p>
        </p:txBody>
      </p:sp>
      <p:pic>
        <p:nvPicPr>
          <p:cNvPr id="4" name="Picture 2" descr="http://www.photolib.noaa.gov/700s/reef2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031" y="4857392"/>
            <a:ext cx="2426787" cy="182009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86363261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94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Mutton Snapper Comments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392"/>
            <a:ext cx="7886700" cy="1558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Protect spawning fish by:</a:t>
            </a:r>
          </a:p>
          <a:p>
            <a:pPr lvl="1"/>
            <a:r>
              <a:rPr lang="en-US" dirty="0" smtClean="0"/>
              <a:t>Implementing a spawning season closure</a:t>
            </a:r>
          </a:p>
          <a:p>
            <a:pPr lvl="1"/>
            <a:r>
              <a:rPr lang="en-US" dirty="0" smtClean="0"/>
              <a:t>Lowering bag limits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2939257"/>
            <a:ext cx="7886700" cy="83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Grouper Comments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3962094"/>
            <a:ext cx="7886700" cy="2506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/>
              <a:t>Develop consistent regulations between Atlantic and Gulf waters</a:t>
            </a:r>
          </a:p>
          <a:p>
            <a:pPr fontAlgn="auto">
              <a:spcAft>
                <a:spcPts val="0"/>
              </a:spcAft>
            </a:pPr>
            <a:r>
              <a:rPr lang="en-US" sz="2400" dirty="0" smtClean="0"/>
              <a:t>The Atlantic shallow-water grouper closure: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Unnecessary because there are few gag grouper in south Florida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Shift the closure from Jan-Apr to Mar-May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119" y="2332370"/>
            <a:ext cx="2037231" cy="1527923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535100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83338" cy="8394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How Has the Committee Proposed Addressing these Concerns?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8492"/>
            <a:ext cx="7886700" cy="5249008"/>
          </a:xfrm>
        </p:spPr>
        <p:txBody>
          <a:bodyPr>
            <a:noAutofit/>
          </a:bodyPr>
          <a:lstStyle/>
          <a:p>
            <a:r>
              <a:rPr lang="en-US" sz="2000" dirty="0" smtClean="0"/>
              <a:t>Delegate authority over specific management items in federal waters off Florida to the State of Florida for yellowtail snapper, mutton snapper, and black grouper</a:t>
            </a:r>
          </a:p>
          <a:p>
            <a:r>
              <a:rPr lang="en-US" sz="2000" dirty="0" smtClean="0"/>
              <a:t>Jointly set the ABC and ACL for yellowtail snapper, mutton snapper, and black grouper</a:t>
            </a:r>
          </a:p>
          <a:p>
            <a:r>
              <a:rPr lang="en-US" sz="2000" dirty="0" smtClean="0"/>
              <a:t>Modify recreational bag limit  and commercial trip limit for mutton snapper in federal waters</a:t>
            </a:r>
          </a:p>
          <a:p>
            <a:r>
              <a:rPr lang="en-US" sz="2000" dirty="0" smtClean="0"/>
              <a:t>Modify the shallow-water grouper species compositions, seasonal closures, bag limits, and size limits in federal waters</a:t>
            </a:r>
          </a:p>
          <a:p>
            <a:r>
              <a:rPr lang="en-US" sz="2000" dirty="0" smtClean="0"/>
              <a:t>Modify the black grouper seasonal closure and bag limits in federal waters</a:t>
            </a:r>
          </a:p>
          <a:p>
            <a:r>
              <a:rPr lang="en-US" sz="2000" dirty="0" smtClean="0"/>
              <a:t>Change the circle hook requirements</a:t>
            </a:r>
          </a:p>
          <a:p>
            <a:r>
              <a:rPr lang="en-US" sz="2000" dirty="0" smtClean="0"/>
              <a:t>Set uniform accountability measures for yellowtail snapper, mutton snapper, and black grouper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135165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83338" cy="8394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What Constitutes South Florida?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1492"/>
            <a:ext cx="7886700" cy="5249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 smtClean="0"/>
              <a:t>Some proposed actions are being considered to apply only to a sub-area off south Florida: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43" y="1965079"/>
            <a:ext cx="6268915" cy="47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0180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83338" cy="8394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How Each Council’s Approach has Differed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436914"/>
            <a:ext cx="7886700" cy="4740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i="1" dirty="0" smtClean="0"/>
              <a:t>South Atlantic Council:</a:t>
            </a:r>
          </a:p>
          <a:p>
            <a:pPr fontAlgn="auto">
              <a:spcAft>
                <a:spcPts val="0"/>
              </a:spcAft>
            </a:pPr>
            <a:r>
              <a:rPr lang="en-US" sz="2400" dirty="0" smtClean="0"/>
              <a:t>This amendment can be an opportunity to address broader issues in management of snapper and grouper species throughout the Council’s jurisdiction: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e.g., Seasonal closures for shallow-water groupers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Modifications on seasonal closures in south Florida could have a cascading effect throughout the Council’s jurisdiction</a:t>
            </a: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i="1" dirty="0" smtClean="0"/>
              <a:t>Gulf Council:</a:t>
            </a:r>
          </a:p>
          <a:p>
            <a:pPr fontAlgn="auto">
              <a:spcAft>
                <a:spcPts val="0"/>
              </a:spcAft>
            </a:pPr>
            <a:r>
              <a:rPr lang="en-US" sz="2400" dirty="0" smtClean="0"/>
              <a:t>Keep the focus of the amendment solely on issues pertinent to south Florida area</a:t>
            </a:r>
            <a:endParaRPr lang="en-US" sz="2400" dirty="0"/>
          </a:p>
        </p:txBody>
      </p:sp>
      <p:pic>
        <p:nvPicPr>
          <p:cNvPr id="6" name="Picture 2" descr="S:\DMF\Outreach and Education\Diane Peebles Art\300 DPI images\black grouper cop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5539" y="5580931"/>
            <a:ext cx="2626449" cy="1192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763515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94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Catalyst for Action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392"/>
            <a:ext cx="7886700" cy="4796571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Motion at the June 2011 South Atlantic Council Meeting: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Send </a:t>
            </a:r>
            <a:r>
              <a:rPr lang="en-US" b="1" dirty="0"/>
              <a:t>a letter to the Gulf Council and the NMFS requesting the formation of an ad hoc joint committee (South Atlantic and Gulf councils) to consider the development of a joint management plan for </a:t>
            </a:r>
            <a:r>
              <a:rPr lang="en-US" b="1" dirty="0" smtClean="0"/>
              <a:t>south </a:t>
            </a:r>
            <a:r>
              <a:rPr lang="en-US" b="1" dirty="0"/>
              <a:t>Florida fisheries. The ad hoc committee would also discuss with the State of Florida delegation of management for some species to the State of Florida.</a:t>
            </a:r>
          </a:p>
        </p:txBody>
      </p:sp>
    </p:spTree>
    <p:extLst>
      <p:ext uri="{BB962C8B-B14F-4D97-AF65-F5344CB8AC3E}">
        <p14:creationId xmlns:p14="http://schemas.microsoft.com/office/powerpoint/2010/main" val="114110992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942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Timeline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2835" y="1578191"/>
            <a:ext cx="1463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/>
              <a:t>July-Aug</a:t>
            </a:r>
            <a:r>
              <a:rPr lang="en-US" sz="1600" dirty="0"/>
              <a:t>. 2013: FL FWC </a:t>
            </a:r>
            <a:r>
              <a:rPr lang="en-US" sz="1600" dirty="0" smtClean="0"/>
              <a:t>Hosted Scoping Meetings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89611" y="1824412"/>
            <a:ext cx="146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/>
              <a:t>June 2011: Motion at SAFMC </a:t>
            </a:r>
            <a:r>
              <a:rPr lang="en-US" sz="1600" dirty="0" smtClean="0"/>
              <a:t>Meeting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55237" y="4237727"/>
            <a:ext cx="146304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/>
              <a:t>Feb</a:t>
            </a:r>
            <a:r>
              <a:rPr lang="en-US" sz="1600" dirty="0"/>
              <a:t>. 2013: Organizational Webinar</a:t>
            </a:r>
          </a:p>
          <a:p>
            <a:pPr algn="ctr"/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19325" y="4237727"/>
            <a:ext cx="1463040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/>
              <a:t>Spring </a:t>
            </a:r>
            <a:r>
              <a:rPr lang="en-US" sz="1600" dirty="0"/>
              <a:t>2014: SAFMC Visioning Process Port Meetings</a:t>
            </a:r>
          </a:p>
          <a:p>
            <a:pPr algn="ctr"/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044562" y="1824412"/>
            <a:ext cx="146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/>
              <a:t>Jan</a:t>
            </a:r>
            <a:r>
              <a:rPr lang="en-US" sz="1600" dirty="0"/>
              <a:t>. 2014: Meeting of the Joint South FL </a:t>
            </a:r>
            <a:r>
              <a:rPr lang="en-US" sz="1600" dirty="0" smtClean="0"/>
              <a:t>Committee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71079" y="4237727"/>
            <a:ext cx="146304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/>
              <a:t>July </a:t>
            </a:r>
            <a:r>
              <a:rPr lang="en-US" sz="1600" dirty="0"/>
              <a:t>2014: Meeting of Joint South FL Committee</a:t>
            </a:r>
          </a:p>
          <a:p>
            <a:pPr algn="ctr"/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064937" y="1824412"/>
            <a:ext cx="146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/>
              <a:t>Jan</a:t>
            </a:r>
            <a:r>
              <a:rPr lang="en-US" sz="1600" dirty="0"/>
              <a:t>. 2015: Meeting of the Joint South FL </a:t>
            </a:r>
            <a:r>
              <a:rPr lang="en-US" sz="1600" dirty="0" smtClean="0"/>
              <a:t>Committee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023501" y="4237727"/>
            <a:ext cx="146304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/>
              <a:t>June </a:t>
            </a:r>
            <a:r>
              <a:rPr lang="en-US" sz="1600" dirty="0"/>
              <a:t>2015: Joint Meeting of Councils</a:t>
            </a:r>
          </a:p>
          <a:p>
            <a:pPr algn="ctr"/>
            <a:endParaRPr lang="en-US" sz="16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359279" y="3026022"/>
            <a:ext cx="8362690" cy="1087313"/>
            <a:chOff x="359279" y="3026022"/>
            <a:chExt cx="7854473" cy="1087313"/>
          </a:xfrm>
        </p:grpSpPr>
        <p:sp>
          <p:nvSpPr>
            <p:cNvPr id="38" name="Pentagon 37"/>
            <p:cNvSpPr/>
            <p:nvPr/>
          </p:nvSpPr>
          <p:spPr>
            <a:xfrm>
              <a:off x="6320944" y="3026022"/>
              <a:ext cx="1892808" cy="1087313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entagon 36"/>
            <p:cNvSpPr/>
            <p:nvPr/>
          </p:nvSpPr>
          <p:spPr>
            <a:xfrm>
              <a:off x="5433909" y="3026022"/>
              <a:ext cx="1892808" cy="1087313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entagon 35"/>
            <p:cNvSpPr/>
            <p:nvPr/>
          </p:nvSpPr>
          <p:spPr>
            <a:xfrm>
              <a:off x="4519246" y="3026022"/>
              <a:ext cx="1892808" cy="1087313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entagon 34"/>
            <p:cNvSpPr/>
            <p:nvPr/>
          </p:nvSpPr>
          <p:spPr>
            <a:xfrm>
              <a:off x="3580852" y="3026022"/>
              <a:ext cx="1892808" cy="1087313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entagon 33"/>
            <p:cNvSpPr/>
            <p:nvPr/>
          </p:nvSpPr>
          <p:spPr>
            <a:xfrm>
              <a:off x="3037059" y="3026022"/>
              <a:ext cx="1532222" cy="1087313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entagon 32"/>
            <p:cNvSpPr/>
            <p:nvPr/>
          </p:nvSpPr>
          <p:spPr>
            <a:xfrm>
              <a:off x="2108320" y="3026022"/>
              <a:ext cx="1546298" cy="1087313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entagon 31"/>
            <p:cNvSpPr/>
            <p:nvPr/>
          </p:nvSpPr>
          <p:spPr>
            <a:xfrm>
              <a:off x="1193657" y="3026022"/>
              <a:ext cx="1563882" cy="1087313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entagon 30"/>
            <p:cNvSpPr/>
            <p:nvPr/>
          </p:nvSpPr>
          <p:spPr>
            <a:xfrm>
              <a:off x="359279" y="3026022"/>
              <a:ext cx="1469521" cy="1087313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140918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942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Rationale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392"/>
            <a:ext cx="7886700" cy="47965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i="1" dirty="0" smtClean="0"/>
              <a:t>From South Atlantic Council Meeting in June 2011:</a:t>
            </a:r>
          </a:p>
          <a:p>
            <a:r>
              <a:rPr lang="en-US" sz="2200" dirty="0" smtClean="0"/>
              <a:t>Fishermen consistently express confusion and frustration with the multiple jurisdictional boundaries and regulations in the Florida Keys</a:t>
            </a:r>
          </a:p>
          <a:p>
            <a:endParaRPr lang="en-US" sz="2200" dirty="0" smtClean="0"/>
          </a:p>
          <a:p>
            <a:pPr marL="0" indent="0">
              <a:buNone/>
            </a:pPr>
            <a:r>
              <a:rPr lang="en-US" sz="2200" i="1" dirty="0" smtClean="0"/>
              <a:t>From FWC-hosted Scoping Meetings:</a:t>
            </a:r>
          </a:p>
          <a:p>
            <a:r>
              <a:rPr lang="en-US" sz="2200" dirty="0" smtClean="0"/>
              <a:t>Consistency between state and federal rules is needed</a:t>
            </a:r>
          </a:p>
          <a:p>
            <a:r>
              <a:rPr lang="en-US" sz="2200" dirty="0" smtClean="0"/>
              <a:t>South Florida’s ecosystem and fisheries are unique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i="1" dirty="0" smtClean="0"/>
              <a:t>From South Atlantic Council Visioning Process Port Meetings:</a:t>
            </a:r>
          </a:p>
          <a:p>
            <a:r>
              <a:rPr lang="en-US" sz="2200" dirty="0" smtClean="0"/>
              <a:t>Fishermen express concern over inconsistent regulations between Florida state waters, Gulf federal waters, and Atlantic federal waters (e.g., size limits, bag limits, and seasons)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179159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048139"/>
            <a:ext cx="8305799" cy="3981061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defRPr/>
            </a:pPr>
            <a:endParaRPr lang="en-US" sz="2800" kern="0" dirty="0" smtClean="0">
              <a:latin typeface="+mn-lt"/>
            </a:endParaRPr>
          </a:p>
          <a:p>
            <a:pPr marL="338138" lvl="1" indent="-338138"/>
            <a:endParaRPr lang="en-US" sz="2800" dirty="0" smtClean="0"/>
          </a:p>
          <a:p>
            <a:pPr marL="338138" lvl="1" indent="-338138">
              <a:buFont typeface="Wingdings" pitchFamily="2" charset="2"/>
              <a:buChar char="§"/>
            </a:pPr>
            <a:endParaRPr lang="en-US" sz="2800" dirty="0" smtClean="0"/>
          </a:p>
          <a:p>
            <a:pPr marL="804863" lvl="3" indent="-347663"/>
            <a:endParaRPr lang="en-US" sz="2800" dirty="0" smtClean="0"/>
          </a:p>
          <a:p>
            <a:pPr marL="795338" lvl="2" indent="-338138"/>
            <a:endParaRPr lang="en-US" sz="2800" dirty="0" smtClean="0"/>
          </a:p>
          <a:p>
            <a:pPr marL="338138" lvl="1" indent="-338138">
              <a:buFont typeface="Wingdings" pitchFamily="2" charset="2"/>
              <a:buChar char="§"/>
            </a:pPr>
            <a:endParaRPr lang="en-US" sz="2800" dirty="0" smtClean="0"/>
          </a:p>
          <a:p>
            <a:pPr marL="342900" indent="-342900" eaLnBrk="0" hangingPunct="0">
              <a:defRPr/>
            </a:pPr>
            <a:endParaRPr lang="en-US" sz="2800" kern="0" dirty="0" smtClean="0">
              <a:latin typeface="+mn-lt"/>
            </a:endParaRPr>
          </a:p>
        </p:txBody>
      </p:sp>
      <p:pic>
        <p:nvPicPr>
          <p:cNvPr id="6" name="Picture 5" descr="1_south Florida workshop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8229600" cy="5486400"/>
          </a:xfrm>
          <a:prstGeom prst="rect">
            <a:avLst/>
          </a:prstGeom>
        </p:spPr>
      </p:pic>
      <p:pic>
        <p:nvPicPr>
          <p:cNvPr id="1026" name="Picture 1" descr="logo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4197" y="5114260"/>
            <a:ext cx="477102" cy="4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ject 2" descr="image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166" y="2951012"/>
            <a:ext cx="503756" cy="48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6651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048139"/>
            <a:ext cx="8305799" cy="3981061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defRPr/>
            </a:pPr>
            <a:endParaRPr lang="en-US" sz="2800" kern="0" dirty="0" smtClean="0">
              <a:latin typeface="+mn-lt"/>
            </a:endParaRPr>
          </a:p>
          <a:p>
            <a:pPr marL="338138" lvl="1" indent="-338138"/>
            <a:endParaRPr lang="en-US" sz="2800" dirty="0" smtClean="0"/>
          </a:p>
          <a:p>
            <a:pPr marL="338138" lvl="1" indent="-338138">
              <a:buFont typeface="Wingdings" pitchFamily="2" charset="2"/>
              <a:buChar char="§"/>
            </a:pPr>
            <a:endParaRPr lang="en-US" sz="2800" dirty="0" smtClean="0"/>
          </a:p>
          <a:p>
            <a:pPr marL="804863" lvl="3" indent="-347663"/>
            <a:endParaRPr lang="en-US" sz="2800" dirty="0" smtClean="0"/>
          </a:p>
          <a:p>
            <a:pPr marL="795338" lvl="2" indent="-338138"/>
            <a:endParaRPr lang="en-US" sz="2800" dirty="0" smtClean="0"/>
          </a:p>
          <a:p>
            <a:pPr marL="338138" lvl="1" indent="-338138">
              <a:buFont typeface="Wingdings" pitchFamily="2" charset="2"/>
              <a:buChar char="§"/>
            </a:pPr>
            <a:endParaRPr lang="en-US" sz="2800" dirty="0" smtClean="0"/>
          </a:p>
          <a:p>
            <a:pPr marL="342900" indent="-342900" eaLnBrk="0" hangingPunct="0">
              <a:defRPr/>
            </a:pPr>
            <a:endParaRPr lang="en-US" sz="2800" kern="0" dirty="0" smtClean="0">
              <a:latin typeface="+mn-lt"/>
            </a:endParaRPr>
          </a:p>
        </p:txBody>
      </p:sp>
      <p:pic>
        <p:nvPicPr>
          <p:cNvPr id="6" name="Picture 5" descr="2_south Florida workshop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2433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048139"/>
            <a:ext cx="8305799" cy="3981061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defRPr/>
            </a:pPr>
            <a:endParaRPr lang="en-US" sz="2800" kern="0" dirty="0" smtClean="0">
              <a:latin typeface="+mn-lt"/>
            </a:endParaRPr>
          </a:p>
          <a:p>
            <a:pPr marL="338138" lvl="1" indent="-338138"/>
            <a:endParaRPr lang="en-US" sz="2800" dirty="0" smtClean="0"/>
          </a:p>
          <a:p>
            <a:pPr marL="338138" lvl="1" indent="-338138">
              <a:buFont typeface="Wingdings" pitchFamily="2" charset="2"/>
              <a:buChar char="§"/>
            </a:pPr>
            <a:endParaRPr lang="en-US" sz="2800" dirty="0" smtClean="0"/>
          </a:p>
          <a:p>
            <a:pPr marL="804863" lvl="3" indent="-347663"/>
            <a:endParaRPr lang="en-US" sz="2800" dirty="0" smtClean="0"/>
          </a:p>
          <a:p>
            <a:pPr marL="795338" lvl="2" indent="-338138"/>
            <a:endParaRPr lang="en-US" sz="2800" dirty="0" smtClean="0"/>
          </a:p>
          <a:p>
            <a:pPr marL="338138" lvl="1" indent="-338138">
              <a:buFont typeface="Wingdings" pitchFamily="2" charset="2"/>
              <a:buChar char="§"/>
            </a:pPr>
            <a:endParaRPr lang="en-US" sz="2800" dirty="0" smtClean="0"/>
          </a:p>
          <a:p>
            <a:pPr marL="342900" indent="-342900" eaLnBrk="0" hangingPunct="0">
              <a:defRPr/>
            </a:pPr>
            <a:endParaRPr lang="en-US" sz="2800" kern="0" dirty="0" smtClean="0">
              <a:latin typeface="+mn-lt"/>
            </a:endParaRPr>
          </a:p>
        </p:txBody>
      </p:sp>
      <p:pic>
        <p:nvPicPr>
          <p:cNvPr id="5" name="Picture 4" descr="3_south Florida workshop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6217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048139"/>
            <a:ext cx="8305799" cy="3981061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defRPr/>
            </a:pPr>
            <a:endParaRPr lang="en-US" sz="2800" kern="0" dirty="0" smtClean="0">
              <a:latin typeface="+mn-lt"/>
            </a:endParaRPr>
          </a:p>
          <a:p>
            <a:pPr marL="338138" lvl="1" indent="-338138"/>
            <a:endParaRPr lang="en-US" sz="2800" dirty="0" smtClean="0"/>
          </a:p>
          <a:p>
            <a:pPr marL="338138" lvl="1" indent="-338138">
              <a:buFont typeface="Wingdings" pitchFamily="2" charset="2"/>
              <a:buChar char="§"/>
            </a:pPr>
            <a:endParaRPr lang="en-US" sz="2800" dirty="0" smtClean="0"/>
          </a:p>
          <a:p>
            <a:pPr marL="804863" lvl="3" indent="-347663"/>
            <a:endParaRPr lang="en-US" sz="2800" dirty="0" smtClean="0"/>
          </a:p>
          <a:p>
            <a:pPr marL="795338" lvl="2" indent="-338138"/>
            <a:endParaRPr lang="en-US" sz="2800" dirty="0" smtClean="0"/>
          </a:p>
          <a:p>
            <a:pPr marL="338138" lvl="1" indent="-338138">
              <a:buFont typeface="Wingdings" pitchFamily="2" charset="2"/>
              <a:buChar char="§"/>
            </a:pPr>
            <a:endParaRPr lang="en-US" sz="2800" dirty="0" smtClean="0"/>
          </a:p>
          <a:p>
            <a:pPr marL="342900" indent="-342900" eaLnBrk="0" hangingPunct="0">
              <a:defRPr/>
            </a:pPr>
            <a:endParaRPr lang="en-US" sz="2800" kern="0" dirty="0" smtClean="0">
              <a:latin typeface="+mn-lt"/>
            </a:endParaRPr>
          </a:p>
        </p:txBody>
      </p:sp>
      <p:pic>
        <p:nvPicPr>
          <p:cNvPr id="5" name="Picture 4" descr="4_south Florida workshop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8229600" cy="5486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10550" cy="8394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Strategy Suggestions from FWC/Council Scoping Workshops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392"/>
            <a:ext cx="8210550" cy="479657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Develop regional management for species common to south Florida</a:t>
            </a:r>
          </a:p>
          <a:p>
            <a:r>
              <a:rPr lang="en-US" sz="2200" dirty="0" smtClean="0"/>
              <a:t>Create a regional management council for the Keys or south Florida</a:t>
            </a:r>
          </a:p>
          <a:p>
            <a:r>
              <a:rPr lang="en-US" sz="2200" dirty="0" smtClean="0"/>
              <a:t>Develop a regional FMP modeled after Caribbean “Island” </a:t>
            </a:r>
            <a:r>
              <a:rPr lang="en-US" sz="2200" dirty="0" err="1" smtClean="0"/>
              <a:t>FMPs</a:t>
            </a:r>
            <a:endParaRPr lang="en-US" sz="2200" dirty="0" smtClean="0"/>
          </a:p>
          <a:p>
            <a:r>
              <a:rPr lang="en-US" sz="2200" dirty="0" smtClean="0"/>
              <a:t>Place all of the Keys under the jurisdiction of either the South Atlantic or Gulf Council</a:t>
            </a:r>
          </a:p>
          <a:p>
            <a:r>
              <a:rPr lang="en-US" sz="2200" dirty="0" smtClean="0"/>
              <a:t>Manage fisheries based on species not on boundary lines</a:t>
            </a:r>
          </a:p>
          <a:p>
            <a:r>
              <a:rPr lang="en-US" sz="2200" dirty="0" smtClean="0"/>
              <a:t>Species that were specifically addressed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4851400"/>
            <a:ext cx="8210550" cy="169892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FFC000"/>
                </a:solidFill>
              </a:rPr>
              <a:t>Yellowtail </a:t>
            </a:r>
            <a:r>
              <a:rPr lang="en-US" sz="1800" b="1" u="sng" dirty="0" smtClean="0">
                <a:solidFill>
                  <a:srgbClr val="FFC000"/>
                </a:solidFill>
              </a:rPr>
              <a:t>snapper</a:t>
            </a:r>
            <a:endParaRPr lang="en-US" sz="1800" b="1" u="sng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FFC000"/>
                </a:solidFill>
              </a:rPr>
              <a:t>Mutton snapper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Mangrove snapper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Red snapper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Snowy grouper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u="sng" dirty="0" smtClean="0">
                <a:solidFill>
                  <a:srgbClr val="FFC000"/>
                </a:solidFill>
              </a:rPr>
              <a:t>Groupers (general)</a:t>
            </a:r>
            <a:endParaRPr lang="en-US" sz="1800" b="1" u="sng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Hogfish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Jacks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Lobster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8957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WC_Power_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WC_Power_Point">
      <a:majorFont>
        <a:latin typeface="Century School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FWC_Power_Point 1">
        <a:dk1>
          <a:srgbClr val="000000"/>
        </a:dk1>
        <a:lt1>
          <a:srgbClr val="998B7D"/>
        </a:lt1>
        <a:dk2>
          <a:srgbClr val="000000"/>
        </a:dk2>
        <a:lt2>
          <a:srgbClr val="5F5F5F"/>
        </a:lt2>
        <a:accent1>
          <a:srgbClr val="FFF453"/>
        </a:accent1>
        <a:accent2>
          <a:srgbClr val="9FD1FF"/>
        </a:accent2>
        <a:accent3>
          <a:srgbClr val="CAC4BF"/>
        </a:accent3>
        <a:accent4>
          <a:srgbClr val="000000"/>
        </a:accent4>
        <a:accent5>
          <a:srgbClr val="FFF8B3"/>
        </a:accent5>
        <a:accent6>
          <a:srgbClr val="90BDE7"/>
        </a:accent6>
        <a:hlink>
          <a:srgbClr val="00549E"/>
        </a:hlink>
        <a:folHlink>
          <a:srgbClr val="00AE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WC_Power_Point 2">
        <a:dk1>
          <a:srgbClr val="5F5F5F"/>
        </a:dk1>
        <a:lt1>
          <a:srgbClr val="FFFFFF"/>
        </a:lt1>
        <a:dk2>
          <a:srgbClr val="00549E"/>
        </a:dk2>
        <a:lt2>
          <a:srgbClr val="FFF453"/>
        </a:lt2>
        <a:accent1>
          <a:srgbClr val="FFF89B"/>
        </a:accent1>
        <a:accent2>
          <a:srgbClr val="9FD1FF"/>
        </a:accent2>
        <a:accent3>
          <a:srgbClr val="AAB3CC"/>
        </a:accent3>
        <a:accent4>
          <a:srgbClr val="DADADA"/>
        </a:accent4>
        <a:accent5>
          <a:srgbClr val="FFFBCB"/>
        </a:accent5>
        <a:accent6>
          <a:srgbClr val="90BDE7"/>
        </a:accent6>
        <a:hlink>
          <a:srgbClr val="BAB0A6"/>
        </a:hlink>
        <a:folHlink>
          <a:srgbClr val="00AE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WC_Power_Point 3">
        <a:dk1>
          <a:srgbClr val="000000"/>
        </a:dk1>
        <a:lt1>
          <a:srgbClr val="CDE7FF"/>
        </a:lt1>
        <a:dk2>
          <a:srgbClr val="000000"/>
        </a:dk2>
        <a:lt2>
          <a:srgbClr val="5F5F5F"/>
        </a:lt2>
        <a:accent1>
          <a:srgbClr val="FFF453"/>
        </a:accent1>
        <a:accent2>
          <a:srgbClr val="998B7D"/>
        </a:accent2>
        <a:accent3>
          <a:srgbClr val="E3F1FF"/>
        </a:accent3>
        <a:accent4>
          <a:srgbClr val="000000"/>
        </a:accent4>
        <a:accent5>
          <a:srgbClr val="FFF8B3"/>
        </a:accent5>
        <a:accent6>
          <a:srgbClr val="8A7D71"/>
        </a:accent6>
        <a:hlink>
          <a:srgbClr val="00549E"/>
        </a:hlink>
        <a:folHlink>
          <a:srgbClr val="00AE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24233</TotalTime>
  <Words>668</Words>
  <Application>Microsoft Macintosh PowerPoint</Application>
  <PresentationFormat>On-screen Show (4:3)</PresentationFormat>
  <Paragraphs>101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FWC_Power_Point</vt:lpstr>
      <vt:lpstr>Office Theme</vt:lpstr>
      <vt:lpstr>PowerPoint Presentation</vt:lpstr>
      <vt:lpstr>Catalyst for Action</vt:lpstr>
      <vt:lpstr>Timeline</vt:lpstr>
      <vt:lpstr>Rationale</vt:lpstr>
      <vt:lpstr>PowerPoint Presentation</vt:lpstr>
      <vt:lpstr>PowerPoint Presentation</vt:lpstr>
      <vt:lpstr>PowerPoint Presentation</vt:lpstr>
      <vt:lpstr>PowerPoint Presentation</vt:lpstr>
      <vt:lpstr>Strategy Suggestions from FWC/Council Scoping Workshops</vt:lpstr>
      <vt:lpstr>Yellowtail Snapper Comments</vt:lpstr>
      <vt:lpstr>Mutton Snapper Comments</vt:lpstr>
      <vt:lpstr>How Has the Committee Proposed Addressing these Concerns?</vt:lpstr>
      <vt:lpstr>What Constitutes South Florida?</vt:lpstr>
      <vt:lpstr>How Each Council’s Approach has Differed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Faye Gibson</dc:creator>
  <cp:lastModifiedBy>Gregg.Waugh</cp:lastModifiedBy>
  <cp:revision>1309</cp:revision>
  <dcterms:created xsi:type="dcterms:W3CDTF">2007-03-09T20:12:19Z</dcterms:created>
  <dcterms:modified xsi:type="dcterms:W3CDTF">2015-06-09T21:04:37Z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ContentType">
    <vt:lpwstr>Document</vt:lpwstr>
  </property>
  <property fmtid="{D5CDD505-2E9C-101B-9397-08002B2CF9AE}" pid="6" name="Current Document Status">
    <vt:lpwstr>In Review</vt:lpwstr>
  </property>
  <property fmtid="{D5CDD505-2E9C-101B-9397-08002B2CF9AE}" pid="7" name="Document Status">
    <vt:lpwstr>Approved</vt:lpwstr>
  </property>
</Properties>
</file>