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956" r:id="rId3"/>
    <p:sldMasterId id="2147483968" r:id="rId4"/>
  </p:sldMasterIdLst>
  <p:notesMasterIdLst>
    <p:notesMasterId r:id="rId21"/>
  </p:notesMasterIdLst>
  <p:sldIdLst>
    <p:sldId id="256" r:id="rId5"/>
    <p:sldId id="260" r:id="rId6"/>
    <p:sldId id="295" r:id="rId7"/>
    <p:sldId id="312" r:id="rId8"/>
    <p:sldId id="308" r:id="rId9"/>
    <p:sldId id="322" r:id="rId10"/>
    <p:sldId id="323" r:id="rId11"/>
    <p:sldId id="313" r:id="rId12"/>
    <p:sldId id="309" r:id="rId13"/>
    <p:sldId id="324" r:id="rId14"/>
    <p:sldId id="325" r:id="rId15"/>
    <p:sldId id="328" r:id="rId16"/>
    <p:sldId id="326" r:id="rId17"/>
    <p:sldId id="329" r:id="rId18"/>
    <p:sldId id="327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k.farmer" initials="n" lastIdx="2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6939" autoAdjust="0"/>
  </p:normalViewPr>
  <p:slideViewPr>
    <p:cSldViewPr>
      <p:cViewPr>
        <p:scale>
          <a:sx n="115" d="100"/>
          <a:sy n="115" d="100"/>
        </p:scale>
        <p:origin x="-16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y.strelcheck\Desktop\2013%20SA%20Landings%20March%20SAFMC%20meeting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y.strelcheck\Desktop\2013%20SA%20Landings%20March%20SAFMC%20meeting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y.strelcheck\Desktop\2013%20SA%20Landings%20March%20SAFMC%20meeting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y.strelcheck\Desktop\2013%20SA%20Landings%20March%20SAFMC%20meeting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y.strelcheck\Desktop\2013%20SA%20Landings%20March%20SAFMC%20meetin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096321343426793"/>
          <c:y val="3.7288059395598198E-2"/>
          <c:w val="0.64714873246393234"/>
          <c:h val="0.75693587283802077"/>
        </c:manualLayout>
      </c:layout>
      <c:barChart>
        <c:barDir val="col"/>
        <c:grouping val="stacked"/>
        <c:ser>
          <c:idx val="0"/>
          <c:order val="0"/>
          <c:tx>
            <c:strRef>
              <c:f>Gulf!$B$7</c:f>
              <c:strCache>
                <c:ptCount val="1"/>
                <c:pt idx="0">
                  <c:v>Cbt</c:v>
                </c:pt>
              </c:strCache>
            </c:strRef>
          </c:tx>
          <c:cat>
            <c:strRef>
              <c:f>SA!$A$135:$A$143</c:f>
              <c:strCache>
                <c:ptCount val="9"/>
                <c:pt idx="0">
                  <c:v>04/05</c:v>
                </c:pt>
                <c:pt idx="1">
                  <c:v>05/06</c:v>
                </c:pt>
                <c:pt idx="2">
                  <c:v>06/07</c:v>
                </c:pt>
                <c:pt idx="3">
                  <c:v>07/08</c:v>
                </c:pt>
                <c:pt idx="4">
                  <c:v>08/09</c:v>
                </c:pt>
                <c:pt idx="5">
                  <c:v>09/10</c:v>
                </c:pt>
                <c:pt idx="6">
                  <c:v>10/11</c:v>
                </c:pt>
                <c:pt idx="7">
                  <c:v>11/12</c:v>
                </c:pt>
                <c:pt idx="8">
                  <c:v>12/13</c:v>
                </c:pt>
              </c:strCache>
            </c:strRef>
          </c:cat>
          <c:val>
            <c:numRef>
              <c:f>Gulf!$B$8:$B$16</c:f>
              <c:numCache>
                <c:formatCode>#,##0</c:formatCode>
                <c:ptCount val="9"/>
                <c:pt idx="0">
                  <c:v>719465.49743879191</c:v>
                </c:pt>
                <c:pt idx="1">
                  <c:v>716563.23919687944</c:v>
                </c:pt>
                <c:pt idx="2">
                  <c:v>1042174.62452447</c:v>
                </c:pt>
                <c:pt idx="3">
                  <c:v>793047.54132566042</c:v>
                </c:pt>
                <c:pt idx="4">
                  <c:v>774238.41293262143</c:v>
                </c:pt>
                <c:pt idx="5">
                  <c:v>978541.89806130785</c:v>
                </c:pt>
                <c:pt idx="6">
                  <c:v>529971.57607077935</c:v>
                </c:pt>
                <c:pt idx="7">
                  <c:v>792289.92762635043</c:v>
                </c:pt>
                <c:pt idx="8">
                  <c:v>484876.87627136998</c:v>
                </c:pt>
              </c:numCache>
            </c:numRef>
          </c:val>
        </c:ser>
        <c:ser>
          <c:idx val="1"/>
          <c:order val="1"/>
          <c:tx>
            <c:strRef>
              <c:f>Gulf!$C$7</c:f>
              <c:strCache>
                <c:ptCount val="1"/>
                <c:pt idx="0">
                  <c:v>Hbt</c:v>
                </c:pt>
              </c:strCache>
            </c:strRef>
          </c:tx>
          <c:cat>
            <c:strRef>
              <c:f>SA!$A$135:$A$143</c:f>
              <c:strCache>
                <c:ptCount val="9"/>
                <c:pt idx="0">
                  <c:v>04/05</c:v>
                </c:pt>
                <c:pt idx="1">
                  <c:v>05/06</c:v>
                </c:pt>
                <c:pt idx="2">
                  <c:v>06/07</c:v>
                </c:pt>
                <c:pt idx="3">
                  <c:v>07/08</c:v>
                </c:pt>
                <c:pt idx="4">
                  <c:v>08/09</c:v>
                </c:pt>
                <c:pt idx="5">
                  <c:v>09/10</c:v>
                </c:pt>
                <c:pt idx="6">
                  <c:v>10/11</c:v>
                </c:pt>
                <c:pt idx="7">
                  <c:v>11/12</c:v>
                </c:pt>
                <c:pt idx="8">
                  <c:v>12/13</c:v>
                </c:pt>
              </c:strCache>
            </c:strRef>
          </c:cat>
          <c:val>
            <c:numRef>
              <c:f>Gulf!$C$8:$C$16</c:f>
              <c:numCache>
                <c:formatCode>#,##0</c:formatCode>
                <c:ptCount val="9"/>
                <c:pt idx="0">
                  <c:v>186723.97622400001</c:v>
                </c:pt>
                <c:pt idx="1">
                  <c:v>202850.86773</c:v>
                </c:pt>
                <c:pt idx="2">
                  <c:v>198317.91250859998</c:v>
                </c:pt>
                <c:pt idx="3">
                  <c:v>161620.91251800003</c:v>
                </c:pt>
                <c:pt idx="4">
                  <c:v>163241.26926899998</c:v>
                </c:pt>
                <c:pt idx="5">
                  <c:v>204212.23909420002</c:v>
                </c:pt>
                <c:pt idx="6">
                  <c:v>160390.77217380013</c:v>
                </c:pt>
                <c:pt idx="7">
                  <c:v>100536.24372879998</c:v>
                </c:pt>
              </c:numCache>
            </c:numRef>
          </c:val>
        </c:ser>
        <c:ser>
          <c:idx val="2"/>
          <c:order val="2"/>
          <c:tx>
            <c:strRef>
              <c:f>Gulf!$D$7</c:f>
              <c:strCache>
                <c:ptCount val="1"/>
                <c:pt idx="0">
                  <c:v>Prv</c:v>
                </c:pt>
              </c:strCache>
            </c:strRef>
          </c:tx>
          <c:cat>
            <c:strRef>
              <c:f>SA!$A$135:$A$143</c:f>
              <c:strCache>
                <c:ptCount val="9"/>
                <c:pt idx="0">
                  <c:v>04/05</c:v>
                </c:pt>
                <c:pt idx="1">
                  <c:v>05/06</c:v>
                </c:pt>
                <c:pt idx="2">
                  <c:v>06/07</c:v>
                </c:pt>
                <c:pt idx="3">
                  <c:v>07/08</c:v>
                </c:pt>
                <c:pt idx="4">
                  <c:v>08/09</c:v>
                </c:pt>
                <c:pt idx="5">
                  <c:v>09/10</c:v>
                </c:pt>
                <c:pt idx="6">
                  <c:v>10/11</c:v>
                </c:pt>
                <c:pt idx="7">
                  <c:v>11/12</c:v>
                </c:pt>
                <c:pt idx="8">
                  <c:v>12/13</c:v>
                </c:pt>
              </c:strCache>
            </c:strRef>
          </c:cat>
          <c:val>
            <c:numRef>
              <c:f>Gulf!$D$8:$D$16</c:f>
              <c:numCache>
                <c:formatCode>#,##0</c:formatCode>
                <c:ptCount val="9"/>
                <c:pt idx="0">
                  <c:v>1452119.0689319801</c:v>
                </c:pt>
                <c:pt idx="1">
                  <c:v>1429346.2912934199</c:v>
                </c:pt>
                <c:pt idx="2">
                  <c:v>1788621.4985609001</c:v>
                </c:pt>
                <c:pt idx="3">
                  <c:v>1538196.9064073302</c:v>
                </c:pt>
                <c:pt idx="4">
                  <c:v>1212865.9109620838</c:v>
                </c:pt>
                <c:pt idx="5">
                  <c:v>1294979.9590071801</c:v>
                </c:pt>
                <c:pt idx="6">
                  <c:v>975347.68236449931</c:v>
                </c:pt>
                <c:pt idx="7">
                  <c:v>1000241.8195873104</c:v>
                </c:pt>
                <c:pt idx="8">
                  <c:v>814711.99244130007</c:v>
                </c:pt>
              </c:numCache>
            </c:numRef>
          </c:val>
        </c:ser>
        <c:ser>
          <c:idx val="3"/>
          <c:order val="3"/>
          <c:tx>
            <c:strRef>
              <c:f>Gulf!$E$7</c:f>
              <c:strCache>
                <c:ptCount val="1"/>
                <c:pt idx="0">
                  <c:v>Shore</c:v>
                </c:pt>
              </c:strCache>
            </c:strRef>
          </c:tx>
          <c:cat>
            <c:strRef>
              <c:f>SA!$A$135:$A$143</c:f>
              <c:strCache>
                <c:ptCount val="9"/>
                <c:pt idx="0">
                  <c:v>04/05</c:v>
                </c:pt>
                <c:pt idx="1">
                  <c:v>05/06</c:v>
                </c:pt>
                <c:pt idx="2">
                  <c:v>06/07</c:v>
                </c:pt>
                <c:pt idx="3">
                  <c:v>07/08</c:v>
                </c:pt>
                <c:pt idx="4">
                  <c:v>08/09</c:v>
                </c:pt>
                <c:pt idx="5">
                  <c:v>09/10</c:v>
                </c:pt>
                <c:pt idx="6">
                  <c:v>10/11</c:v>
                </c:pt>
                <c:pt idx="7">
                  <c:v>11/12</c:v>
                </c:pt>
                <c:pt idx="8">
                  <c:v>12/13</c:v>
                </c:pt>
              </c:strCache>
            </c:strRef>
          </c:cat>
          <c:val>
            <c:numRef>
              <c:f>Gulf!$E$8:$E$16</c:f>
              <c:numCache>
                <c:formatCode>#,##0</c:formatCode>
                <c:ptCount val="9"/>
                <c:pt idx="0">
                  <c:v>170148.79382480014</c:v>
                </c:pt>
                <c:pt idx="1">
                  <c:v>646955.18018580007</c:v>
                </c:pt>
                <c:pt idx="2">
                  <c:v>276453.23525149998</c:v>
                </c:pt>
                <c:pt idx="3">
                  <c:v>133661.61236480015</c:v>
                </c:pt>
                <c:pt idx="4">
                  <c:v>202164.83104059985</c:v>
                </c:pt>
                <c:pt idx="5">
                  <c:v>1046042.703186</c:v>
                </c:pt>
                <c:pt idx="6">
                  <c:v>517270.07844999997</c:v>
                </c:pt>
                <c:pt idx="7">
                  <c:v>459607.11437999998</c:v>
                </c:pt>
                <c:pt idx="8">
                  <c:v>568719.25513100007</c:v>
                </c:pt>
              </c:numCache>
            </c:numRef>
          </c:val>
        </c:ser>
        <c:gapWidth val="38"/>
        <c:overlap val="100"/>
        <c:axId val="93948544"/>
        <c:axId val="93970816"/>
      </c:barChart>
      <c:lineChart>
        <c:grouping val="standard"/>
        <c:ser>
          <c:idx val="6"/>
          <c:order val="4"/>
          <c:tx>
            <c:strRef>
              <c:f>Gulf!$K$7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SA!$A$5:$A$13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Gulf!$K$8:$K$16</c:f>
              <c:numCache>
                <c:formatCode>General</c:formatCode>
                <c:ptCount val="9"/>
                <c:pt idx="8">
                  <c:v>8092000</c:v>
                </c:pt>
              </c:numCache>
            </c:numRef>
          </c:val>
        </c:ser>
        <c:marker val="1"/>
        <c:axId val="93948544"/>
        <c:axId val="93970816"/>
      </c:lineChart>
      <c:lineChart>
        <c:grouping val="standard"/>
        <c:ser>
          <c:idx val="4"/>
          <c:order val="5"/>
          <c:tx>
            <c:strRef>
              <c:f>Gulf!$H$7</c:f>
              <c:strCache>
                <c:ptCount val="1"/>
                <c:pt idx="0">
                  <c:v>MRFSS effort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Gulf!$J$8:$J$16</c:f>
              <c:numCache>
                <c:formatCode>0</c:formatCode>
                <c:ptCount val="9"/>
                <c:pt idx="0">
                  <c:v>206173.38703694442</c:v>
                </c:pt>
                <c:pt idx="1">
                  <c:v>226237.19889440239</c:v>
                </c:pt>
                <c:pt idx="2">
                  <c:v>239492.26259780253</c:v>
                </c:pt>
                <c:pt idx="3">
                  <c:v>242625.20364757878</c:v>
                </c:pt>
                <c:pt idx="4">
                  <c:v>223731.61769724678</c:v>
                </c:pt>
                <c:pt idx="5">
                  <c:v>182427.29276719168</c:v>
                </c:pt>
                <c:pt idx="6">
                  <c:v>190851.90059147013</c:v>
                </c:pt>
                <c:pt idx="7">
                  <c:v>169168.54718330689</c:v>
                </c:pt>
                <c:pt idx="8">
                  <c:v>99862.636874635966</c:v>
                </c:pt>
              </c:numCache>
            </c:numRef>
          </c:val>
        </c:ser>
        <c:ser>
          <c:idx val="5"/>
          <c:order val="6"/>
          <c:tx>
            <c:strRef>
              <c:f>Gulf!$I$7</c:f>
              <c:strCache>
                <c:ptCount val="1"/>
                <c:pt idx="0">
                  <c:v>Hbt effort</c:v>
                </c:pt>
              </c:strCache>
            </c:strRef>
          </c:tx>
          <c:val>
            <c:numRef>
              <c:f>Gulf!$I$8:$I$16</c:f>
              <c:numCache>
                <c:formatCode>General</c:formatCode>
                <c:ptCount val="9"/>
              </c:numCache>
            </c:numRef>
          </c:val>
        </c:ser>
        <c:marker val="1"/>
        <c:axId val="93972736"/>
        <c:axId val="93978624"/>
      </c:lineChart>
      <c:catAx>
        <c:axId val="93948544"/>
        <c:scaling>
          <c:orientation val="minMax"/>
        </c:scaling>
        <c:axPos val="b"/>
        <c:numFmt formatCode="General" sourceLinked="1"/>
        <c:tickLblPos val="nextTo"/>
        <c:crossAx val="93970816"/>
        <c:crosses val="autoZero"/>
        <c:auto val="1"/>
        <c:lblAlgn val="ctr"/>
        <c:lblOffset val="100"/>
      </c:catAx>
      <c:valAx>
        <c:axId val="93970816"/>
        <c:scaling>
          <c:orientation val="minMax"/>
          <c:max val="100000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Landings (lbs ww)</a:t>
                </a:r>
              </a:p>
            </c:rich>
          </c:tx>
          <c:layout>
            <c:manualLayout>
              <c:xMode val="edge"/>
              <c:yMode val="edge"/>
              <c:x val="1.7717706878919999E-2"/>
              <c:y val="0.23348317823908377"/>
            </c:manualLayout>
          </c:layout>
        </c:title>
        <c:numFmt formatCode="#,##0" sourceLinked="1"/>
        <c:tickLblPos val="nextTo"/>
        <c:crossAx val="93948544"/>
        <c:crosses val="autoZero"/>
        <c:crossBetween val="between"/>
        <c:majorUnit val="2000000"/>
        <c:minorUnit val="100000"/>
      </c:valAx>
      <c:catAx>
        <c:axId val="93972736"/>
        <c:scaling>
          <c:orientation val="minMax"/>
        </c:scaling>
        <c:delete val="1"/>
        <c:axPos val="b"/>
        <c:tickLblPos val="none"/>
        <c:crossAx val="93978624"/>
        <c:crosses val="autoZero"/>
        <c:auto val="1"/>
        <c:lblAlgn val="ctr"/>
        <c:lblOffset val="100"/>
      </c:catAx>
      <c:valAx>
        <c:axId val="93978624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solidFill>
                      <a:srgbClr val="C00000"/>
                    </a:solidFill>
                  </a:rPr>
                  <a:t>MRFSS angler trips (X 100)</a:t>
                </a:r>
                <a:r>
                  <a:rPr lang="en-US"/>
                  <a:t>                                       </a:t>
                </a:r>
                <a:r>
                  <a:rPr lang="en-US">
                    <a:solidFill>
                      <a:schemeClr val="accent6">
                        <a:lumMod val="75000"/>
                      </a:schemeClr>
                    </a:solidFill>
                  </a:rPr>
                  <a:t>Headboat angler trips</a:t>
                </a:r>
              </a:p>
            </c:rich>
          </c:tx>
          <c:layout>
            <c:manualLayout>
              <c:xMode val="edge"/>
              <c:yMode val="edge"/>
              <c:x val="0.91400321039484178"/>
              <c:y val="0.17365163445478402"/>
            </c:manualLayout>
          </c:layout>
        </c:title>
        <c:numFmt formatCode="0" sourceLinked="1"/>
        <c:tickLblPos val="nextTo"/>
        <c:crossAx val="93972736"/>
        <c:crosses val="max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8754755919362368"/>
          <c:y val="3.7287989193989755E-2"/>
          <c:w val="0.57778959688086484"/>
          <c:h val="0.7569358728380241"/>
        </c:manualLayout>
      </c:layout>
      <c:barChart>
        <c:barDir val="col"/>
        <c:grouping val="stacked"/>
        <c:ser>
          <c:idx val="0"/>
          <c:order val="0"/>
          <c:tx>
            <c:strRef>
              <c:f>Sheet2!$B$30</c:f>
              <c:strCache>
                <c:ptCount val="1"/>
                <c:pt idx="0">
                  <c:v>Cbt</c:v>
                </c:pt>
              </c:strCache>
            </c:strRef>
          </c:tx>
          <c:cat>
            <c:numRef>
              <c:f>Sheet2!$A$5:$A$13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Sheet2!$B$332:$B$340</c:f>
              <c:numCache>
                <c:formatCode>#,##0</c:formatCode>
                <c:ptCount val="9"/>
                <c:pt idx="0">
                  <c:v>122254.18698039303</c:v>
                </c:pt>
                <c:pt idx="1">
                  <c:v>111308.8645331049</c:v>
                </c:pt>
                <c:pt idx="2">
                  <c:v>102349.43195639002</c:v>
                </c:pt>
                <c:pt idx="3">
                  <c:v>51389.971190741984</c:v>
                </c:pt>
                <c:pt idx="4">
                  <c:v>287323.88605288405</c:v>
                </c:pt>
                <c:pt idx="5">
                  <c:v>288267.0594348642</c:v>
                </c:pt>
                <c:pt idx="6">
                  <c:v>97264.709079977998</c:v>
                </c:pt>
                <c:pt idx="7">
                  <c:v>75509.422215662955</c:v>
                </c:pt>
                <c:pt idx="8">
                  <c:v>89792</c:v>
                </c:pt>
              </c:numCache>
            </c:numRef>
          </c:val>
        </c:ser>
        <c:ser>
          <c:idx val="1"/>
          <c:order val="1"/>
          <c:tx>
            <c:strRef>
              <c:f>Sheet2!$C$30</c:f>
              <c:strCache>
                <c:ptCount val="1"/>
                <c:pt idx="0">
                  <c:v>Hbt</c:v>
                </c:pt>
              </c:strCache>
            </c:strRef>
          </c:tx>
          <c:cat>
            <c:numRef>
              <c:f>Sheet2!$A$57:$A$65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Sheet2!$C$332:$C$340</c:f>
              <c:numCache>
                <c:formatCode>#,##0</c:formatCode>
                <c:ptCount val="9"/>
                <c:pt idx="0">
                  <c:v>16198.408729999986</c:v>
                </c:pt>
                <c:pt idx="1">
                  <c:v>11370.819742000012</c:v>
                </c:pt>
                <c:pt idx="2">
                  <c:v>5333.1545576710014</c:v>
                </c:pt>
                <c:pt idx="3">
                  <c:v>6789.4735509999946</c:v>
                </c:pt>
                <c:pt idx="4">
                  <c:v>8189.5885557999991</c:v>
                </c:pt>
                <c:pt idx="5">
                  <c:v>10904.64796219351</c:v>
                </c:pt>
                <c:pt idx="6">
                  <c:v>7040.0042950000034</c:v>
                </c:pt>
                <c:pt idx="7">
                  <c:v>18647</c:v>
                </c:pt>
              </c:numCache>
            </c:numRef>
          </c:val>
        </c:ser>
        <c:ser>
          <c:idx val="2"/>
          <c:order val="2"/>
          <c:tx>
            <c:strRef>
              <c:f>Sheet2!$D$30</c:f>
              <c:strCache>
                <c:ptCount val="1"/>
                <c:pt idx="0">
                  <c:v>Prv</c:v>
                </c:pt>
              </c:strCache>
            </c:strRef>
          </c:tx>
          <c:cat>
            <c:numRef>
              <c:f>Sheet2!$A$83:$A$91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Sheet2!$D$332:$D$340</c:f>
              <c:numCache>
                <c:formatCode>#,##0</c:formatCode>
                <c:ptCount val="9"/>
                <c:pt idx="0">
                  <c:v>970888.25217789912</c:v>
                </c:pt>
                <c:pt idx="1">
                  <c:v>1119375.9832482301</c:v>
                </c:pt>
                <c:pt idx="2">
                  <c:v>1199097.1470818701</c:v>
                </c:pt>
                <c:pt idx="3">
                  <c:v>1270393.46155468</c:v>
                </c:pt>
                <c:pt idx="4">
                  <c:v>1336580.29185937</c:v>
                </c:pt>
                <c:pt idx="5">
                  <c:v>1343585.1596528301</c:v>
                </c:pt>
                <c:pt idx="6">
                  <c:v>1177155.2678458511</c:v>
                </c:pt>
                <c:pt idx="7">
                  <c:v>699231.77203059907</c:v>
                </c:pt>
                <c:pt idx="8">
                  <c:v>724491</c:v>
                </c:pt>
              </c:numCache>
            </c:numRef>
          </c:val>
        </c:ser>
        <c:ser>
          <c:idx val="3"/>
          <c:order val="3"/>
          <c:tx>
            <c:strRef>
              <c:f>Sheet2!$E$30</c:f>
              <c:strCache>
                <c:ptCount val="1"/>
                <c:pt idx="0">
                  <c:v>Shore</c:v>
                </c:pt>
              </c:strCache>
            </c:strRef>
          </c:tx>
          <c:cat>
            <c:numRef>
              <c:f>Sheet2!$A$57:$A$65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Sheet2!$E$332:$E$340</c:f>
              <c:numCache>
                <c:formatCode>#,##0</c:formatCode>
                <c:ptCount val="9"/>
                <c:pt idx="0">
                  <c:v>250019.24031120018</c:v>
                </c:pt>
                <c:pt idx="1">
                  <c:v>406235.14756059984</c:v>
                </c:pt>
                <c:pt idx="2">
                  <c:v>346634.73584679997</c:v>
                </c:pt>
                <c:pt idx="3">
                  <c:v>381703.43515879998</c:v>
                </c:pt>
                <c:pt idx="4">
                  <c:v>414712.58083195001</c:v>
                </c:pt>
                <c:pt idx="5">
                  <c:v>464456.29986649996</c:v>
                </c:pt>
                <c:pt idx="6">
                  <c:v>482180.10354532022</c:v>
                </c:pt>
                <c:pt idx="7">
                  <c:v>436946.81083342002</c:v>
                </c:pt>
                <c:pt idx="8">
                  <c:v>455358</c:v>
                </c:pt>
              </c:numCache>
            </c:numRef>
          </c:val>
        </c:ser>
        <c:gapWidth val="38"/>
        <c:overlap val="100"/>
        <c:axId val="94578176"/>
        <c:axId val="94579712"/>
      </c:barChart>
      <c:lineChart>
        <c:grouping val="standard"/>
        <c:ser>
          <c:idx val="6"/>
          <c:order val="4"/>
          <c:tx>
            <c:strRef>
              <c:f>Sheet2!$K$30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Sheet2!$A$5:$A$13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Sheet2!$K$332:$K$340</c:f>
              <c:numCache>
                <c:formatCode>General</c:formatCode>
                <c:ptCount val="9"/>
                <c:pt idx="8" formatCode="#,##0">
                  <c:v>2560000</c:v>
                </c:pt>
              </c:numCache>
            </c:numRef>
          </c:val>
        </c:ser>
        <c:marker val="1"/>
        <c:axId val="94578176"/>
        <c:axId val="94579712"/>
      </c:lineChart>
      <c:lineChart>
        <c:grouping val="standard"/>
        <c:ser>
          <c:idx val="4"/>
          <c:order val="5"/>
          <c:tx>
            <c:strRef>
              <c:f>Sheet2!$H$30</c:f>
              <c:strCache>
                <c:ptCount val="1"/>
                <c:pt idx="0">
                  <c:v>MRFSS effort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Sheet2!$J$332:$J$340</c:f>
              <c:numCache>
                <c:formatCode>0</c:formatCode>
                <c:ptCount val="9"/>
                <c:pt idx="0">
                  <c:v>401333.18721734185</c:v>
                </c:pt>
                <c:pt idx="1">
                  <c:v>427468.41666857892</c:v>
                </c:pt>
                <c:pt idx="2">
                  <c:v>452658.79243998002</c:v>
                </c:pt>
                <c:pt idx="3">
                  <c:v>477588.75809225859</c:v>
                </c:pt>
                <c:pt idx="4">
                  <c:v>427119.16111305065</c:v>
                </c:pt>
                <c:pt idx="5">
                  <c:v>356271.10502207623</c:v>
                </c:pt>
                <c:pt idx="6">
                  <c:v>366360.56280653464</c:v>
                </c:pt>
                <c:pt idx="7">
                  <c:v>336841.40355080442</c:v>
                </c:pt>
                <c:pt idx="8">
                  <c:v>305757.98168008169</c:v>
                </c:pt>
              </c:numCache>
            </c:numRef>
          </c:val>
        </c:ser>
        <c:ser>
          <c:idx val="5"/>
          <c:order val="6"/>
          <c:tx>
            <c:strRef>
              <c:f>Sheet2!$I$30</c:f>
              <c:strCache>
                <c:ptCount val="1"/>
                <c:pt idx="0">
                  <c:v>Hbt effort</c:v>
                </c:pt>
              </c:strCache>
            </c:strRef>
          </c:tx>
          <c:val>
            <c:numRef>
              <c:f>Sheet2!$I$332:$I$340</c:f>
              <c:numCache>
                <c:formatCode>0</c:formatCode>
                <c:ptCount val="9"/>
                <c:pt idx="0">
                  <c:v>251418</c:v>
                </c:pt>
                <c:pt idx="1">
                  <c:v>238448</c:v>
                </c:pt>
                <c:pt idx="2">
                  <c:v>257332</c:v>
                </c:pt>
                <c:pt idx="3">
                  <c:v>246881</c:v>
                </c:pt>
                <c:pt idx="4">
                  <c:v>188388</c:v>
                </c:pt>
                <c:pt idx="5">
                  <c:v>196807</c:v>
                </c:pt>
                <c:pt idx="6">
                  <c:v>189684</c:v>
                </c:pt>
                <c:pt idx="7">
                  <c:v>187143</c:v>
                </c:pt>
              </c:numCache>
            </c:numRef>
          </c:val>
        </c:ser>
        <c:marker val="1"/>
        <c:axId val="94598272"/>
        <c:axId val="94599808"/>
      </c:lineChart>
      <c:catAx>
        <c:axId val="94578176"/>
        <c:scaling>
          <c:orientation val="minMax"/>
        </c:scaling>
        <c:axPos val="b"/>
        <c:numFmt formatCode="General" sourceLinked="1"/>
        <c:tickLblPos val="nextTo"/>
        <c:crossAx val="94579712"/>
        <c:crosses val="autoZero"/>
        <c:auto val="1"/>
        <c:lblAlgn val="ctr"/>
        <c:lblOffset val="100"/>
      </c:catAx>
      <c:valAx>
        <c:axId val="9457971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Landings (lbs ww)</a:t>
                </a:r>
              </a:p>
            </c:rich>
          </c:tx>
          <c:layout>
            <c:manualLayout>
              <c:xMode val="edge"/>
              <c:yMode val="edge"/>
              <c:x val="1.771771272654243E-2"/>
              <c:y val="0.23348317823908377"/>
            </c:manualLayout>
          </c:layout>
        </c:title>
        <c:numFmt formatCode="#,##0" sourceLinked="1"/>
        <c:tickLblPos val="nextTo"/>
        <c:crossAx val="94578176"/>
        <c:crosses val="autoZero"/>
        <c:crossBetween val="between"/>
      </c:valAx>
      <c:catAx>
        <c:axId val="94598272"/>
        <c:scaling>
          <c:orientation val="minMax"/>
        </c:scaling>
        <c:delete val="1"/>
        <c:axPos val="b"/>
        <c:tickLblPos val="none"/>
        <c:crossAx val="94599808"/>
        <c:crosses val="autoZero"/>
        <c:auto val="1"/>
        <c:lblAlgn val="ctr"/>
        <c:lblOffset val="100"/>
      </c:catAx>
      <c:valAx>
        <c:axId val="94599808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solidFill>
                      <a:srgbClr val="C00000"/>
                    </a:solidFill>
                  </a:rPr>
                  <a:t>MRFSS angler trips (X 100)</a:t>
                </a:r>
                <a:r>
                  <a:rPr lang="en-US"/>
                  <a:t>                                       </a:t>
                </a:r>
                <a:r>
                  <a:rPr lang="en-US">
                    <a:solidFill>
                      <a:schemeClr val="accent6">
                        <a:lumMod val="75000"/>
                      </a:schemeClr>
                    </a:solidFill>
                  </a:rPr>
                  <a:t>Headboat angler trips</a:t>
                </a:r>
              </a:p>
            </c:rich>
          </c:tx>
          <c:layout>
            <c:manualLayout>
              <c:xMode val="edge"/>
              <c:yMode val="edge"/>
              <c:x val="0.88505266656971315"/>
              <c:y val="0.17365163445478402"/>
            </c:manualLayout>
          </c:layout>
        </c:title>
        <c:numFmt formatCode="0" sourceLinked="1"/>
        <c:tickLblPos val="nextTo"/>
        <c:crossAx val="94598272"/>
        <c:crosses val="max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096321343426799"/>
          <c:y val="3.7288059395598198E-2"/>
          <c:w val="0.6471487324639329"/>
          <c:h val="0.75693587283802122"/>
        </c:manualLayout>
      </c:layout>
      <c:barChart>
        <c:barDir val="col"/>
        <c:grouping val="stacked"/>
        <c:ser>
          <c:idx val="0"/>
          <c:order val="0"/>
          <c:tx>
            <c:strRef>
              <c:f>Gulf!$B$7</c:f>
              <c:strCache>
                <c:ptCount val="1"/>
                <c:pt idx="0">
                  <c:v>Cbt</c:v>
                </c:pt>
              </c:strCache>
            </c:strRef>
          </c:tx>
          <c:cat>
            <c:strRef>
              <c:f>SA!$A$135:$A$143</c:f>
              <c:strCache>
                <c:ptCount val="9"/>
                <c:pt idx="0">
                  <c:v>04/05</c:v>
                </c:pt>
                <c:pt idx="1">
                  <c:v>05/06</c:v>
                </c:pt>
                <c:pt idx="2">
                  <c:v>06/07</c:v>
                </c:pt>
                <c:pt idx="3">
                  <c:v>07/08</c:v>
                </c:pt>
                <c:pt idx="4">
                  <c:v>08/09</c:v>
                </c:pt>
                <c:pt idx="5">
                  <c:v>09/10</c:v>
                </c:pt>
                <c:pt idx="6">
                  <c:v>10/11</c:v>
                </c:pt>
                <c:pt idx="7">
                  <c:v>11/12</c:v>
                </c:pt>
                <c:pt idx="8">
                  <c:v>12/13</c:v>
                </c:pt>
              </c:strCache>
            </c:strRef>
          </c:cat>
          <c:val>
            <c:numRef>
              <c:f>Gulf!$B$31:$B$39</c:f>
              <c:numCache>
                <c:formatCode>#,##0</c:formatCode>
                <c:ptCount val="9"/>
                <c:pt idx="0">
                  <c:v>208315.06881438466</c:v>
                </c:pt>
                <c:pt idx="1">
                  <c:v>166347.53561419438</c:v>
                </c:pt>
                <c:pt idx="2">
                  <c:v>255097.98775847818</c:v>
                </c:pt>
                <c:pt idx="3">
                  <c:v>298606.01851931552</c:v>
                </c:pt>
                <c:pt idx="4">
                  <c:v>292039.31555584713</c:v>
                </c:pt>
                <c:pt idx="5">
                  <c:v>198824.22032494916</c:v>
                </c:pt>
                <c:pt idx="6">
                  <c:v>312282.50088785362</c:v>
                </c:pt>
                <c:pt idx="7">
                  <c:v>429356.08053960453</c:v>
                </c:pt>
                <c:pt idx="8">
                  <c:v>359217.264774471</c:v>
                </c:pt>
              </c:numCache>
            </c:numRef>
          </c:val>
        </c:ser>
        <c:ser>
          <c:idx val="1"/>
          <c:order val="1"/>
          <c:tx>
            <c:strRef>
              <c:f>Gulf!$C$7</c:f>
              <c:strCache>
                <c:ptCount val="1"/>
                <c:pt idx="0">
                  <c:v>Hbt</c:v>
                </c:pt>
              </c:strCache>
            </c:strRef>
          </c:tx>
          <c:cat>
            <c:strRef>
              <c:f>SA!$A$135:$A$143</c:f>
              <c:strCache>
                <c:ptCount val="9"/>
                <c:pt idx="0">
                  <c:v>04/05</c:v>
                </c:pt>
                <c:pt idx="1">
                  <c:v>05/06</c:v>
                </c:pt>
                <c:pt idx="2">
                  <c:v>06/07</c:v>
                </c:pt>
                <c:pt idx="3">
                  <c:v>07/08</c:v>
                </c:pt>
                <c:pt idx="4">
                  <c:v>08/09</c:v>
                </c:pt>
                <c:pt idx="5">
                  <c:v>09/10</c:v>
                </c:pt>
                <c:pt idx="6">
                  <c:v>10/11</c:v>
                </c:pt>
                <c:pt idx="7">
                  <c:v>11/12</c:v>
                </c:pt>
                <c:pt idx="8">
                  <c:v>12/13</c:v>
                </c:pt>
              </c:strCache>
            </c:strRef>
          </c:cat>
          <c:val>
            <c:numRef>
              <c:f>Gulf!$C$31:$C$39</c:f>
              <c:numCache>
                <c:formatCode>#,##0</c:formatCode>
                <c:ptCount val="9"/>
                <c:pt idx="0">
                  <c:v>555.14032600000007</c:v>
                </c:pt>
                <c:pt idx="1">
                  <c:v>888.73750672131143</c:v>
                </c:pt>
                <c:pt idx="2">
                  <c:v>1096.9422798852461</c:v>
                </c:pt>
                <c:pt idx="3">
                  <c:v>1877.4871261344258</c:v>
                </c:pt>
                <c:pt idx="4">
                  <c:v>1425.2723097967212</c:v>
                </c:pt>
                <c:pt idx="5">
                  <c:v>1194.879502567213</c:v>
                </c:pt>
                <c:pt idx="6">
                  <c:v>2034.0394223737699</c:v>
                </c:pt>
                <c:pt idx="7">
                  <c:v>9611.8300104295031</c:v>
                </c:pt>
              </c:numCache>
            </c:numRef>
          </c:val>
        </c:ser>
        <c:ser>
          <c:idx val="2"/>
          <c:order val="2"/>
          <c:tx>
            <c:strRef>
              <c:f>Gulf!$D$7</c:f>
              <c:strCache>
                <c:ptCount val="1"/>
                <c:pt idx="0">
                  <c:v>Prv</c:v>
                </c:pt>
              </c:strCache>
            </c:strRef>
          </c:tx>
          <c:cat>
            <c:strRef>
              <c:f>SA!$A$135:$A$143</c:f>
              <c:strCache>
                <c:ptCount val="9"/>
                <c:pt idx="0">
                  <c:v>04/05</c:v>
                </c:pt>
                <c:pt idx="1">
                  <c:v>05/06</c:v>
                </c:pt>
                <c:pt idx="2">
                  <c:v>06/07</c:v>
                </c:pt>
                <c:pt idx="3">
                  <c:v>07/08</c:v>
                </c:pt>
                <c:pt idx="4">
                  <c:v>08/09</c:v>
                </c:pt>
                <c:pt idx="5">
                  <c:v>09/10</c:v>
                </c:pt>
                <c:pt idx="6">
                  <c:v>10/11</c:v>
                </c:pt>
                <c:pt idx="7">
                  <c:v>11/12</c:v>
                </c:pt>
                <c:pt idx="8">
                  <c:v>12/13</c:v>
                </c:pt>
              </c:strCache>
            </c:strRef>
          </c:cat>
          <c:val>
            <c:numRef>
              <c:f>Gulf!$D$31:$D$39</c:f>
              <c:numCache>
                <c:formatCode>#,##0</c:formatCode>
                <c:ptCount val="9"/>
                <c:pt idx="0">
                  <c:v>1205144.2101589695</c:v>
                </c:pt>
                <c:pt idx="1">
                  <c:v>835718.93433852936</c:v>
                </c:pt>
                <c:pt idx="2">
                  <c:v>1522329.9833867538</c:v>
                </c:pt>
                <c:pt idx="3">
                  <c:v>1102709.2058300376</c:v>
                </c:pt>
                <c:pt idx="4">
                  <c:v>1400276.6456829242</c:v>
                </c:pt>
                <c:pt idx="5">
                  <c:v>978164.1226537585</c:v>
                </c:pt>
                <c:pt idx="6">
                  <c:v>1289400.0660524955</c:v>
                </c:pt>
                <c:pt idx="7">
                  <c:v>749923.74018845719</c:v>
                </c:pt>
                <c:pt idx="8">
                  <c:v>786132.83820311073</c:v>
                </c:pt>
              </c:numCache>
            </c:numRef>
          </c:val>
        </c:ser>
        <c:ser>
          <c:idx val="3"/>
          <c:order val="3"/>
          <c:tx>
            <c:strRef>
              <c:f>Gulf!$E$7</c:f>
              <c:strCache>
                <c:ptCount val="1"/>
                <c:pt idx="0">
                  <c:v>Shore</c:v>
                </c:pt>
              </c:strCache>
            </c:strRef>
          </c:tx>
          <c:cat>
            <c:strRef>
              <c:f>SA!$A$135:$A$143</c:f>
              <c:strCache>
                <c:ptCount val="9"/>
                <c:pt idx="0">
                  <c:v>04/05</c:v>
                </c:pt>
                <c:pt idx="1">
                  <c:v>05/06</c:v>
                </c:pt>
                <c:pt idx="2">
                  <c:v>06/07</c:v>
                </c:pt>
                <c:pt idx="3">
                  <c:v>07/08</c:v>
                </c:pt>
                <c:pt idx="4">
                  <c:v>08/09</c:v>
                </c:pt>
                <c:pt idx="5">
                  <c:v>09/10</c:v>
                </c:pt>
                <c:pt idx="6">
                  <c:v>10/11</c:v>
                </c:pt>
                <c:pt idx="7">
                  <c:v>11/12</c:v>
                </c:pt>
                <c:pt idx="8">
                  <c:v>12/13</c:v>
                </c:pt>
              </c:strCache>
            </c:strRef>
          </c:cat>
          <c:val>
            <c:numRef>
              <c:f>Gulf!$E$31:$E$39</c:f>
              <c:numCache>
                <c:formatCode>#,##0</c:formatCode>
                <c:ptCount val="9"/>
                <c:pt idx="0">
                  <c:v>1251254.3004677631</c:v>
                </c:pt>
                <c:pt idx="1">
                  <c:v>592420.20652786712</c:v>
                </c:pt>
                <c:pt idx="2">
                  <c:v>1066821.7165486224</c:v>
                </c:pt>
                <c:pt idx="3">
                  <c:v>1321564.2627098281</c:v>
                </c:pt>
                <c:pt idx="4">
                  <c:v>831702.06183615804</c:v>
                </c:pt>
                <c:pt idx="5">
                  <c:v>711959.36471864721</c:v>
                </c:pt>
                <c:pt idx="6">
                  <c:v>1360622.3088872293</c:v>
                </c:pt>
                <c:pt idx="7">
                  <c:v>1488996.182314947</c:v>
                </c:pt>
                <c:pt idx="8">
                  <c:v>1681056.1927959619</c:v>
                </c:pt>
              </c:numCache>
            </c:numRef>
          </c:val>
        </c:ser>
        <c:ser>
          <c:idx val="7"/>
          <c:order val="4"/>
          <c:tx>
            <c:v>Comm</c:v>
          </c:tx>
          <c:spPr>
            <a:solidFill>
              <a:schemeClr val="accent2">
                <a:lumMod val="75000"/>
              </a:schemeClr>
            </a:solidFill>
          </c:spPr>
          <c:val>
            <c:numRef>
              <c:f>Gulf!$F$31:$F$39</c:f>
              <c:numCache>
                <c:formatCode>#,##0</c:formatCode>
                <c:ptCount val="9"/>
                <c:pt idx="0">
                  <c:v>1958155</c:v>
                </c:pt>
                <c:pt idx="1">
                  <c:v>888379</c:v>
                </c:pt>
                <c:pt idx="2">
                  <c:v>1472307</c:v>
                </c:pt>
                <c:pt idx="3">
                  <c:v>863871</c:v>
                </c:pt>
                <c:pt idx="4">
                  <c:v>2273248</c:v>
                </c:pt>
                <c:pt idx="5">
                  <c:v>916614</c:v>
                </c:pt>
                <c:pt idx="6">
                  <c:v>1219484</c:v>
                </c:pt>
                <c:pt idx="7">
                  <c:v>883595</c:v>
                </c:pt>
                <c:pt idx="8">
                  <c:v>1219161</c:v>
                </c:pt>
              </c:numCache>
            </c:numRef>
          </c:val>
        </c:ser>
        <c:gapWidth val="35"/>
        <c:overlap val="100"/>
        <c:axId val="94802688"/>
        <c:axId val="94804224"/>
      </c:barChart>
      <c:lineChart>
        <c:grouping val="standard"/>
        <c:ser>
          <c:idx val="6"/>
          <c:order val="5"/>
          <c:tx>
            <c:strRef>
              <c:f>Gulf!$K$7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SA!$A$5:$A$13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Gulf!$L$31:$L$39</c:f>
              <c:numCache>
                <c:formatCode>General</c:formatCode>
                <c:ptCount val="9"/>
                <c:pt idx="8">
                  <c:v>5150000</c:v>
                </c:pt>
              </c:numCache>
            </c:numRef>
          </c:val>
        </c:ser>
        <c:marker val="1"/>
        <c:axId val="94802688"/>
        <c:axId val="94804224"/>
      </c:lineChart>
      <c:lineChart>
        <c:grouping val="standard"/>
        <c:ser>
          <c:idx val="4"/>
          <c:order val="6"/>
          <c:tx>
            <c:strRef>
              <c:f>Gulf!$H$7</c:f>
              <c:strCache>
                <c:ptCount val="1"/>
                <c:pt idx="0">
                  <c:v>MRFSS effort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Gulf!$K$31:$K$39</c:f>
              <c:numCache>
                <c:formatCode>0</c:formatCode>
                <c:ptCount val="9"/>
                <c:pt idx="0">
                  <c:v>209937.75577223164</c:v>
                </c:pt>
                <c:pt idx="1">
                  <c:v>219760.37578841101</c:v>
                </c:pt>
                <c:pt idx="2">
                  <c:v>238919.29746947435</c:v>
                </c:pt>
                <c:pt idx="3">
                  <c:v>250368.64412739978</c:v>
                </c:pt>
                <c:pt idx="4">
                  <c:v>221224.54579945409</c:v>
                </c:pt>
                <c:pt idx="5">
                  <c:v>181638.18581591907</c:v>
                </c:pt>
                <c:pt idx="6">
                  <c:v>199770.6051443124</c:v>
                </c:pt>
                <c:pt idx="7">
                  <c:v>175638.04069250115</c:v>
                </c:pt>
                <c:pt idx="8">
                  <c:v>147848.62594765989</c:v>
                </c:pt>
              </c:numCache>
            </c:numRef>
          </c:val>
        </c:ser>
        <c:ser>
          <c:idx val="5"/>
          <c:order val="7"/>
          <c:tx>
            <c:strRef>
              <c:f>Gulf!$I$7</c:f>
              <c:strCache>
                <c:ptCount val="1"/>
                <c:pt idx="0">
                  <c:v>Hbt effort</c:v>
                </c:pt>
              </c:strCache>
            </c:strRef>
          </c:tx>
          <c:val>
            <c:numRef>
              <c:f>Gulf!$J$31:$J$39</c:f>
              <c:numCache>
                <c:formatCode>General</c:formatCode>
                <c:ptCount val="9"/>
              </c:numCache>
            </c:numRef>
          </c:val>
        </c:ser>
        <c:marker val="1"/>
        <c:axId val="94822784"/>
        <c:axId val="94824320"/>
      </c:lineChart>
      <c:catAx>
        <c:axId val="94802688"/>
        <c:scaling>
          <c:orientation val="minMax"/>
        </c:scaling>
        <c:axPos val="b"/>
        <c:numFmt formatCode="General" sourceLinked="1"/>
        <c:tickLblPos val="nextTo"/>
        <c:crossAx val="94804224"/>
        <c:crosses val="autoZero"/>
        <c:auto val="1"/>
        <c:lblAlgn val="ctr"/>
        <c:lblOffset val="100"/>
      </c:catAx>
      <c:valAx>
        <c:axId val="94804224"/>
        <c:scaling>
          <c:orientation val="minMax"/>
          <c:max val="6000000.0000000009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Landings (lbs ww)</a:t>
                </a:r>
              </a:p>
            </c:rich>
          </c:tx>
          <c:layout>
            <c:manualLayout>
              <c:xMode val="edge"/>
              <c:yMode val="edge"/>
              <c:x val="1.7717706878919992E-2"/>
              <c:y val="0.23348317823908377"/>
            </c:manualLayout>
          </c:layout>
        </c:title>
        <c:numFmt formatCode="#,##0" sourceLinked="1"/>
        <c:tickLblPos val="nextTo"/>
        <c:crossAx val="94802688"/>
        <c:crosses val="autoZero"/>
        <c:crossBetween val="between"/>
        <c:majorUnit val="1000000"/>
        <c:minorUnit val="100000"/>
      </c:valAx>
      <c:catAx>
        <c:axId val="94822784"/>
        <c:scaling>
          <c:orientation val="minMax"/>
        </c:scaling>
        <c:delete val="1"/>
        <c:axPos val="b"/>
        <c:tickLblPos val="none"/>
        <c:crossAx val="94824320"/>
        <c:crosses val="autoZero"/>
        <c:auto val="1"/>
        <c:lblAlgn val="ctr"/>
        <c:lblOffset val="100"/>
      </c:catAx>
      <c:valAx>
        <c:axId val="9482432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solidFill>
                      <a:srgbClr val="C00000"/>
                    </a:solidFill>
                  </a:rPr>
                  <a:t>MRFSS angler trips (X 100)</a:t>
                </a:r>
                <a:r>
                  <a:rPr lang="en-US"/>
                  <a:t>                                       </a:t>
                </a:r>
                <a:r>
                  <a:rPr lang="en-US">
                    <a:solidFill>
                      <a:schemeClr val="accent6">
                        <a:lumMod val="75000"/>
                      </a:schemeClr>
                    </a:solidFill>
                  </a:rPr>
                  <a:t>Headboat angler trips</a:t>
                </a:r>
              </a:p>
            </c:rich>
          </c:tx>
          <c:layout>
            <c:manualLayout>
              <c:xMode val="edge"/>
              <c:yMode val="edge"/>
              <c:x val="0.914003210394842"/>
              <c:y val="0.17365163445478402"/>
            </c:manualLayout>
          </c:layout>
        </c:title>
        <c:numFmt formatCode="0" sourceLinked="1"/>
        <c:tickLblPos val="nextTo"/>
        <c:crossAx val="94822784"/>
        <c:crosses val="max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096321343426812"/>
          <c:y val="3.7288059395598198E-2"/>
          <c:w val="0.61337309917080662"/>
          <c:h val="0.75693587283802211"/>
        </c:manualLayout>
      </c:layout>
      <c:barChart>
        <c:barDir val="col"/>
        <c:grouping val="stacked"/>
        <c:ser>
          <c:idx val="0"/>
          <c:order val="0"/>
          <c:tx>
            <c:strRef>
              <c:f>Gulf!$B$7</c:f>
              <c:strCache>
                <c:ptCount val="1"/>
                <c:pt idx="0">
                  <c:v>Cbt</c:v>
                </c:pt>
              </c:strCache>
            </c:strRef>
          </c:tx>
          <c:cat>
            <c:numRef>
              <c:f>Gulf!$A$53:$A$61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Gulf!$B$79:$B$87</c:f>
              <c:numCache>
                <c:formatCode>#,##0</c:formatCode>
                <c:ptCount val="9"/>
                <c:pt idx="0">
                  <c:v>312584.69948916032</c:v>
                </c:pt>
                <c:pt idx="1">
                  <c:v>120869.15135911998</c:v>
                </c:pt>
                <c:pt idx="2">
                  <c:v>155791.51923211999</c:v>
                </c:pt>
                <c:pt idx="3">
                  <c:v>72262.942351569844</c:v>
                </c:pt>
                <c:pt idx="4">
                  <c:v>125451.88770196399</c:v>
                </c:pt>
                <c:pt idx="5">
                  <c:v>56073.83018248</c:v>
                </c:pt>
                <c:pt idx="6">
                  <c:v>175540.91960175999</c:v>
                </c:pt>
                <c:pt idx="7">
                  <c:v>321557.55647730001</c:v>
                </c:pt>
                <c:pt idx="8">
                  <c:v>122270.53932850008</c:v>
                </c:pt>
              </c:numCache>
            </c:numRef>
          </c:val>
        </c:ser>
        <c:ser>
          <c:idx val="1"/>
          <c:order val="1"/>
          <c:tx>
            <c:strRef>
              <c:f>Gulf!$C$7</c:f>
              <c:strCache>
                <c:ptCount val="1"/>
                <c:pt idx="0">
                  <c:v>Hbt</c:v>
                </c:pt>
              </c:strCache>
            </c:strRef>
          </c:tx>
          <c:cat>
            <c:numRef>
              <c:f>Gulf!$A$79:$A$87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Gulf!$C$79:$C$87</c:f>
              <c:numCache>
                <c:formatCode>#,##0</c:formatCode>
                <c:ptCount val="9"/>
                <c:pt idx="0">
                  <c:v>22157.685035999995</c:v>
                </c:pt>
                <c:pt idx="1">
                  <c:v>36343.051459999995</c:v>
                </c:pt>
                <c:pt idx="2">
                  <c:v>22297.258261999992</c:v>
                </c:pt>
                <c:pt idx="3">
                  <c:v>38185.616457200013</c:v>
                </c:pt>
                <c:pt idx="4">
                  <c:v>36031.016785200001</c:v>
                </c:pt>
                <c:pt idx="5">
                  <c:v>27755.96691040002</c:v>
                </c:pt>
                <c:pt idx="6">
                  <c:v>41654.334097400024</c:v>
                </c:pt>
                <c:pt idx="7">
                  <c:v>31408.982496600001</c:v>
                </c:pt>
              </c:numCache>
            </c:numRef>
          </c:val>
        </c:ser>
        <c:ser>
          <c:idx val="2"/>
          <c:order val="2"/>
          <c:tx>
            <c:strRef>
              <c:f>Gulf!$D$7</c:f>
              <c:strCache>
                <c:ptCount val="1"/>
                <c:pt idx="0">
                  <c:v>Prv</c:v>
                </c:pt>
              </c:strCache>
            </c:strRef>
          </c:tx>
          <c:cat>
            <c:numRef>
              <c:f>Gulf!$A$53:$A$61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Gulf!$D$79:$D$87</c:f>
              <c:numCache>
                <c:formatCode>#,##0</c:formatCode>
                <c:ptCount val="9"/>
                <c:pt idx="0">
                  <c:v>874280.70302280004</c:v>
                </c:pt>
                <c:pt idx="1">
                  <c:v>578518.42633200041</c:v>
                </c:pt>
                <c:pt idx="2">
                  <c:v>674026.78688180004</c:v>
                </c:pt>
                <c:pt idx="3">
                  <c:v>853618.51048640045</c:v>
                </c:pt>
                <c:pt idx="4">
                  <c:v>878582.16707299999</c:v>
                </c:pt>
                <c:pt idx="5">
                  <c:v>498602.39659719996</c:v>
                </c:pt>
                <c:pt idx="6">
                  <c:v>1414109.1795265011</c:v>
                </c:pt>
                <c:pt idx="7">
                  <c:v>1016342.0038611998</c:v>
                </c:pt>
                <c:pt idx="8">
                  <c:v>857010.09204379935</c:v>
                </c:pt>
              </c:numCache>
            </c:numRef>
          </c:val>
        </c:ser>
        <c:ser>
          <c:idx val="3"/>
          <c:order val="3"/>
          <c:tx>
            <c:strRef>
              <c:f>Gulf!$E$7</c:f>
              <c:strCache>
                <c:ptCount val="1"/>
                <c:pt idx="0">
                  <c:v>Shore</c:v>
                </c:pt>
              </c:strCache>
            </c:strRef>
          </c:tx>
          <c:cat>
            <c:numRef>
              <c:f>Gulf!$A$53:$A$61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Gulf!$E$79:$E$87</c:f>
              <c:numCache>
                <c:formatCode>#,##0</c:formatCode>
                <c:ptCount val="9"/>
                <c:pt idx="0">
                  <c:v>0</c:v>
                </c:pt>
                <c:pt idx="1">
                  <c:v>57351.497243000005</c:v>
                </c:pt>
                <c:pt idx="2">
                  <c:v>26277.722545999997</c:v>
                </c:pt>
                <c:pt idx="3">
                  <c:v>0</c:v>
                </c:pt>
                <c:pt idx="4">
                  <c:v>18475.428242000005</c:v>
                </c:pt>
                <c:pt idx="5">
                  <c:v>86115.927329999991</c:v>
                </c:pt>
                <c:pt idx="6">
                  <c:v>41157.425566999998</c:v>
                </c:pt>
                <c:pt idx="7">
                  <c:v>87101.88315690009</c:v>
                </c:pt>
                <c:pt idx="8">
                  <c:v>32769.368253000037</c:v>
                </c:pt>
              </c:numCache>
            </c:numRef>
          </c:val>
        </c:ser>
        <c:gapWidth val="35"/>
        <c:overlap val="100"/>
        <c:axId val="94903680"/>
        <c:axId val="94917760"/>
      </c:barChart>
      <c:lineChart>
        <c:grouping val="standard"/>
        <c:ser>
          <c:idx val="6"/>
          <c:order val="4"/>
          <c:tx>
            <c:strRef>
              <c:f>Gulf!$K$7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SA!$A$5:$A$13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Gulf!$L$79:$L$87</c:f>
              <c:numCache>
                <c:formatCode>General</c:formatCode>
                <c:ptCount val="9"/>
                <c:pt idx="8">
                  <c:v>1445687</c:v>
                </c:pt>
              </c:numCache>
            </c:numRef>
          </c:val>
        </c:ser>
        <c:marker val="1"/>
        <c:axId val="94903680"/>
        <c:axId val="94917760"/>
      </c:lineChart>
      <c:lineChart>
        <c:grouping val="standard"/>
        <c:ser>
          <c:idx val="4"/>
          <c:order val="5"/>
          <c:tx>
            <c:strRef>
              <c:f>Gulf!$H$7</c:f>
              <c:strCache>
                <c:ptCount val="1"/>
                <c:pt idx="0">
                  <c:v>MRFSS effort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Gulf!$K$79:$K$87</c:f>
              <c:numCache>
                <c:formatCode>0</c:formatCode>
                <c:ptCount val="9"/>
                <c:pt idx="0">
                  <c:v>210440.79028351911</c:v>
                </c:pt>
                <c:pt idx="1">
                  <c:v>217194.47692028296</c:v>
                </c:pt>
                <c:pt idx="2">
                  <c:v>237195.94747119307</c:v>
                </c:pt>
                <c:pt idx="3">
                  <c:v>255300.19821143575</c:v>
                </c:pt>
                <c:pt idx="4">
                  <c:v>221127.1957867181</c:v>
                </c:pt>
                <c:pt idx="5">
                  <c:v>189407.27710212878</c:v>
                </c:pt>
                <c:pt idx="6">
                  <c:v>194255.43785583886</c:v>
                </c:pt>
                <c:pt idx="7">
                  <c:v>177398.37817292468</c:v>
                </c:pt>
                <c:pt idx="8">
                  <c:v>178432.00837050419</c:v>
                </c:pt>
              </c:numCache>
            </c:numRef>
          </c:val>
        </c:ser>
        <c:ser>
          <c:idx val="5"/>
          <c:order val="6"/>
          <c:tx>
            <c:strRef>
              <c:f>Gulf!$I$7</c:f>
              <c:strCache>
                <c:ptCount val="1"/>
                <c:pt idx="0">
                  <c:v>Hbt effort</c:v>
                </c:pt>
              </c:strCache>
            </c:strRef>
          </c:tx>
          <c:val>
            <c:numRef>
              <c:f>Gulf!$J$79:$J$87</c:f>
              <c:numCache>
                <c:formatCode>0</c:formatCode>
                <c:ptCount val="9"/>
                <c:pt idx="0">
                  <c:v>251418</c:v>
                </c:pt>
                <c:pt idx="1">
                  <c:v>238448</c:v>
                </c:pt>
                <c:pt idx="2">
                  <c:v>257332</c:v>
                </c:pt>
                <c:pt idx="3">
                  <c:v>246881</c:v>
                </c:pt>
                <c:pt idx="4">
                  <c:v>188388</c:v>
                </c:pt>
                <c:pt idx="5">
                  <c:v>196807</c:v>
                </c:pt>
                <c:pt idx="6">
                  <c:v>189684</c:v>
                </c:pt>
                <c:pt idx="7">
                  <c:v>187143</c:v>
                </c:pt>
              </c:numCache>
            </c:numRef>
          </c:val>
        </c:ser>
        <c:marker val="1"/>
        <c:axId val="94919680"/>
        <c:axId val="94933760"/>
      </c:lineChart>
      <c:catAx>
        <c:axId val="94903680"/>
        <c:scaling>
          <c:orientation val="minMax"/>
        </c:scaling>
        <c:axPos val="b"/>
        <c:numFmt formatCode="General" sourceLinked="1"/>
        <c:tickLblPos val="nextTo"/>
        <c:crossAx val="94917760"/>
        <c:crosses val="autoZero"/>
        <c:auto val="1"/>
        <c:lblAlgn val="ctr"/>
        <c:lblOffset val="100"/>
      </c:catAx>
      <c:valAx>
        <c:axId val="94917760"/>
        <c:scaling>
          <c:orientation val="minMax"/>
          <c:max val="20000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Landings (lbs ww)</a:t>
                </a:r>
              </a:p>
            </c:rich>
          </c:tx>
          <c:layout>
            <c:manualLayout>
              <c:xMode val="edge"/>
              <c:yMode val="edge"/>
              <c:x val="1.7717706878919992E-2"/>
              <c:y val="0.23348317823908377"/>
            </c:manualLayout>
          </c:layout>
        </c:title>
        <c:numFmt formatCode="#,##0" sourceLinked="1"/>
        <c:tickLblPos val="nextTo"/>
        <c:crossAx val="94903680"/>
        <c:crosses val="autoZero"/>
        <c:crossBetween val="between"/>
        <c:majorUnit val="400000"/>
        <c:minorUnit val="100000"/>
      </c:valAx>
      <c:catAx>
        <c:axId val="94919680"/>
        <c:scaling>
          <c:orientation val="minMax"/>
        </c:scaling>
        <c:delete val="1"/>
        <c:axPos val="b"/>
        <c:tickLblPos val="none"/>
        <c:crossAx val="94933760"/>
        <c:crosses val="autoZero"/>
        <c:auto val="1"/>
        <c:lblAlgn val="ctr"/>
        <c:lblOffset val="100"/>
      </c:catAx>
      <c:valAx>
        <c:axId val="9493376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solidFill>
                      <a:srgbClr val="C00000"/>
                    </a:solidFill>
                  </a:rPr>
                  <a:t>MRFSS angler trips (X 100)</a:t>
                </a:r>
                <a:r>
                  <a:rPr lang="en-US"/>
                  <a:t>                                       </a:t>
                </a:r>
                <a:r>
                  <a:rPr lang="en-US">
                    <a:solidFill>
                      <a:schemeClr val="accent6">
                        <a:lumMod val="75000"/>
                      </a:schemeClr>
                    </a:solidFill>
                  </a:rPr>
                  <a:t>Headboat angler trips</a:t>
                </a:r>
              </a:p>
            </c:rich>
          </c:tx>
          <c:layout>
            <c:manualLayout>
              <c:xMode val="edge"/>
              <c:yMode val="edge"/>
              <c:x val="0.91400321039484245"/>
              <c:y val="0.17365163445478402"/>
            </c:manualLayout>
          </c:layout>
        </c:title>
        <c:numFmt formatCode="0" sourceLinked="1"/>
        <c:tickLblPos val="nextTo"/>
        <c:crossAx val="94919680"/>
        <c:crosses val="max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096321343426801"/>
          <c:y val="3.7288059395598198E-2"/>
          <c:w val="0.64875709595408015"/>
          <c:h val="0.75693587283802144"/>
        </c:manualLayout>
      </c:layout>
      <c:barChart>
        <c:barDir val="col"/>
        <c:grouping val="stacked"/>
        <c:ser>
          <c:idx val="0"/>
          <c:order val="0"/>
          <c:tx>
            <c:strRef>
              <c:f>Gulf!$B$7</c:f>
              <c:strCache>
                <c:ptCount val="1"/>
                <c:pt idx="0">
                  <c:v>Cbt</c:v>
                </c:pt>
              </c:strCache>
            </c:strRef>
          </c:tx>
          <c:cat>
            <c:numRef>
              <c:f>Gulf!$A$53:$A$61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Gulf!$B$53:$B$61</c:f>
              <c:numCache>
                <c:formatCode>#,##0</c:formatCode>
                <c:ptCount val="9"/>
                <c:pt idx="0">
                  <c:v>370507.8709658201</c:v>
                </c:pt>
                <c:pt idx="1">
                  <c:v>256216.74654430011</c:v>
                </c:pt>
                <c:pt idx="2">
                  <c:v>182895.87840770985</c:v>
                </c:pt>
                <c:pt idx="3">
                  <c:v>278072.38761622016</c:v>
                </c:pt>
                <c:pt idx="4">
                  <c:v>271351.00796237995</c:v>
                </c:pt>
                <c:pt idx="5">
                  <c:v>114102.36975191002</c:v>
                </c:pt>
                <c:pt idx="6">
                  <c:v>71788.953251319908</c:v>
                </c:pt>
                <c:pt idx="7">
                  <c:v>130430.88905915998</c:v>
                </c:pt>
                <c:pt idx="8">
                  <c:v>146146.06956586998</c:v>
                </c:pt>
              </c:numCache>
            </c:numRef>
          </c:val>
        </c:ser>
        <c:ser>
          <c:idx val="1"/>
          <c:order val="1"/>
          <c:tx>
            <c:strRef>
              <c:f>Gulf!$C$7</c:f>
              <c:strCache>
                <c:ptCount val="1"/>
                <c:pt idx="0">
                  <c:v>Hbt</c:v>
                </c:pt>
              </c:strCache>
            </c:strRef>
          </c:tx>
          <c:cat>
            <c:numRef>
              <c:f>Gulf!$A$53:$A$61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Gulf!$C$53:$C$61</c:f>
              <c:numCache>
                <c:formatCode>#,##0</c:formatCode>
                <c:ptCount val="9"/>
                <c:pt idx="0">
                  <c:v>13332.825558</c:v>
                </c:pt>
                <c:pt idx="1">
                  <c:v>13726.148243999996</c:v>
                </c:pt>
                <c:pt idx="2">
                  <c:v>17745.486780000028</c:v>
                </c:pt>
                <c:pt idx="3">
                  <c:v>21191.968824400017</c:v>
                </c:pt>
                <c:pt idx="4">
                  <c:v>16790.257850600017</c:v>
                </c:pt>
                <c:pt idx="5">
                  <c:v>24480.599304199997</c:v>
                </c:pt>
                <c:pt idx="6">
                  <c:v>17772.819410799992</c:v>
                </c:pt>
                <c:pt idx="7">
                  <c:v>14367.918327000005</c:v>
                </c:pt>
              </c:numCache>
            </c:numRef>
          </c:val>
        </c:ser>
        <c:ser>
          <c:idx val="2"/>
          <c:order val="2"/>
          <c:tx>
            <c:strRef>
              <c:f>Gulf!$D$7</c:f>
              <c:strCache>
                <c:ptCount val="1"/>
                <c:pt idx="0">
                  <c:v>Prv</c:v>
                </c:pt>
              </c:strCache>
            </c:strRef>
          </c:tx>
          <c:cat>
            <c:numRef>
              <c:f>Gulf!$A$53:$A$61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Gulf!$D$53:$D$61</c:f>
              <c:numCache>
                <c:formatCode>#,##0</c:formatCode>
                <c:ptCount val="9"/>
                <c:pt idx="0">
                  <c:v>887284.56474949932</c:v>
                </c:pt>
                <c:pt idx="1">
                  <c:v>936196.30712169001</c:v>
                </c:pt>
                <c:pt idx="2">
                  <c:v>843544.73579517007</c:v>
                </c:pt>
                <c:pt idx="3">
                  <c:v>763648.67855585006</c:v>
                </c:pt>
                <c:pt idx="4">
                  <c:v>613346.26234109944</c:v>
                </c:pt>
                <c:pt idx="5">
                  <c:v>470395.62753079005</c:v>
                </c:pt>
                <c:pt idx="6">
                  <c:v>421436.60335264</c:v>
                </c:pt>
                <c:pt idx="7">
                  <c:v>831476.72192630044</c:v>
                </c:pt>
                <c:pt idx="8">
                  <c:v>734273.23717599944</c:v>
                </c:pt>
              </c:numCache>
            </c:numRef>
          </c:val>
        </c:ser>
        <c:ser>
          <c:idx val="3"/>
          <c:order val="3"/>
          <c:tx>
            <c:strRef>
              <c:f>Gulf!$E$7</c:f>
              <c:strCache>
                <c:ptCount val="1"/>
                <c:pt idx="0">
                  <c:v>Shore</c:v>
                </c:pt>
              </c:strCache>
            </c:strRef>
          </c:tx>
          <c:cat>
            <c:numRef>
              <c:f>Gulf!$A$53:$A$61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Gulf!$E$53:$E$61</c:f>
              <c:numCache>
                <c:formatCode>#,##0</c:formatCode>
                <c:ptCount val="9"/>
                <c:pt idx="0">
                  <c:v>19534.125211999992</c:v>
                </c:pt>
                <c:pt idx="1">
                  <c:v>37608.832445</c:v>
                </c:pt>
                <c:pt idx="2">
                  <c:v>80711.525795000023</c:v>
                </c:pt>
                <c:pt idx="3">
                  <c:v>0</c:v>
                </c:pt>
                <c:pt idx="4">
                  <c:v>85248.234498000005</c:v>
                </c:pt>
                <c:pt idx="5">
                  <c:v>0</c:v>
                </c:pt>
                <c:pt idx="6">
                  <c:v>81871.416045999897</c:v>
                </c:pt>
                <c:pt idx="7">
                  <c:v>29245.629168999982</c:v>
                </c:pt>
                <c:pt idx="8">
                  <c:v>21779.16876</c:v>
                </c:pt>
              </c:numCache>
            </c:numRef>
          </c:val>
        </c:ser>
        <c:ser>
          <c:idx val="7"/>
          <c:order val="4"/>
          <c:tx>
            <c:strRef>
              <c:f>Gulf!$F$52</c:f>
              <c:strCache>
                <c:ptCount val="1"/>
                <c:pt idx="0">
                  <c:v>Comm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numRef>
              <c:f>Gulf!$A$53:$A$61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Gulf!$F$53:$F$61</c:f>
              <c:numCache>
                <c:formatCode>#,##0</c:formatCode>
                <c:ptCount val="9"/>
                <c:pt idx="0">
                  <c:v>101193</c:v>
                </c:pt>
                <c:pt idx="1">
                  <c:v>87481</c:v>
                </c:pt>
                <c:pt idx="2">
                  <c:v>81556</c:v>
                </c:pt>
                <c:pt idx="3">
                  <c:v>73171</c:v>
                </c:pt>
                <c:pt idx="4">
                  <c:v>68194</c:v>
                </c:pt>
                <c:pt idx="5">
                  <c:v>61840</c:v>
                </c:pt>
                <c:pt idx="6">
                  <c:v>82139</c:v>
                </c:pt>
                <c:pt idx="7">
                  <c:v>68648</c:v>
                </c:pt>
                <c:pt idx="8">
                  <c:v>49732</c:v>
                </c:pt>
              </c:numCache>
            </c:numRef>
          </c:val>
        </c:ser>
        <c:gapWidth val="35"/>
        <c:overlap val="100"/>
        <c:axId val="94997888"/>
        <c:axId val="95020160"/>
      </c:barChart>
      <c:lineChart>
        <c:grouping val="standard"/>
        <c:ser>
          <c:idx val="6"/>
          <c:order val="5"/>
          <c:tx>
            <c:strRef>
              <c:f>Gulf!$K$7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SA!$A$5:$A$13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Gulf!$L$53:$L$61</c:f>
              <c:numCache>
                <c:formatCode>General</c:formatCode>
                <c:ptCount val="9"/>
                <c:pt idx="8">
                  <c:v>1460000</c:v>
                </c:pt>
              </c:numCache>
            </c:numRef>
          </c:val>
        </c:ser>
        <c:marker val="1"/>
        <c:axId val="94997888"/>
        <c:axId val="95020160"/>
      </c:lineChart>
      <c:lineChart>
        <c:grouping val="standard"/>
        <c:ser>
          <c:idx val="4"/>
          <c:order val="6"/>
          <c:tx>
            <c:strRef>
              <c:f>Gulf!$H$7</c:f>
              <c:strCache>
                <c:ptCount val="1"/>
                <c:pt idx="0">
                  <c:v>MRFSS effort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Gulf!$K$53:$K$61</c:f>
              <c:numCache>
                <c:formatCode>0</c:formatCode>
                <c:ptCount val="9"/>
                <c:pt idx="0">
                  <c:v>243553.57087369153</c:v>
                </c:pt>
                <c:pt idx="1">
                  <c:v>218714.47679149374</c:v>
                </c:pt>
                <c:pt idx="2">
                  <c:v>238628.89618493008</c:v>
                </c:pt>
                <c:pt idx="3">
                  <c:v>242674.30591007025</c:v>
                </c:pt>
                <c:pt idx="4">
                  <c:v>241088.42217420385</c:v>
                </c:pt>
                <c:pt idx="5">
                  <c:v>222968.33671604225</c:v>
                </c:pt>
                <c:pt idx="6">
                  <c:v>207666.90375008571</c:v>
                </c:pt>
                <c:pt idx="7">
                  <c:v>223914.82675538282</c:v>
                </c:pt>
                <c:pt idx="8">
                  <c:v>229822.09936611226</c:v>
                </c:pt>
              </c:numCache>
            </c:numRef>
          </c:val>
        </c:ser>
        <c:ser>
          <c:idx val="5"/>
          <c:order val="7"/>
          <c:tx>
            <c:strRef>
              <c:f>Gulf!$I$7</c:f>
              <c:strCache>
                <c:ptCount val="1"/>
                <c:pt idx="0">
                  <c:v>Hbt effort</c:v>
                </c:pt>
              </c:strCache>
            </c:strRef>
          </c:tx>
          <c:val>
            <c:numRef>
              <c:f>Gulf!$J$53:$J$61</c:f>
              <c:numCache>
                <c:formatCode>General</c:formatCode>
                <c:ptCount val="9"/>
              </c:numCache>
            </c:numRef>
          </c:val>
        </c:ser>
        <c:marker val="1"/>
        <c:axId val="95022080"/>
        <c:axId val="95036160"/>
      </c:lineChart>
      <c:catAx>
        <c:axId val="94997888"/>
        <c:scaling>
          <c:orientation val="minMax"/>
        </c:scaling>
        <c:axPos val="b"/>
        <c:numFmt formatCode="General" sourceLinked="1"/>
        <c:tickLblPos val="nextTo"/>
        <c:crossAx val="95020160"/>
        <c:crosses val="autoZero"/>
        <c:auto val="1"/>
        <c:lblAlgn val="ctr"/>
        <c:lblOffset val="100"/>
      </c:catAx>
      <c:valAx>
        <c:axId val="95020160"/>
        <c:scaling>
          <c:orientation val="minMax"/>
          <c:max val="20000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Landings (lbs ww)</a:t>
                </a:r>
              </a:p>
            </c:rich>
          </c:tx>
          <c:layout>
            <c:manualLayout>
              <c:xMode val="edge"/>
              <c:yMode val="edge"/>
              <c:x val="1.7717706878919992E-2"/>
              <c:y val="0.23348317823908377"/>
            </c:manualLayout>
          </c:layout>
        </c:title>
        <c:numFmt formatCode="#,##0" sourceLinked="1"/>
        <c:tickLblPos val="nextTo"/>
        <c:crossAx val="94997888"/>
        <c:crosses val="autoZero"/>
        <c:crossBetween val="between"/>
        <c:majorUnit val="400000"/>
        <c:minorUnit val="100000"/>
      </c:valAx>
      <c:catAx>
        <c:axId val="95022080"/>
        <c:scaling>
          <c:orientation val="minMax"/>
        </c:scaling>
        <c:delete val="1"/>
        <c:axPos val="b"/>
        <c:tickLblPos val="none"/>
        <c:crossAx val="95036160"/>
        <c:crosses val="autoZero"/>
        <c:auto val="1"/>
        <c:lblAlgn val="ctr"/>
        <c:lblOffset val="100"/>
      </c:catAx>
      <c:valAx>
        <c:axId val="9503616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solidFill>
                      <a:srgbClr val="C00000"/>
                    </a:solidFill>
                  </a:rPr>
                  <a:t>MRFSS angler trips (X 100)</a:t>
                </a:r>
                <a:r>
                  <a:rPr lang="en-US"/>
                  <a:t>                                       </a:t>
                </a:r>
                <a:endParaRPr lang="en-US">
                  <a:solidFill>
                    <a:schemeClr val="accent6">
                      <a:lumMod val="75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0.94938720717811365"/>
              <c:y val="0.17365163445478407"/>
            </c:manualLayout>
          </c:layout>
        </c:title>
        <c:numFmt formatCode="0" sourceLinked="1"/>
        <c:tickLblPos val="nextTo"/>
        <c:crossAx val="95022080"/>
        <c:crosses val="max"/>
        <c:crossBetween val="between"/>
      </c:valAx>
    </c:plotArea>
    <c:legend>
      <c:legendPos val="b"/>
      <c:legendEntry>
        <c:idx val="7"/>
        <c:delete val="1"/>
      </c:legendEntry>
      <c:layout/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54F10-33FE-4AD1-8410-E651044FC816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6A5B4-A506-4563-BF92-61E88F967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6189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3A4A9-F17D-4E67-8428-7109406A66C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80DC2-9F05-421F-A3EB-D1F85DEBC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DAE05-0EE0-4965-8ADE-8A31C81E2D66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2670C-0BCE-4129-84C4-B816D66A1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A213B-5CCD-4406-AC3F-D715342753FD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5F8AE-5566-4A6D-899C-CE0F00224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5BBA4-24EC-450F-9D80-E3FE11DF499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DAC50-090B-4221-93D1-614D42745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E5E9-0A5F-4BBB-83B0-3DE34864317B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CD3EA-DF10-442A-B1DE-CE986C3BE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9ACA9-194E-4F69-89D4-1CA6609ED902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D7C40-0FBE-4FF7-B48C-0C86CE076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97B1B-F728-4DE4-A3A5-309C9F096FE1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411C8-1E51-44AA-82E3-A02132D04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58DD-1EEC-4404-ACF9-9A0D6B581EC5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6251B-5DB3-4BA9-9982-FC91A9F1D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5AFD-3C58-419C-85AB-E90E2A039CFB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01D8-057D-44F7-A388-FDADED4AF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5CCB9-40BD-4EBF-B405-934E7B9AE89A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01903-A726-43B4-B843-76AA657B3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54751-BE7D-4125-A78F-3BE6EE9ADFA9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1B5E4-1CAD-4CDF-BFFF-62DDF554A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89E6E-D16C-4CD0-ACAE-3BF7B0AFA52C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670DE-9D8B-49F4-B216-7007EFC17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43549-68F0-483B-BC51-8E3866E8A02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8E20-11A2-46B7-9343-D883F86D0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DB867-4EC7-4AE8-9FE3-2F17C590C106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9470-E10A-4ED0-B6D2-D68A41901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3DE9F-747F-4D6E-A03E-C880DF0D789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341-2BAE-461C-9B3E-2A5653AAD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A31EA-A911-4010-B89E-6C88677F2A7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635F4-395D-446E-8F30-7C96F36F9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E0DD2-8082-4B61-A1DB-A19EA5A75E02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BC6FD-6A1B-4849-AF51-1C4EFCA83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3B6FB-485D-47A7-B716-A9E638653E78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02075-53D8-4DF0-B458-C0B3AE28E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4B788-28C8-44B2-8CA8-AC15541FA2E6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66E26-66AD-4E51-959F-723BEA8EB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C2493-1B4C-4AC1-BAC6-56DE7EA204D3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5812C-7E29-4BCA-A66C-2286E9074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B6A8-CCF6-438A-9D55-D7D9B5B7DED9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7D42D-7E78-42CF-ABF4-4DBE48ACA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008E3-1CA2-4495-8CCF-3495EE1A1F98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1555E-9476-4B2A-987B-432A1E127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D627A8-3DBC-4435-8323-6D1C85927C9F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383723-183C-45C4-8424-3F6675068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196B4AB-C8EE-4A5B-8D39-12EA94179F58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B9ED2C6-14B0-4C90-BCA1-0E0713AE7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473D-82C4-447C-8A17-1C1C6FB6B76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3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oleObject" Target="file:///C:\Documents%20and%20Settings\andy.strelcheck\Desktop\2013%20SA%20Landings%20March%20SAFMC%20meeting.xls!SA!R309C1:R318C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4" Type="http://schemas.openxmlformats.org/officeDocument/2006/relationships/oleObject" Target="file:///C:\Documents%20and%20Settings\andy.strelcheck\Desktop\2013%20SA%20Landings%20March%20SAFMC%20meeting.xls!SA!%5b2013%20SA%20Landings%20March%20SAFMC%20meeting.xls%5dSA%20Chart%201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8229600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Coastal Migratory </a:t>
            </a:r>
            <a:r>
              <a:rPr lang="en-US" sz="4000" b="1" dirty="0" err="1" smtClean="0">
                <a:solidFill>
                  <a:srgbClr val="002060"/>
                </a:solidFill>
              </a:rPr>
              <a:t>Pelagics</a:t>
            </a:r>
            <a:r>
              <a:rPr lang="en-US" sz="4000" b="1" dirty="0" smtClean="0">
                <a:solidFill>
                  <a:srgbClr val="002060"/>
                </a:solidFill>
              </a:rPr>
              <a:t> Recreational </a:t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>Landings Update </a:t>
            </a:r>
            <a:br>
              <a:rPr lang="en-US" sz="4000" b="1" dirty="0" smtClean="0">
                <a:solidFill>
                  <a:srgbClr val="002060"/>
                </a:solidFill>
              </a:rPr>
            </a:br>
            <a:endParaRPr lang="en-US" sz="4000" dirty="0" smtClean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4419600" cy="2133600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LAPP/DM Branch - SERO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and SEFSC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SAFMC Meeting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St. Simons Island, GA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Mar 4-8,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Gulf of Mexico Spanish Mackerel           </a:t>
            </a:r>
            <a:r>
              <a:rPr lang="en-US" dirty="0" err="1" smtClean="0"/>
              <a:t>Rec</a:t>
            </a:r>
            <a:r>
              <a:rPr lang="en-US" dirty="0" smtClean="0"/>
              <a:t> and </a:t>
            </a:r>
            <a:r>
              <a:rPr lang="en-US" dirty="0" err="1" smtClean="0"/>
              <a:t>Comm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90600" y="4572000"/>
            <a:ext cx="7162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* Area: </a:t>
            </a:r>
            <a:r>
              <a:rPr lang="en-US" sz="1200" b="1" dirty="0" err="1" smtClean="0"/>
              <a:t>wFL</a:t>
            </a:r>
            <a:r>
              <a:rPr lang="en-US" sz="1200" b="1" dirty="0" smtClean="0"/>
              <a:t>-TX</a:t>
            </a:r>
          </a:p>
          <a:p>
            <a:r>
              <a:rPr lang="en-US" sz="1200" b="1" dirty="0" smtClean="0"/>
              <a:t>* Fishing year </a:t>
            </a:r>
            <a:r>
              <a:rPr lang="en-US" sz="1200" b="1" dirty="0" smtClean="0"/>
              <a:t>– Apr 1-Mar 31</a:t>
            </a:r>
            <a:endParaRPr lang="en-US" sz="1200" b="1" dirty="0" smtClean="0"/>
          </a:p>
          <a:p>
            <a:r>
              <a:rPr lang="en-US" sz="1200" b="1" dirty="0" smtClean="0"/>
              <a:t>* MRFSS data </a:t>
            </a:r>
            <a:r>
              <a:rPr lang="en-US" sz="1200" b="1" dirty="0" err="1" smtClean="0"/>
              <a:t>unweighted</a:t>
            </a:r>
            <a:r>
              <a:rPr lang="en-US" sz="1200" b="1" dirty="0" smtClean="0"/>
              <a:t> est. through wave 6 2012; 2012 landings are preliminary and do not include HBS landings or high-use TPWD landings for 2012</a:t>
            </a:r>
          </a:p>
          <a:p>
            <a:r>
              <a:rPr lang="en-US" sz="1200" b="1" dirty="0" smtClean="0"/>
              <a:t>* MRFSS effort incomplete for 2012/2013 season; includes Apr 1-Dec 31 only</a:t>
            </a:r>
          </a:p>
          <a:p>
            <a:pPr marL="115888" indent="-115888"/>
            <a:r>
              <a:rPr lang="en-US" sz="1200" b="1" dirty="0" smtClean="0"/>
              <a:t>* </a:t>
            </a:r>
            <a:r>
              <a:rPr lang="en-US" sz="1200" b="1" dirty="0" err="1" smtClean="0"/>
              <a:t>Comm</a:t>
            </a:r>
            <a:r>
              <a:rPr lang="en-US" sz="1200" b="1" dirty="0" smtClean="0"/>
              <a:t> landings from SEFSC ACL database 2004-2011                                                                   and from quota monitoring in 2012</a:t>
            </a:r>
          </a:p>
          <a:p>
            <a:endParaRPr lang="en-US" sz="1200" b="1" dirty="0" smtClean="0"/>
          </a:p>
          <a:p>
            <a:endParaRPr lang="en-US" sz="1200" b="1" dirty="0"/>
          </a:p>
        </p:txBody>
      </p:sp>
      <p:grpSp>
        <p:nvGrpSpPr>
          <p:cNvPr id="2" name="Group 7"/>
          <p:cNvGrpSpPr/>
          <p:nvPr/>
        </p:nvGrpSpPr>
        <p:grpSpPr>
          <a:xfrm>
            <a:off x="5943600" y="5715000"/>
            <a:ext cx="3009900" cy="1029386"/>
            <a:chOff x="5943600" y="5715000"/>
            <a:chExt cx="3009900" cy="1029386"/>
          </a:xfrm>
        </p:grpSpPr>
        <p:sp>
          <p:nvSpPr>
            <p:cNvPr id="7" name="Freeform 6"/>
            <p:cNvSpPr/>
            <p:nvPr/>
          </p:nvSpPr>
          <p:spPr>
            <a:xfrm>
              <a:off x="6145823" y="6057900"/>
              <a:ext cx="1749669" cy="404446"/>
            </a:xfrm>
            <a:custGeom>
              <a:avLst/>
              <a:gdLst>
                <a:gd name="connsiteX0" fmla="*/ 0 w 1749669"/>
                <a:gd name="connsiteY0" fmla="*/ 211015 h 404446"/>
                <a:gd name="connsiteX1" fmla="*/ 562708 w 1749669"/>
                <a:gd name="connsiteY1" fmla="*/ 404446 h 404446"/>
                <a:gd name="connsiteX2" fmla="*/ 1406769 w 1749669"/>
                <a:gd name="connsiteY2" fmla="*/ 378069 h 404446"/>
                <a:gd name="connsiteX3" fmla="*/ 1749669 w 1749669"/>
                <a:gd name="connsiteY3" fmla="*/ 193431 h 404446"/>
                <a:gd name="connsiteX4" fmla="*/ 1046285 w 1749669"/>
                <a:gd name="connsiteY4" fmla="*/ 0 h 404446"/>
                <a:gd name="connsiteX5" fmla="*/ 184639 w 1749669"/>
                <a:gd name="connsiteY5" fmla="*/ 52754 h 404446"/>
                <a:gd name="connsiteX6" fmla="*/ 0 w 1749669"/>
                <a:gd name="connsiteY6" fmla="*/ 211015 h 404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9669" h="404446">
                  <a:moveTo>
                    <a:pt x="0" y="211015"/>
                  </a:moveTo>
                  <a:lnTo>
                    <a:pt x="562708" y="404446"/>
                  </a:lnTo>
                  <a:lnTo>
                    <a:pt x="1406769" y="378069"/>
                  </a:lnTo>
                  <a:lnTo>
                    <a:pt x="1749669" y="193431"/>
                  </a:lnTo>
                  <a:lnTo>
                    <a:pt x="1046285" y="0"/>
                  </a:lnTo>
                  <a:lnTo>
                    <a:pt x="184639" y="52754"/>
                  </a:lnTo>
                  <a:lnTo>
                    <a:pt x="0" y="2110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9555" name="Picture 3" descr="http://floridasportfishing.com/magazine/images/stories/species/cero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3600" y="5715000"/>
              <a:ext cx="3009900" cy="1029386"/>
            </a:xfrm>
            <a:prstGeom prst="rect">
              <a:avLst/>
            </a:prstGeom>
            <a:noFill/>
          </p:spPr>
        </p:pic>
      </p:grpSp>
      <p:graphicFrame>
        <p:nvGraphicFramePr>
          <p:cNvPr id="359427" name="Object 3"/>
          <p:cNvGraphicFramePr>
            <a:graphicFrameLocks noChangeAspect="1"/>
          </p:cNvGraphicFramePr>
          <p:nvPr/>
        </p:nvGraphicFramePr>
        <p:xfrm>
          <a:off x="838200" y="1447800"/>
          <a:ext cx="7381165" cy="3090863"/>
        </p:xfrm>
        <a:graphic>
          <a:graphicData uri="http://schemas.openxmlformats.org/presentationml/2006/ole">
            <p:oleObj spid="_x0000_s359431" name="Worksheet" r:id="rId4" imgW="4572000" imgH="191448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Gulf of Mexico Spanish Mackerel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838200" y="1219200"/>
          <a:ext cx="7377113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95400" y="5257800"/>
            <a:ext cx="40586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Combined ACL for commercial and recreational</a:t>
            </a:r>
            <a:endParaRPr lang="en-US" sz="1400" dirty="0"/>
          </a:p>
        </p:txBody>
      </p:sp>
      <p:grpSp>
        <p:nvGrpSpPr>
          <p:cNvPr id="13" name="Group 7"/>
          <p:cNvGrpSpPr/>
          <p:nvPr/>
        </p:nvGrpSpPr>
        <p:grpSpPr>
          <a:xfrm>
            <a:off x="5943600" y="5715000"/>
            <a:ext cx="3009900" cy="1029386"/>
            <a:chOff x="5943600" y="5715000"/>
            <a:chExt cx="3009900" cy="1029386"/>
          </a:xfrm>
        </p:grpSpPr>
        <p:sp>
          <p:nvSpPr>
            <p:cNvPr id="14" name="Freeform 13"/>
            <p:cNvSpPr/>
            <p:nvPr/>
          </p:nvSpPr>
          <p:spPr>
            <a:xfrm>
              <a:off x="6145823" y="6057900"/>
              <a:ext cx="1749669" cy="404446"/>
            </a:xfrm>
            <a:custGeom>
              <a:avLst/>
              <a:gdLst>
                <a:gd name="connsiteX0" fmla="*/ 0 w 1749669"/>
                <a:gd name="connsiteY0" fmla="*/ 211015 h 404446"/>
                <a:gd name="connsiteX1" fmla="*/ 562708 w 1749669"/>
                <a:gd name="connsiteY1" fmla="*/ 404446 h 404446"/>
                <a:gd name="connsiteX2" fmla="*/ 1406769 w 1749669"/>
                <a:gd name="connsiteY2" fmla="*/ 378069 h 404446"/>
                <a:gd name="connsiteX3" fmla="*/ 1749669 w 1749669"/>
                <a:gd name="connsiteY3" fmla="*/ 193431 h 404446"/>
                <a:gd name="connsiteX4" fmla="*/ 1046285 w 1749669"/>
                <a:gd name="connsiteY4" fmla="*/ 0 h 404446"/>
                <a:gd name="connsiteX5" fmla="*/ 184639 w 1749669"/>
                <a:gd name="connsiteY5" fmla="*/ 52754 h 404446"/>
                <a:gd name="connsiteX6" fmla="*/ 0 w 1749669"/>
                <a:gd name="connsiteY6" fmla="*/ 211015 h 404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9669" h="404446">
                  <a:moveTo>
                    <a:pt x="0" y="211015"/>
                  </a:moveTo>
                  <a:lnTo>
                    <a:pt x="562708" y="404446"/>
                  </a:lnTo>
                  <a:lnTo>
                    <a:pt x="1406769" y="378069"/>
                  </a:lnTo>
                  <a:lnTo>
                    <a:pt x="1749669" y="193431"/>
                  </a:lnTo>
                  <a:lnTo>
                    <a:pt x="1046285" y="0"/>
                  </a:lnTo>
                  <a:lnTo>
                    <a:pt x="184639" y="52754"/>
                  </a:lnTo>
                  <a:lnTo>
                    <a:pt x="0" y="2110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3" descr="http://floridasportfishing.com/magazine/images/stories/species/cero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3600" y="5715000"/>
              <a:ext cx="3009900" cy="102938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South Atlantic Cobia </a:t>
            </a:r>
            <a:br>
              <a:rPr lang="en-US" dirty="0" smtClean="0"/>
            </a:br>
            <a:r>
              <a:rPr lang="en-US" dirty="0" err="1" smtClean="0"/>
              <a:t>Rec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90600" y="4572000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* Area: </a:t>
            </a:r>
            <a:r>
              <a:rPr lang="en-US" sz="1200" b="1" dirty="0" err="1" smtClean="0"/>
              <a:t>eFL</a:t>
            </a:r>
            <a:r>
              <a:rPr lang="en-US" sz="1200" b="1" dirty="0" smtClean="0"/>
              <a:t>-NC</a:t>
            </a:r>
          </a:p>
          <a:p>
            <a:r>
              <a:rPr lang="en-US" sz="1200" b="1" dirty="0" smtClean="0"/>
              <a:t>* Fishing year – Jan 1-Dec 31</a:t>
            </a:r>
          </a:p>
          <a:p>
            <a:r>
              <a:rPr lang="en-US" sz="1200" b="1" dirty="0" smtClean="0"/>
              <a:t>* MRFSS data </a:t>
            </a:r>
            <a:r>
              <a:rPr lang="en-US" sz="1200" b="1" dirty="0" err="1" smtClean="0"/>
              <a:t>unweighted</a:t>
            </a:r>
            <a:r>
              <a:rPr lang="en-US" sz="1200" b="1" dirty="0" smtClean="0"/>
              <a:t> est. through wave 6 2012; 2012 landings are preliminary and do not include HBS landings</a:t>
            </a:r>
          </a:p>
          <a:p>
            <a:endParaRPr lang="en-US" sz="1200" b="1" dirty="0" smtClean="0"/>
          </a:p>
          <a:p>
            <a:endParaRPr lang="en-US" sz="1200" b="1" dirty="0"/>
          </a:p>
        </p:txBody>
      </p:sp>
      <p:graphicFrame>
        <p:nvGraphicFramePr>
          <p:cNvPr id="360451" name="Object 3"/>
          <p:cNvGraphicFramePr>
            <a:graphicFrameLocks noChangeAspect="1"/>
          </p:cNvGraphicFramePr>
          <p:nvPr/>
        </p:nvGraphicFramePr>
        <p:xfrm>
          <a:off x="1066800" y="1371600"/>
          <a:ext cx="6444422" cy="3167063"/>
        </p:xfrm>
        <a:graphic>
          <a:graphicData uri="http://schemas.openxmlformats.org/presentationml/2006/ole">
            <p:oleObj spid="_x0000_s360455" name="Worksheet" r:id="rId3" imgW="3895689" imgH="1914487" progId="Excel.Sheet.8">
              <p:embed/>
            </p:oleObj>
          </a:graphicData>
        </a:graphic>
      </p:graphicFrame>
      <p:pic>
        <p:nvPicPr>
          <p:cNvPr id="360453" name="Picture 5" descr="http://upload.wikimedia.org/wikipedia/commons/thumb/e/ee/Rachycentron_canadum.png/240px-Rachycentron_canadu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5105400"/>
            <a:ext cx="3124200" cy="1887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South Atlantic Cobia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609600" y="1219200"/>
          <a:ext cx="7896225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5" descr="http://upload.wikimedia.org/wikipedia/commons/thumb/e/ee/Rachycentron_canadum.png/240px-Rachycentron_canadu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5105400"/>
            <a:ext cx="3124200" cy="1887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Gulf of Mexico Cobia </a:t>
            </a:r>
            <a:br>
              <a:rPr lang="en-US" dirty="0" smtClean="0"/>
            </a:br>
            <a:r>
              <a:rPr lang="en-US" dirty="0" err="1" smtClean="0"/>
              <a:t>Rec</a:t>
            </a:r>
            <a:r>
              <a:rPr lang="en-US" dirty="0" smtClean="0"/>
              <a:t> and </a:t>
            </a:r>
            <a:r>
              <a:rPr lang="en-US" dirty="0" err="1" smtClean="0"/>
              <a:t>Comm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90600" y="4572000"/>
            <a:ext cx="716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* Area: </a:t>
            </a:r>
            <a:r>
              <a:rPr lang="en-US" sz="1200" b="1" dirty="0" err="1" smtClean="0"/>
              <a:t>wFL</a:t>
            </a:r>
            <a:r>
              <a:rPr lang="en-US" sz="1200" b="1" dirty="0" smtClean="0"/>
              <a:t>-TX</a:t>
            </a:r>
          </a:p>
          <a:p>
            <a:r>
              <a:rPr lang="en-US" sz="1200" b="1" dirty="0" smtClean="0"/>
              <a:t>* Fishing year – Jan 1-Dec 31</a:t>
            </a:r>
          </a:p>
          <a:p>
            <a:r>
              <a:rPr lang="en-US" sz="1200" b="1" dirty="0" smtClean="0"/>
              <a:t>* MRFSS data </a:t>
            </a:r>
            <a:r>
              <a:rPr lang="en-US" sz="1200" b="1" dirty="0" err="1" smtClean="0"/>
              <a:t>unweighted</a:t>
            </a:r>
            <a:r>
              <a:rPr lang="en-US" sz="1200" b="1" dirty="0" smtClean="0"/>
              <a:t> est. through wave 6 2012; 2012 landings are preliminary and do not include HBS landings or high-use TPWD landings</a:t>
            </a:r>
          </a:p>
          <a:p>
            <a:r>
              <a:rPr lang="en-US" sz="1200" b="1" dirty="0" smtClean="0"/>
              <a:t>* </a:t>
            </a:r>
            <a:r>
              <a:rPr lang="en-US" sz="1200" b="1" dirty="0" err="1" smtClean="0"/>
              <a:t>Comm</a:t>
            </a:r>
            <a:r>
              <a:rPr lang="en-US" sz="1200" b="1" dirty="0" smtClean="0"/>
              <a:t> landings from SEFSC ACL database 2004-2011 and from </a:t>
            </a:r>
          </a:p>
          <a:p>
            <a:r>
              <a:rPr lang="en-US" sz="1200" b="1" dirty="0" smtClean="0"/>
              <a:t>   quota monitoring in 2012</a:t>
            </a:r>
          </a:p>
          <a:p>
            <a:endParaRPr lang="en-US" sz="1200" b="1" dirty="0" smtClean="0"/>
          </a:p>
          <a:p>
            <a:endParaRPr lang="en-US" sz="1200" b="1" dirty="0"/>
          </a:p>
        </p:txBody>
      </p:sp>
      <p:graphicFrame>
        <p:nvGraphicFramePr>
          <p:cNvPr id="361474" name="Object 2"/>
          <p:cNvGraphicFramePr>
            <a:graphicFrameLocks noChangeAspect="1"/>
          </p:cNvGraphicFramePr>
          <p:nvPr/>
        </p:nvGraphicFramePr>
        <p:xfrm>
          <a:off x="914400" y="1600200"/>
          <a:ext cx="7086600" cy="2967514"/>
        </p:xfrm>
        <a:graphic>
          <a:graphicData uri="http://schemas.openxmlformats.org/presentationml/2006/ole">
            <p:oleObj spid="_x0000_s361478" name="Worksheet" r:id="rId3" imgW="4572000" imgH="1914487" progId="Excel.Sheet.8">
              <p:embed/>
            </p:oleObj>
          </a:graphicData>
        </a:graphic>
      </p:graphicFrame>
      <p:pic>
        <p:nvPicPr>
          <p:cNvPr id="8" name="Picture 5" descr="http://upload.wikimedia.org/wikipedia/commons/thumb/e/ee/Rachycentron_canadum.png/240px-Rachycentron_canadu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5105400"/>
            <a:ext cx="3124200" cy="1887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Gulf of Mexico Cobia</a:t>
            </a:r>
            <a:endParaRPr lang="en-US" dirty="0"/>
          </a:p>
        </p:txBody>
      </p:sp>
      <p:pic>
        <p:nvPicPr>
          <p:cNvPr id="4" name="Picture 5" descr="http://upload.wikimedia.org/wikipedia/commons/thumb/e/ee/Rachycentron_canadum.png/240px-Rachycentron_canad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5257800"/>
            <a:ext cx="3124200" cy="1887539"/>
          </a:xfrm>
          <a:prstGeom prst="rect">
            <a:avLst/>
          </a:prstGeom>
          <a:noFill/>
        </p:spPr>
      </p:pic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609600" y="1219200"/>
          <a:ext cx="7896225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Notes on Landings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 rtlCol="0">
            <a:normAutofit/>
          </a:bodyPr>
          <a:lstStyle/>
          <a:p>
            <a:pPr lvl="0" eaLnBrk="1" hangingPunct="1">
              <a:defRPr/>
            </a:pPr>
            <a:endParaRPr lang="en-US" sz="13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8288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524000"/>
            <a:ext cx="7620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ea typeface="ヒラギノ角ゴ Pro W3"/>
              </a:rPr>
              <a:t>The Council and NMFS are </a:t>
            </a:r>
            <a:r>
              <a:rPr lang="en-US" sz="2400" dirty="0">
                <a:latin typeface="+mn-lt"/>
                <a:ea typeface="ヒラギノ角ゴ Pro W3"/>
              </a:rPr>
              <a:t>still in the process of converting ACLs/Quotas </a:t>
            </a:r>
            <a:r>
              <a:rPr lang="en-US" sz="2400" dirty="0" smtClean="0">
                <a:latin typeface="+mn-lt"/>
                <a:ea typeface="ヒラギノ角ゴ Pro W3"/>
              </a:rPr>
              <a:t>based on MRIP estimates;  landings presented here are based on MRFSS estimates. </a:t>
            </a:r>
            <a:endParaRPr lang="en-US" sz="2400" dirty="0">
              <a:latin typeface="+mn-lt"/>
              <a:ea typeface="ヒラギノ角ゴ Pro W3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2400" dirty="0" smtClean="0">
              <a:latin typeface="+mn-lt"/>
              <a:ea typeface="ヒラギノ角ゴ Pro W3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ea typeface="ヒラギノ角ゴ Pro W3"/>
              </a:rPr>
              <a:t>Landings estimates were updated by NMFS SERO to be consistent with ACL monitoring (e.g., post-stratification of estimates) and include data through wave 6, 2012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2400" dirty="0" smtClean="0">
              <a:latin typeface="+mn-lt"/>
              <a:ea typeface="ヒラギノ角ゴ Pro W3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ea typeface="ヒラギノ角ゴ Pro W3"/>
              </a:rPr>
              <a:t>2012 headboat landings are not included for CMP species</a:t>
            </a:r>
            <a:endParaRPr lang="en-US" sz="2400" dirty="0">
              <a:latin typeface="+mn-lt"/>
              <a:ea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Coastal Migratory </a:t>
            </a:r>
            <a:r>
              <a:rPr lang="en-US" dirty="0" err="1" smtClean="0"/>
              <a:t>Pelagics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2012/13 Landings and ACLs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657600"/>
            <a:ext cx="81067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 South </a:t>
            </a:r>
            <a:r>
              <a:rPr lang="en-US" sz="1000" dirty="0" smtClean="0"/>
              <a:t>Atlantic </a:t>
            </a:r>
            <a:r>
              <a:rPr lang="en-US" sz="1000" dirty="0" smtClean="0"/>
              <a:t> king </a:t>
            </a:r>
            <a:r>
              <a:rPr lang="en-US" sz="1000" dirty="0" smtClean="0"/>
              <a:t>and Spanish mackerel landings from both S. Atlantic and </a:t>
            </a:r>
            <a:r>
              <a:rPr lang="en-US" sz="1000" dirty="0" smtClean="0"/>
              <a:t>Mid-Atlantic</a:t>
            </a:r>
          </a:p>
          <a:p>
            <a:r>
              <a:rPr lang="en-US" sz="1000" dirty="0" smtClean="0"/>
              <a:t>* Gulf cobia and Spanish mackerel landings include both commercial and recreational landings; ACLs are based on combined commercial + </a:t>
            </a:r>
          </a:p>
          <a:p>
            <a:r>
              <a:rPr lang="en-US" sz="1000" dirty="0" smtClean="0"/>
              <a:t> </a:t>
            </a:r>
            <a:r>
              <a:rPr lang="en-US" sz="1000" dirty="0" smtClean="0"/>
              <a:t>  recreational landings</a:t>
            </a:r>
            <a:endParaRPr lang="en-US" sz="1000" dirty="0" smtClean="0"/>
          </a:p>
        </p:txBody>
      </p:sp>
      <p:pic>
        <p:nvPicPr>
          <p:cNvPr id="34509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610600" cy="200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South Atlantic King Mackerel </a:t>
            </a:r>
            <a:r>
              <a:rPr lang="en-US" dirty="0" err="1" smtClean="0"/>
              <a:t>Rec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90600" y="4572000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* Area</a:t>
            </a:r>
            <a:r>
              <a:rPr lang="en-US" sz="1200" b="1" dirty="0"/>
              <a:t>: </a:t>
            </a:r>
            <a:r>
              <a:rPr lang="en-US" sz="1200" b="1" dirty="0" smtClean="0"/>
              <a:t>NY to </a:t>
            </a:r>
            <a:r>
              <a:rPr lang="en-US" sz="1200" b="1" dirty="0" err="1" smtClean="0"/>
              <a:t>eFL</a:t>
            </a:r>
            <a:r>
              <a:rPr lang="en-US" sz="1200" b="1" dirty="0" smtClean="0"/>
              <a:t> </a:t>
            </a:r>
          </a:p>
          <a:p>
            <a:r>
              <a:rPr lang="en-US" sz="1200" b="1" dirty="0" smtClean="0"/>
              <a:t>* Fishing year - Mar 1-Feb 28</a:t>
            </a:r>
          </a:p>
          <a:p>
            <a:r>
              <a:rPr lang="en-US" sz="1200" b="1" dirty="0" smtClean="0"/>
              <a:t>* MRFSS data </a:t>
            </a:r>
            <a:r>
              <a:rPr lang="en-US" sz="1200" b="1" dirty="0" err="1" smtClean="0"/>
              <a:t>unweighted</a:t>
            </a:r>
            <a:r>
              <a:rPr lang="en-US" sz="1200" b="1" dirty="0" smtClean="0"/>
              <a:t> est. through wave 6 2012; 2012 landings are preliminary and do not include HBS landings for 2012</a:t>
            </a:r>
          </a:p>
          <a:p>
            <a:endParaRPr lang="en-US" sz="1200" b="1" dirty="0"/>
          </a:p>
          <a:p>
            <a:endParaRPr lang="en-US" sz="12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5638800" y="5674767"/>
            <a:ext cx="3390900" cy="1030834"/>
            <a:chOff x="5638800" y="5674767"/>
            <a:chExt cx="3390900" cy="1030834"/>
          </a:xfrm>
        </p:grpSpPr>
        <p:sp>
          <p:nvSpPr>
            <p:cNvPr id="7" name="Freeform 6"/>
            <p:cNvSpPr/>
            <p:nvPr/>
          </p:nvSpPr>
          <p:spPr>
            <a:xfrm>
              <a:off x="5855677" y="6013938"/>
              <a:ext cx="2373923" cy="430824"/>
            </a:xfrm>
            <a:custGeom>
              <a:avLst/>
              <a:gdLst>
                <a:gd name="connsiteX0" fmla="*/ 0 w 2373923"/>
                <a:gd name="connsiteY0" fmla="*/ 184639 h 430824"/>
                <a:gd name="connsiteX1" fmla="*/ 553915 w 2373923"/>
                <a:gd name="connsiteY1" fmla="*/ 378070 h 430824"/>
                <a:gd name="connsiteX2" fmla="*/ 914400 w 2373923"/>
                <a:gd name="connsiteY2" fmla="*/ 430824 h 430824"/>
                <a:gd name="connsiteX3" fmla="*/ 2373923 w 2373923"/>
                <a:gd name="connsiteY3" fmla="*/ 184639 h 430824"/>
                <a:gd name="connsiteX4" fmla="*/ 1090246 w 2373923"/>
                <a:gd name="connsiteY4" fmla="*/ 0 h 430824"/>
                <a:gd name="connsiteX5" fmla="*/ 430823 w 2373923"/>
                <a:gd name="connsiteY5" fmla="*/ 26377 h 430824"/>
                <a:gd name="connsiteX6" fmla="*/ 0 w 2373923"/>
                <a:gd name="connsiteY6" fmla="*/ 184639 h 430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73923" h="430824">
                  <a:moveTo>
                    <a:pt x="0" y="184639"/>
                  </a:moveTo>
                  <a:lnTo>
                    <a:pt x="553915" y="378070"/>
                  </a:lnTo>
                  <a:lnTo>
                    <a:pt x="914400" y="430824"/>
                  </a:lnTo>
                  <a:lnTo>
                    <a:pt x="2373923" y="184639"/>
                  </a:lnTo>
                  <a:lnTo>
                    <a:pt x="1090246" y="0"/>
                  </a:lnTo>
                  <a:lnTo>
                    <a:pt x="430823" y="26377"/>
                  </a:lnTo>
                  <a:lnTo>
                    <a:pt x="0" y="1846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0579" name="Picture 3" descr="http://floridasportfishing.com/magazine/images/stories/species/king-mackerel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5674767"/>
              <a:ext cx="3390900" cy="1030834"/>
            </a:xfrm>
            <a:prstGeom prst="rect">
              <a:avLst/>
            </a:prstGeom>
            <a:noFill/>
          </p:spPr>
        </p:pic>
      </p:grpSp>
      <p:graphicFrame>
        <p:nvGraphicFramePr>
          <p:cNvPr id="280580" name="Object 4"/>
          <p:cNvGraphicFramePr>
            <a:graphicFrameLocks noChangeAspect="1"/>
          </p:cNvGraphicFramePr>
          <p:nvPr/>
        </p:nvGraphicFramePr>
        <p:xfrm>
          <a:off x="1066800" y="1433074"/>
          <a:ext cx="6705600" cy="3105589"/>
        </p:xfrm>
        <a:graphic>
          <a:graphicData uri="http://schemas.openxmlformats.org/presentationml/2006/ole">
            <p:oleObj spid="_x0000_s280584" name="Worksheet" r:id="rId4" imgW="4133778" imgH="1914487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South Atlantic King Mackerel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638800" y="5674767"/>
            <a:ext cx="3390900" cy="1030834"/>
            <a:chOff x="5638800" y="5674767"/>
            <a:chExt cx="3390900" cy="1030834"/>
          </a:xfrm>
        </p:grpSpPr>
        <p:sp>
          <p:nvSpPr>
            <p:cNvPr id="5" name="Freeform 4"/>
            <p:cNvSpPr/>
            <p:nvPr/>
          </p:nvSpPr>
          <p:spPr>
            <a:xfrm>
              <a:off x="5855677" y="6013938"/>
              <a:ext cx="2373923" cy="430824"/>
            </a:xfrm>
            <a:custGeom>
              <a:avLst/>
              <a:gdLst>
                <a:gd name="connsiteX0" fmla="*/ 0 w 2373923"/>
                <a:gd name="connsiteY0" fmla="*/ 184639 h 430824"/>
                <a:gd name="connsiteX1" fmla="*/ 553915 w 2373923"/>
                <a:gd name="connsiteY1" fmla="*/ 378070 h 430824"/>
                <a:gd name="connsiteX2" fmla="*/ 914400 w 2373923"/>
                <a:gd name="connsiteY2" fmla="*/ 430824 h 430824"/>
                <a:gd name="connsiteX3" fmla="*/ 2373923 w 2373923"/>
                <a:gd name="connsiteY3" fmla="*/ 184639 h 430824"/>
                <a:gd name="connsiteX4" fmla="*/ 1090246 w 2373923"/>
                <a:gd name="connsiteY4" fmla="*/ 0 h 430824"/>
                <a:gd name="connsiteX5" fmla="*/ 430823 w 2373923"/>
                <a:gd name="connsiteY5" fmla="*/ 26377 h 430824"/>
                <a:gd name="connsiteX6" fmla="*/ 0 w 2373923"/>
                <a:gd name="connsiteY6" fmla="*/ 184639 h 430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73923" h="430824">
                  <a:moveTo>
                    <a:pt x="0" y="184639"/>
                  </a:moveTo>
                  <a:lnTo>
                    <a:pt x="553915" y="378070"/>
                  </a:lnTo>
                  <a:lnTo>
                    <a:pt x="914400" y="430824"/>
                  </a:lnTo>
                  <a:lnTo>
                    <a:pt x="2373923" y="184639"/>
                  </a:lnTo>
                  <a:lnTo>
                    <a:pt x="1090246" y="0"/>
                  </a:lnTo>
                  <a:lnTo>
                    <a:pt x="430823" y="26377"/>
                  </a:lnTo>
                  <a:lnTo>
                    <a:pt x="0" y="1846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3" descr="http://floridasportfishing.com/magazine/images/stories/species/king-mackerel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5674767"/>
              <a:ext cx="3390900" cy="1030834"/>
            </a:xfrm>
            <a:prstGeom prst="rect">
              <a:avLst/>
            </a:prstGeom>
            <a:noFill/>
          </p:spPr>
        </p:pic>
      </p:grpSp>
      <p:graphicFrame>
        <p:nvGraphicFramePr>
          <p:cNvPr id="315393" name="Object 1"/>
          <p:cNvGraphicFramePr>
            <a:graphicFrameLocks noChangeAspect="1"/>
          </p:cNvGraphicFramePr>
          <p:nvPr/>
        </p:nvGraphicFramePr>
        <p:xfrm>
          <a:off x="990600" y="1143000"/>
          <a:ext cx="6950788" cy="4038600"/>
        </p:xfrm>
        <a:graphic>
          <a:graphicData uri="http://schemas.openxmlformats.org/presentationml/2006/ole">
            <p:oleObj spid="_x0000_s315397" name="Worksheet" r:id="rId4" imgW="7229626" imgH="4200410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Gulf of Mexico King Mackerel </a:t>
            </a:r>
            <a:r>
              <a:rPr lang="en-US" dirty="0" err="1" smtClean="0"/>
              <a:t>Rec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90600" y="4572000"/>
            <a:ext cx="7162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* Area</a:t>
            </a:r>
            <a:r>
              <a:rPr lang="en-US" sz="1200" b="1" dirty="0"/>
              <a:t>: </a:t>
            </a:r>
            <a:r>
              <a:rPr lang="en-US" sz="1200" b="1" dirty="0" smtClean="0"/>
              <a:t>FL-TX</a:t>
            </a:r>
          </a:p>
          <a:p>
            <a:r>
              <a:rPr lang="en-US" sz="1200" b="1" dirty="0" smtClean="0"/>
              <a:t>* Fishing year – Jul 1-Jun 30</a:t>
            </a:r>
          </a:p>
          <a:p>
            <a:r>
              <a:rPr lang="en-US" sz="1200" b="1" dirty="0" smtClean="0"/>
              <a:t>* MRFSS data </a:t>
            </a:r>
            <a:r>
              <a:rPr lang="en-US" sz="1200" b="1" dirty="0" err="1" smtClean="0"/>
              <a:t>unweighted</a:t>
            </a:r>
            <a:r>
              <a:rPr lang="en-US" sz="1200" b="1" dirty="0" smtClean="0"/>
              <a:t> est. through wave 6 2012; 2012 landings are preliminary and do not include HBS landings or high-use TPWD landings for 2012</a:t>
            </a:r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/>
          </a:p>
        </p:txBody>
      </p:sp>
      <p:grpSp>
        <p:nvGrpSpPr>
          <p:cNvPr id="2" name="Group 7"/>
          <p:cNvGrpSpPr/>
          <p:nvPr/>
        </p:nvGrpSpPr>
        <p:grpSpPr>
          <a:xfrm>
            <a:off x="5638800" y="5674767"/>
            <a:ext cx="3390900" cy="1030834"/>
            <a:chOff x="5638800" y="5674767"/>
            <a:chExt cx="3390900" cy="1030834"/>
          </a:xfrm>
        </p:grpSpPr>
        <p:sp>
          <p:nvSpPr>
            <p:cNvPr id="7" name="Freeform 6"/>
            <p:cNvSpPr/>
            <p:nvPr/>
          </p:nvSpPr>
          <p:spPr>
            <a:xfrm>
              <a:off x="5855677" y="6013938"/>
              <a:ext cx="2373923" cy="430824"/>
            </a:xfrm>
            <a:custGeom>
              <a:avLst/>
              <a:gdLst>
                <a:gd name="connsiteX0" fmla="*/ 0 w 2373923"/>
                <a:gd name="connsiteY0" fmla="*/ 184639 h 430824"/>
                <a:gd name="connsiteX1" fmla="*/ 553915 w 2373923"/>
                <a:gd name="connsiteY1" fmla="*/ 378070 h 430824"/>
                <a:gd name="connsiteX2" fmla="*/ 914400 w 2373923"/>
                <a:gd name="connsiteY2" fmla="*/ 430824 h 430824"/>
                <a:gd name="connsiteX3" fmla="*/ 2373923 w 2373923"/>
                <a:gd name="connsiteY3" fmla="*/ 184639 h 430824"/>
                <a:gd name="connsiteX4" fmla="*/ 1090246 w 2373923"/>
                <a:gd name="connsiteY4" fmla="*/ 0 h 430824"/>
                <a:gd name="connsiteX5" fmla="*/ 430823 w 2373923"/>
                <a:gd name="connsiteY5" fmla="*/ 26377 h 430824"/>
                <a:gd name="connsiteX6" fmla="*/ 0 w 2373923"/>
                <a:gd name="connsiteY6" fmla="*/ 184639 h 430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73923" h="430824">
                  <a:moveTo>
                    <a:pt x="0" y="184639"/>
                  </a:moveTo>
                  <a:lnTo>
                    <a:pt x="553915" y="378070"/>
                  </a:lnTo>
                  <a:lnTo>
                    <a:pt x="914400" y="430824"/>
                  </a:lnTo>
                  <a:lnTo>
                    <a:pt x="2373923" y="184639"/>
                  </a:lnTo>
                  <a:lnTo>
                    <a:pt x="1090246" y="0"/>
                  </a:lnTo>
                  <a:lnTo>
                    <a:pt x="430823" y="26377"/>
                  </a:lnTo>
                  <a:lnTo>
                    <a:pt x="0" y="1846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0579" name="Picture 3" descr="http://floridasportfishing.com/magazine/images/stories/species/king-mackerel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5674767"/>
              <a:ext cx="3390900" cy="1030834"/>
            </a:xfrm>
            <a:prstGeom prst="rect">
              <a:avLst/>
            </a:prstGeom>
            <a:noFill/>
          </p:spPr>
        </p:pic>
      </p:grpSp>
      <p:graphicFrame>
        <p:nvGraphicFramePr>
          <p:cNvPr id="358403" name="Object 3"/>
          <p:cNvGraphicFramePr>
            <a:graphicFrameLocks noChangeAspect="1"/>
          </p:cNvGraphicFramePr>
          <p:nvPr/>
        </p:nvGraphicFramePr>
        <p:xfrm>
          <a:off x="1066800" y="1436634"/>
          <a:ext cx="6400800" cy="3145626"/>
        </p:xfrm>
        <a:graphic>
          <a:graphicData uri="http://schemas.openxmlformats.org/presentationml/2006/ole">
            <p:oleObj spid="_x0000_s358407" name="Worksheet" r:id="rId4" imgW="3895689" imgH="191448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Gulf of Mexico King Mackerel</a:t>
            </a:r>
            <a:endParaRPr lang="en-US" dirty="0"/>
          </a:p>
        </p:txBody>
      </p:sp>
      <p:grpSp>
        <p:nvGrpSpPr>
          <p:cNvPr id="2" name="Group 3"/>
          <p:cNvGrpSpPr/>
          <p:nvPr/>
        </p:nvGrpSpPr>
        <p:grpSpPr>
          <a:xfrm>
            <a:off x="5638800" y="5674767"/>
            <a:ext cx="3390900" cy="1030834"/>
            <a:chOff x="5638800" y="5674767"/>
            <a:chExt cx="3390900" cy="1030834"/>
          </a:xfrm>
        </p:grpSpPr>
        <p:sp>
          <p:nvSpPr>
            <p:cNvPr id="5" name="Freeform 4"/>
            <p:cNvSpPr/>
            <p:nvPr/>
          </p:nvSpPr>
          <p:spPr>
            <a:xfrm>
              <a:off x="5855677" y="6013938"/>
              <a:ext cx="2373923" cy="430824"/>
            </a:xfrm>
            <a:custGeom>
              <a:avLst/>
              <a:gdLst>
                <a:gd name="connsiteX0" fmla="*/ 0 w 2373923"/>
                <a:gd name="connsiteY0" fmla="*/ 184639 h 430824"/>
                <a:gd name="connsiteX1" fmla="*/ 553915 w 2373923"/>
                <a:gd name="connsiteY1" fmla="*/ 378070 h 430824"/>
                <a:gd name="connsiteX2" fmla="*/ 914400 w 2373923"/>
                <a:gd name="connsiteY2" fmla="*/ 430824 h 430824"/>
                <a:gd name="connsiteX3" fmla="*/ 2373923 w 2373923"/>
                <a:gd name="connsiteY3" fmla="*/ 184639 h 430824"/>
                <a:gd name="connsiteX4" fmla="*/ 1090246 w 2373923"/>
                <a:gd name="connsiteY4" fmla="*/ 0 h 430824"/>
                <a:gd name="connsiteX5" fmla="*/ 430823 w 2373923"/>
                <a:gd name="connsiteY5" fmla="*/ 26377 h 430824"/>
                <a:gd name="connsiteX6" fmla="*/ 0 w 2373923"/>
                <a:gd name="connsiteY6" fmla="*/ 184639 h 430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73923" h="430824">
                  <a:moveTo>
                    <a:pt x="0" y="184639"/>
                  </a:moveTo>
                  <a:lnTo>
                    <a:pt x="553915" y="378070"/>
                  </a:lnTo>
                  <a:lnTo>
                    <a:pt x="914400" y="430824"/>
                  </a:lnTo>
                  <a:lnTo>
                    <a:pt x="2373923" y="184639"/>
                  </a:lnTo>
                  <a:lnTo>
                    <a:pt x="1090246" y="0"/>
                  </a:lnTo>
                  <a:lnTo>
                    <a:pt x="430823" y="26377"/>
                  </a:lnTo>
                  <a:lnTo>
                    <a:pt x="0" y="1846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3" descr="http://floridasportfishing.com/magazine/images/stories/species/king-mackerel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5674767"/>
              <a:ext cx="3390900" cy="1030834"/>
            </a:xfrm>
            <a:prstGeom prst="rect">
              <a:avLst/>
            </a:prstGeom>
            <a:noFill/>
          </p:spPr>
        </p:pic>
      </p:grp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685800" y="1219200"/>
          <a:ext cx="7605713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" y="5486400"/>
            <a:ext cx="4727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MRFSS effort and landings for 2012/13 are incomplete; </a:t>
            </a:r>
          </a:p>
          <a:p>
            <a:pPr marL="115888" indent="-115888"/>
            <a:r>
              <a:rPr lang="en-US" sz="1400" dirty="0" smtClean="0"/>
              <a:t>	only includes data from July 1-Dec 31, 2012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South Atlantic Spanish Mackerel </a:t>
            </a:r>
            <a:r>
              <a:rPr lang="en-US" dirty="0" err="1" smtClean="0"/>
              <a:t>Rec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90600" y="4572000"/>
            <a:ext cx="7162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* Area</a:t>
            </a:r>
            <a:r>
              <a:rPr lang="en-US" sz="1200" b="1" dirty="0"/>
              <a:t>: </a:t>
            </a:r>
            <a:r>
              <a:rPr lang="en-US" sz="1200" b="1" dirty="0" smtClean="0"/>
              <a:t>NY to </a:t>
            </a:r>
            <a:r>
              <a:rPr lang="en-US" sz="1200" b="1" dirty="0" err="1" smtClean="0"/>
              <a:t>eFL</a:t>
            </a:r>
            <a:r>
              <a:rPr lang="en-US" sz="1200" b="1" dirty="0" smtClean="0"/>
              <a:t> </a:t>
            </a:r>
          </a:p>
          <a:p>
            <a:r>
              <a:rPr lang="en-US" sz="1200" b="1" dirty="0" smtClean="0"/>
              <a:t>* Fishing year - Mar 1-Feb 28</a:t>
            </a:r>
          </a:p>
          <a:p>
            <a:r>
              <a:rPr lang="en-US" sz="1200" b="1" dirty="0" smtClean="0"/>
              <a:t>* MRFSS data </a:t>
            </a:r>
            <a:r>
              <a:rPr lang="en-US" sz="1200" b="1" dirty="0" err="1" smtClean="0"/>
              <a:t>unweighted</a:t>
            </a:r>
            <a:r>
              <a:rPr lang="en-US" sz="1200" b="1" dirty="0" smtClean="0"/>
              <a:t> est. through wave 6 2012; 2012 landings are preliminary and do not include HBS landings for 2012</a:t>
            </a:r>
          </a:p>
          <a:p>
            <a:endParaRPr lang="en-US" sz="12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5943600" y="5715000"/>
            <a:ext cx="3009900" cy="1029386"/>
            <a:chOff x="5943600" y="5715000"/>
            <a:chExt cx="3009900" cy="1029386"/>
          </a:xfrm>
        </p:grpSpPr>
        <p:sp>
          <p:nvSpPr>
            <p:cNvPr id="7" name="Freeform 6"/>
            <p:cNvSpPr/>
            <p:nvPr/>
          </p:nvSpPr>
          <p:spPr>
            <a:xfrm>
              <a:off x="6145823" y="6057900"/>
              <a:ext cx="1749669" cy="404446"/>
            </a:xfrm>
            <a:custGeom>
              <a:avLst/>
              <a:gdLst>
                <a:gd name="connsiteX0" fmla="*/ 0 w 1749669"/>
                <a:gd name="connsiteY0" fmla="*/ 211015 h 404446"/>
                <a:gd name="connsiteX1" fmla="*/ 562708 w 1749669"/>
                <a:gd name="connsiteY1" fmla="*/ 404446 h 404446"/>
                <a:gd name="connsiteX2" fmla="*/ 1406769 w 1749669"/>
                <a:gd name="connsiteY2" fmla="*/ 378069 h 404446"/>
                <a:gd name="connsiteX3" fmla="*/ 1749669 w 1749669"/>
                <a:gd name="connsiteY3" fmla="*/ 193431 h 404446"/>
                <a:gd name="connsiteX4" fmla="*/ 1046285 w 1749669"/>
                <a:gd name="connsiteY4" fmla="*/ 0 h 404446"/>
                <a:gd name="connsiteX5" fmla="*/ 184639 w 1749669"/>
                <a:gd name="connsiteY5" fmla="*/ 52754 h 404446"/>
                <a:gd name="connsiteX6" fmla="*/ 0 w 1749669"/>
                <a:gd name="connsiteY6" fmla="*/ 211015 h 404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9669" h="404446">
                  <a:moveTo>
                    <a:pt x="0" y="211015"/>
                  </a:moveTo>
                  <a:lnTo>
                    <a:pt x="562708" y="404446"/>
                  </a:lnTo>
                  <a:lnTo>
                    <a:pt x="1406769" y="378069"/>
                  </a:lnTo>
                  <a:lnTo>
                    <a:pt x="1749669" y="193431"/>
                  </a:lnTo>
                  <a:lnTo>
                    <a:pt x="1046285" y="0"/>
                  </a:lnTo>
                  <a:lnTo>
                    <a:pt x="184639" y="52754"/>
                  </a:lnTo>
                  <a:lnTo>
                    <a:pt x="0" y="2110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9555" name="Picture 3" descr="http://floridasportfishing.com/magazine/images/stories/species/cero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3600" y="5715000"/>
              <a:ext cx="3009900" cy="1029386"/>
            </a:xfrm>
            <a:prstGeom prst="rect">
              <a:avLst/>
            </a:prstGeom>
            <a:noFill/>
          </p:spPr>
        </p:pic>
      </p:grpSp>
      <p:graphicFrame>
        <p:nvGraphicFramePr>
          <p:cNvPr id="279554" name="Object 2"/>
          <p:cNvGraphicFramePr>
            <a:graphicFrameLocks noChangeAspect="1"/>
          </p:cNvGraphicFramePr>
          <p:nvPr/>
        </p:nvGraphicFramePr>
        <p:xfrm>
          <a:off x="1066800" y="1295400"/>
          <a:ext cx="7002866" cy="3243263"/>
        </p:xfrm>
        <a:graphic>
          <a:graphicData uri="http://schemas.openxmlformats.org/presentationml/2006/ole">
            <p:oleObj spid="_x0000_s279558" name="Worksheet" r:id="rId4" imgW="4133778" imgH="191448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South Atlantic Spanish Mackerel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43600" y="5715000"/>
            <a:ext cx="3009900" cy="1029386"/>
            <a:chOff x="5943600" y="5715000"/>
            <a:chExt cx="3009900" cy="1029386"/>
          </a:xfrm>
        </p:grpSpPr>
        <p:sp>
          <p:nvSpPr>
            <p:cNvPr id="8" name="Freeform 7"/>
            <p:cNvSpPr/>
            <p:nvPr/>
          </p:nvSpPr>
          <p:spPr>
            <a:xfrm>
              <a:off x="6145823" y="6057900"/>
              <a:ext cx="1749669" cy="404446"/>
            </a:xfrm>
            <a:custGeom>
              <a:avLst/>
              <a:gdLst>
                <a:gd name="connsiteX0" fmla="*/ 0 w 1749669"/>
                <a:gd name="connsiteY0" fmla="*/ 211015 h 404446"/>
                <a:gd name="connsiteX1" fmla="*/ 562708 w 1749669"/>
                <a:gd name="connsiteY1" fmla="*/ 404446 h 404446"/>
                <a:gd name="connsiteX2" fmla="*/ 1406769 w 1749669"/>
                <a:gd name="connsiteY2" fmla="*/ 378069 h 404446"/>
                <a:gd name="connsiteX3" fmla="*/ 1749669 w 1749669"/>
                <a:gd name="connsiteY3" fmla="*/ 193431 h 404446"/>
                <a:gd name="connsiteX4" fmla="*/ 1046285 w 1749669"/>
                <a:gd name="connsiteY4" fmla="*/ 0 h 404446"/>
                <a:gd name="connsiteX5" fmla="*/ 184639 w 1749669"/>
                <a:gd name="connsiteY5" fmla="*/ 52754 h 404446"/>
                <a:gd name="connsiteX6" fmla="*/ 0 w 1749669"/>
                <a:gd name="connsiteY6" fmla="*/ 211015 h 404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9669" h="404446">
                  <a:moveTo>
                    <a:pt x="0" y="211015"/>
                  </a:moveTo>
                  <a:lnTo>
                    <a:pt x="562708" y="404446"/>
                  </a:lnTo>
                  <a:lnTo>
                    <a:pt x="1406769" y="378069"/>
                  </a:lnTo>
                  <a:lnTo>
                    <a:pt x="1749669" y="193431"/>
                  </a:lnTo>
                  <a:lnTo>
                    <a:pt x="1046285" y="0"/>
                  </a:lnTo>
                  <a:lnTo>
                    <a:pt x="184639" y="52754"/>
                  </a:lnTo>
                  <a:lnTo>
                    <a:pt x="0" y="2110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3" descr="http://floridasportfishing.com/magazine/images/stories/species/cero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3600" y="5715000"/>
              <a:ext cx="3009900" cy="1029386"/>
            </a:xfrm>
            <a:prstGeom prst="rect">
              <a:avLst/>
            </a:prstGeom>
            <a:noFill/>
          </p:spPr>
        </p:pic>
      </p:grp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914400" y="1219200"/>
          <a:ext cx="721995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</TotalTime>
  <Words>556</Words>
  <Application>Microsoft Office PowerPoint</Application>
  <PresentationFormat>On-screen Show (4:3)</PresentationFormat>
  <Paragraphs>66</Paragraphs>
  <Slides>16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4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Office Theme</vt:lpstr>
      <vt:lpstr>1_Office Theme</vt:lpstr>
      <vt:lpstr>Custom Design</vt:lpstr>
      <vt:lpstr>1_Custom Design</vt:lpstr>
      <vt:lpstr>C:\Documents and Settings\andy.strelcheck\Desktop\2013 SA Landings March SAFMC meeting.xls!SA!R309C1:R318C6</vt:lpstr>
      <vt:lpstr>C:\Documents and Settings\andy.strelcheck\Desktop\2013 SA Landings March SAFMC meeting.xls!SA![2013 SA Landings March SAFMC meeting.xls]SA Chart 14</vt:lpstr>
      <vt:lpstr>Worksheet</vt:lpstr>
      <vt:lpstr>Coastal Migratory Pelagics Recreational  Landings Update  </vt:lpstr>
      <vt:lpstr>Notes on Landings Data</vt:lpstr>
      <vt:lpstr>Coastal Migratory Pelagics  2012/13 Landings and ACLs</vt:lpstr>
      <vt:lpstr>South Atlantic King Mackerel Rec Landings (lbs ww)</vt:lpstr>
      <vt:lpstr>South Atlantic King Mackerel</vt:lpstr>
      <vt:lpstr>Gulf of Mexico King Mackerel Rec Landings (lbs ww)</vt:lpstr>
      <vt:lpstr>Gulf of Mexico King Mackerel</vt:lpstr>
      <vt:lpstr>South Atlantic Spanish Mackerel Rec Landings (lbs ww)</vt:lpstr>
      <vt:lpstr>South Atlantic Spanish Mackerel</vt:lpstr>
      <vt:lpstr>Gulf of Mexico Spanish Mackerel           Rec and Comm Landings (lbs ww)</vt:lpstr>
      <vt:lpstr>Gulf of Mexico Spanish Mackerel</vt:lpstr>
      <vt:lpstr>South Atlantic Cobia  Rec Landings (lbs ww)</vt:lpstr>
      <vt:lpstr>South Atlantic Cobia</vt:lpstr>
      <vt:lpstr>Gulf of Mexico Cobia  Rec and Comm Landings (lbs ww)</vt:lpstr>
      <vt:lpstr>Gulf of Mexico Cobia</vt:lpstr>
      <vt:lpstr>QUESTIONS?</vt:lpstr>
    </vt:vector>
  </TitlesOfParts>
  <Company>US DOC NOAA NMFS SERO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andy.strelcheck</dc:creator>
  <cp:lastModifiedBy>andy.strelcheck</cp:lastModifiedBy>
  <cp:revision>203</cp:revision>
  <dcterms:created xsi:type="dcterms:W3CDTF">2012-10-22T14:25:57Z</dcterms:created>
  <dcterms:modified xsi:type="dcterms:W3CDTF">2013-03-04T13:38:51Z</dcterms:modified>
</cp:coreProperties>
</file>