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78" r:id="rId4"/>
    <p:sldId id="259" r:id="rId5"/>
    <p:sldId id="275" r:id="rId6"/>
    <p:sldId id="276" r:id="rId7"/>
    <p:sldId id="258" r:id="rId8"/>
    <p:sldId id="264" r:id="rId9"/>
    <p:sldId id="287" r:id="rId10"/>
    <p:sldId id="262" r:id="rId11"/>
    <p:sldId id="283" r:id="rId12"/>
    <p:sldId id="284" r:id="rId13"/>
    <p:sldId id="260" r:id="rId14"/>
    <p:sldId id="281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" initials="t" lastIdx="2" clrIdx="0"/>
  <p:cmAuthor id="1" name="ReichertM" initials="M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5" autoAdjust="0"/>
    <p:restoredTop sz="98498" autoAdjust="0"/>
  </p:normalViewPr>
  <p:slideViewPr>
    <p:cSldViewPr>
      <p:cViewPr>
        <p:scale>
          <a:sx n="80" d="100"/>
          <a:sy n="80" d="100"/>
        </p:scale>
        <p:origin x="-13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BD4E1-7173-4D62-91E5-4D528AE676C1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DC5EE-E040-441B-B404-6D1E18E5D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000" baseline="0" dirty="0" smtClean="0"/>
          </a:p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D899-759F-4CBD-AC9D-E21334F31AEC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AEBF-3FBB-480D-9D7D-4B2D6EB8578F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1E-3AE0-4712-8FF9-A9C86FF0E8F7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5254-3537-4A3E-B28A-68CC23D185FC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FF8-40F2-4F15-84EA-741D0AABF414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D35-86F4-4363-9EEA-CA70F210DE3D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A7F-EC53-4DE3-A3DD-EA39E3E043B7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9BEB-5803-4B18-A261-B7F9E463A5E4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7475-6172-41FB-824B-E3FD4F7B8E09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579-1E57-40A3-9339-9E44030E875C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0676-A2A7-4124-A94A-8FDAA861C9AE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156A-BDEF-439F-B854-ED0C0B41B62C}" type="datetime1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E92E-DFB1-4138-94ED-F5F2D4AA3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3081" y="3934123"/>
            <a:ext cx="193783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Prepared by</a:t>
            </a:r>
            <a:r>
              <a:rPr lang="en-US" sz="2000" dirty="0" smtClean="0">
                <a:latin typeface="+mj-lt"/>
              </a:rPr>
              <a:t>: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Marcel Reichert</a:t>
            </a:r>
          </a:p>
          <a:p>
            <a:pPr algn="ctr"/>
            <a:r>
              <a:rPr lang="en-US" sz="2000" dirty="0" smtClean="0">
                <a:latin typeface="+mj-lt"/>
              </a:rPr>
              <a:t>Joseph Ballenger</a:t>
            </a:r>
          </a:p>
          <a:p>
            <a:pPr algn="ctr"/>
            <a:r>
              <a:rPr lang="en-US" sz="2000" dirty="0" smtClean="0">
                <a:latin typeface="+mj-lt"/>
              </a:rPr>
              <a:t>Tracey </a:t>
            </a:r>
            <a:r>
              <a:rPr lang="en-US" sz="2000" dirty="0" smtClean="0">
                <a:latin typeface="+mj-lt"/>
              </a:rPr>
              <a:t>Smart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DNR</a:t>
            </a:r>
            <a:endParaRPr lang="en-US" sz="24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279" y="838200"/>
            <a:ext cx="7765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Summary of fishery independent survey </a:t>
            </a:r>
          </a:p>
          <a:p>
            <a:pPr algn="ctr"/>
            <a:r>
              <a:rPr lang="en-US" sz="3600" dirty="0" smtClean="0">
                <a:latin typeface="+mj-lt"/>
              </a:rPr>
              <a:t>chevron trap CPUE data </a:t>
            </a:r>
          </a:p>
          <a:p>
            <a:pPr algn="ctr"/>
            <a:r>
              <a:rPr lang="en-US" sz="3600" dirty="0" smtClean="0">
                <a:latin typeface="+mj-lt"/>
              </a:rPr>
              <a:t>for black sea bass and red snapper</a:t>
            </a:r>
          </a:p>
          <a:p>
            <a:pPr algn="ctr"/>
            <a:r>
              <a:rPr lang="en-US" sz="3600" dirty="0" smtClean="0">
                <a:latin typeface="+mj-lt"/>
              </a:rPr>
              <a:t>1990 - 2011</a:t>
            </a:r>
            <a:endParaRPr lang="en-US" sz="3600" dirty="0">
              <a:latin typeface="+mj-lt"/>
            </a:endParaRPr>
          </a:p>
        </p:txBody>
      </p:sp>
      <p:pic>
        <p:nvPicPr>
          <p:cNvPr id="6" name="Picture 4" descr="\\Mrdnas\marmap\Habitat\2009\Cam3_2009_leg4\P05090116\DSCN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2819400" cy="2114438"/>
          </a:xfrm>
          <a:prstGeom prst="rect">
            <a:avLst/>
          </a:prstGeom>
          <a:noFill/>
        </p:spPr>
      </p:pic>
      <p:pic>
        <p:nvPicPr>
          <p:cNvPr id="7" name="Picture 5" descr="C:\Documents and Settings\ReichertM\My Documents\My Pictures\trap photos BSB\P05090577324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819400" cy="2114550"/>
          </a:xfrm>
          <a:prstGeom prst="rect">
            <a:avLst/>
          </a:prstGeom>
          <a:noFill/>
        </p:spPr>
      </p:pic>
      <p:pic>
        <p:nvPicPr>
          <p:cNvPr id="8" name="Picture 7" descr="DN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512" y="5562600"/>
            <a:ext cx="950976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57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red snapper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95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Relatively low numbers</a:t>
            </a:r>
          </a:p>
          <a:p>
            <a:r>
              <a:rPr lang="en-US" sz="2400" dirty="0" smtClean="0">
                <a:latin typeface="+mj-lt"/>
              </a:rPr>
              <a:t>MARMAP data not used for most recent SEDAR assessment due to  low catches and associated high variability.</a:t>
            </a:r>
          </a:p>
          <a:p>
            <a:r>
              <a:rPr lang="en-US" sz="2400" dirty="0" smtClean="0">
                <a:latin typeface="+mj-lt"/>
              </a:rPr>
              <a:t>Red Snapper: 15 – 74 m</a:t>
            </a: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Delta-GLM analysis:</a:t>
            </a:r>
          </a:p>
          <a:p>
            <a:pPr marL="739775" lvl="1" indent="-339725"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Location (lat-long): 6 strata: ≤29°, 30°… 33°,  ≥34° (6 strata)</a:t>
            </a:r>
          </a:p>
          <a:p>
            <a:pPr marL="739775" lvl="1" indent="-339725"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Depth: &lt;25m, 25-29, …….55-59, ≥60m (9 bins)</a:t>
            </a:r>
          </a:p>
          <a:p>
            <a:pPr marL="739775" lvl="1" indent="-339725"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Bottom water temperature: ≤ 20°C, 21-25°C, &gt;25°C (3 bins)</a:t>
            </a:r>
          </a:p>
          <a:p>
            <a:pPr marL="739775" lvl="1" indent="-339725"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 Date / season: Spring and Summer </a:t>
            </a:r>
          </a:p>
          <a:p>
            <a:pPr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5560" y="0"/>
            <a:ext cx="402844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N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171964" y="-152400"/>
          <a:ext cx="5743436" cy="7018804"/>
        </p:xfrm>
        <a:graphic>
          <a:graphicData uri="http://schemas.openxmlformats.org/presentationml/2006/ole">
            <p:oleObj spid="_x0000_s3073" name="SPW 11.0 Graph" r:id="rId4" imgW="6708600" imgH="816984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-2" t="25206" r="51649" b="16084"/>
          <a:stretch>
            <a:fillRect/>
          </a:stretch>
        </p:blipFill>
        <p:spPr bwMode="auto">
          <a:xfrm>
            <a:off x="0" y="1143000"/>
            <a:ext cx="2900415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 cstate="print"/>
          <a:srcRect l="38576" t="10776" r="21890" b="38579"/>
          <a:stretch>
            <a:fillRect/>
          </a:stretch>
        </p:blipFill>
        <p:spPr bwMode="auto">
          <a:xfrm>
            <a:off x="0" y="3733800"/>
            <a:ext cx="2895599" cy="202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N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839200" cy="1600200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Effect of SEFIS </a:t>
            </a:r>
            <a:r>
              <a:rPr lang="en-US" sz="2400" dirty="0" smtClean="0"/>
              <a:t>sampling on standardized (Delta-GLM) CPUE.</a:t>
            </a:r>
            <a:endParaRPr lang="en-US" sz="2400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Increase </a:t>
            </a:r>
            <a:r>
              <a:rPr lang="en-US" sz="2400" dirty="0" smtClean="0"/>
              <a:t>in effort important for Chevron trap CPUE for red snapper.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New efforts will also provide video CPUE.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 descr="R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85800"/>
            <a:ext cx="6807200" cy="322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893134"/>
            <a:ext cx="30127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 snapper normalized CPUE</a:t>
            </a:r>
            <a:endParaRPr lang="en-US" dirty="0"/>
          </a:p>
        </p:txBody>
      </p:sp>
      <p:pic>
        <p:nvPicPr>
          <p:cNvPr id="9" name="Picture 8" descr="DN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27432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Caveats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This is a summary overview.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Constraints and stratification for CPUE  </a:t>
            </a:r>
            <a:r>
              <a:rPr lang="en-US" sz="2400" dirty="0" smtClean="0"/>
              <a:t>may be </a:t>
            </a:r>
            <a:r>
              <a:rPr lang="en-US" sz="2400" dirty="0" smtClean="0"/>
              <a:t>different from those used </a:t>
            </a:r>
            <a:r>
              <a:rPr lang="en-US" sz="2400" dirty="0" smtClean="0"/>
              <a:t>in </a:t>
            </a:r>
            <a:r>
              <a:rPr lang="en-US" sz="2400" smtClean="0"/>
              <a:t>SEDAR assessments.</a:t>
            </a:r>
            <a:endParaRPr lang="en-US" sz="2400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Not an update of stock status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/>
              <a:t>		Such update would require</a:t>
            </a:r>
          </a:p>
          <a:p>
            <a:pPr marL="1371600" indent="-457200">
              <a:buClr>
                <a:schemeClr val="accent2">
                  <a:lumMod val="75000"/>
                </a:schemeClr>
              </a:buClr>
              <a:buSzPct val="60000"/>
              <a:buFont typeface="Constantia" pitchFamily="18" charset="0"/>
              <a:buChar char="—"/>
            </a:pPr>
            <a:r>
              <a:rPr lang="en-US" sz="2400" dirty="0" smtClean="0"/>
              <a:t>update of all indices, </a:t>
            </a:r>
          </a:p>
          <a:p>
            <a:pPr marL="1371600" indent="-457200">
              <a:buClr>
                <a:schemeClr val="accent2">
                  <a:lumMod val="75000"/>
                </a:schemeClr>
              </a:buClr>
              <a:buSzPct val="60000"/>
              <a:buFont typeface="Constantia" pitchFamily="18" charset="0"/>
              <a:buChar char="—"/>
            </a:pPr>
            <a:r>
              <a:rPr lang="en-US" sz="2400" dirty="0" smtClean="0"/>
              <a:t>update of age compositions for all data streams, and</a:t>
            </a:r>
          </a:p>
          <a:p>
            <a:pPr marL="1371600" indent="-457200">
              <a:buClr>
                <a:schemeClr val="accent2">
                  <a:lumMod val="75000"/>
                </a:schemeClr>
              </a:buClr>
              <a:buSzPct val="60000"/>
              <a:buFont typeface="Constantia" pitchFamily="18" charset="0"/>
              <a:buChar char="—"/>
            </a:pPr>
            <a:r>
              <a:rPr lang="en-US" sz="2400" dirty="0" smtClean="0"/>
              <a:t>assumption that all other parameters remained the same as in the last assessment.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DN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00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“Trends </a:t>
            </a:r>
            <a:r>
              <a:rPr lang="en-US" sz="2400" dirty="0" smtClean="0">
                <a:latin typeface="+mj-lt"/>
              </a:rPr>
              <a:t>Report</a:t>
            </a:r>
            <a:r>
              <a:rPr lang="en-US" sz="2400" dirty="0" smtClean="0">
                <a:latin typeface="+mj-lt"/>
              </a:rPr>
              <a:t>” </a:t>
            </a:r>
            <a:r>
              <a:rPr lang="en-US" sz="2400" dirty="0" smtClean="0">
                <a:latin typeface="+mj-lt"/>
              </a:rPr>
              <a:t>is </a:t>
            </a:r>
            <a:r>
              <a:rPr lang="en-US" sz="2400" dirty="0" smtClean="0">
                <a:latin typeface="+mj-lt"/>
              </a:rPr>
              <a:t>being  </a:t>
            </a:r>
            <a:r>
              <a:rPr lang="en-US" sz="2400" dirty="0" smtClean="0">
                <a:latin typeface="+mj-lt"/>
              </a:rPr>
              <a:t>completed and will </a:t>
            </a:r>
            <a:r>
              <a:rPr lang="en-US" sz="2400" dirty="0" smtClean="0">
                <a:latin typeface="+mj-lt"/>
              </a:rPr>
              <a:t>include  summaries of 3 gears and 24 species.</a:t>
            </a:r>
          </a:p>
          <a:p>
            <a:pPr marL="225425" indent="-225425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25425" indent="-225425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FI surveys can provide annual update of trap (and </a:t>
            </a:r>
            <a:r>
              <a:rPr lang="en-US" sz="2400" dirty="0" smtClean="0">
                <a:latin typeface="+mj-lt"/>
              </a:rPr>
              <a:t>long-line</a:t>
            </a:r>
            <a:r>
              <a:rPr lang="en-US" sz="2400" dirty="0" smtClean="0">
                <a:latin typeface="+mj-lt"/>
              </a:rPr>
              <a:t>) CPUE and mean length in </a:t>
            </a:r>
            <a:r>
              <a:rPr lang="en-US" sz="2400" dirty="0" smtClean="0">
                <a:latin typeface="+mj-lt"/>
              </a:rPr>
              <a:t>January/March </a:t>
            </a:r>
            <a:r>
              <a:rPr lang="en-US" sz="2400" dirty="0" smtClean="0">
                <a:latin typeface="+mj-lt"/>
              </a:rPr>
              <a:t>of year following sampling. </a:t>
            </a:r>
          </a:p>
          <a:p>
            <a:pPr marL="225425" indent="-225425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25425" indent="-225425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Age composition and reproductive parameter updates </a:t>
            </a:r>
            <a:r>
              <a:rPr lang="en-US" sz="2400" dirty="0" smtClean="0">
                <a:latin typeface="+mj-lt"/>
              </a:rPr>
              <a:t> for selected species could </a:t>
            </a:r>
            <a:r>
              <a:rPr lang="en-US" sz="2400" dirty="0" smtClean="0">
                <a:latin typeface="+mj-lt"/>
              </a:rPr>
              <a:t>be provided by </a:t>
            </a:r>
            <a:r>
              <a:rPr lang="en-US" sz="2400" dirty="0" smtClean="0">
                <a:latin typeface="+mj-lt"/>
              </a:rPr>
              <a:t>May </a:t>
            </a:r>
            <a:r>
              <a:rPr lang="en-US" sz="2400" dirty="0" smtClean="0">
                <a:latin typeface="+mj-lt"/>
              </a:rPr>
              <a:t>of the year following </a:t>
            </a:r>
            <a:r>
              <a:rPr lang="en-US" sz="2400" dirty="0" smtClean="0">
                <a:latin typeface="+mj-lt"/>
              </a:rPr>
              <a:t>collection.</a:t>
            </a:r>
            <a:endParaRPr lang="en-US" sz="2400" dirty="0" smtClean="0">
              <a:latin typeface="+mj-lt"/>
            </a:endParaRPr>
          </a:p>
          <a:p>
            <a:pPr marL="225425" indent="-225425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25425" indent="-225425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Video </a:t>
            </a:r>
            <a:r>
              <a:rPr lang="en-US" sz="2400" dirty="0" smtClean="0">
                <a:latin typeface="+mj-lt"/>
              </a:rPr>
              <a:t>CPUE requires </a:t>
            </a:r>
            <a:r>
              <a:rPr lang="en-US" sz="2400" dirty="0" smtClean="0">
                <a:latin typeface="+mj-lt"/>
              </a:rPr>
              <a:t>more processing time.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8967" y="533400"/>
            <a:ext cx="7192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MARMAP/SEAMAP/SEFIS updates</a:t>
            </a:r>
          </a:p>
        </p:txBody>
      </p:sp>
      <p:pic>
        <p:nvPicPr>
          <p:cNvPr id="6" name="Picture 5" descr="DN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9155" name="Picture 3" descr="C:\Documents and Settings\ReichertM\My Documents\My Pictures\Best Of 2010 Trap Camera Images\P05100429324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67200" y="4191000"/>
            <a:ext cx="42298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+mj-lt"/>
              </a:rPr>
              <a:t>	Questions ?</a:t>
            </a:r>
            <a:endParaRPr lang="en-US" sz="5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444954"/>
            <a:ext cx="85870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Overview of black sea bass and red snapper</a:t>
            </a:r>
          </a:p>
          <a:p>
            <a:pPr>
              <a:tabLst>
                <a:tab pos="1658938" algn="l"/>
              </a:tabLst>
            </a:pPr>
            <a:endParaRPr lang="en-US" sz="2400" dirty="0" smtClean="0">
              <a:latin typeface="+mj-lt"/>
            </a:endParaRPr>
          </a:p>
          <a:p>
            <a:pPr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Data sources: 	MARMAP, SEAMAP Reef Fish Survey and SEFIS</a:t>
            </a:r>
          </a:p>
          <a:p>
            <a:pPr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Gear: 	Chevron trap only (no other gears, including video)</a:t>
            </a:r>
          </a:p>
          <a:p>
            <a:pPr marL="0" lvl="1"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Stations: 	Only monitoring stations included  (No reconn.)</a:t>
            </a:r>
          </a:p>
          <a:p>
            <a:pPr marL="0" lvl="1"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Period: 	1990 – 2011 (note 1990 year after Hugo)</a:t>
            </a:r>
          </a:p>
          <a:p>
            <a:pPr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Catch:	No catch, catch with finfish, and catch without finfish</a:t>
            </a:r>
          </a:p>
          <a:p>
            <a:pPr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Soak time:	45 – 150 minutes (mostly ± 90 minutes)</a:t>
            </a:r>
          </a:p>
          <a:p>
            <a:pPr marL="0" lvl="1"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Depth:  	Range over which 100% of all fish are collected</a:t>
            </a:r>
          </a:p>
          <a:p>
            <a:pPr marL="0" lvl="1">
              <a:tabLst>
                <a:tab pos="1828800" algn="l"/>
                <a:tab pos="2338388" algn="l"/>
              </a:tabLst>
            </a:pPr>
            <a:r>
              <a:rPr lang="en-US" sz="2400" dirty="0" smtClean="0">
                <a:latin typeface="+mj-lt"/>
              </a:rPr>
              <a:t>		Black Sea Bass: 10 – 69 m</a:t>
            </a:r>
          </a:p>
          <a:p>
            <a:pPr marL="0" lvl="1">
              <a:tabLst>
                <a:tab pos="1828800" algn="l"/>
                <a:tab pos="2338388" algn="l"/>
              </a:tabLst>
            </a:pPr>
            <a:r>
              <a:rPr lang="en-US" sz="2400" dirty="0" smtClean="0">
                <a:latin typeface="+mj-lt"/>
              </a:rPr>
              <a:t>		Red Snapper: 15 – 74 m</a:t>
            </a:r>
          </a:p>
          <a:p>
            <a:pPr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CPUE:	# fish / trap * hr</a:t>
            </a:r>
          </a:p>
          <a:p>
            <a:pPr>
              <a:tabLst>
                <a:tab pos="1828800" algn="l"/>
              </a:tabLst>
            </a:pPr>
            <a:r>
              <a:rPr lang="en-US" sz="2400" dirty="0" smtClean="0">
                <a:latin typeface="+mj-lt"/>
              </a:rPr>
              <a:t>	nominal and standardized delta-GLM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381000"/>
            <a:ext cx="34240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Introduction</a:t>
            </a:r>
          </a:p>
        </p:txBody>
      </p:sp>
      <p:pic>
        <p:nvPicPr>
          <p:cNvPr id="6" name="Picture 5" descr="P10003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17" y="3538"/>
            <a:ext cx="2941683" cy="220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N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267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Nominal CPUE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CPUE Unit:  fish/ trap*hr.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Geometric mean of all traps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No correction for variability in sampling 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 smtClean="0">
                <a:latin typeface="+mj-lt"/>
              </a:rPr>
              <a:t>		(depth, location, temp. etc.)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All chevron trap data can be used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 </a:t>
            </a:r>
            <a:endParaRPr lang="en-US" sz="2400" baseline="300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724400"/>
            <a:ext cx="4924425" cy="1123950"/>
          </a:xfrm>
          <a:prstGeom prst="rect">
            <a:avLst/>
          </a:prstGeom>
          <a:noFill/>
        </p:spPr>
      </p:pic>
      <p:pic>
        <p:nvPicPr>
          <p:cNvPr id="13" name="Picture 11" descr="DNR sampling-Aug-04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1" y="0"/>
            <a:ext cx="2819400" cy="42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N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Delta-GLM standardization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52596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dirty="0" smtClean="0"/>
              <a:t>Technique commonly used in fisheries research to model CPUE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dirty="0" smtClean="0"/>
              <a:t>CPUE in # fish/trap*hr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400" dirty="0" smtClean="0"/>
              <a:t>Corrects CPUE for variability in sampling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en-US" sz="2400" dirty="0" smtClean="0"/>
              <a:t>		year (always included)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en-US" sz="2400" dirty="0" smtClean="0"/>
              <a:t>		location (lat-long)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en-US" sz="2400" dirty="0" smtClean="0"/>
              <a:t>		depth (m)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en-US" sz="2400" dirty="0" smtClean="0"/>
              <a:t>		date / season</a:t>
            </a:r>
          </a:p>
          <a:p>
            <a:pPr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2400" dirty="0" smtClean="0"/>
              <a:t>		bottom seawater </a:t>
            </a:r>
          </a:p>
          <a:p>
            <a:pPr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2400" dirty="0" smtClean="0"/>
              <a:t>			temperature (⁰C)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5603" name="Picture 3" descr="C:\Documents and Settings\ReichertM\My Documents\My Pictures\Best of 2009 Camera Images\P05090116073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3709453"/>
            <a:ext cx="4157332" cy="3117833"/>
          </a:xfrm>
          <a:prstGeom prst="rect">
            <a:avLst/>
          </a:prstGeom>
          <a:noFill/>
        </p:spPr>
      </p:pic>
      <p:pic>
        <p:nvPicPr>
          <p:cNvPr id="6" name="Picture 5" descr="DN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3276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Delta-GLM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How is this an improvement over nominal CPUE estimates?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Constantia" pitchFamily="18" charset="0"/>
              <a:buChar char="–"/>
            </a:pPr>
            <a:r>
              <a:rPr lang="en-US" sz="2400" dirty="0" smtClean="0">
                <a:latin typeface="+mj-lt"/>
              </a:rPr>
              <a:t>Models the effect of sampling and environmental variables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Why is accounting for these variables important?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Constantia" pitchFamily="18" charset="0"/>
              <a:buChar char="–"/>
            </a:pPr>
            <a:r>
              <a:rPr lang="en-US" sz="2400" dirty="0" smtClean="0">
                <a:latin typeface="+mj-lt"/>
              </a:rPr>
              <a:t>Corrects annual CPUE estimates for differences in sampling effort and environmental variables from year to year.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25425" lvl="1" indent="-225425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Nominal CPUE – assumes changes in CPUE directly reflects a change in abundance</a:t>
            </a:r>
          </a:p>
          <a:p>
            <a:pPr marL="225425" lvl="1" indent="-225425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25425" lvl="1" indent="-225425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Delta-GLM standardized CPUE – addresses effects of environmental factors and shifts in sampling effort, leaving a signal more reflecting true changes in abundance</a:t>
            </a:r>
          </a:p>
          <a:p>
            <a:pPr marL="225425" indent="-225425"/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DN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Delta-GLM CPUE Calculation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9067800" cy="4525963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Always include Year as a variable (year to year changes)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Other environmental variables included: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/>
              <a:t>	location, depth, date/season, bottom seawater temperature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Treated all covariates as discrete variables (discrete strata or bins). Allow for non-linear changes in the effects of variables on CPUE est.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If any variable data (e.g. T, depth) for a given trap is missing , 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/>
              <a:t>	</a:t>
            </a:r>
            <a:r>
              <a:rPr lang="en-US" sz="2400" dirty="0" smtClean="0"/>
              <a:t>that trap data is excluded from analysis  	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If &lt;2 observations </a:t>
            </a:r>
            <a:r>
              <a:rPr lang="en-US" sz="2400" dirty="0" smtClean="0"/>
              <a:t>(traps that caught species) remained</a:t>
            </a:r>
            <a:r>
              <a:rPr lang="en-US" sz="2400" dirty="0" smtClean="0"/>
              <a:t>: year was excluded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For comparisons, CPUE series were normalized to long term average.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DN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4800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Black sea bass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03437"/>
            <a:ext cx="8686800" cy="4525963"/>
          </a:xfrm>
        </p:spPr>
        <p:txBody>
          <a:bodyPr>
            <a:normAutofit/>
          </a:bodyPr>
          <a:lstStyle/>
          <a:p>
            <a:pPr marL="339725" indent="-339725">
              <a:buClr>
                <a:schemeClr val="accent2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Extensive data set.</a:t>
            </a:r>
          </a:p>
          <a:p>
            <a:pPr marL="339725" indent="-339725">
              <a:buClr>
                <a:schemeClr val="accent2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Used for recent SEDAR.</a:t>
            </a:r>
          </a:p>
          <a:p>
            <a:pPr marL="339725" indent="-339725">
              <a:buClr>
                <a:schemeClr val="accent2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Treatment of data different from SEDAR.</a:t>
            </a:r>
          </a:p>
          <a:p>
            <a:pPr marL="339725" indent="-339725">
              <a:buClr>
                <a:schemeClr val="accent2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Black Sea Bass data used: 10 – 69 m range</a:t>
            </a:r>
          </a:p>
          <a:p>
            <a:pPr marL="339725" indent="-339725">
              <a:buClr>
                <a:schemeClr val="accent2">
                  <a:lumMod val="75000"/>
                </a:schemeClr>
              </a:buClr>
              <a:buNone/>
            </a:pPr>
            <a:endParaRPr lang="en-US" sz="2400" dirty="0" smtClean="0">
              <a:latin typeface="+mj-lt"/>
            </a:endParaRPr>
          </a:p>
          <a:p>
            <a:pPr marL="339725" indent="-339725">
              <a:buClr>
                <a:schemeClr val="accent2">
                  <a:lumMod val="75000"/>
                </a:schemeClr>
              </a:buClr>
            </a:pPr>
            <a:r>
              <a:rPr lang="en-US" sz="2400" dirty="0" smtClean="0">
                <a:latin typeface="+mj-lt"/>
              </a:rPr>
              <a:t>Delta-GLM analysis:</a:t>
            </a:r>
          </a:p>
          <a:p>
            <a:pPr marL="739775" lvl="1" indent="-339725">
              <a:buClr>
                <a:schemeClr val="accent2">
                  <a:lumMod val="75000"/>
                </a:schemeClr>
              </a:buClr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Location (lat-long):≤29°, 30° …..  33°, ≥34° (6 strata) </a:t>
            </a:r>
          </a:p>
          <a:p>
            <a:pPr marL="739775" lvl="1" indent="-339725">
              <a:buClr>
                <a:schemeClr val="accent2">
                  <a:lumMod val="75000"/>
                </a:schemeClr>
              </a:buClr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Depth: &lt;20m, 20-24, …….55-59, ≥60m (10 bins)</a:t>
            </a:r>
          </a:p>
          <a:p>
            <a:pPr marL="739775" lvl="1" indent="-339725">
              <a:buClr>
                <a:schemeClr val="accent2">
                  <a:lumMod val="75000"/>
                </a:schemeClr>
              </a:buClr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Bottom water temperature: ≤ 20°C, 21-25°C, &gt;25°C (3 bins)</a:t>
            </a:r>
          </a:p>
          <a:p>
            <a:pPr marL="739775" lvl="1" indent="-339725">
              <a:buClr>
                <a:schemeClr val="accent2">
                  <a:lumMod val="75000"/>
                </a:schemeClr>
              </a:buClr>
              <a:buSzPct val="60000"/>
              <a:buFont typeface="Constantia" pitchFamily="18" charset="0"/>
              <a:buChar char="—"/>
            </a:pPr>
            <a:r>
              <a:rPr lang="en-US" sz="2400" dirty="0" smtClean="0">
                <a:latin typeface="+mj-lt"/>
              </a:rPr>
              <a:t>Date / season: Spring and Summer (2 bins)</a:t>
            </a:r>
          </a:p>
          <a:p>
            <a:pPr marL="739775" lvl="1" indent="-339725">
              <a:buClr>
                <a:schemeClr val="accent2">
                  <a:lumMod val="75000"/>
                </a:schemeClr>
              </a:buClr>
            </a:pP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5" descr="C:\Documents and Settings\ReichertM\My Documents\My Pictures\trap photos BSB\P0509057732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9400" cy="2114550"/>
          </a:xfrm>
          <a:prstGeom prst="rect">
            <a:avLst/>
          </a:prstGeom>
          <a:noFill/>
        </p:spPr>
      </p:pic>
      <p:pic>
        <p:nvPicPr>
          <p:cNvPr id="19457" name="Picture 1" descr="C:\Documents and Settings\ReichertM\My Documents\My Pictures\Best Of 2010 Trap Camera Images\P05100385324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DN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895600" y="152400"/>
          <a:ext cx="6019800" cy="6591300"/>
        </p:xfrm>
        <a:graphic>
          <a:graphicData uri="http://schemas.openxmlformats.org/presentationml/2006/ole">
            <p:oleObj spid="_x0000_s17409" name="SPW 11.0 Graph" r:id="rId4" imgW="6708600" imgH="816984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411" name="Picture 3" descr="C:\Documents and Settings\ReichertM\My Documents\My Pictures\Best Of 2010 Trap Camera Images\P05100300324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8200"/>
            <a:ext cx="3048000" cy="2286000"/>
          </a:xfrm>
          <a:prstGeom prst="rect">
            <a:avLst/>
          </a:prstGeom>
          <a:noFill/>
        </p:spPr>
      </p:pic>
      <p:pic>
        <p:nvPicPr>
          <p:cNvPr id="17412" name="Picture 4" descr="C:\Documents and Settings\ReichertM\My Documents\My Pictures\trap photos\trap photos BSB\P05090681324_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3733800"/>
            <a:ext cx="3073405" cy="2304932"/>
          </a:xfrm>
          <a:prstGeom prst="rect">
            <a:avLst/>
          </a:prstGeom>
          <a:noFill/>
        </p:spPr>
      </p:pic>
      <p:pic>
        <p:nvPicPr>
          <p:cNvPr id="7" name="Picture 6" descr="DN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895600" y="152400"/>
          <a:ext cx="6019800" cy="6591300"/>
        </p:xfrm>
        <a:graphic>
          <a:graphicData uri="http://schemas.openxmlformats.org/presentationml/2006/ole">
            <p:oleObj spid="_x0000_s49154" name="SPW 11.0 Graph" r:id="rId4" imgW="6708600" imgH="816984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411" name="Picture 3" descr="C:\Documents and Settings\ReichertM\My Documents\My Pictures\Best Of 2010 Trap Camera Images\P05100300324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8200"/>
            <a:ext cx="30480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774" y="3449122"/>
            <a:ext cx="324802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General </a:t>
            </a:r>
            <a:r>
              <a:rPr lang="en-US" sz="2000" dirty="0" smtClean="0"/>
              <a:t>increase in CPUE in recent years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Additional years of data </a:t>
            </a:r>
            <a:r>
              <a:rPr lang="en-US" dirty="0" smtClean="0"/>
              <a:t>and further </a:t>
            </a:r>
            <a:r>
              <a:rPr lang="en-US" dirty="0" smtClean="0"/>
              <a:t>analysis </a:t>
            </a:r>
            <a:r>
              <a:rPr lang="en-US" dirty="0" smtClean="0"/>
              <a:t>clarify significance of stand. CPUE value in terminal year.</a:t>
            </a:r>
          </a:p>
          <a:p>
            <a:r>
              <a:rPr lang="en-US" dirty="0" smtClean="0"/>
              <a:t>(focus on trend rather than </a:t>
            </a:r>
          </a:p>
          <a:p>
            <a:r>
              <a:rPr lang="en-US" dirty="0" smtClean="0"/>
              <a:t>2011 value)</a:t>
            </a:r>
          </a:p>
        </p:txBody>
      </p:sp>
      <p:pic>
        <p:nvPicPr>
          <p:cNvPr id="9" name="Picture 8" descr="DN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5308"/>
            <a:ext cx="762000" cy="732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568</Words>
  <Application>Microsoft Office PowerPoint</Application>
  <PresentationFormat>On-screen Show (4:3)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SPW 11.0 Graph</vt:lpstr>
      <vt:lpstr>Slide 1</vt:lpstr>
      <vt:lpstr>Slide 2</vt:lpstr>
      <vt:lpstr>Nominal CPUE</vt:lpstr>
      <vt:lpstr>Delta-GLM standardization</vt:lpstr>
      <vt:lpstr>Delta-GLM </vt:lpstr>
      <vt:lpstr>Delta-GLM CPUE Calculation</vt:lpstr>
      <vt:lpstr>Black sea bass</vt:lpstr>
      <vt:lpstr>Slide 8</vt:lpstr>
      <vt:lpstr>Slide 9</vt:lpstr>
      <vt:lpstr>red snapper</vt:lpstr>
      <vt:lpstr>Slide 11</vt:lpstr>
      <vt:lpstr>Slide 12</vt:lpstr>
      <vt:lpstr>Caveats</vt:lpstr>
      <vt:lpstr>Slide 14</vt:lpstr>
      <vt:lpstr>Slide 15</vt:lpstr>
    </vt:vector>
  </TitlesOfParts>
  <Company>SCDNR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Council meeting June 2012</dc:subject>
  <dc:creator>ReichertM</dc:creator>
  <dc:description>Update Fishery Independent CPUE for black sea bass and red snapper, 1990-2011. MARMAP-SEAMAP-SEFIS.</dc:description>
  <cp:lastModifiedBy>ReichertM</cp:lastModifiedBy>
  <cp:revision>117</cp:revision>
  <dcterms:created xsi:type="dcterms:W3CDTF">2012-05-09T13:52:07Z</dcterms:created>
  <dcterms:modified xsi:type="dcterms:W3CDTF">2012-06-12T15:18:31Z</dcterms:modified>
</cp:coreProperties>
</file>