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4" r:id="rId3"/>
    <p:sldMasterId id="2147483686" r:id="rId4"/>
    <p:sldMasterId id="2147483688" r:id="rId5"/>
  </p:sldMasterIdLst>
  <p:notesMasterIdLst>
    <p:notesMasterId r:id="rId18"/>
  </p:notesMasterIdLst>
  <p:sldIdLst>
    <p:sldId id="256" r:id="rId6"/>
    <p:sldId id="274" r:id="rId7"/>
    <p:sldId id="280" r:id="rId8"/>
    <p:sldId id="279" r:id="rId9"/>
    <p:sldId id="257" r:id="rId10"/>
    <p:sldId id="281" r:id="rId11"/>
    <p:sldId id="282" r:id="rId12"/>
    <p:sldId id="272" r:id="rId13"/>
    <p:sldId id="283" r:id="rId14"/>
    <p:sldId id="285" r:id="rId15"/>
    <p:sldId id="286" r:id="rId16"/>
    <p:sldId id="27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9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71" autoAdjust="0"/>
  </p:normalViewPr>
  <p:slideViewPr>
    <p:cSldViewPr>
      <p:cViewPr>
        <p:scale>
          <a:sx n="90" d="100"/>
          <a:sy n="90" d="100"/>
        </p:scale>
        <p:origin x="-100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7477EC-F832-45A2-A09A-0CAC0087B6E6}" type="datetimeFigureOut">
              <a:rPr lang="en-US" smtClean="0"/>
              <a:t>3/11/2014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4D7DF1-BF76-411D-A271-B5FA2DD6ACF8}" type="slidenum">
              <a:rPr lang="en-US" smtClean="0"/>
              <a:t>‹#›</a:t>
            </a:fld>
            <a:endParaRPr lang="en-US" dirty="0"/>
          </a:p>
        </p:txBody>
      </p:sp>
    </p:spTree>
    <p:extLst>
      <p:ext uri="{BB962C8B-B14F-4D97-AF65-F5344CB8AC3E}">
        <p14:creationId xmlns:p14="http://schemas.microsoft.com/office/powerpoint/2010/main" val="209090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84D7DF1-BF76-411D-A271-B5FA2DD6ACF8}" type="slidenum">
              <a:rPr lang="en-US" smtClean="0"/>
              <a:t>1</a:t>
            </a:fld>
            <a:endParaRPr lang="en-US" dirty="0"/>
          </a:p>
        </p:txBody>
      </p:sp>
    </p:spTree>
    <p:extLst>
      <p:ext uri="{BB962C8B-B14F-4D97-AF65-F5344CB8AC3E}">
        <p14:creationId xmlns:p14="http://schemas.microsoft.com/office/powerpoint/2010/main" val="283486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384D7DF1-BF76-411D-A271-B5FA2DD6ACF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3486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384D7DF1-BF76-411D-A271-B5FA2DD6ACF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3486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84D7DF1-BF76-411D-A271-B5FA2DD6ACF8}" type="slidenum">
              <a:rPr lang="en-US" smtClean="0"/>
              <a:t>12</a:t>
            </a:fld>
            <a:endParaRPr lang="en-US" dirty="0"/>
          </a:p>
        </p:txBody>
      </p:sp>
    </p:spTree>
    <p:extLst>
      <p:ext uri="{BB962C8B-B14F-4D97-AF65-F5344CB8AC3E}">
        <p14:creationId xmlns:p14="http://schemas.microsoft.com/office/powerpoint/2010/main" val="194865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384D7DF1-BF76-411D-A271-B5FA2DD6ACF8}" type="slidenum">
              <a:rPr lang="en-US" smtClean="0"/>
              <a:t>2</a:t>
            </a:fld>
            <a:endParaRPr lang="en-US" dirty="0"/>
          </a:p>
        </p:txBody>
      </p:sp>
    </p:spTree>
    <p:extLst>
      <p:ext uri="{BB962C8B-B14F-4D97-AF65-F5344CB8AC3E}">
        <p14:creationId xmlns:p14="http://schemas.microsoft.com/office/powerpoint/2010/main" val="46538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384D7DF1-BF76-411D-A271-B5FA2DD6ACF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3486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84D7DF1-BF76-411D-A271-B5FA2DD6ACF8}" type="slidenum">
              <a:rPr lang="en-US" smtClean="0"/>
              <a:t>4</a:t>
            </a:fld>
            <a:endParaRPr lang="en-US" dirty="0"/>
          </a:p>
        </p:txBody>
      </p:sp>
    </p:spTree>
    <p:extLst>
      <p:ext uri="{BB962C8B-B14F-4D97-AF65-F5344CB8AC3E}">
        <p14:creationId xmlns:p14="http://schemas.microsoft.com/office/powerpoint/2010/main" val="93058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84D7DF1-BF76-411D-A271-B5FA2DD6ACF8}" type="slidenum">
              <a:rPr lang="en-US" smtClean="0"/>
              <a:t>5</a:t>
            </a:fld>
            <a:endParaRPr lang="en-US" dirty="0"/>
          </a:p>
        </p:txBody>
      </p:sp>
    </p:spTree>
    <p:extLst>
      <p:ext uri="{BB962C8B-B14F-4D97-AF65-F5344CB8AC3E}">
        <p14:creationId xmlns:p14="http://schemas.microsoft.com/office/powerpoint/2010/main" val="14736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384D7DF1-BF76-411D-A271-B5FA2DD6ACF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486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384D7DF1-BF76-411D-A271-B5FA2DD6ACF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3486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84D7DF1-BF76-411D-A271-B5FA2DD6ACF8}" type="slidenum">
              <a:rPr lang="en-US" smtClean="0"/>
              <a:t>8</a:t>
            </a:fld>
            <a:endParaRPr lang="en-US" dirty="0"/>
          </a:p>
        </p:txBody>
      </p:sp>
    </p:spTree>
    <p:extLst>
      <p:ext uri="{BB962C8B-B14F-4D97-AF65-F5344CB8AC3E}">
        <p14:creationId xmlns:p14="http://schemas.microsoft.com/office/powerpoint/2010/main" val="394402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384D7DF1-BF76-411D-A271-B5FA2DD6ACF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486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98466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186266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145095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402305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9346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93823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417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0639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9865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850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454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33443299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779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3778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9933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solidFill>
                  <a:prstClr val="black"/>
                </a:solidFill>
              </a:rPr>
              <a:pPr/>
              <a:t>3/11/2014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8984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330007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02542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238145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139118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428621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294733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46006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408667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3/11/2014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dirty="0"/>
          </a:p>
        </p:txBody>
      </p:sp>
    </p:spTree>
    <p:extLst>
      <p:ext uri="{BB962C8B-B14F-4D97-AF65-F5344CB8AC3E}">
        <p14:creationId xmlns:p14="http://schemas.microsoft.com/office/powerpoint/2010/main" val="424276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7.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image" Target="../media/image3.jpeg"/><Relationship Id="rId11" Type="http://schemas.openxmlformats.org/officeDocument/2006/relationships/image" Target="../media/image7.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image" Target="../media/image3.jpeg"/><Relationship Id="rId11" Type="http://schemas.openxmlformats.org/officeDocument/2006/relationships/image" Target="../media/image7.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3000">
              <a:srgbClr val="FFFFFF">
                <a:lumMod val="56000"/>
                <a:lumOff val="44000"/>
              </a:srgbClr>
            </a:gs>
            <a:gs pos="81000">
              <a:schemeClr val="bg2"/>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7961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76200"/>
            <a:ext cx="835254" cy="839310"/>
          </a:xfrm>
          <a:prstGeom prst="rect">
            <a:avLst/>
          </a:prstGeom>
        </p:spPr>
      </p:pic>
      <p:sp>
        <p:nvSpPr>
          <p:cNvPr id="23" name="TextBox 22"/>
          <p:cNvSpPr txBox="1"/>
          <p:nvPr userDrawn="1"/>
        </p:nvSpPr>
        <p:spPr>
          <a:xfrm>
            <a:off x="1091825" y="357355"/>
            <a:ext cx="9144000" cy="338554"/>
          </a:xfrm>
          <a:prstGeom prst="rect">
            <a:avLst/>
          </a:prstGeom>
          <a:noFill/>
        </p:spPr>
        <p:txBody>
          <a:bodyPr wrap="square" rtlCol="0">
            <a:spAutoFit/>
          </a:bodyPr>
          <a:lstStyle/>
          <a:p>
            <a:pPr algn="l"/>
            <a:r>
              <a:rPr lang="en-US" sz="1600" b="1" i="0" spc="200" dirty="0" smtClean="0">
                <a:latin typeface="Californian FB" pitchFamily="18" charset="0"/>
              </a:rPr>
              <a:t>SOUTH</a:t>
            </a:r>
            <a:r>
              <a:rPr lang="en-US" sz="1600" b="1" i="0" spc="200" baseline="0" dirty="0" smtClean="0">
                <a:latin typeface="Californian FB" pitchFamily="18" charset="0"/>
              </a:rPr>
              <a:t> ATLANTIC FISHERY MANAGEMENT COUNCIL</a:t>
            </a:r>
            <a:endParaRPr lang="en-US" sz="1600" b="1" i="0" spc="200" dirty="0">
              <a:latin typeface="Californian FB" pitchFamily="18" charset="0"/>
            </a:endParaRPr>
          </a:p>
        </p:txBody>
      </p:sp>
      <p:grpSp>
        <p:nvGrpSpPr>
          <p:cNvPr id="29" name="Group 28"/>
          <p:cNvGrpSpPr/>
          <p:nvPr userDrawn="1"/>
        </p:nvGrpSpPr>
        <p:grpSpPr>
          <a:xfrm>
            <a:off x="0" y="6266110"/>
            <a:ext cx="9144000" cy="545672"/>
            <a:chOff x="0" y="6266110"/>
            <a:chExt cx="9144000" cy="545672"/>
          </a:xfrm>
        </p:grpSpPr>
        <p:grpSp>
          <p:nvGrpSpPr>
            <p:cNvPr id="27" name="Group 26"/>
            <p:cNvGrpSpPr/>
            <p:nvPr userDrawn="1"/>
          </p:nvGrpSpPr>
          <p:grpSpPr>
            <a:xfrm>
              <a:off x="15240" y="6266110"/>
              <a:ext cx="9128760" cy="545672"/>
              <a:chOff x="15240" y="6266110"/>
              <a:chExt cx="9128760" cy="545672"/>
            </a:xfrm>
          </p:grpSpPr>
          <p:grpSp>
            <p:nvGrpSpPr>
              <p:cNvPr id="26" name="Group 25"/>
              <p:cNvGrpSpPr/>
              <p:nvPr userDrawn="1"/>
            </p:nvGrpSpPr>
            <p:grpSpPr>
              <a:xfrm>
                <a:off x="15240" y="6266110"/>
                <a:ext cx="5795681" cy="545672"/>
                <a:chOff x="0" y="6279658"/>
                <a:chExt cx="5795681" cy="543066"/>
              </a:xfrm>
            </p:grpSpPr>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 contrast="-42000"/>
                          </a14:imgEffect>
                        </a14:imgLayer>
                      </a14:imgProps>
                    </a:ext>
                    <a:ext uri="{28A0092B-C50C-407E-A947-70E740481C1C}">
                      <a14:useLocalDpi xmlns:a14="http://schemas.microsoft.com/office/drawing/2010/main" val="0"/>
                    </a:ext>
                  </a:extLst>
                </a:blip>
                <a:srcRect r="9669"/>
                <a:stretch/>
              </p:blipFill>
              <p:spPr>
                <a:xfrm>
                  <a:off x="3600254"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10179"/>
                <a:stretch/>
              </p:blipFill>
              <p:spPr>
                <a:xfrm>
                  <a:off x="4336735" y="6281845"/>
                  <a:ext cx="735249"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1984" y="6281844"/>
                  <a:ext cx="723697"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76558" y="6280150"/>
                  <a:ext cx="723696"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2" name="Picture 11"/>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rightnessContrast bright="14000" contrast="7000"/>
                          </a14:imgEffect>
                        </a14:imgLayer>
                      </a14:imgProps>
                    </a:ext>
                    <a:ext uri="{28A0092B-C50C-407E-A947-70E740481C1C}">
                      <a14:useLocalDpi xmlns:a14="http://schemas.microsoft.com/office/drawing/2010/main" val="0"/>
                    </a:ext>
                  </a:extLst>
                </a:blip>
                <a:srcRect r="9581"/>
                <a:stretch/>
              </p:blipFill>
              <p:spPr>
                <a:xfrm>
                  <a:off x="1411673" y="6280150"/>
                  <a:ext cx="736918"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5192"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48591" y="6280151"/>
                  <a:ext cx="727967"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79658"/>
                  <a:ext cx="675192" cy="54306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userDrawn="1"/>
            </p:nvSpPr>
            <p:spPr>
              <a:xfrm>
                <a:off x="5795681" y="6400800"/>
                <a:ext cx="3348319" cy="338554"/>
              </a:xfrm>
              <a:prstGeom prst="rect">
                <a:avLst/>
              </a:prstGeom>
              <a:noFill/>
            </p:spPr>
            <p:txBody>
              <a:bodyPr wrap="square" rtlCol="0">
                <a:spAutoFit/>
              </a:bodyPr>
              <a:lstStyle/>
              <a:p>
                <a:pPr algn="l"/>
                <a:r>
                  <a:rPr lang="en-US" sz="1600" spc="200" baseline="0" dirty="0" smtClean="0">
                    <a:solidFill>
                      <a:schemeClr val="tx1">
                        <a:lumMod val="75000"/>
                        <a:lumOff val="25000"/>
                      </a:schemeClr>
                    </a:solidFill>
                    <a:latin typeface="Adobe Garamond Pro Bold" pitchFamily="18" charset="0"/>
                  </a:rPr>
                  <a:t>....</a:t>
                </a:r>
                <a:r>
                  <a:rPr lang="en-US" sz="1600" b="1" i="1" spc="200" baseline="0" dirty="0" smtClean="0">
                    <a:solidFill>
                      <a:schemeClr val="tx1">
                        <a:lumMod val="75000"/>
                        <a:lumOff val="25000"/>
                      </a:schemeClr>
                    </a:solidFill>
                    <a:latin typeface="Cambria" pitchFamily="18" charset="0"/>
                  </a:rPr>
                  <a:t>To Conserve and Manage</a:t>
                </a:r>
                <a:endParaRPr lang="en-US" sz="1600" b="1" i="1" spc="200" dirty="0">
                  <a:solidFill>
                    <a:schemeClr val="tx1">
                      <a:lumMod val="75000"/>
                      <a:lumOff val="25000"/>
                    </a:schemeClr>
                  </a:solidFill>
                  <a:latin typeface="Cambria" pitchFamily="18" charset="0"/>
                </a:endParaRPr>
              </a:p>
            </p:txBody>
          </p:sp>
        </p:grpSp>
        <p:sp>
          <p:nvSpPr>
            <p:cNvPr id="28" name="Rectangle 27"/>
            <p:cNvSpPr/>
            <p:nvPr userDrawn="1"/>
          </p:nvSpPr>
          <p:spPr>
            <a:xfrm>
              <a:off x="0" y="6268307"/>
              <a:ext cx="9144000" cy="54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263278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601980" y="6477000"/>
            <a:ext cx="8542020" cy="307777"/>
          </a:xfrm>
          <a:prstGeom prst="rect">
            <a:avLst/>
          </a:prstGeom>
          <a:noFill/>
        </p:spPr>
        <p:txBody>
          <a:bodyPr wrap="square" rtlCol="0">
            <a:spAutoFit/>
          </a:bodyPr>
          <a:lstStyle/>
          <a:p>
            <a:pPr algn="l"/>
            <a:r>
              <a:rPr lang="en-US" sz="1400" b="1" i="0" spc="200" dirty="0" smtClean="0">
                <a:solidFill>
                  <a:schemeClr val="tx1">
                    <a:lumMod val="75000"/>
                    <a:lumOff val="25000"/>
                  </a:schemeClr>
                </a:solidFill>
                <a:latin typeface="Californian FB" pitchFamily="18" charset="0"/>
              </a:rPr>
              <a:t>SOUTH</a:t>
            </a:r>
            <a:r>
              <a:rPr lang="en-US" sz="1400" b="1" i="0" spc="200" baseline="0" dirty="0" smtClean="0">
                <a:solidFill>
                  <a:schemeClr val="tx1">
                    <a:lumMod val="75000"/>
                    <a:lumOff val="25000"/>
                  </a:schemeClr>
                </a:solidFill>
                <a:latin typeface="Californian FB" pitchFamily="18" charset="0"/>
              </a:rPr>
              <a:t> ATLANTIC FISHERY MANAGEMENT COUNCIL</a:t>
            </a:r>
            <a:r>
              <a:rPr lang="en-US" sz="1200" spc="200" baseline="0" dirty="0" smtClean="0">
                <a:solidFill>
                  <a:schemeClr val="tx1">
                    <a:lumMod val="75000"/>
                    <a:lumOff val="25000"/>
                  </a:schemeClr>
                </a:solidFill>
                <a:latin typeface="Adobe Garamond Pro Bold" pitchFamily="18" charset="0"/>
              </a:rPr>
              <a:t>....</a:t>
            </a:r>
            <a:r>
              <a:rPr lang="en-US" sz="1200" b="1" i="1" spc="200" baseline="0" dirty="0" smtClean="0">
                <a:solidFill>
                  <a:schemeClr val="tx1">
                    <a:lumMod val="75000"/>
                    <a:lumOff val="25000"/>
                  </a:schemeClr>
                </a:solidFill>
                <a:latin typeface="Cambria" pitchFamily="18" charset="0"/>
              </a:rPr>
              <a:t>To Conserve and Manage</a:t>
            </a:r>
            <a:endParaRPr lang="en-US" sz="1200" b="1" i="1" spc="200" dirty="0">
              <a:solidFill>
                <a:schemeClr val="tx1">
                  <a:lumMod val="75000"/>
                  <a:lumOff val="25000"/>
                </a:schemeClr>
              </a:solidFill>
              <a:latin typeface="Cambria" pitchFamily="18"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6297253"/>
            <a:ext cx="525780" cy="528333"/>
          </a:xfrm>
          <a:prstGeom prst="rect">
            <a:avLst/>
          </a:prstGeom>
        </p:spPr>
      </p:pic>
    </p:spTree>
    <p:extLst>
      <p:ext uri="{BB962C8B-B14F-4D97-AF65-F5344CB8AC3E}">
        <p14:creationId xmlns:p14="http://schemas.microsoft.com/office/powerpoint/2010/main" val="12443404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601980" y="6477000"/>
            <a:ext cx="8542020" cy="307777"/>
          </a:xfrm>
          <a:prstGeom prst="rect">
            <a:avLst/>
          </a:prstGeom>
          <a:noFill/>
        </p:spPr>
        <p:txBody>
          <a:bodyPr wrap="square" rtlCol="0">
            <a:spAutoFit/>
          </a:bodyPr>
          <a:lstStyle/>
          <a:p>
            <a:r>
              <a:rPr lang="en-US" sz="1400" b="1" spc="200" dirty="0" smtClean="0">
                <a:solidFill>
                  <a:prstClr val="black">
                    <a:lumMod val="75000"/>
                    <a:lumOff val="25000"/>
                  </a:prstClr>
                </a:solidFill>
                <a:latin typeface="Californian FB" pitchFamily="18" charset="0"/>
              </a:rPr>
              <a:t>SOUTH ATLANTIC FISHERY MANAGEMENT COUNCIL</a:t>
            </a:r>
            <a:r>
              <a:rPr lang="en-US" sz="1200" spc="200" dirty="0" smtClean="0">
                <a:solidFill>
                  <a:prstClr val="black">
                    <a:lumMod val="75000"/>
                    <a:lumOff val="25000"/>
                  </a:prstClr>
                </a:solidFill>
                <a:latin typeface="Adobe Garamond Pro Bold" pitchFamily="18" charset="0"/>
              </a:rPr>
              <a:t>....</a:t>
            </a:r>
            <a:r>
              <a:rPr lang="en-US" sz="1200" b="1" i="1" spc="200" dirty="0" smtClean="0">
                <a:solidFill>
                  <a:prstClr val="black">
                    <a:lumMod val="75000"/>
                    <a:lumOff val="25000"/>
                  </a:prstClr>
                </a:solidFill>
                <a:latin typeface="Cambria" pitchFamily="18" charset="0"/>
              </a:rPr>
              <a:t>To Conserve and Manage</a:t>
            </a:r>
            <a:endParaRPr lang="en-US" sz="1200" b="1" i="1" spc="200" dirty="0">
              <a:solidFill>
                <a:prstClr val="black">
                  <a:lumMod val="75000"/>
                  <a:lumOff val="25000"/>
                </a:prstClr>
              </a:solidFill>
              <a:latin typeface="Cambria" pitchFamily="18"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6297253"/>
            <a:ext cx="525780" cy="528333"/>
          </a:xfrm>
          <a:prstGeom prst="rect">
            <a:avLst/>
          </a:prstGeom>
        </p:spPr>
      </p:pic>
    </p:spTree>
    <p:extLst>
      <p:ext uri="{BB962C8B-B14F-4D97-AF65-F5344CB8AC3E}">
        <p14:creationId xmlns:p14="http://schemas.microsoft.com/office/powerpoint/2010/main" val="2002793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53000">
              <a:srgbClr val="FFFFFF">
                <a:lumMod val="56000"/>
                <a:lumOff val="44000"/>
              </a:srgbClr>
            </a:gs>
            <a:gs pos="81000">
              <a:schemeClr val="bg2"/>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7961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76200"/>
            <a:ext cx="835254" cy="839310"/>
          </a:xfrm>
          <a:prstGeom prst="rect">
            <a:avLst/>
          </a:prstGeom>
        </p:spPr>
      </p:pic>
      <p:sp>
        <p:nvSpPr>
          <p:cNvPr id="23" name="TextBox 22"/>
          <p:cNvSpPr txBox="1"/>
          <p:nvPr userDrawn="1"/>
        </p:nvSpPr>
        <p:spPr>
          <a:xfrm>
            <a:off x="1091825" y="357355"/>
            <a:ext cx="9144000" cy="338554"/>
          </a:xfrm>
          <a:prstGeom prst="rect">
            <a:avLst/>
          </a:prstGeom>
          <a:noFill/>
        </p:spPr>
        <p:txBody>
          <a:bodyPr wrap="square" rtlCol="0">
            <a:spAutoFit/>
          </a:bodyPr>
          <a:lstStyle/>
          <a:p>
            <a:r>
              <a:rPr lang="en-US" sz="1600" b="1" spc="200" dirty="0" smtClean="0">
                <a:solidFill>
                  <a:prstClr val="black"/>
                </a:solidFill>
                <a:latin typeface="Californian FB" pitchFamily="18" charset="0"/>
              </a:rPr>
              <a:t>SOUTH ATLANTIC FISHERY MANAGEMENT COUNCIL</a:t>
            </a:r>
            <a:endParaRPr lang="en-US" sz="1600" b="1" spc="200" dirty="0">
              <a:solidFill>
                <a:prstClr val="black"/>
              </a:solidFill>
              <a:latin typeface="Californian FB" pitchFamily="18" charset="0"/>
            </a:endParaRPr>
          </a:p>
        </p:txBody>
      </p:sp>
      <p:grpSp>
        <p:nvGrpSpPr>
          <p:cNvPr id="29" name="Group 28"/>
          <p:cNvGrpSpPr/>
          <p:nvPr userDrawn="1"/>
        </p:nvGrpSpPr>
        <p:grpSpPr>
          <a:xfrm>
            <a:off x="0" y="6266110"/>
            <a:ext cx="9144000" cy="545672"/>
            <a:chOff x="0" y="6266110"/>
            <a:chExt cx="9144000" cy="545672"/>
          </a:xfrm>
        </p:grpSpPr>
        <p:grpSp>
          <p:nvGrpSpPr>
            <p:cNvPr id="27" name="Group 26"/>
            <p:cNvGrpSpPr/>
            <p:nvPr userDrawn="1"/>
          </p:nvGrpSpPr>
          <p:grpSpPr>
            <a:xfrm>
              <a:off x="15240" y="6266110"/>
              <a:ext cx="9128760" cy="545672"/>
              <a:chOff x="15240" y="6266110"/>
              <a:chExt cx="9128760" cy="545672"/>
            </a:xfrm>
          </p:grpSpPr>
          <p:grpSp>
            <p:nvGrpSpPr>
              <p:cNvPr id="26" name="Group 25"/>
              <p:cNvGrpSpPr/>
              <p:nvPr userDrawn="1"/>
            </p:nvGrpSpPr>
            <p:grpSpPr>
              <a:xfrm>
                <a:off x="15240" y="6266110"/>
                <a:ext cx="5795681" cy="545672"/>
                <a:chOff x="0" y="6279658"/>
                <a:chExt cx="5795681" cy="543066"/>
              </a:xfrm>
            </p:grpSpPr>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 contrast="-42000"/>
                          </a14:imgEffect>
                        </a14:imgLayer>
                      </a14:imgProps>
                    </a:ext>
                    <a:ext uri="{28A0092B-C50C-407E-A947-70E740481C1C}">
                      <a14:useLocalDpi xmlns:a14="http://schemas.microsoft.com/office/drawing/2010/main" val="0"/>
                    </a:ext>
                  </a:extLst>
                </a:blip>
                <a:srcRect r="9669"/>
                <a:stretch/>
              </p:blipFill>
              <p:spPr>
                <a:xfrm>
                  <a:off x="3600254"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10179"/>
                <a:stretch/>
              </p:blipFill>
              <p:spPr>
                <a:xfrm>
                  <a:off x="4336735" y="6281845"/>
                  <a:ext cx="735249"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1984" y="6281844"/>
                  <a:ext cx="723697"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76558" y="6280150"/>
                  <a:ext cx="723696"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2" name="Picture 11"/>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rightnessContrast bright="14000" contrast="7000"/>
                          </a14:imgEffect>
                        </a14:imgLayer>
                      </a14:imgProps>
                    </a:ext>
                    <a:ext uri="{28A0092B-C50C-407E-A947-70E740481C1C}">
                      <a14:useLocalDpi xmlns:a14="http://schemas.microsoft.com/office/drawing/2010/main" val="0"/>
                    </a:ext>
                  </a:extLst>
                </a:blip>
                <a:srcRect r="9581"/>
                <a:stretch/>
              </p:blipFill>
              <p:spPr>
                <a:xfrm>
                  <a:off x="1411673" y="6280150"/>
                  <a:ext cx="736918"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5192"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48591" y="6280151"/>
                  <a:ext cx="727967"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79658"/>
                  <a:ext cx="675192" cy="54306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userDrawn="1"/>
            </p:nvSpPr>
            <p:spPr>
              <a:xfrm>
                <a:off x="5795681" y="6400800"/>
                <a:ext cx="3348319" cy="338554"/>
              </a:xfrm>
              <a:prstGeom prst="rect">
                <a:avLst/>
              </a:prstGeom>
              <a:noFill/>
            </p:spPr>
            <p:txBody>
              <a:bodyPr wrap="square" rtlCol="0">
                <a:spAutoFit/>
              </a:bodyPr>
              <a:lstStyle/>
              <a:p>
                <a:r>
                  <a:rPr lang="en-US" sz="1600" spc="200" dirty="0" smtClean="0">
                    <a:solidFill>
                      <a:prstClr val="black">
                        <a:lumMod val="75000"/>
                        <a:lumOff val="25000"/>
                      </a:prstClr>
                    </a:solidFill>
                    <a:latin typeface="Adobe Garamond Pro Bold" pitchFamily="18" charset="0"/>
                  </a:rPr>
                  <a:t>....</a:t>
                </a:r>
                <a:r>
                  <a:rPr lang="en-US" sz="1600" b="1" i="1" spc="200" dirty="0" smtClean="0">
                    <a:solidFill>
                      <a:prstClr val="black">
                        <a:lumMod val="75000"/>
                        <a:lumOff val="25000"/>
                      </a:prstClr>
                    </a:solidFill>
                    <a:latin typeface="Cambria" pitchFamily="18" charset="0"/>
                  </a:rPr>
                  <a:t>To Conserve and Manage</a:t>
                </a:r>
                <a:endParaRPr lang="en-US" sz="1600" b="1" i="1" spc="200" dirty="0">
                  <a:solidFill>
                    <a:prstClr val="black">
                      <a:lumMod val="75000"/>
                      <a:lumOff val="25000"/>
                    </a:prstClr>
                  </a:solidFill>
                  <a:latin typeface="Cambria" pitchFamily="18" charset="0"/>
                </a:endParaRPr>
              </a:p>
            </p:txBody>
          </p:sp>
        </p:grpSp>
        <p:sp>
          <p:nvSpPr>
            <p:cNvPr id="28" name="Rectangle 27"/>
            <p:cNvSpPr/>
            <p:nvPr userDrawn="1"/>
          </p:nvSpPr>
          <p:spPr>
            <a:xfrm>
              <a:off x="0" y="6268307"/>
              <a:ext cx="9144000" cy="54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282766204"/>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53000">
              <a:srgbClr val="FFFFFF">
                <a:lumMod val="56000"/>
                <a:lumOff val="44000"/>
              </a:srgbClr>
            </a:gs>
            <a:gs pos="81000">
              <a:schemeClr val="bg2"/>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7961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76200"/>
            <a:ext cx="835254" cy="839310"/>
          </a:xfrm>
          <a:prstGeom prst="rect">
            <a:avLst/>
          </a:prstGeom>
        </p:spPr>
      </p:pic>
      <p:sp>
        <p:nvSpPr>
          <p:cNvPr id="23" name="TextBox 22"/>
          <p:cNvSpPr txBox="1"/>
          <p:nvPr userDrawn="1"/>
        </p:nvSpPr>
        <p:spPr>
          <a:xfrm>
            <a:off x="1091825" y="357355"/>
            <a:ext cx="9144000" cy="338554"/>
          </a:xfrm>
          <a:prstGeom prst="rect">
            <a:avLst/>
          </a:prstGeom>
          <a:noFill/>
        </p:spPr>
        <p:txBody>
          <a:bodyPr wrap="square" rtlCol="0">
            <a:spAutoFit/>
          </a:bodyPr>
          <a:lstStyle/>
          <a:p>
            <a:r>
              <a:rPr lang="en-US" sz="1600" b="1" spc="200" dirty="0" smtClean="0">
                <a:solidFill>
                  <a:prstClr val="black"/>
                </a:solidFill>
                <a:latin typeface="Californian FB" pitchFamily="18" charset="0"/>
              </a:rPr>
              <a:t>SOUTH ATLANTIC FISHERY MANAGEMENT COUNCIL</a:t>
            </a:r>
            <a:endParaRPr lang="en-US" sz="1600" b="1" spc="200" dirty="0">
              <a:solidFill>
                <a:prstClr val="black"/>
              </a:solidFill>
              <a:latin typeface="Californian FB" pitchFamily="18" charset="0"/>
            </a:endParaRPr>
          </a:p>
        </p:txBody>
      </p:sp>
      <p:grpSp>
        <p:nvGrpSpPr>
          <p:cNvPr id="29" name="Group 28"/>
          <p:cNvGrpSpPr/>
          <p:nvPr userDrawn="1"/>
        </p:nvGrpSpPr>
        <p:grpSpPr>
          <a:xfrm>
            <a:off x="0" y="6266110"/>
            <a:ext cx="9144000" cy="545672"/>
            <a:chOff x="0" y="6266110"/>
            <a:chExt cx="9144000" cy="545672"/>
          </a:xfrm>
        </p:grpSpPr>
        <p:grpSp>
          <p:nvGrpSpPr>
            <p:cNvPr id="27" name="Group 26"/>
            <p:cNvGrpSpPr/>
            <p:nvPr userDrawn="1"/>
          </p:nvGrpSpPr>
          <p:grpSpPr>
            <a:xfrm>
              <a:off x="15240" y="6266110"/>
              <a:ext cx="9128760" cy="545672"/>
              <a:chOff x="15240" y="6266110"/>
              <a:chExt cx="9128760" cy="545672"/>
            </a:xfrm>
          </p:grpSpPr>
          <p:grpSp>
            <p:nvGrpSpPr>
              <p:cNvPr id="26" name="Group 25"/>
              <p:cNvGrpSpPr/>
              <p:nvPr userDrawn="1"/>
            </p:nvGrpSpPr>
            <p:grpSpPr>
              <a:xfrm>
                <a:off x="15240" y="6266110"/>
                <a:ext cx="5795681" cy="545672"/>
                <a:chOff x="0" y="6279658"/>
                <a:chExt cx="5795681" cy="543066"/>
              </a:xfrm>
            </p:grpSpPr>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 contrast="-42000"/>
                          </a14:imgEffect>
                        </a14:imgLayer>
                      </a14:imgProps>
                    </a:ext>
                    <a:ext uri="{28A0092B-C50C-407E-A947-70E740481C1C}">
                      <a14:useLocalDpi xmlns:a14="http://schemas.microsoft.com/office/drawing/2010/main" val="0"/>
                    </a:ext>
                  </a:extLst>
                </a:blip>
                <a:srcRect r="9669"/>
                <a:stretch/>
              </p:blipFill>
              <p:spPr>
                <a:xfrm>
                  <a:off x="3600254"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10179"/>
                <a:stretch/>
              </p:blipFill>
              <p:spPr>
                <a:xfrm>
                  <a:off x="4336735" y="6281845"/>
                  <a:ext cx="735249"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1984" y="6281844"/>
                  <a:ext cx="723697"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76558" y="6280150"/>
                  <a:ext cx="723696"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2" name="Picture 11"/>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rightnessContrast bright="14000" contrast="7000"/>
                          </a14:imgEffect>
                        </a14:imgLayer>
                      </a14:imgProps>
                    </a:ext>
                    <a:ext uri="{28A0092B-C50C-407E-A947-70E740481C1C}">
                      <a14:useLocalDpi xmlns:a14="http://schemas.microsoft.com/office/drawing/2010/main" val="0"/>
                    </a:ext>
                  </a:extLst>
                </a:blip>
                <a:srcRect r="9581"/>
                <a:stretch/>
              </p:blipFill>
              <p:spPr>
                <a:xfrm>
                  <a:off x="1411673" y="6280150"/>
                  <a:ext cx="736918"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5192"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48591" y="6280151"/>
                  <a:ext cx="727967"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79658"/>
                  <a:ext cx="675192" cy="54306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userDrawn="1"/>
            </p:nvSpPr>
            <p:spPr>
              <a:xfrm>
                <a:off x="5795681" y="6400800"/>
                <a:ext cx="3348319" cy="338554"/>
              </a:xfrm>
              <a:prstGeom prst="rect">
                <a:avLst/>
              </a:prstGeom>
              <a:noFill/>
            </p:spPr>
            <p:txBody>
              <a:bodyPr wrap="square" rtlCol="0">
                <a:spAutoFit/>
              </a:bodyPr>
              <a:lstStyle/>
              <a:p>
                <a:r>
                  <a:rPr lang="en-US" sz="1600" spc="200" dirty="0" smtClean="0">
                    <a:solidFill>
                      <a:prstClr val="black">
                        <a:lumMod val="75000"/>
                        <a:lumOff val="25000"/>
                      </a:prstClr>
                    </a:solidFill>
                    <a:latin typeface="Adobe Garamond Pro Bold" pitchFamily="18" charset="0"/>
                  </a:rPr>
                  <a:t>....</a:t>
                </a:r>
                <a:r>
                  <a:rPr lang="en-US" sz="1600" b="1" i="1" spc="200" dirty="0" smtClean="0">
                    <a:solidFill>
                      <a:prstClr val="black">
                        <a:lumMod val="75000"/>
                        <a:lumOff val="25000"/>
                      </a:prstClr>
                    </a:solidFill>
                    <a:latin typeface="Cambria" pitchFamily="18" charset="0"/>
                  </a:rPr>
                  <a:t>To Conserve and Manage</a:t>
                </a:r>
                <a:endParaRPr lang="en-US" sz="1600" b="1" i="1" spc="200" dirty="0">
                  <a:solidFill>
                    <a:prstClr val="black">
                      <a:lumMod val="75000"/>
                      <a:lumOff val="25000"/>
                    </a:prstClr>
                  </a:solidFill>
                  <a:latin typeface="Cambria" pitchFamily="18" charset="0"/>
                </a:endParaRPr>
              </a:p>
            </p:txBody>
          </p:sp>
        </p:grpSp>
        <p:sp>
          <p:nvSpPr>
            <p:cNvPr id="28" name="Rectangle 27"/>
            <p:cNvSpPr/>
            <p:nvPr userDrawn="1"/>
          </p:nvSpPr>
          <p:spPr>
            <a:xfrm>
              <a:off x="0" y="6268307"/>
              <a:ext cx="9144000" cy="54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970334967"/>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839200" cy="3429000"/>
          </a:xfrm>
        </p:spPr>
        <p:txBody>
          <a:bodyPr>
            <a:normAutofit/>
          </a:bodyPr>
          <a:lstStyle/>
          <a:p>
            <a:r>
              <a:rPr lang="en-US" sz="4200" dirty="0" err="1" smtClean="0"/>
              <a:t>Oculina</a:t>
            </a:r>
            <a:r>
              <a:rPr lang="en-US" sz="4200" dirty="0" smtClean="0"/>
              <a:t> Experimental Closed Area </a:t>
            </a:r>
            <a:r>
              <a:rPr lang="en-US" sz="3200" dirty="0"/>
              <a:t/>
            </a:r>
            <a:br>
              <a:rPr lang="en-US" sz="3200" dirty="0"/>
            </a:br>
            <a:r>
              <a:rPr lang="en-US" sz="3200" dirty="0" smtClean="0"/>
              <a:t/>
            </a:r>
            <a:br>
              <a:rPr lang="en-US" sz="3200" dirty="0" smtClean="0"/>
            </a:br>
            <a:r>
              <a:rPr lang="en-US" sz="3200" dirty="0" smtClean="0"/>
              <a:t>Background on SAFMC Management Actions</a:t>
            </a:r>
            <a:endParaRPr lang="en-US" sz="3200" dirty="0"/>
          </a:p>
        </p:txBody>
      </p:sp>
      <p:sp>
        <p:nvSpPr>
          <p:cNvPr id="3" name="Subtitle 2"/>
          <p:cNvSpPr>
            <a:spLocks noGrp="1"/>
          </p:cNvSpPr>
          <p:nvPr>
            <p:ph type="subTitle" idx="1"/>
          </p:nvPr>
        </p:nvSpPr>
        <p:spPr>
          <a:xfrm>
            <a:off x="381000" y="4038600"/>
            <a:ext cx="7772400" cy="1371600"/>
          </a:xfrm>
        </p:spPr>
        <p:txBody>
          <a:bodyPr>
            <a:noAutofit/>
          </a:bodyPr>
          <a:lstStyle/>
          <a:p>
            <a:pPr algn="l">
              <a:spcBef>
                <a:spcPts val="600"/>
              </a:spcBef>
            </a:pPr>
            <a:r>
              <a:rPr lang="en-US" sz="2800" dirty="0" err="1" smtClean="0">
                <a:latin typeface="Cambria" pitchFamily="18" charset="0"/>
              </a:rPr>
              <a:t>Oculina</a:t>
            </a:r>
            <a:r>
              <a:rPr lang="en-US" sz="2800" dirty="0" smtClean="0">
                <a:latin typeface="Cambria" pitchFamily="18" charset="0"/>
              </a:rPr>
              <a:t> Evaluation Team Webinar</a:t>
            </a:r>
          </a:p>
          <a:p>
            <a:pPr algn="l">
              <a:spcBef>
                <a:spcPts val="600"/>
              </a:spcBef>
            </a:pPr>
            <a:r>
              <a:rPr lang="en-US" sz="2800" i="1" dirty="0" smtClean="0"/>
              <a:t>March 12</a:t>
            </a:r>
            <a:r>
              <a:rPr lang="en-US" sz="2800" i="1" baseline="30000" dirty="0" smtClean="0"/>
              <a:t>th</a:t>
            </a:r>
            <a:r>
              <a:rPr lang="en-US" sz="2800" i="1" dirty="0" smtClean="0"/>
              <a:t>, 2014</a:t>
            </a:r>
            <a:endParaRPr lang="en-US" sz="2800" i="1" dirty="0"/>
          </a:p>
          <a:p>
            <a:pPr algn="l">
              <a:spcBef>
                <a:spcPts val="600"/>
              </a:spcBef>
            </a:pPr>
            <a:r>
              <a:rPr lang="en-US" sz="2800" i="1" dirty="0" smtClean="0">
                <a:latin typeface="Cambria" pitchFamily="18" charset="0"/>
              </a:rPr>
              <a:t> </a:t>
            </a:r>
            <a:endParaRPr lang="en-US" sz="2800" i="1" dirty="0">
              <a:latin typeface="Cambria" pitchFamily="18" charset="0"/>
            </a:endParaRPr>
          </a:p>
        </p:txBody>
      </p:sp>
    </p:spTree>
    <p:extLst>
      <p:ext uri="{BB962C8B-B14F-4D97-AF65-F5344CB8AC3E}">
        <p14:creationId xmlns:p14="http://schemas.microsoft.com/office/powerpoint/2010/main" val="3377953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152400" y="1755267"/>
            <a:ext cx="8839200" cy="16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defRPr/>
            </a:pPr>
            <a:endParaRPr lang="en-US" sz="2200" dirty="0" smtClean="0">
              <a:solidFill>
                <a:srgbClr val="002950"/>
              </a:solidFill>
              <a:latin typeface="Arial" charset="0"/>
            </a:endParaRPr>
          </a:p>
          <a:p>
            <a:pPr marL="273050" indent="-273050" fontAlgn="base">
              <a:spcBef>
                <a:spcPct val="20000"/>
              </a:spcBef>
              <a:spcAft>
                <a:spcPct val="0"/>
              </a:spcAft>
              <a:defRPr/>
            </a:pPr>
            <a:r>
              <a:rPr lang="en-US" sz="2200" dirty="0" smtClean="0">
                <a:solidFill>
                  <a:srgbClr val="002950"/>
                </a:solidFill>
                <a:latin typeface="Arial" charset="0"/>
              </a:rPr>
              <a:t> </a:t>
            </a:r>
            <a:endParaRPr lang="en-US" sz="2200" dirty="0">
              <a:solidFill>
                <a:srgbClr val="002950"/>
              </a:solidFill>
              <a:latin typeface="Arial" charset="0"/>
            </a:endParaRPr>
          </a:p>
          <a:p>
            <a:pPr marL="273050" indent="-273050" fontAlgn="base">
              <a:spcBef>
                <a:spcPct val="20000"/>
              </a:spcBef>
              <a:spcAft>
                <a:spcPct val="0"/>
              </a:spcAft>
              <a:buFont typeface="Arial" charset="0"/>
              <a:buChar char="•"/>
              <a:defRPr/>
            </a:pPr>
            <a:endParaRPr lang="en-US" sz="2200" dirty="0">
              <a:solidFill>
                <a:srgbClr val="002950"/>
              </a:solidFill>
              <a:latin typeface="Arial" charset="0"/>
            </a:endParaRPr>
          </a:p>
          <a:p>
            <a:pPr marL="273050" indent="-273050" fontAlgn="base">
              <a:spcBef>
                <a:spcPct val="20000"/>
              </a:spcBef>
              <a:spcAft>
                <a:spcPct val="0"/>
              </a:spcAft>
              <a:buFont typeface="Arial" charset="0"/>
              <a:buChar char="•"/>
              <a:defRPr/>
            </a:pPr>
            <a:endParaRPr lang="en-US" sz="2200" dirty="0">
              <a:solidFill>
                <a:srgbClr val="002950"/>
              </a:solidFill>
              <a:latin typeface="Arial" charset="0"/>
            </a:endParaRPr>
          </a:p>
        </p:txBody>
      </p:sp>
      <p:sp>
        <p:nvSpPr>
          <p:cNvPr id="7" name="Title 1"/>
          <p:cNvSpPr txBox="1">
            <a:spLocks/>
          </p:cNvSpPr>
          <p:nvPr/>
        </p:nvSpPr>
        <p:spPr>
          <a:xfrm>
            <a:off x="1600200" y="838200"/>
            <a:ext cx="5715000" cy="762000"/>
          </a:xfrm>
          <a:prstGeom prst="rect">
            <a:avLst/>
          </a:prstGeom>
          <a:ln>
            <a:noFill/>
            <a:prstDash val="soli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black"/>
                </a:solidFill>
              </a:rPr>
              <a:t> </a:t>
            </a:r>
          </a:p>
        </p:txBody>
      </p:sp>
      <p:sp>
        <p:nvSpPr>
          <p:cNvPr id="5" name="Title 1"/>
          <p:cNvSpPr txBox="1">
            <a:spLocks/>
          </p:cNvSpPr>
          <p:nvPr/>
        </p:nvSpPr>
        <p:spPr>
          <a:xfrm>
            <a:off x="152400" y="533400"/>
            <a:ext cx="8454656"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latin typeface="Calibri" panose="020F0502020204030204" pitchFamily="34" charset="0"/>
              </a:rPr>
              <a:t>2005 Evaluation Plan</a:t>
            </a:r>
            <a:endParaRPr lang="en-US" sz="3600" dirty="0">
              <a:latin typeface="Calibri" panose="020F0502020204030204" pitchFamily="34" charset="0"/>
            </a:endParaRPr>
          </a:p>
        </p:txBody>
      </p:sp>
      <p:sp>
        <p:nvSpPr>
          <p:cNvPr id="3" name="TextBox 2"/>
          <p:cNvSpPr txBox="1"/>
          <p:nvPr/>
        </p:nvSpPr>
        <p:spPr>
          <a:xfrm>
            <a:off x="76200" y="1322487"/>
            <a:ext cx="4426688" cy="5078313"/>
          </a:xfrm>
          <a:prstGeom prst="rect">
            <a:avLst/>
          </a:prstGeom>
          <a:noFill/>
        </p:spPr>
        <p:txBody>
          <a:bodyPr wrap="square" rtlCol="0">
            <a:spAutoFit/>
          </a:bodyPr>
          <a:lstStyle/>
          <a:p>
            <a:r>
              <a:rPr lang="en-US" sz="2400" b="1" dirty="0" smtClean="0"/>
              <a:t>Enforcement Plan </a:t>
            </a:r>
          </a:p>
          <a:p>
            <a:pPr marL="285750" indent="-285750">
              <a:buFont typeface="Arial" panose="020B0604020202020204" pitchFamily="34" charset="0"/>
              <a:buChar char="•"/>
            </a:pPr>
            <a:r>
              <a:rPr lang="en-US" sz="2000" dirty="0" smtClean="0"/>
              <a:t>Council motion passed in March 2003 stating the OECA closure to be a priority and requested NOAA GC revise the penalty schedule</a:t>
            </a:r>
          </a:p>
          <a:p>
            <a:pPr marL="285750" indent="-285750">
              <a:buFont typeface="Arial" panose="020B0604020202020204" pitchFamily="34" charset="0"/>
              <a:buChar char="•"/>
            </a:pPr>
            <a:r>
              <a:rPr lang="en-US" sz="2000" dirty="0" smtClean="0"/>
              <a:t>Special Agent assigned to area</a:t>
            </a:r>
          </a:p>
          <a:p>
            <a:pPr marL="285750" indent="-285750">
              <a:buFont typeface="Arial" panose="020B0604020202020204" pitchFamily="34" charset="0"/>
              <a:buChar char="•"/>
            </a:pPr>
            <a:r>
              <a:rPr lang="en-US" sz="2000" dirty="0" smtClean="0"/>
              <a:t>LE Committee &amp; AP established 5 enforcement principles</a:t>
            </a:r>
          </a:p>
          <a:p>
            <a:pPr marL="285750" indent="-285750">
              <a:buFont typeface="Arial" panose="020B0604020202020204" pitchFamily="34" charset="0"/>
              <a:buChar char="•"/>
            </a:pPr>
            <a:r>
              <a:rPr lang="en-US" sz="2000" dirty="0" err="1" smtClean="0"/>
              <a:t>Oculina</a:t>
            </a:r>
            <a:r>
              <a:rPr lang="en-US" sz="2000" dirty="0" smtClean="0"/>
              <a:t> Bank Enforcement meeting was held (December 2004) </a:t>
            </a:r>
          </a:p>
          <a:p>
            <a:pPr marL="1200150" lvl="2" indent="-285750">
              <a:buFont typeface="Arial" panose="020B0604020202020204" pitchFamily="34" charset="0"/>
              <a:buChar char="•"/>
            </a:pPr>
            <a:r>
              <a:rPr lang="en-US" sz="2000" dirty="0" smtClean="0"/>
              <a:t>VMS</a:t>
            </a:r>
          </a:p>
          <a:p>
            <a:pPr marL="1200150" lvl="2" indent="-285750">
              <a:buFont typeface="Arial" panose="020B0604020202020204" pitchFamily="34" charset="0"/>
              <a:buChar char="•"/>
            </a:pPr>
            <a:r>
              <a:rPr lang="en-US" sz="2000" dirty="0" smtClean="0"/>
              <a:t>Cooperative Enforcement</a:t>
            </a:r>
          </a:p>
          <a:p>
            <a:pPr marL="1200150" lvl="2" indent="-285750">
              <a:buFont typeface="Arial" panose="020B0604020202020204" pitchFamily="34" charset="0"/>
              <a:buChar char="•"/>
            </a:pPr>
            <a:r>
              <a:rPr lang="en-US" sz="2000" dirty="0" smtClean="0"/>
              <a:t>Increase Presence</a:t>
            </a:r>
          </a:p>
          <a:p>
            <a:pPr marL="1200150" lvl="2" indent="-285750">
              <a:buFont typeface="Arial" panose="020B0604020202020204" pitchFamily="34" charset="0"/>
              <a:buChar char="•"/>
            </a:pPr>
            <a:r>
              <a:rPr lang="en-US" sz="2000" dirty="0" smtClean="0"/>
              <a:t>Enforcement Reports</a:t>
            </a:r>
          </a:p>
          <a:p>
            <a:pPr marL="1200150" lvl="2" indent="-285750">
              <a:buFont typeface="Arial" panose="020B0604020202020204" pitchFamily="34" charset="0"/>
              <a:buChar char="•"/>
            </a:pPr>
            <a:r>
              <a:rPr lang="en-US" sz="2000" dirty="0" smtClean="0"/>
              <a:t>Outreach &amp; Education</a:t>
            </a:r>
          </a:p>
          <a:p>
            <a:pPr marL="742950" lvl="1" indent="-285750">
              <a:buFont typeface="Arial" panose="020B0604020202020204" pitchFamily="34" charset="0"/>
              <a:buChar char="•"/>
            </a:pPr>
            <a:endParaRPr lang="en-US"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989" y="1219200"/>
            <a:ext cx="4593811" cy="496995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415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152400" y="1755267"/>
            <a:ext cx="8839200" cy="16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defRPr/>
            </a:pPr>
            <a:endParaRPr lang="en-US" sz="2200" dirty="0" smtClean="0">
              <a:solidFill>
                <a:srgbClr val="002950"/>
              </a:solidFill>
              <a:latin typeface="Arial" charset="0"/>
            </a:endParaRPr>
          </a:p>
          <a:p>
            <a:pPr marL="273050" indent="-273050" fontAlgn="base">
              <a:spcBef>
                <a:spcPct val="20000"/>
              </a:spcBef>
              <a:spcAft>
                <a:spcPct val="0"/>
              </a:spcAft>
              <a:defRPr/>
            </a:pPr>
            <a:r>
              <a:rPr lang="en-US" sz="2200" dirty="0" smtClean="0">
                <a:solidFill>
                  <a:srgbClr val="002950"/>
                </a:solidFill>
                <a:latin typeface="Arial" charset="0"/>
              </a:rPr>
              <a:t> </a:t>
            </a:r>
            <a:endParaRPr lang="en-US" sz="2200" dirty="0">
              <a:solidFill>
                <a:srgbClr val="002950"/>
              </a:solidFill>
              <a:latin typeface="Arial" charset="0"/>
            </a:endParaRPr>
          </a:p>
          <a:p>
            <a:pPr marL="273050" indent="-273050" fontAlgn="base">
              <a:spcBef>
                <a:spcPct val="20000"/>
              </a:spcBef>
              <a:spcAft>
                <a:spcPct val="0"/>
              </a:spcAft>
              <a:buFont typeface="Arial" charset="0"/>
              <a:buChar char="•"/>
              <a:defRPr/>
            </a:pPr>
            <a:endParaRPr lang="en-US" sz="2200" dirty="0">
              <a:solidFill>
                <a:srgbClr val="002950"/>
              </a:solidFill>
              <a:latin typeface="Arial" charset="0"/>
            </a:endParaRPr>
          </a:p>
          <a:p>
            <a:pPr marL="273050" indent="-273050" fontAlgn="base">
              <a:spcBef>
                <a:spcPct val="20000"/>
              </a:spcBef>
              <a:spcAft>
                <a:spcPct val="0"/>
              </a:spcAft>
              <a:buFont typeface="Arial" charset="0"/>
              <a:buChar char="•"/>
              <a:defRPr/>
            </a:pPr>
            <a:endParaRPr lang="en-US" sz="2200" dirty="0">
              <a:solidFill>
                <a:srgbClr val="002950"/>
              </a:solidFill>
              <a:latin typeface="Arial" charset="0"/>
            </a:endParaRPr>
          </a:p>
        </p:txBody>
      </p:sp>
      <p:sp>
        <p:nvSpPr>
          <p:cNvPr id="5" name="Title 1"/>
          <p:cNvSpPr txBox="1">
            <a:spLocks/>
          </p:cNvSpPr>
          <p:nvPr/>
        </p:nvSpPr>
        <p:spPr>
          <a:xfrm>
            <a:off x="304800" y="533400"/>
            <a:ext cx="8454656"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200" dirty="0" smtClean="0">
                <a:latin typeface="Calibri" panose="020F0502020204030204" pitchFamily="34" charset="0"/>
              </a:rPr>
              <a:t>2005 Evaluation Plan</a:t>
            </a:r>
            <a:endParaRPr lang="en-US" sz="3200" dirty="0">
              <a:latin typeface="Calibri" panose="020F0502020204030204" pitchFamily="34" charset="0"/>
            </a:endParaRPr>
          </a:p>
        </p:txBody>
      </p:sp>
      <p:sp>
        <p:nvSpPr>
          <p:cNvPr id="3" name="TextBox 2"/>
          <p:cNvSpPr txBox="1"/>
          <p:nvPr/>
        </p:nvSpPr>
        <p:spPr>
          <a:xfrm>
            <a:off x="76200" y="1450568"/>
            <a:ext cx="4381500" cy="6017032"/>
          </a:xfrm>
          <a:prstGeom prst="rect">
            <a:avLst/>
          </a:prstGeom>
          <a:noFill/>
        </p:spPr>
        <p:txBody>
          <a:bodyPr wrap="square" rtlCol="0">
            <a:spAutoFit/>
          </a:bodyPr>
          <a:lstStyle/>
          <a:p>
            <a:r>
              <a:rPr lang="en-US" sz="2000" b="1" dirty="0" smtClean="0"/>
              <a:t>Research &amp; Monitoring Plan </a:t>
            </a:r>
          </a:p>
          <a:p>
            <a:pPr marL="285750" indent="-285750">
              <a:buFont typeface="Arial" panose="020B0604020202020204" pitchFamily="34" charset="0"/>
              <a:buChar char="•"/>
            </a:pPr>
            <a:r>
              <a:rPr lang="en-US" sz="1900" dirty="0" smtClean="0"/>
              <a:t>2004 Deepwater Coral Research and Monitoring Workshop in Cape Canaveral</a:t>
            </a:r>
          </a:p>
          <a:p>
            <a:pPr marL="285750" indent="-285750">
              <a:buFont typeface="Arial" panose="020B0604020202020204" pitchFamily="34" charset="0"/>
              <a:buChar char="•"/>
            </a:pPr>
            <a:r>
              <a:rPr lang="en-US" sz="1900" dirty="0" smtClean="0"/>
              <a:t> Identified 7 objectives</a:t>
            </a:r>
          </a:p>
          <a:p>
            <a:pPr marL="1200150" lvl="2" indent="-285750">
              <a:buFont typeface="Arial" panose="020B0604020202020204" pitchFamily="34" charset="0"/>
              <a:buChar char="•"/>
            </a:pPr>
            <a:r>
              <a:rPr lang="en-US" sz="1900" dirty="0" smtClean="0"/>
              <a:t>Habitat recovery</a:t>
            </a:r>
          </a:p>
          <a:p>
            <a:pPr marL="1200150" lvl="2" indent="-285750">
              <a:buFont typeface="Arial" panose="020B0604020202020204" pitchFamily="34" charset="0"/>
              <a:buChar char="•"/>
            </a:pPr>
            <a:r>
              <a:rPr lang="en-US" sz="1900" dirty="0" smtClean="0"/>
              <a:t>Effect on fish distribution and status</a:t>
            </a:r>
          </a:p>
          <a:p>
            <a:pPr marL="1200150" lvl="2" indent="-285750">
              <a:buFont typeface="Arial" panose="020B0604020202020204" pitchFamily="34" charset="0"/>
              <a:buChar char="•"/>
            </a:pPr>
            <a:r>
              <a:rPr lang="en-US" sz="1900" dirty="0" smtClean="0"/>
              <a:t>Population structure of corals</a:t>
            </a:r>
          </a:p>
          <a:p>
            <a:pPr marL="1200150" lvl="2" indent="-285750">
              <a:buFont typeface="Arial" panose="020B0604020202020204" pitchFamily="34" charset="0"/>
              <a:buChar char="•"/>
            </a:pPr>
            <a:r>
              <a:rPr lang="en-US" sz="1900" dirty="0" smtClean="0"/>
              <a:t>Stressors affecting OECA</a:t>
            </a:r>
          </a:p>
          <a:p>
            <a:pPr marL="1200150" lvl="2" indent="-285750">
              <a:buFont typeface="Arial" panose="020B0604020202020204" pitchFamily="34" charset="0"/>
              <a:buChar char="•"/>
            </a:pPr>
            <a:r>
              <a:rPr lang="en-US" sz="1900" dirty="0" smtClean="0"/>
              <a:t>Key </a:t>
            </a:r>
            <a:r>
              <a:rPr lang="en-US" sz="1900" dirty="0" err="1"/>
              <a:t>t</a:t>
            </a:r>
            <a:r>
              <a:rPr lang="en-US" sz="1900" dirty="0" err="1" smtClean="0"/>
              <a:t>rophodynamic</a:t>
            </a:r>
            <a:r>
              <a:rPr lang="en-US" sz="1900" dirty="0" smtClean="0"/>
              <a:t> groups</a:t>
            </a:r>
          </a:p>
          <a:p>
            <a:pPr marL="1200150" lvl="2" indent="-285750">
              <a:buFont typeface="Arial" panose="020B0604020202020204" pitchFamily="34" charset="0"/>
              <a:buChar char="•"/>
            </a:pPr>
            <a:r>
              <a:rPr lang="en-US" sz="1900" dirty="0" smtClean="0"/>
              <a:t>Physical/chemical </a:t>
            </a:r>
            <a:r>
              <a:rPr lang="en-US" sz="1900" dirty="0" err="1" smtClean="0"/>
              <a:t>paramaters</a:t>
            </a:r>
            <a:r>
              <a:rPr lang="en-US" sz="1900" dirty="0" smtClean="0"/>
              <a:t> that define a healthy ecosystem</a:t>
            </a:r>
          </a:p>
          <a:p>
            <a:pPr marL="1200150" lvl="2" indent="-285750">
              <a:buFont typeface="Arial" panose="020B0604020202020204" pitchFamily="34" charset="0"/>
              <a:buChar char="•"/>
            </a:pPr>
            <a:r>
              <a:rPr lang="en-US" sz="1900" dirty="0" smtClean="0"/>
              <a:t>Research on coral feeding ecology</a:t>
            </a:r>
          </a:p>
          <a:p>
            <a:pPr marL="1200150" lvl="2" indent="-285750">
              <a:buFont typeface="Arial" panose="020B0604020202020204" pitchFamily="34" charset="0"/>
              <a:buChar char="•"/>
            </a:pPr>
            <a:endParaRPr lang="en-US" sz="2000" dirty="0" smtClean="0"/>
          </a:p>
          <a:p>
            <a:pPr marL="1200150" lvl="2" indent="-285750">
              <a:buFont typeface="Arial" panose="020B0604020202020204" pitchFamily="34" charset="0"/>
              <a:buChar char="•"/>
            </a:pPr>
            <a:endParaRPr lang="en-US" sz="2000" dirty="0" smtClean="0"/>
          </a:p>
          <a:p>
            <a:pPr marL="1200150" lvl="2"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smtClean="0"/>
          </a:p>
        </p:txBody>
      </p:sp>
      <p:pic>
        <p:nvPicPr>
          <p:cNvPr id="3074" name="Picture 2" descr="ChapmanReef_3D"/>
          <p:cNvPicPr>
            <a:picLocks noChangeAspect="1" noChangeArrowheads="1"/>
          </p:cNvPicPr>
          <p:nvPr/>
        </p:nvPicPr>
        <p:blipFill rotWithShape="1">
          <a:blip r:embed="rId3">
            <a:extLst>
              <a:ext uri="{28A0092B-C50C-407E-A947-70E740481C1C}">
                <a14:useLocalDpi xmlns:a14="http://schemas.microsoft.com/office/drawing/2010/main" val="0"/>
              </a:ext>
            </a:extLst>
          </a:blip>
          <a:srcRect l="-484" r="-484"/>
          <a:stretch/>
        </p:blipFill>
        <p:spPr bwMode="auto">
          <a:xfrm>
            <a:off x="4286619" y="1524000"/>
            <a:ext cx="47085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9800" y="3350568"/>
            <a:ext cx="2971800" cy="230832"/>
          </a:xfrm>
          <a:prstGeom prst="rect">
            <a:avLst/>
          </a:prstGeom>
          <a:noFill/>
        </p:spPr>
        <p:txBody>
          <a:bodyPr wrap="square" rtlCol="0">
            <a:spAutoFit/>
          </a:bodyPr>
          <a:lstStyle/>
          <a:p>
            <a:pPr algn="r"/>
            <a:r>
              <a:rPr lang="en-US" sz="900" dirty="0" smtClean="0"/>
              <a:t>NURC, Chapman’s Reef</a:t>
            </a:r>
            <a:endParaRPr lang="en-US" sz="900" dirty="0"/>
          </a:p>
        </p:txBody>
      </p:sp>
      <p:grpSp>
        <p:nvGrpSpPr>
          <p:cNvPr id="4" name="Group 3"/>
          <p:cNvGrpSpPr>
            <a:grpSpLocks/>
          </p:cNvGrpSpPr>
          <p:nvPr/>
        </p:nvGrpSpPr>
        <p:grpSpPr bwMode="auto">
          <a:xfrm>
            <a:off x="5257800" y="3702991"/>
            <a:ext cx="3205162" cy="2088209"/>
            <a:chOff x="1152" y="3784"/>
            <a:chExt cx="4329" cy="3112"/>
          </a:xfrm>
        </p:grpSpPr>
        <p:pic>
          <p:nvPicPr>
            <p:cNvPr id="3076" name="Picture 4" descr="oculinalivehead9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3784"/>
              <a:ext cx="4149"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701" y="3784"/>
              <a:ext cx="378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1" i="0" u="none" strike="noStrike" cap="none" normalizeH="0" baseline="0" smtClean="0">
                  <a:ln>
                    <a:noFill/>
                  </a:ln>
                  <a:solidFill>
                    <a:srgbClr val="FFFF99"/>
                  </a:solidFill>
                  <a:effectLst/>
                  <a:latin typeface="Calibri" pitchFamily="34" charset="0"/>
                  <a:cs typeface="Arial" pitchFamily="34" charset="0"/>
                </a:rPr>
                <a:t>Live </a:t>
              </a:r>
              <a:r>
                <a:rPr kumimoji="0" lang="en-US" altLang="en-US" sz="1000" b="1" i="1" u="none" strike="noStrike" cap="none" normalizeH="0" baseline="0" smtClean="0">
                  <a:ln>
                    <a:noFill/>
                  </a:ln>
                  <a:solidFill>
                    <a:srgbClr val="FFFF99"/>
                  </a:solidFill>
                  <a:effectLst/>
                  <a:latin typeface="Calibri" pitchFamily="34" charset="0"/>
                  <a:cs typeface="Arial" pitchFamily="34" charset="0"/>
                </a:rPr>
                <a:t>Oculina varicosa </a:t>
              </a:r>
              <a:r>
                <a:rPr kumimoji="0" lang="en-US" altLang="en-US" sz="1000" b="1" i="0" u="none" strike="noStrike" cap="none" normalizeH="0" baseline="0" smtClean="0">
                  <a:ln>
                    <a:noFill/>
                  </a:ln>
                  <a:solidFill>
                    <a:srgbClr val="FFFF99"/>
                  </a:solidFill>
                  <a:effectLst/>
                  <a:latin typeface="Calibri" pitchFamily="34" charset="0"/>
                  <a:cs typeface="Arial" pitchFamily="34" charset="0"/>
                </a:rPr>
                <a:t>coral colonies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TextBox 10"/>
          <p:cNvSpPr txBox="1"/>
          <p:nvPr/>
        </p:nvSpPr>
        <p:spPr>
          <a:xfrm>
            <a:off x="5334000" y="5788968"/>
            <a:ext cx="2971800" cy="230832"/>
          </a:xfrm>
          <a:prstGeom prst="rect">
            <a:avLst/>
          </a:prstGeom>
          <a:noFill/>
        </p:spPr>
        <p:txBody>
          <a:bodyPr wrap="square" rtlCol="0">
            <a:spAutoFit/>
          </a:bodyPr>
          <a:lstStyle/>
          <a:p>
            <a:pPr algn="r"/>
            <a:r>
              <a:rPr lang="en-US" sz="900" dirty="0" smtClean="0"/>
              <a:t>NURC, </a:t>
            </a:r>
            <a:r>
              <a:rPr lang="en-US" sz="900" dirty="0" err="1" smtClean="0"/>
              <a:t>A.Shepard</a:t>
            </a:r>
            <a:endParaRPr lang="en-US" sz="900" dirty="0"/>
          </a:p>
        </p:txBody>
      </p:sp>
    </p:spTree>
    <p:extLst>
      <p:ext uri="{BB962C8B-B14F-4D97-AF65-F5344CB8AC3E}">
        <p14:creationId xmlns:p14="http://schemas.microsoft.com/office/powerpoint/2010/main" val="1586608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6180">
            <a:off x="941512" y="1070608"/>
            <a:ext cx="3113847" cy="426445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5110">
            <a:off x="3369525" y="490828"/>
            <a:ext cx="5201958" cy="5603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081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Coral\Oculina\Oculina and fi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50" y="381000"/>
            <a:ext cx="3733800" cy="289560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Oculinamap.jpg"/>
          <p:cNvPicPr>
            <a:picLocks noChangeAspect="1"/>
          </p:cNvPicPr>
          <p:nvPr/>
        </p:nvPicPr>
        <p:blipFill>
          <a:blip r:embed="rId4" cstate="print"/>
          <a:stretch>
            <a:fillRect/>
          </a:stretch>
        </p:blipFill>
        <p:spPr>
          <a:xfrm>
            <a:off x="4116762" y="0"/>
            <a:ext cx="5027238" cy="6858000"/>
          </a:xfrm>
          <a:prstGeom prst="rect">
            <a:avLst/>
          </a:prstGeom>
          <a:ln w="6350">
            <a:solidFill>
              <a:schemeClr val="tx1"/>
            </a:solidFill>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75" y="3657600"/>
            <a:ext cx="3724701" cy="25146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7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371600"/>
            <a:ext cx="5334000" cy="5638800"/>
          </a:xfrm>
          <a:prstGeom prst="rect">
            <a:avLst/>
          </a:prstGeom>
        </p:spPr>
        <p:txBody>
          <a:bodyPr vert="horz" wrap="square"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100" dirty="0" smtClean="0">
              <a:solidFill>
                <a:schemeClr val="tx2">
                  <a:lumMod val="50000"/>
                </a:schemeClr>
              </a:solidFill>
              <a:latin typeface="+mj-lt"/>
              <a:cs typeface="Times New Roman" panose="02020603050405020304" pitchFamily="18" charset="0"/>
            </a:endParaRPr>
          </a:p>
          <a:p>
            <a:pPr marL="342900" indent="-342900" algn="l">
              <a:buFont typeface="Arial" panose="020B0604020202020204" pitchFamily="34" charset="0"/>
              <a:buChar char="•"/>
            </a:pPr>
            <a:r>
              <a:rPr lang="en-US" sz="2400" dirty="0" smtClean="0">
                <a:solidFill>
                  <a:schemeClr val="tx2">
                    <a:lumMod val="50000"/>
                  </a:schemeClr>
                </a:solidFill>
                <a:latin typeface="+mj-lt"/>
                <a:cs typeface="Times New Roman" panose="02020603050405020304" pitchFamily="18" charset="0"/>
              </a:rPr>
              <a:t>92 mi² of </a:t>
            </a:r>
            <a:r>
              <a:rPr lang="en-US" sz="2400" dirty="0" err="1" smtClean="0">
                <a:solidFill>
                  <a:schemeClr val="tx2">
                    <a:lumMod val="50000"/>
                  </a:schemeClr>
                </a:solidFill>
                <a:latin typeface="+mj-lt"/>
                <a:cs typeface="Times New Roman" panose="02020603050405020304" pitchFamily="18" charset="0"/>
              </a:rPr>
              <a:t>Oculina</a:t>
            </a:r>
            <a:r>
              <a:rPr lang="en-US" sz="2400" dirty="0" smtClean="0">
                <a:solidFill>
                  <a:schemeClr val="tx2">
                    <a:lumMod val="50000"/>
                  </a:schemeClr>
                </a:solidFill>
                <a:latin typeface="+mj-lt"/>
                <a:cs typeface="Times New Roman" panose="02020603050405020304" pitchFamily="18" charset="0"/>
              </a:rPr>
              <a:t> Bank designated as an HAPC  (</a:t>
            </a:r>
            <a:r>
              <a:rPr lang="en-US" sz="2400" b="1" dirty="0" smtClean="0">
                <a:solidFill>
                  <a:schemeClr val="tx2">
                    <a:lumMod val="50000"/>
                  </a:schemeClr>
                </a:solidFill>
                <a:latin typeface="+mj-lt"/>
                <a:cs typeface="Times New Roman" panose="02020603050405020304" pitchFamily="18" charset="0"/>
              </a:rPr>
              <a:t>Coral FMP </a:t>
            </a:r>
            <a:r>
              <a:rPr lang="en-US" sz="2400" dirty="0" smtClean="0">
                <a:solidFill>
                  <a:schemeClr val="tx2">
                    <a:lumMod val="50000"/>
                  </a:schemeClr>
                </a:solidFill>
                <a:latin typeface="+mj-lt"/>
                <a:cs typeface="Times New Roman" panose="02020603050405020304" pitchFamily="18" charset="0"/>
              </a:rPr>
              <a:t>- 1984)</a:t>
            </a:r>
          </a:p>
          <a:p>
            <a:pPr marL="342900" indent="-342900" algn="l">
              <a:buFont typeface="Arial" panose="020B0604020202020204" pitchFamily="34" charset="0"/>
              <a:buChar char="•"/>
            </a:pPr>
            <a:r>
              <a:rPr lang="en-US" sz="2400" b="1" dirty="0" smtClean="0">
                <a:solidFill>
                  <a:schemeClr val="tx2">
                    <a:lumMod val="50000"/>
                  </a:schemeClr>
                </a:solidFill>
                <a:latin typeface="+mj-lt"/>
                <a:cs typeface="Times New Roman" panose="02020603050405020304" pitchFamily="18" charset="0"/>
              </a:rPr>
              <a:t>Snapper Grouper Amendment 6 </a:t>
            </a:r>
            <a:r>
              <a:rPr lang="en-US" sz="2400" dirty="0" smtClean="0">
                <a:solidFill>
                  <a:schemeClr val="tx2">
                    <a:lumMod val="50000"/>
                  </a:schemeClr>
                </a:solidFill>
                <a:latin typeface="+mj-lt"/>
                <a:cs typeface="Times New Roman" panose="02020603050405020304" pitchFamily="18" charset="0"/>
              </a:rPr>
              <a:t>(1994) – prohibited anchoring by vessels fishing for SG species and prohibited fishing for/retention of SG species within the HAPC.  Area became OECA.</a:t>
            </a:r>
          </a:p>
          <a:p>
            <a:pPr marL="342900" indent="-342900" algn="l">
              <a:buFont typeface="Arial" panose="020B0604020202020204" pitchFamily="34" charset="0"/>
              <a:buChar char="•"/>
            </a:pPr>
            <a:r>
              <a:rPr lang="en-US" sz="2400" b="1" dirty="0" smtClean="0">
                <a:solidFill>
                  <a:schemeClr val="tx2">
                    <a:lumMod val="50000"/>
                  </a:schemeClr>
                </a:solidFill>
                <a:latin typeface="+mj-lt"/>
                <a:cs typeface="Times New Roman" panose="02020603050405020304" pitchFamily="18" charset="0"/>
              </a:rPr>
              <a:t>Coral Amendment 3 </a:t>
            </a:r>
            <a:r>
              <a:rPr lang="en-US" sz="2400" dirty="0" smtClean="0">
                <a:solidFill>
                  <a:schemeClr val="tx2">
                    <a:lumMod val="50000"/>
                  </a:schemeClr>
                </a:solidFill>
                <a:latin typeface="+mj-lt"/>
                <a:cs typeface="Times New Roman" panose="02020603050405020304" pitchFamily="18" charset="0"/>
              </a:rPr>
              <a:t>(1995) – prohibited all vessels from anchoring in HAPC</a:t>
            </a:r>
          </a:p>
          <a:p>
            <a:pPr marL="342900" indent="-342900" algn="l">
              <a:buFont typeface="Arial" panose="020B0604020202020204" pitchFamily="34" charset="0"/>
              <a:buChar char="•"/>
            </a:pPr>
            <a:r>
              <a:rPr lang="en-US" sz="2400" dirty="0" smtClean="0">
                <a:solidFill>
                  <a:srgbClr val="1F497D">
                    <a:lumMod val="50000"/>
                  </a:srgbClr>
                </a:solidFill>
                <a:cs typeface="Times New Roman" panose="02020603050405020304" pitchFamily="18" charset="0"/>
              </a:rPr>
              <a:t>Trawling for rock shrimp prohibited east of </a:t>
            </a:r>
            <a:r>
              <a:rPr lang="en-US" sz="2400" dirty="0">
                <a:solidFill>
                  <a:srgbClr val="1F497D">
                    <a:lumMod val="50000"/>
                  </a:srgbClr>
                </a:solidFill>
                <a:cs typeface="Times New Roman" panose="02020603050405020304" pitchFamily="18" charset="0"/>
              </a:rPr>
              <a:t>80°W </a:t>
            </a:r>
            <a:r>
              <a:rPr lang="en-US" sz="2400" dirty="0" smtClean="0">
                <a:solidFill>
                  <a:srgbClr val="1F497D">
                    <a:lumMod val="50000"/>
                  </a:srgbClr>
                </a:solidFill>
                <a:cs typeface="Times New Roman" panose="02020603050405020304" pitchFamily="18" charset="0"/>
              </a:rPr>
              <a:t>longitude (between 27°30’N and 28°30’N latitude), in depths less than 100 fathoms.  (</a:t>
            </a:r>
            <a:r>
              <a:rPr lang="en-US" sz="2400" b="1" dirty="0" smtClean="0">
                <a:solidFill>
                  <a:srgbClr val="1F497D">
                    <a:lumMod val="50000"/>
                  </a:srgbClr>
                </a:solidFill>
                <a:cs typeface="Times New Roman" panose="02020603050405020304" pitchFamily="18" charset="0"/>
              </a:rPr>
              <a:t>Shrimp Amendment 1 </a:t>
            </a:r>
            <a:r>
              <a:rPr lang="en-US" sz="2400" dirty="0" smtClean="0">
                <a:solidFill>
                  <a:srgbClr val="1F497D">
                    <a:lumMod val="50000"/>
                  </a:srgbClr>
                </a:solidFill>
                <a:cs typeface="Times New Roman" panose="02020603050405020304" pitchFamily="18" charset="0"/>
              </a:rPr>
              <a:t>- 1996)</a:t>
            </a:r>
          </a:p>
          <a:p>
            <a:pPr algn="l"/>
            <a:endParaRPr lang="en-US" sz="2400" dirty="0" smtClean="0">
              <a:solidFill>
                <a:schemeClr val="tx2">
                  <a:lumMod val="50000"/>
                </a:schemeClr>
              </a:solidFill>
              <a:latin typeface="+mj-lt"/>
              <a:cs typeface="Times New Roman" panose="02020603050405020304" pitchFamily="18" charset="0"/>
            </a:endParaRPr>
          </a:p>
          <a:p>
            <a:pPr algn="l"/>
            <a:endParaRPr lang="en-US" sz="2400" dirty="0" smtClean="0">
              <a:solidFill>
                <a:schemeClr val="tx2">
                  <a:lumMod val="50000"/>
                </a:schemeClr>
              </a:solidFill>
              <a:latin typeface="+mj-lt"/>
              <a:cs typeface="Times New Roman" panose="02020603050405020304" pitchFamily="18" charset="0"/>
            </a:endParaRPr>
          </a:p>
          <a:p>
            <a:pPr algn="l"/>
            <a:endParaRPr lang="en-US" sz="2400" dirty="0">
              <a:latin typeface="+mj-lt"/>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421063" cy="463309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le 1"/>
          <p:cNvSpPr txBox="1">
            <a:spLocks/>
          </p:cNvSpPr>
          <p:nvPr/>
        </p:nvSpPr>
        <p:spPr>
          <a:xfrm>
            <a:off x="533400" y="304800"/>
            <a:ext cx="7924800" cy="1477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t>Timeline of Plan Amendments</a:t>
            </a:r>
            <a:endParaRPr lang="en-US" sz="3600" dirty="0"/>
          </a:p>
        </p:txBody>
      </p:sp>
    </p:spTree>
    <p:extLst>
      <p:ext uri="{BB962C8B-B14F-4D97-AF65-F5344CB8AC3E}">
        <p14:creationId xmlns:p14="http://schemas.microsoft.com/office/powerpoint/2010/main" val="129593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 y="18197"/>
            <a:ext cx="4415051" cy="1143000"/>
          </a:xfrm>
        </p:spPr>
        <p:txBody>
          <a:bodyPr>
            <a:noAutofit/>
          </a:bodyPr>
          <a:lstStyle/>
          <a:p>
            <a:r>
              <a:rPr lang="en-US" sz="3800" b="1" dirty="0" smtClean="0"/>
              <a:t>Other </a:t>
            </a:r>
            <a:br>
              <a:rPr lang="en-US" sz="3800" b="1" dirty="0" smtClean="0"/>
            </a:br>
            <a:r>
              <a:rPr lang="en-US" sz="3800" b="1" dirty="0" smtClean="0"/>
              <a:t>Amendments</a:t>
            </a:r>
            <a:endParaRPr lang="en-US" sz="3800" b="1" dirty="0"/>
          </a:p>
        </p:txBody>
      </p:sp>
      <p:sp>
        <p:nvSpPr>
          <p:cNvPr id="3" name="Content Placeholder 2"/>
          <p:cNvSpPr>
            <a:spLocks noGrp="1"/>
          </p:cNvSpPr>
          <p:nvPr>
            <p:ph idx="1"/>
          </p:nvPr>
        </p:nvSpPr>
        <p:spPr>
          <a:xfrm>
            <a:off x="76200" y="1371600"/>
            <a:ext cx="4191000" cy="5638800"/>
          </a:xfrm>
        </p:spPr>
        <p:txBody>
          <a:bodyPr>
            <a:normAutofit/>
          </a:bodyPr>
          <a:lstStyle/>
          <a:p>
            <a:pPr lvl="0"/>
            <a:r>
              <a:rPr lang="en-US" sz="2200" dirty="0" err="1" smtClean="0">
                <a:solidFill>
                  <a:srgbClr val="1F497D">
                    <a:lumMod val="50000"/>
                  </a:srgbClr>
                </a:solidFill>
                <a:cs typeface="Times New Roman" panose="02020603050405020304" pitchFamily="18" charset="0"/>
              </a:rPr>
              <a:t>Oculina</a:t>
            </a:r>
            <a:r>
              <a:rPr lang="en-US" sz="2200" dirty="0" smtClean="0">
                <a:solidFill>
                  <a:srgbClr val="1F497D">
                    <a:lumMod val="50000"/>
                  </a:srgbClr>
                </a:solidFill>
                <a:cs typeface="Times New Roman" panose="02020603050405020304" pitchFamily="18" charset="0"/>
              </a:rPr>
              <a:t> </a:t>
            </a:r>
            <a:r>
              <a:rPr lang="en-US" sz="2200" dirty="0">
                <a:solidFill>
                  <a:srgbClr val="1F497D">
                    <a:lumMod val="50000"/>
                  </a:srgbClr>
                </a:solidFill>
                <a:cs typeface="Times New Roman" panose="02020603050405020304" pitchFamily="18" charset="0"/>
              </a:rPr>
              <a:t>HAPC expanded to include rock shrimp closed area (</a:t>
            </a:r>
            <a:r>
              <a:rPr lang="en-US" sz="2200" b="1" dirty="0">
                <a:solidFill>
                  <a:srgbClr val="1F497D">
                    <a:lumMod val="50000"/>
                  </a:srgbClr>
                </a:solidFill>
                <a:cs typeface="Times New Roman" panose="02020603050405020304" pitchFamily="18" charset="0"/>
              </a:rPr>
              <a:t>Coral Amendment </a:t>
            </a:r>
            <a:r>
              <a:rPr lang="en-US" sz="2200" b="1" dirty="0" smtClean="0">
                <a:solidFill>
                  <a:srgbClr val="1F497D">
                    <a:lumMod val="50000"/>
                  </a:srgbClr>
                </a:solidFill>
                <a:cs typeface="Times New Roman" panose="02020603050405020304" pitchFamily="18" charset="0"/>
              </a:rPr>
              <a:t>4</a:t>
            </a:r>
            <a:r>
              <a:rPr lang="en-US" sz="2200" dirty="0" smtClean="0">
                <a:solidFill>
                  <a:srgbClr val="1F497D">
                    <a:lumMod val="50000"/>
                  </a:srgbClr>
                </a:solidFill>
                <a:cs typeface="Times New Roman" panose="02020603050405020304" pitchFamily="18" charset="0"/>
              </a:rPr>
              <a:t>; </a:t>
            </a:r>
            <a:r>
              <a:rPr lang="en-US" sz="2200" b="1" dirty="0" smtClean="0">
                <a:solidFill>
                  <a:srgbClr val="1F497D">
                    <a:lumMod val="50000"/>
                  </a:srgbClr>
                </a:solidFill>
                <a:cs typeface="Times New Roman" panose="02020603050405020304" pitchFamily="18" charset="0"/>
              </a:rPr>
              <a:t>Comprehensive </a:t>
            </a:r>
            <a:r>
              <a:rPr lang="en-US" sz="2200" b="1" dirty="0">
                <a:solidFill>
                  <a:srgbClr val="1F497D">
                    <a:lumMod val="50000"/>
                  </a:srgbClr>
                </a:solidFill>
                <a:cs typeface="Times New Roman" panose="02020603050405020304" pitchFamily="18" charset="0"/>
              </a:rPr>
              <a:t>EFH Amendment </a:t>
            </a:r>
            <a:r>
              <a:rPr lang="en-US" sz="2200" dirty="0">
                <a:solidFill>
                  <a:srgbClr val="1F497D">
                    <a:lumMod val="50000"/>
                  </a:srgbClr>
                </a:solidFill>
                <a:cs typeface="Times New Roman" panose="02020603050405020304" pitchFamily="18" charset="0"/>
              </a:rPr>
              <a:t>– 1998)</a:t>
            </a:r>
          </a:p>
          <a:p>
            <a:pPr lvl="0"/>
            <a:r>
              <a:rPr lang="en-US" sz="2200" b="1" dirty="0">
                <a:solidFill>
                  <a:srgbClr val="1F497D">
                    <a:lumMod val="50000"/>
                  </a:srgbClr>
                </a:solidFill>
                <a:cs typeface="Times New Roman" panose="02020603050405020304" pitchFamily="18" charset="0"/>
              </a:rPr>
              <a:t>Shrimp Amendment 5</a:t>
            </a:r>
            <a:r>
              <a:rPr lang="en-US" sz="2200" dirty="0">
                <a:solidFill>
                  <a:srgbClr val="1F497D">
                    <a:lumMod val="50000"/>
                  </a:srgbClr>
                </a:solidFill>
                <a:cs typeface="Times New Roman" panose="02020603050405020304" pitchFamily="18" charset="0"/>
              </a:rPr>
              <a:t> (2003) –required use of VMS for rock shrimp fleet</a:t>
            </a:r>
          </a:p>
          <a:p>
            <a:pPr lvl="0"/>
            <a:r>
              <a:rPr lang="en-US" sz="2200" b="1" dirty="0">
                <a:solidFill>
                  <a:srgbClr val="1F497D">
                    <a:lumMod val="50000"/>
                  </a:srgbClr>
                </a:solidFill>
                <a:cs typeface="Times New Roman" panose="02020603050405020304" pitchFamily="18" charset="0"/>
              </a:rPr>
              <a:t>Coral Amendment 8 </a:t>
            </a:r>
            <a:r>
              <a:rPr lang="en-US" sz="2200" dirty="0">
                <a:solidFill>
                  <a:srgbClr val="1F497D">
                    <a:lumMod val="50000"/>
                  </a:srgbClr>
                </a:solidFill>
                <a:cs typeface="Times New Roman" panose="02020603050405020304" pitchFamily="18" charset="0"/>
              </a:rPr>
              <a:t>(approved by SAFMC in 2013; under NMFS review) extends northern and western </a:t>
            </a:r>
            <a:r>
              <a:rPr lang="en-US" sz="2200" dirty="0" err="1">
                <a:solidFill>
                  <a:srgbClr val="1F497D">
                    <a:lumMod val="50000"/>
                  </a:srgbClr>
                </a:solidFill>
                <a:cs typeface="Times New Roman" panose="02020603050405020304" pitchFamily="18" charset="0"/>
              </a:rPr>
              <a:t>Oculina</a:t>
            </a:r>
            <a:r>
              <a:rPr lang="en-US" sz="2200" dirty="0">
                <a:solidFill>
                  <a:srgbClr val="1F497D">
                    <a:lumMod val="50000"/>
                  </a:srgbClr>
                </a:solidFill>
                <a:cs typeface="Times New Roman" panose="02020603050405020304" pitchFamily="18" charset="0"/>
              </a:rPr>
              <a:t> Bank HAPC by 343 mi²</a:t>
            </a:r>
          </a:p>
          <a:p>
            <a:endParaRPr lang="en-US" dirty="0"/>
          </a:p>
        </p:txBody>
      </p:sp>
      <p:pic>
        <p:nvPicPr>
          <p:cNvPr id="10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8712" y="0"/>
            <a:ext cx="4741234" cy="6131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863" y="2362200"/>
            <a:ext cx="3179775" cy="4114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9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6000">
              <a:schemeClr val="bg1"/>
            </a:gs>
            <a:gs pos="99000">
              <a:schemeClr val="bg2">
                <a:lumMod val="90000"/>
                <a:alpha val="57000"/>
              </a:schemeClr>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32813" t="26042" r="31250" b="16667"/>
          <a:stretch>
            <a:fillRect/>
          </a:stretch>
        </p:blipFill>
        <p:spPr bwMode="auto">
          <a:xfrm>
            <a:off x="76201" y="1126801"/>
            <a:ext cx="4027908" cy="48167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57367"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Snapper Grouper Amendment 13A </a:t>
            </a:r>
          </a:p>
        </p:txBody>
      </p:sp>
      <p:sp>
        <p:nvSpPr>
          <p:cNvPr id="6" name="Rectangle 10"/>
          <p:cNvSpPr>
            <a:spLocks noChangeArrowheads="1"/>
          </p:cNvSpPr>
          <p:nvPr/>
        </p:nvSpPr>
        <p:spPr bwMode="auto">
          <a:xfrm>
            <a:off x="4114800" y="934688"/>
            <a:ext cx="4991038"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fontAlgn="base">
              <a:spcBef>
                <a:spcPct val="20000"/>
              </a:spcBef>
              <a:spcAft>
                <a:spcPct val="0"/>
              </a:spcAft>
              <a:buFont typeface="Arial" charset="0"/>
              <a:buChar char="•"/>
              <a:defRPr/>
            </a:pPr>
            <a:r>
              <a:rPr lang="en-US" sz="2400" b="1" dirty="0" smtClean="0">
                <a:solidFill>
                  <a:srgbClr val="002950"/>
                </a:solidFill>
                <a:latin typeface="Arial" charset="0"/>
              </a:rPr>
              <a:t>Purpose</a:t>
            </a:r>
            <a:r>
              <a:rPr lang="en-US" sz="2400" dirty="0" smtClean="0">
                <a:solidFill>
                  <a:srgbClr val="002950"/>
                </a:solidFill>
                <a:latin typeface="Arial" charset="0"/>
              </a:rPr>
              <a:t> of action in 13A was to provide continued protection of snapper grouper populations and associated </a:t>
            </a:r>
            <a:r>
              <a:rPr lang="en-US" sz="2400" i="1" dirty="0" err="1" smtClean="0">
                <a:solidFill>
                  <a:srgbClr val="002950"/>
                </a:solidFill>
                <a:latin typeface="Arial" charset="0"/>
              </a:rPr>
              <a:t>Oculina</a:t>
            </a:r>
            <a:r>
              <a:rPr lang="en-US" sz="2400" dirty="0" smtClean="0">
                <a:solidFill>
                  <a:srgbClr val="002950"/>
                </a:solidFill>
                <a:latin typeface="Arial" charset="0"/>
              </a:rPr>
              <a:t> coral.</a:t>
            </a:r>
          </a:p>
          <a:p>
            <a:pPr fontAlgn="base">
              <a:spcBef>
                <a:spcPct val="20000"/>
              </a:spcBef>
              <a:spcAft>
                <a:spcPct val="0"/>
              </a:spcAft>
              <a:defRPr/>
            </a:pPr>
            <a:endParaRPr lang="en-US" sz="700" dirty="0" smtClean="0">
              <a:solidFill>
                <a:srgbClr val="002950"/>
              </a:solidFill>
              <a:latin typeface="Arial" charset="0"/>
            </a:endParaRPr>
          </a:p>
          <a:p>
            <a:pPr marL="273050" indent="-273050" fontAlgn="base">
              <a:spcBef>
                <a:spcPct val="20000"/>
              </a:spcBef>
              <a:spcAft>
                <a:spcPct val="0"/>
              </a:spcAft>
              <a:buFont typeface="Arial" charset="0"/>
              <a:buChar char="•"/>
              <a:defRPr/>
            </a:pPr>
            <a:r>
              <a:rPr lang="en-US" sz="2400" dirty="0" smtClean="0">
                <a:solidFill>
                  <a:srgbClr val="002950"/>
                </a:solidFill>
                <a:latin typeface="Arial" charset="0"/>
              </a:rPr>
              <a:t>The </a:t>
            </a:r>
            <a:r>
              <a:rPr lang="en-US" sz="2400" b="1" dirty="0" smtClean="0">
                <a:solidFill>
                  <a:srgbClr val="002950"/>
                </a:solidFill>
                <a:latin typeface="Arial" charset="0"/>
              </a:rPr>
              <a:t>need</a:t>
            </a:r>
            <a:r>
              <a:rPr lang="en-US" sz="2400" dirty="0" smtClean="0">
                <a:solidFill>
                  <a:srgbClr val="002950"/>
                </a:solidFill>
                <a:latin typeface="Arial" charset="0"/>
              </a:rPr>
              <a:t> was to provide a hedge against high degree of scientific uncertainty associated with SG species, reduce the possibility that these stocks may fall below sustainable levels and help rebuild stocks already below sustainable levels. Also, provide high level of protection to </a:t>
            </a:r>
            <a:r>
              <a:rPr lang="en-US" sz="2400" dirty="0" err="1" smtClean="0">
                <a:solidFill>
                  <a:srgbClr val="002950"/>
                </a:solidFill>
                <a:latin typeface="Arial" charset="0"/>
              </a:rPr>
              <a:t>Oculina</a:t>
            </a:r>
            <a:r>
              <a:rPr lang="en-US" sz="2400" dirty="0" smtClean="0">
                <a:solidFill>
                  <a:srgbClr val="002950"/>
                </a:solidFill>
                <a:latin typeface="Arial" charset="0"/>
              </a:rPr>
              <a:t>.</a:t>
            </a:r>
          </a:p>
        </p:txBody>
      </p:sp>
      <p:sp>
        <p:nvSpPr>
          <p:cNvPr id="9" name="TextBox 5"/>
          <p:cNvSpPr txBox="1">
            <a:spLocks noChangeArrowheads="1"/>
          </p:cNvSpPr>
          <p:nvPr/>
        </p:nvSpPr>
        <p:spPr bwMode="auto">
          <a:xfrm>
            <a:off x="1905000" y="5943600"/>
            <a:ext cx="2209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pPr eaLnBrk="1" hangingPunct="1"/>
            <a:r>
              <a:rPr lang="en-US" sz="900" dirty="0" smtClean="0"/>
              <a:t>	From </a:t>
            </a:r>
            <a:r>
              <a:rPr lang="en-US" sz="900" dirty="0"/>
              <a:t>Reed et al 2007</a:t>
            </a:r>
          </a:p>
        </p:txBody>
      </p:sp>
    </p:spTree>
    <p:extLst>
      <p:ext uri="{BB962C8B-B14F-4D97-AF65-F5344CB8AC3E}">
        <p14:creationId xmlns:p14="http://schemas.microsoft.com/office/powerpoint/2010/main" val="377655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152400" y="1755267"/>
            <a:ext cx="8839200" cy="571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fontAlgn="base">
              <a:spcBef>
                <a:spcPct val="20000"/>
              </a:spcBef>
              <a:spcAft>
                <a:spcPct val="0"/>
              </a:spcAft>
              <a:buFont typeface="Arial" charset="0"/>
              <a:buChar char="•"/>
              <a:defRPr/>
            </a:pPr>
            <a:r>
              <a:rPr lang="en-US" sz="2200" b="1" dirty="0" smtClean="0">
                <a:solidFill>
                  <a:srgbClr val="002950"/>
                </a:solidFill>
                <a:latin typeface="Arial" charset="0"/>
              </a:rPr>
              <a:t>Alternative 1 </a:t>
            </a:r>
            <a:r>
              <a:rPr lang="en-US" sz="2200" dirty="0" smtClean="0">
                <a:solidFill>
                  <a:srgbClr val="002950"/>
                </a:solidFill>
                <a:latin typeface="Arial" charset="0"/>
              </a:rPr>
              <a:t>(</a:t>
            </a:r>
            <a:r>
              <a:rPr lang="en-US" sz="2200" b="1" dirty="0" smtClean="0">
                <a:solidFill>
                  <a:srgbClr val="002950"/>
                </a:solidFill>
                <a:latin typeface="Arial" charset="0"/>
              </a:rPr>
              <a:t>Preferred)</a:t>
            </a:r>
            <a:r>
              <a:rPr lang="en-US" sz="2200" dirty="0" smtClean="0">
                <a:solidFill>
                  <a:srgbClr val="002950"/>
                </a:solidFill>
                <a:latin typeface="Arial" charset="0"/>
              </a:rPr>
              <a:t>. Extend regulations within the OECA that prohibit fishing for and retention of SG species for an indefinite period with a 10 year re-evaluation by the Council. The Council will review the configuration and size of OECA within 3 years or the publication date of the final rule. </a:t>
            </a:r>
          </a:p>
          <a:p>
            <a:pPr marL="273050" indent="-273050" fontAlgn="base">
              <a:spcBef>
                <a:spcPct val="20000"/>
              </a:spcBef>
              <a:spcAft>
                <a:spcPct val="0"/>
              </a:spcAft>
              <a:buFont typeface="Arial" charset="0"/>
              <a:buChar char="•"/>
              <a:defRPr/>
            </a:pPr>
            <a:r>
              <a:rPr lang="en-US" sz="2200" b="1" dirty="0" smtClean="0">
                <a:solidFill>
                  <a:srgbClr val="002950"/>
                </a:solidFill>
                <a:latin typeface="Arial" charset="0"/>
              </a:rPr>
              <a:t>Alternative 2</a:t>
            </a:r>
            <a:r>
              <a:rPr lang="en-US" sz="2200" dirty="0" smtClean="0">
                <a:solidFill>
                  <a:srgbClr val="002950"/>
                </a:solidFill>
                <a:latin typeface="Arial" charset="0"/>
              </a:rPr>
              <a:t>. Extend regulations within OECA that prohibit fishing for and retention of SG species for an additional 10 year period. </a:t>
            </a:r>
          </a:p>
          <a:p>
            <a:pPr marL="273050" indent="-273050" fontAlgn="base">
              <a:spcBef>
                <a:spcPct val="20000"/>
              </a:spcBef>
              <a:spcAft>
                <a:spcPct val="0"/>
              </a:spcAft>
              <a:buFont typeface="Arial" charset="0"/>
              <a:buChar char="•"/>
              <a:defRPr/>
            </a:pPr>
            <a:r>
              <a:rPr lang="en-US" sz="2200" b="1" dirty="0" smtClean="0">
                <a:solidFill>
                  <a:srgbClr val="002950"/>
                </a:solidFill>
                <a:latin typeface="Arial" charset="0"/>
              </a:rPr>
              <a:t>Alternative 3</a:t>
            </a:r>
            <a:r>
              <a:rPr lang="en-US" sz="2200" dirty="0" smtClean="0">
                <a:solidFill>
                  <a:srgbClr val="002950"/>
                </a:solidFill>
                <a:latin typeface="Arial" charset="0"/>
              </a:rPr>
              <a:t>.  “  ” …for </a:t>
            </a:r>
            <a:r>
              <a:rPr lang="en-US" sz="2200" dirty="0">
                <a:solidFill>
                  <a:srgbClr val="002950"/>
                </a:solidFill>
                <a:latin typeface="Arial" charset="0"/>
              </a:rPr>
              <a:t>an additional </a:t>
            </a:r>
            <a:r>
              <a:rPr lang="en-US" sz="2200" dirty="0" smtClean="0">
                <a:solidFill>
                  <a:srgbClr val="002950"/>
                </a:solidFill>
                <a:latin typeface="Arial" charset="0"/>
              </a:rPr>
              <a:t>20 </a:t>
            </a:r>
            <a:r>
              <a:rPr lang="en-US" sz="2200" dirty="0">
                <a:solidFill>
                  <a:srgbClr val="002950"/>
                </a:solidFill>
                <a:latin typeface="Arial" charset="0"/>
              </a:rPr>
              <a:t>year period. </a:t>
            </a:r>
          </a:p>
          <a:p>
            <a:pPr marL="273050" indent="-273050" fontAlgn="base">
              <a:spcBef>
                <a:spcPct val="20000"/>
              </a:spcBef>
              <a:spcAft>
                <a:spcPct val="0"/>
              </a:spcAft>
              <a:buFont typeface="Arial" charset="0"/>
              <a:buChar char="•"/>
              <a:defRPr/>
            </a:pPr>
            <a:r>
              <a:rPr lang="en-US" sz="2200" b="1" dirty="0" smtClean="0">
                <a:solidFill>
                  <a:srgbClr val="002950"/>
                </a:solidFill>
                <a:latin typeface="Arial" charset="0"/>
              </a:rPr>
              <a:t>Alternative 4</a:t>
            </a:r>
            <a:r>
              <a:rPr lang="en-US" sz="2200" dirty="0" smtClean="0">
                <a:solidFill>
                  <a:srgbClr val="002950"/>
                </a:solidFill>
                <a:latin typeface="Arial" charset="0"/>
              </a:rPr>
              <a:t>.  “  ”…for an additional 50 year period.</a:t>
            </a:r>
          </a:p>
          <a:p>
            <a:pPr marL="273050" indent="-273050" fontAlgn="base">
              <a:spcBef>
                <a:spcPct val="20000"/>
              </a:spcBef>
              <a:spcAft>
                <a:spcPct val="0"/>
              </a:spcAft>
              <a:buFont typeface="Arial" charset="0"/>
              <a:buChar char="•"/>
              <a:defRPr/>
            </a:pPr>
            <a:r>
              <a:rPr lang="en-US" sz="2200" b="1" dirty="0" smtClean="0">
                <a:solidFill>
                  <a:srgbClr val="002950"/>
                </a:solidFill>
                <a:latin typeface="Arial" charset="0"/>
              </a:rPr>
              <a:t>Alternative 5</a:t>
            </a:r>
            <a:r>
              <a:rPr lang="en-US" sz="2200" dirty="0" smtClean="0">
                <a:solidFill>
                  <a:srgbClr val="002950"/>
                </a:solidFill>
                <a:latin typeface="Arial" charset="0"/>
              </a:rPr>
              <a:t>.  “  ”…for an indefinite period. </a:t>
            </a:r>
          </a:p>
          <a:p>
            <a:pPr marL="273050" indent="-273050" fontAlgn="base">
              <a:spcBef>
                <a:spcPct val="20000"/>
              </a:spcBef>
              <a:spcAft>
                <a:spcPct val="0"/>
              </a:spcAft>
              <a:buFont typeface="Arial" charset="0"/>
              <a:buChar char="•"/>
              <a:defRPr/>
            </a:pPr>
            <a:r>
              <a:rPr lang="en-US" sz="2200" b="1" dirty="0" smtClean="0">
                <a:solidFill>
                  <a:srgbClr val="002950"/>
                </a:solidFill>
                <a:latin typeface="Arial" charset="0"/>
              </a:rPr>
              <a:t>Alternative 6</a:t>
            </a:r>
            <a:r>
              <a:rPr lang="en-US" sz="2200" dirty="0" smtClean="0">
                <a:solidFill>
                  <a:srgbClr val="002950"/>
                </a:solidFill>
                <a:latin typeface="Arial" charset="0"/>
              </a:rPr>
              <a:t>.  No Action. Regulations within OECA would sunset on 6/27/04.</a:t>
            </a:r>
          </a:p>
          <a:p>
            <a:pPr marL="273050" indent="-273050" fontAlgn="base">
              <a:spcBef>
                <a:spcPct val="20000"/>
              </a:spcBef>
              <a:spcAft>
                <a:spcPct val="0"/>
              </a:spcAft>
              <a:defRPr/>
            </a:pPr>
            <a:r>
              <a:rPr lang="en-US" sz="2200" dirty="0" smtClean="0">
                <a:solidFill>
                  <a:srgbClr val="002950"/>
                </a:solidFill>
                <a:latin typeface="Arial" charset="0"/>
              </a:rPr>
              <a:t> </a:t>
            </a:r>
            <a:endParaRPr lang="en-US" sz="2200" dirty="0">
              <a:solidFill>
                <a:srgbClr val="002950"/>
              </a:solidFill>
              <a:latin typeface="Arial" charset="0"/>
            </a:endParaRPr>
          </a:p>
          <a:p>
            <a:pPr marL="273050" indent="-273050" fontAlgn="base">
              <a:spcBef>
                <a:spcPct val="20000"/>
              </a:spcBef>
              <a:spcAft>
                <a:spcPct val="0"/>
              </a:spcAft>
              <a:buFont typeface="Arial" charset="0"/>
              <a:buChar char="•"/>
              <a:defRPr/>
            </a:pPr>
            <a:endParaRPr lang="en-US" sz="2200" dirty="0">
              <a:solidFill>
                <a:srgbClr val="002950"/>
              </a:solidFill>
              <a:latin typeface="Arial" charset="0"/>
            </a:endParaRPr>
          </a:p>
          <a:p>
            <a:pPr marL="273050" indent="-273050" fontAlgn="base">
              <a:spcBef>
                <a:spcPct val="20000"/>
              </a:spcBef>
              <a:spcAft>
                <a:spcPct val="0"/>
              </a:spcAft>
              <a:buFont typeface="Arial" charset="0"/>
              <a:buChar char="•"/>
              <a:defRPr/>
            </a:pPr>
            <a:endParaRPr lang="en-US" sz="2200" dirty="0">
              <a:solidFill>
                <a:srgbClr val="002950"/>
              </a:solidFill>
              <a:latin typeface="Arial" charset="0"/>
            </a:endParaRPr>
          </a:p>
        </p:txBody>
      </p:sp>
      <p:sp>
        <p:nvSpPr>
          <p:cNvPr id="7" name="Title 1"/>
          <p:cNvSpPr txBox="1">
            <a:spLocks/>
          </p:cNvSpPr>
          <p:nvPr/>
        </p:nvSpPr>
        <p:spPr>
          <a:xfrm>
            <a:off x="1600200" y="838200"/>
            <a:ext cx="5715000" cy="762000"/>
          </a:xfrm>
          <a:prstGeom prst="rect">
            <a:avLst/>
          </a:prstGeom>
          <a:ln>
            <a:noFill/>
            <a:prstDash val="soli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Scope of Alternatives</a:t>
            </a:r>
          </a:p>
        </p:txBody>
      </p:sp>
    </p:spTree>
    <p:extLst>
      <p:ext uri="{BB962C8B-B14F-4D97-AF65-F5344CB8AC3E}">
        <p14:creationId xmlns:p14="http://schemas.microsoft.com/office/powerpoint/2010/main" val="2275129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1371600"/>
            <a:ext cx="8575158" cy="48006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Species appear to have begun to recover within the affected area; if opened, any gains during previous decade would be lost</a:t>
            </a:r>
          </a:p>
          <a:p>
            <a:pPr marL="457200" indent="-457200" algn="l">
              <a:buFont typeface="Arial" panose="020B0604020202020204" pitchFamily="34" charset="0"/>
              <a:buChar char="•"/>
            </a:pPr>
            <a:r>
              <a:rPr lang="en-US" dirty="0" smtClean="0">
                <a:solidFill>
                  <a:schemeClr val="tx1"/>
                </a:solidFill>
              </a:rPr>
              <a:t>Alternative 1 provides </a:t>
            </a:r>
            <a:r>
              <a:rPr lang="en-US" dirty="0">
                <a:solidFill>
                  <a:schemeClr val="tx1"/>
                </a:solidFill>
              </a:rPr>
              <a:t>most biological, social and economic benefits while allowing adaptive </a:t>
            </a:r>
            <a:r>
              <a:rPr lang="en-US" dirty="0" smtClean="0">
                <a:solidFill>
                  <a:schemeClr val="tx1"/>
                </a:solidFill>
              </a:rPr>
              <a:t>management</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Evaluation Plan may result in increased public support and more protection of SG species and </a:t>
            </a:r>
            <a:r>
              <a:rPr lang="en-US" i="1" dirty="0" err="1" smtClean="0">
                <a:solidFill>
                  <a:schemeClr val="tx1"/>
                </a:solidFill>
              </a:rPr>
              <a:t>Oculina</a:t>
            </a:r>
            <a:r>
              <a:rPr lang="en-US" dirty="0" smtClean="0">
                <a:solidFill>
                  <a:schemeClr val="tx1"/>
                </a:solidFill>
              </a:rPr>
              <a:t> coral and result in a decrease in illegal fishing </a:t>
            </a:r>
          </a:p>
          <a:p>
            <a:pPr marL="1371600" lvl="2" indent="-457200" algn="l">
              <a:buFont typeface="Arial" panose="020B0604020202020204" pitchFamily="34" charset="0"/>
              <a:buChar char="•"/>
            </a:pPr>
            <a:r>
              <a:rPr lang="en-US" sz="2800" dirty="0" smtClean="0">
                <a:solidFill>
                  <a:schemeClr val="tx1"/>
                </a:solidFill>
              </a:rPr>
              <a:t>Outreach</a:t>
            </a:r>
          </a:p>
          <a:p>
            <a:pPr marL="1371600" lvl="2" indent="-457200" algn="l">
              <a:buFont typeface="Arial" panose="020B0604020202020204" pitchFamily="34" charset="0"/>
              <a:buChar char="•"/>
            </a:pPr>
            <a:r>
              <a:rPr lang="en-US" sz="2800" dirty="0" smtClean="0">
                <a:solidFill>
                  <a:schemeClr val="tx1"/>
                </a:solidFill>
              </a:rPr>
              <a:t>Enforcement</a:t>
            </a:r>
          </a:p>
          <a:p>
            <a:pPr marL="1371600" lvl="2" indent="-457200" algn="l">
              <a:buFont typeface="Arial" panose="020B0604020202020204" pitchFamily="34" charset="0"/>
              <a:buChar char="•"/>
            </a:pPr>
            <a:r>
              <a:rPr lang="en-US" sz="2800" dirty="0" smtClean="0">
                <a:solidFill>
                  <a:schemeClr val="tx1"/>
                </a:solidFill>
              </a:rPr>
              <a:t>Research &amp; Monitoring</a:t>
            </a:r>
            <a:r>
              <a:rPr lang="en-US" dirty="0" smtClean="0">
                <a:solidFill>
                  <a:schemeClr val="tx1"/>
                </a:solidFill>
              </a:rPr>
              <a:t>	</a:t>
            </a:r>
          </a:p>
          <a:p>
            <a:pPr marL="1828800" lvl="3" indent="-457200" algn="l">
              <a:buFont typeface="Arial" panose="020B0604020202020204" pitchFamily="34" charset="0"/>
              <a:buChar char="•"/>
            </a:pPr>
            <a:endParaRPr lang="en-US" dirty="0" smtClean="0">
              <a:solidFill>
                <a:schemeClr val="tx1"/>
              </a:solidFill>
            </a:endParaRPr>
          </a:p>
        </p:txBody>
      </p:sp>
      <p:sp>
        <p:nvSpPr>
          <p:cNvPr id="5" name="Title 1"/>
          <p:cNvSpPr txBox="1">
            <a:spLocks/>
          </p:cNvSpPr>
          <p:nvPr/>
        </p:nvSpPr>
        <p:spPr>
          <a:xfrm>
            <a:off x="689344" y="609600"/>
            <a:ext cx="8454656"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latin typeface="Calibri" panose="020F0502020204030204" pitchFamily="34" charset="0"/>
              </a:rPr>
              <a:t>The Preferred Alternative…</a:t>
            </a:r>
            <a:endParaRPr lang="en-US" sz="3600" dirty="0">
              <a:latin typeface="Calibri" panose="020F0502020204030204" pitchFamily="34" charset="0"/>
            </a:endParaRPr>
          </a:p>
        </p:txBody>
      </p:sp>
    </p:spTree>
    <p:extLst>
      <p:ext uri="{BB962C8B-B14F-4D97-AF65-F5344CB8AC3E}">
        <p14:creationId xmlns:p14="http://schemas.microsoft.com/office/powerpoint/2010/main" val="3417915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1409">
            <a:off x="4982026" y="1333988"/>
            <a:ext cx="3278974" cy="3808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2963">
            <a:off x="504538" y="364843"/>
            <a:ext cx="4663991" cy="574639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90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00200" y="838200"/>
            <a:ext cx="5715000" cy="762000"/>
          </a:xfrm>
          <a:prstGeom prst="rect">
            <a:avLst/>
          </a:prstGeom>
          <a:ln>
            <a:noFill/>
            <a:prstDash val="soli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black"/>
                </a:solidFill>
              </a:rPr>
              <a:t> </a:t>
            </a:r>
          </a:p>
        </p:txBody>
      </p:sp>
      <p:sp>
        <p:nvSpPr>
          <p:cNvPr id="5" name="Title 1"/>
          <p:cNvSpPr txBox="1">
            <a:spLocks/>
          </p:cNvSpPr>
          <p:nvPr/>
        </p:nvSpPr>
        <p:spPr>
          <a:xfrm>
            <a:off x="304800" y="533400"/>
            <a:ext cx="845465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200" dirty="0" smtClean="0">
                <a:latin typeface="Calibri" panose="020F0502020204030204" pitchFamily="34" charset="0"/>
              </a:rPr>
              <a:t>2005 Evaluation Plan</a:t>
            </a:r>
            <a:endParaRPr lang="en-US" sz="3200" dirty="0">
              <a:latin typeface="Calibri" panose="020F0502020204030204" pitchFamily="34" charset="0"/>
            </a:endParaRPr>
          </a:p>
        </p:txBody>
      </p:sp>
      <p:sp>
        <p:nvSpPr>
          <p:cNvPr id="3" name="TextBox 2"/>
          <p:cNvSpPr txBox="1"/>
          <p:nvPr/>
        </p:nvSpPr>
        <p:spPr>
          <a:xfrm>
            <a:off x="190500" y="1259443"/>
            <a:ext cx="4381500" cy="4970591"/>
          </a:xfrm>
          <a:prstGeom prst="rect">
            <a:avLst/>
          </a:prstGeom>
          <a:noFill/>
        </p:spPr>
        <p:txBody>
          <a:bodyPr wrap="square" rtlCol="0">
            <a:spAutoFit/>
          </a:bodyPr>
          <a:lstStyle/>
          <a:p>
            <a:r>
              <a:rPr lang="en-US" sz="2400" b="1" dirty="0" smtClean="0"/>
              <a:t>Outreach Plan </a:t>
            </a:r>
          </a:p>
          <a:p>
            <a:pPr marL="285750" indent="-285750">
              <a:buFont typeface="Arial" panose="020B0604020202020204" pitchFamily="34" charset="0"/>
              <a:buChar char="•"/>
            </a:pPr>
            <a:r>
              <a:rPr lang="en-US" sz="2100" dirty="0" smtClean="0"/>
              <a:t>SAFMC I&amp;E Committee </a:t>
            </a:r>
          </a:p>
          <a:p>
            <a:pPr marL="285750" indent="-285750">
              <a:buFont typeface="Arial" panose="020B0604020202020204" pitchFamily="34" charset="0"/>
              <a:buChar char="•"/>
            </a:pPr>
            <a:r>
              <a:rPr lang="en-US" sz="2100" dirty="0" smtClean="0"/>
              <a:t>Draft proposal developed  in 2003 for HAPC by research partners (NOAA, UNC-W, SEFSC) </a:t>
            </a:r>
          </a:p>
          <a:p>
            <a:pPr marL="285750" indent="-285750">
              <a:buFont typeface="Arial" panose="020B0604020202020204" pitchFamily="34" charset="0"/>
              <a:buChar char="•"/>
            </a:pPr>
            <a:r>
              <a:rPr lang="en-US" sz="2100" dirty="0" smtClean="0"/>
              <a:t>Informal meetings around Ft. Pierce and Port Canaveral in 2004</a:t>
            </a:r>
          </a:p>
          <a:p>
            <a:pPr marL="285750" indent="-285750">
              <a:buFont typeface="Arial" panose="020B0604020202020204" pitchFamily="34" charset="0"/>
              <a:buChar char="•"/>
            </a:pPr>
            <a:r>
              <a:rPr lang="en-US" sz="2100" dirty="0" smtClean="0"/>
              <a:t>Identified  4 primary objectives</a:t>
            </a:r>
          </a:p>
          <a:p>
            <a:pPr marL="742950" lvl="1" indent="-285750">
              <a:buFont typeface="Arial" panose="020B0604020202020204" pitchFamily="34" charset="0"/>
              <a:buChar char="•"/>
            </a:pPr>
            <a:r>
              <a:rPr lang="en-US" sz="2100" dirty="0" smtClean="0"/>
              <a:t>Support development of Outreach Plan </a:t>
            </a:r>
          </a:p>
          <a:p>
            <a:pPr marL="742950" lvl="1" indent="-285750">
              <a:buFont typeface="Arial" panose="020B0604020202020204" pitchFamily="34" charset="0"/>
              <a:buChar char="•"/>
            </a:pPr>
            <a:r>
              <a:rPr lang="en-US" sz="2100" dirty="0" smtClean="0"/>
              <a:t>Focused outreach campaign targeting fishermen</a:t>
            </a:r>
          </a:p>
          <a:p>
            <a:pPr marL="742950" lvl="1" indent="-285750">
              <a:buFont typeface="Arial" panose="020B0604020202020204" pitchFamily="34" charset="0"/>
              <a:buChar char="•"/>
            </a:pPr>
            <a:r>
              <a:rPr lang="en-US" sz="2100" dirty="0" smtClean="0"/>
              <a:t>Broad media campaign</a:t>
            </a:r>
          </a:p>
          <a:p>
            <a:pPr marL="742950" lvl="1" indent="-285750">
              <a:buFont typeface="Arial" panose="020B0604020202020204" pitchFamily="34" charset="0"/>
              <a:buChar char="•"/>
            </a:pPr>
            <a:r>
              <a:rPr lang="en-US" sz="2100" dirty="0" smtClean="0"/>
              <a:t>Evaluation</a:t>
            </a:r>
          </a:p>
          <a:p>
            <a:pPr marL="742950" lvl="1" indent="-285750">
              <a:buFont typeface="Arial" panose="020B0604020202020204" pitchFamily="34" charset="0"/>
              <a:buChar char="•"/>
            </a:pPr>
            <a:endParaRPr lang="en-US" sz="2000"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307" y="1143000"/>
            <a:ext cx="36136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30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3570</TotalTime>
  <Words>646</Words>
  <Application>Microsoft Office PowerPoint</Application>
  <PresentationFormat>On-screen Show (4:3)</PresentationFormat>
  <Paragraphs>105</Paragraphs>
  <Slides>12</Slides>
  <Notes>12</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Office Theme</vt:lpstr>
      <vt:lpstr>Custom Design</vt:lpstr>
      <vt:lpstr>1_Custom Design</vt:lpstr>
      <vt:lpstr>1_Office Theme</vt:lpstr>
      <vt:lpstr>2_Office Theme</vt:lpstr>
      <vt:lpstr>Oculina Experimental Closed Area   Background on SAFMC Management Actions</vt:lpstr>
      <vt:lpstr>PowerPoint Presentation</vt:lpstr>
      <vt:lpstr>PowerPoint Presentation</vt:lpstr>
      <vt:lpstr>Other  Amendments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Vonharten</dc:creator>
  <cp:lastModifiedBy>Anna Martin</cp:lastModifiedBy>
  <cp:revision>169</cp:revision>
  <cp:lastPrinted>2014-02-06T20:57:06Z</cp:lastPrinted>
  <dcterms:created xsi:type="dcterms:W3CDTF">2012-10-18T15:24:16Z</dcterms:created>
  <dcterms:modified xsi:type="dcterms:W3CDTF">2014-03-11T20:47:34Z</dcterms:modified>
</cp:coreProperties>
</file>