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2"/>
  </p:notesMasterIdLst>
  <p:handoutMasterIdLst>
    <p:handoutMasterId r:id="rId23"/>
  </p:handoutMasterIdLst>
  <p:sldIdLst>
    <p:sldId id="266" r:id="rId4"/>
    <p:sldId id="270" r:id="rId5"/>
    <p:sldId id="271" r:id="rId6"/>
    <p:sldId id="272" r:id="rId7"/>
    <p:sldId id="289" r:id="rId8"/>
    <p:sldId id="285" r:id="rId9"/>
    <p:sldId id="287" r:id="rId10"/>
    <p:sldId id="288" r:id="rId11"/>
    <p:sldId id="286" r:id="rId12"/>
    <p:sldId id="274" r:id="rId13"/>
    <p:sldId id="280" r:id="rId14"/>
    <p:sldId id="275" r:id="rId15"/>
    <p:sldId id="281" r:id="rId16"/>
    <p:sldId id="282" r:id="rId17"/>
    <p:sldId id="276" r:id="rId18"/>
    <p:sldId id="278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_Foster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87840" autoAdjust="0"/>
  </p:normalViewPr>
  <p:slideViewPr>
    <p:cSldViewPr snapToGrid="0" snapToObjects="1">
      <p:cViewPr>
        <p:scale>
          <a:sx n="66" d="100"/>
          <a:sy n="66" d="100"/>
        </p:scale>
        <p:origin x="-1272" y="-7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4\ST\ST1\Councils\rare_pop_strat_var_examp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QDATA4\ST\ST1\Councils\rare_pop_strat_var_example%20-%20DV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QDATA4\ST\ST1\Councils\rare_pop_strat_var_example%20-%20D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'Item 1 table'!$M$2</c:f>
              <c:strCache>
                <c:ptCount val="1"/>
                <c:pt idx="0">
                  <c:v>Prop Alloc</c:v>
                </c:pt>
              </c:strCache>
            </c:strRef>
          </c:tx>
          <c:cat>
            <c:numRef>
              <c:f>'Item 1 table'!$L$3:$L$7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0.83333000000000002</c:v>
                </c:pt>
              </c:numCache>
            </c:numRef>
          </c:cat>
          <c:val>
            <c:numRef>
              <c:f>'Item 1 table'!$M$3:$M$7</c:f>
              <c:numCache>
                <c:formatCode>0.0</c:formatCode>
                <c:ptCount val="5"/>
                <c:pt idx="0">
                  <c:v>61.6</c:v>
                </c:pt>
                <c:pt idx="1">
                  <c:v>60</c:v>
                </c:pt>
                <c:pt idx="2">
                  <c:v>55.5</c:v>
                </c:pt>
                <c:pt idx="3">
                  <c:v>44.721359549995796</c:v>
                </c:pt>
                <c:pt idx="4">
                  <c:v>25.820198812764144</c:v>
                </c:pt>
              </c:numCache>
            </c:numRef>
          </c:val>
          <c:smooth val="0"/>
        </c:ser>
        <c:ser>
          <c:idx val="1"/>
          <c:order val="1"/>
          <c:tx>
            <c:v>Oversampling of New Stratum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'Item 1 table'!$L$3:$L$7</c:f>
              <c:numCache>
                <c:formatCode>General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0.83333000000000002</c:v>
                </c:pt>
              </c:numCache>
            </c:numRef>
          </c:cat>
          <c:val>
            <c:numRef>
              <c:f>'Item 1 table'!$N$3:$N$7</c:f>
              <c:numCache>
                <c:formatCode>0.0</c:formatCode>
                <c:ptCount val="5"/>
                <c:pt idx="0" formatCode="General">
                  <c:v>61.6</c:v>
                </c:pt>
                <c:pt idx="1">
                  <c:v>54.772255750516607</c:v>
                </c:pt>
                <c:pt idx="2">
                  <c:v>47.1</c:v>
                </c:pt>
                <c:pt idx="3">
                  <c:v>31.622776601683793</c:v>
                </c:pt>
                <c:pt idx="4">
                  <c:v>15.811578037122043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05472"/>
        <c:axId val="85707776"/>
      </c:lineChart>
      <c:catAx>
        <c:axId val="8570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aseline="0" dirty="0"/>
                  <a:t>Rare Trips Proportion </a:t>
                </a:r>
                <a:r>
                  <a:rPr lang="en-US" sz="1800" baseline="0" dirty="0" smtClean="0"/>
                  <a:t>in </a:t>
                </a:r>
                <a:r>
                  <a:rPr lang="en-US" sz="1800" baseline="0" dirty="0"/>
                  <a:t>Rare Stratum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707776"/>
        <c:crosses val="autoZero"/>
        <c:auto val="1"/>
        <c:lblAlgn val="ctr"/>
        <c:lblOffset val="100"/>
        <c:noMultiLvlLbl val="0"/>
      </c:catAx>
      <c:valAx>
        <c:axId val="85707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PSE of</a:t>
                </a:r>
                <a:r>
                  <a:rPr lang="en-US" sz="1800" baseline="0" dirty="0"/>
                  <a:t> Rare Trips </a:t>
                </a:r>
                <a:r>
                  <a:rPr lang="en-US" sz="1800" baseline="0" dirty="0" smtClean="0"/>
                  <a:t>Proportion</a:t>
                </a:r>
                <a:endParaRPr lang="en-US" sz="1800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7054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'Item 3 examples draft'!$I$39</c:f>
              <c:strCache>
                <c:ptCount val="1"/>
                <c:pt idx="0">
                  <c:v>Annual</c:v>
                </c:pt>
              </c:strCache>
            </c:strRef>
          </c:tx>
          <c:invertIfNegative val="0"/>
          <c:cat>
            <c:strRef>
              <c:f>'Item 3 examples draft'!$D$40:$D$57</c:f>
              <c:strCache>
                <c:ptCount val="18"/>
                <c:pt idx="0">
                  <c:v>Wv1</c:v>
                </c:pt>
                <c:pt idx="1">
                  <c:v>Wv2</c:v>
                </c:pt>
                <c:pt idx="2">
                  <c:v>Wv3</c:v>
                </c:pt>
                <c:pt idx="3">
                  <c:v>Wv4</c:v>
                </c:pt>
                <c:pt idx="4">
                  <c:v>Wv5</c:v>
                </c:pt>
                <c:pt idx="5">
                  <c:v>Wv6</c:v>
                </c:pt>
                <c:pt idx="6">
                  <c:v>Wv1</c:v>
                </c:pt>
                <c:pt idx="7">
                  <c:v>Wv2</c:v>
                </c:pt>
                <c:pt idx="8">
                  <c:v>Wv3</c:v>
                </c:pt>
                <c:pt idx="9">
                  <c:v>Wv4</c:v>
                </c:pt>
                <c:pt idx="10">
                  <c:v>Wv5</c:v>
                </c:pt>
                <c:pt idx="11">
                  <c:v>Wv6</c:v>
                </c:pt>
                <c:pt idx="12">
                  <c:v>Wv1</c:v>
                </c:pt>
                <c:pt idx="13">
                  <c:v>Wv2</c:v>
                </c:pt>
                <c:pt idx="14">
                  <c:v>Wv3</c:v>
                </c:pt>
                <c:pt idx="15">
                  <c:v>Wv4</c:v>
                </c:pt>
                <c:pt idx="16">
                  <c:v>Wv5</c:v>
                </c:pt>
                <c:pt idx="17">
                  <c:v>Wv6</c:v>
                </c:pt>
              </c:strCache>
            </c:strRef>
          </c:cat>
          <c:val>
            <c:numRef>
              <c:f>'Item 3 examples draft'!$I$40:$I$57</c:f>
              <c:numCache>
                <c:formatCode>General</c:formatCode>
                <c:ptCount val="18"/>
                <c:pt idx="0">
                  <c:v>1820</c:v>
                </c:pt>
                <c:pt idx="1">
                  <c:v>3763</c:v>
                </c:pt>
                <c:pt idx="2">
                  <c:v>6358</c:v>
                </c:pt>
                <c:pt idx="3">
                  <c:v>7102</c:v>
                </c:pt>
                <c:pt idx="4">
                  <c:v>8103</c:v>
                </c:pt>
                <c:pt idx="5">
                  <c:v>8687</c:v>
                </c:pt>
                <c:pt idx="6">
                  <c:v>452</c:v>
                </c:pt>
                <c:pt idx="7">
                  <c:v>506</c:v>
                </c:pt>
                <c:pt idx="8">
                  <c:v>1815</c:v>
                </c:pt>
                <c:pt idx="9">
                  <c:v>6375</c:v>
                </c:pt>
                <c:pt idx="10">
                  <c:v>8199</c:v>
                </c:pt>
                <c:pt idx="11">
                  <c:v>8226</c:v>
                </c:pt>
                <c:pt idx="12">
                  <c:v>236</c:v>
                </c:pt>
                <c:pt idx="13">
                  <c:v>1402</c:v>
                </c:pt>
                <c:pt idx="14">
                  <c:v>7619</c:v>
                </c:pt>
                <c:pt idx="15">
                  <c:v>18254</c:v>
                </c:pt>
                <c:pt idx="16">
                  <c:v>22386</c:v>
                </c:pt>
                <c:pt idx="17">
                  <c:v>23852</c:v>
                </c:pt>
              </c:numCache>
            </c:numRef>
          </c:val>
        </c:ser>
        <c:ser>
          <c:idx val="1"/>
          <c:order val="1"/>
          <c:tx>
            <c:strRef>
              <c:f>'Item 3 examples draft'!$M$39</c:f>
              <c:strCache>
                <c:ptCount val="1"/>
                <c:pt idx="0">
                  <c:v>3-Year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'Item 3 examples draft'!$D$40:$D$57</c:f>
              <c:strCache>
                <c:ptCount val="18"/>
                <c:pt idx="0">
                  <c:v>Wv1</c:v>
                </c:pt>
                <c:pt idx="1">
                  <c:v>Wv2</c:v>
                </c:pt>
                <c:pt idx="2">
                  <c:v>Wv3</c:v>
                </c:pt>
                <c:pt idx="3">
                  <c:v>Wv4</c:v>
                </c:pt>
                <c:pt idx="4">
                  <c:v>Wv5</c:v>
                </c:pt>
                <c:pt idx="5">
                  <c:v>Wv6</c:v>
                </c:pt>
                <c:pt idx="6">
                  <c:v>Wv1</c:v>
                </c:pt>
                <c:pt idx="7">
                  <c:v>Wv2</c:v>
                </c:pt>
                <c:pt idx="8">
                  <c:v>Wv3</c:v>
                </c:pt>
                <c:pt idx="9">
                  <c:v>Wv4</c:v>
                </c:pt>
                <c:pt idx="10">
                  <c:v>Wv5</c:v>
                </c:pt>
                <c:pt idx="11">
                  <c:v>Wv6</c:v>
                </c:pt>
                <c:pt idx="12">
                  <c:v>Wv1</c:v>
                </c:pt>
                <c:pt idx="13">
                  <c:v>Wv2</c:v>
                </c:pt>
                <c:pt idx="14">
                  <c:v>Wv3</c:v>
                </c:pt>
                <c:pt idx="15">
                  <c:v>Wv4</c:v>
                </c:pt>
                <c:pt idx="16">
                  <c:v>Wv5</c:v>
                </c:pt>
                <c:pt idx="17">
                  <c:v>Wv6</c:v>
                </c:pt>
              </c:strCache>
            </c:strRef>
          </c:cat>
          <c:val>
            <c:numRef>
              <c:f>'Item 3 examples draft'!$M$40:$M$57</c:f>
              <c:numCache>
                <c:formatCode>General</c:formatCode>
                <c:ptCount val="18"/>
                <c:pt idx="0">
                  <c:v>1820</c:v>
                </c:pt>
                <c:pt idx="1">
                  <c:v>3763</c:v>
                </c:pt>
                <c:pt idx="2">
                  <c:v>6358</c:v>
                </c:pt>
                <c:pt idx="3">
                  <c:v>7102</c:v>
                </c:pt>
                <c:pt idx="4">
                  <c:v>8103</c:v>
                </c:pt>
                <c:pt idx="5">
                  <c:v>8687</c:v>
                </c:pt>
                <c:pt idx="6">
                  <c:v>9139</c:v>
                </c:pt>
                <c:pt idx="7">
                  <c:v>9193</c:v>
                </c:pt>
                <c:pt idx="8">
                  <c:v>10502</c:v>
                </c:pt>
                <c:pt idx="9">
                  <c:v>15062</c:v>
                </c:pt>
                <c:pt idx="10">
                  <c:v>16886</c:v>
                </c:pt>
                <c:pt idx="11">
                  <c:v>16913</c:v>
                </c:pt>
                <c:pt idx="12">
                  <c:v>17149</c:v>
                </c:pt>
                <c:pt idx="13">
                  <c:v>18315</c:v>
                </c:pt>
                <c:pt idx="14">
                  <c:v>24532</c:v>
                </c:pt>
                <c:pt idx="15">
                  <c:v>35167</c:v>
                </c:pt>
                <c:pt idx="16">
                  <c:v>39299</c:v>
                </c:pt>
                <c:pt idx="17">
                  <c:v>40765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19360"/>
        <c:axId val="90720896"/>
      </c:barChart>
      <c:catAx>
        <c:axId val="9071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200"/>
            </a:pPr>
            <a:endParaRPr lang="en-US"/>
          </a:p>
        </c:txPr>
        <c:crossAx val="90720896"/>
        <c:crosses val="autoZero"/>
        <c:auto val="1"/>
        <c:lblAlgn val="ctr"/>
        <c:lblOffset val="100"/>
        <c:noMultiLvlLbl val="0"/>
      </c:catAx>
      <c:valAx>
        <c:axId val="90720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Harvest in Numbers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7193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'Item 3 examples draft'!$I$39</c:f>
              <c:strCache>
                <c:ptCount val="1"/>
                <c:pt idx="0">
                  <c:v>Annual</c:v>
                </c:pt>
              </c:strCache>
            </c:strRef>
          </c:tx>
          <c:invertIfNegative val="0"/>
          <c:cat>
            <c:strRef>
              <c:f>'Item 3 examples draft'!$D$40:$D$57</c:f>
              <c:strCache>
                <c:ptCount val="18"/>
                <c:pt idx="0">
                  <c:v>Wv1</c:v>
                </c:pt>
                <c:pt idx="1">
                  <c:v>Wv2</c:v>
                </c:pt>
                <c:pt idx="2">
                  <c:v>Wv3</c:v>
                </c:pt>
                <c:pt idx="3">
                  <c:v>Wv4</c:v>
                </c:pt>
                <c:pt idx="4">
                  <c:v>Wv5</c:v>
                </c:pt>
                <c:pt idx="5">
                  <c:v>Wv6</c:v>
                </c:pt>
                <c:pt idx="6">
                  <c:v>Wv1</c:v>
                </c:pt>
                <c:pt idx="7">
                  <c:v>Wv2</c:v>
                </c:pt>
                <c:pt idx="8">
                  <c:v>Wv3</c:v>
                </c:pt>
                <c:pt idx="9">
                  <c:v>Wv4</c:v>
                </c:pt>
                <c:pt idx="10">
                  <c:v>Wv5</c:v>
                </c:pt>
                <c:pt idx="11">
                  <c:v>Wv6</c:v>
                </c:pt>
                <c:pt idx="12">
                  <c:v>Wv1</c:v>
                </c:pt>
                <c:pt idx="13">
                  <c:v>Wv2</c:v>
                </c:pt>
                <c:pt idx="14">
                  <c:v>Wv3</c:v>
                </c:pt>
                <c:pt idx="15">
                  <c:v>Wv4</c:v>
                </c:pt>
                <c:pt idx="16">
                  <c:v>Wv5</c:v>
                </c:pt>
                <c:pt idx="17">
                  <c:v>Wv6</c:v>
                </c:pt>
              </c:strCache>
            </c:strRef>
          </c:cat>
          <c:val>
            <c:numRef>
              <c:f>'Item 3 examples draft'!$J$40:$J$57</c:f>
              <c:numCache>
                <c:formatCode>General</c:formatCode>
                <c:ptCount val="18"/>
                <c:pt idx="0">
                  <c:v>96.1</c:v>
                </c:pt>
                <c:pt idx="1">
                  <c:v>55.545141067234475</c:v>
                </c:pt>
                <c:pt idx="2">
                  <c:v>37.777297645131384</c:v>
                </c:pt>
                <c:pt idx="3">
                  <c:v>34.671318141769241</c:v>
                </c:pt>
                <c:pt idx="4">
                  <c:v>31.057207555573299</c:v>
                </c:pt>
                <c:pt idx="5">
                  <c:v>29.780697924424196</c:v>
                </c:pt>
                <c:pt idx="6">
                  <c:v>92.8</c:v>
                </c:pt>
                <c:pt idx="7">
                  <c:v>83.565654667662329</c:v>
                </c:pt>
                <c:pt idx="8">
                  <c:v>55.273810759022282</c:v>
                </c:pt>
                <c:pt idx="9">
                  <c:v>48.543439248985905</c:v>
                </c:pt>
                <c:pt idx="10">
                  <c:v>41.186998707297995</c:v>
                </c:pt>
                <c:pt idx="11">
                  <c:v>41.053152789298224</c:v>
                </c:pt>
                <c:pt idx="12">
                  <c:v>102.3</c:v>
                </c:pt>
                <c:pt idx="13">
                  <c:v>51.531843277031612</c:v>
                </c:pt>
                <c:pt idx="14">
                  <c:v>51.793008324077014</c:v>
                </c:pt>
                <c:pt idx="15">
                  <c:v>34.070680441335433</c:v>
                </c:pt>
                <c:pt idx="16">
                  <c:v>30.08897128951072</c:v>
                </c:pt>
                <c:pt idx="17">
                  <c:v>28.547233737995121</c:v>
                </c:pt>
              </c:numCache>
            </c:numRef>
          </c:val>
        </c:ser>
        <c:ser>
          <c:idx val="1"/>
          <c:order val="1"/>
          <c:tx>
            <c:strRef>
              <c:f>'Item 3 examples draft'!$M$39</c:f>
              <c:strCache>
                <c:ptCount val="1"/>
                <c:pt idx="0">
                  <c:v>3-Year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'Item 3 examples draft'!$D$40:$D$57</c:f>
              <c:strCache>
                <c:ptCount val="18"/>
                <c:pt idx="0">
                  <c:v>Wv1</c:v>
                </c:pt>
                <c:pt idx="1">
                  <c:v>Wv2</c:v>
                </c:pt>
                <c:pt idx="2">
                  <c:v>Wv3</c:v>
                </c:pt>
                <c:pt idx="3">
                  <c:v>Wv4</c:v>
                </c:pt>
                <c:pt idx="4">
                  <c:v>Wv5</c:v>
                </c:pt>
                <c:pt idx="5">
                  <c:v>Wv6</c:v>
                </c:pt>
                <c:pt idx="6">
                  <c:v>Wv1</c:v>
                </c:pt>
                <c:pt idx="7">
                  <c:v>Wv2</c:v>
                </c:pt>
                <c:pt idx="8">
                  <c:v>Wv3</c:v>
                </c:pt>
                <c:pt idx="9">
                  <c:v>Wv4</c:v>
                </c:pt>
                <c:pt idx="10">
                  <c:v>Wv5</c:v>
                </c:pt>
                <c:pt idx="11">
                  <c:v>Wv6</c:v>
                </c:pt>
                <c:pt idx="12">
                  <c:v>Wv1</c:v>
                </c:pt>
                <c:pt idx="13">
                  <c:v>Wv2</c:v>
                </c:pt>
                <c:pt idx="14">
                  <c:v>Wv3</c:v>
                </c:pt>
                <c:pt idx="15">
                  <c:v>Wv4</c:v>
                </c:pt>
                <c:pt idx="16">
                  <c:v>Wv5</c:v>
                </c:pt>
                <c:pt idx="17">
                  <c:v>Wv6</c:v>
                </c:pt>
              </c:strCache>
            </c:strRef>
          </c:cat>
          <c:val>
            <c:numRef>
              <c:f>'Item 3 examples draft'!$N$40:$N$57</c:f>
              <c:numCache>
                <c:formatCode>General</c:formatCode>
                <c:ptCount val="18"/>
                <c:pt idx="0">
                  <c:v>96.1</c:v>
                </c:pt>
                <c:pt idx="1">
                  <c:v>55.545141067234475</c:v>
                </c:pt>
                <c:pt idx="2">
                  <c:v>37.777297645131384</c:v>
                </c:pt>
                <c:pt idx="3">
                  <c:v>34.671318141769241</c:v>
                </c:pt>
                <c:pt idx="4">
                  <c:v>31.057207555573299</c:v>
                </c:pt>
                <c:pt idx="5">
                  <c:v>29.780697924424196</c:v>
                </c:pt>
                <c:pt idx="6">
                  <c:v>28.67746223358083</c:v>
                </c:pt>
                <c:pt idx="7">
                  <c:v>28.514928283778271</c:v>
                </c:pt>
                <c:pt idx="8">
                  <c:v>26.421219380220894</c:v>
                </c:pt>
                <c:pt idx="9">
                  <c:v>26.779743849104204</c:v>
                </c:pt>
                <c:pt idx="10">
                  <c:v>25.192404534486435</c:v>
                </c:pt>
                <c:pt idx="11">
                  <c:v>25.152705069997516</c:v>
                </c:pt>
                <c:pt idx="12">
                  <c:v>24.846476643908542</c:v>
                </c:pt>
                <c:pt idx="13">
                  <c:v>23.559871936225239</c:v>
                </c:pt>
                <c:pt idx="14">
                  <c:v>23.652760226340103</c:v>
                </c:pt>
                <c:pt idx="15">
                  <c:v>21.426368535579943</c:v>
                </c:pt>
                <c:pt idx="16">
                  <c:v>20.271817044726657</c:v>
                </c:pt>
                <c:pt idx="17">
                  <c:v>19.695204126217646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39328"/>
        <c:axId val="89941120"/>
      </c:barChart>
      <c:catAx>
        <c:axId val="8993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 baseline="0"/>
            </a:pPr>
            <a:endParaRPr lang="en-US"/>
          </a:p>
        </c:txPr>
        <c:crossAx val="89941120"/>
        <c:crosses val="autoZero"/>
        <c:auto val="1"/>
        <c:lblAlgn val="ctr"/>
        <c:lblOffset val="100"/>
        <c:noMultiLvlLbl val="1"/>
      </c:catAx>
      <c:valAx>
        <c:axId val="899411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Percent Standard Error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939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58832271198339"/>
          <c:y val="8.0743693925451644E-3"/>
          <c:w val="0.35082613279323988"/>
          <c:h val="0.1071527627774114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04T08:33:11.723" idx="4">
    <p:pos x="2597" y="786"/>
    <p:text>May want to add a third sub-bullet under 'Estimators based on:' that says something like 'Composite or modeled estimators constructed using new and borrowed data' or more simply 'Modeling used to combine new and borrowed data' 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0.42522</cdr:x>
      <cdr:y>0.11313</cdr:y>
    </cdr:from>
    <cdr:to>
      <cdr:x>0.42669</cdr:x>
      <cdr:y>0.91919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83000" y="711200"/>
          <a:ext cx="12700" cy="50673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0.70381</cdr:x>
      <cdr:y>0.11313</cdr:y>
    </cdr:from>
    <cdr:to>
      <cdr:x>0.70528</cdr:x>
      <cdr:y>0.91717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096000" y="711200"/>
          <a:ext cx="12700" cy="5054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0.98387</cdr:x>
      <cdr:y>0.11313</cdr:y>
    </cdr:from>
    <cdr:to>
      <cdr:x>0.98387</cdr:x>
      <cdr:y>0.91515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8521700" y="711200"/>
          <a:ext cx="0" cy="50419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0.22957</cdr:x>
      <cdr:y>0.23286</cdr:y>
    </cdr:from>
    <cdr:to>
      <cdr:x>0.33514</cdr:x>
      <cdr:y>0.37832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971675" y="1051320"/>
          <a:ext cx="906674" cy="65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2010</a:t>
          </a:r>
        </a:p>
      </cdr:txBody>
    </cdr:sp>
  </cdr:relSizeAnchor>
  <cdr:relSizeAnchor xmlns:cdr="http://schemas.openxmlformats.org/drawingml/2006/chartDrawing">
    <cdr:from>
      <cdr:x>0.5132</cdr:x>
      <cdr:y>0.23075</cdr:y>
    </cdr:from>
    <cdr:to>
      <cdr:x>0.61877</cdr:x>
      <cdr:y>0.37621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407554" y="1041795"/>
          <a:ext cx="906675" cy="65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2011</a:t>
          </a:r>
        </a:p>
      </cdr:txBody>
    </cdr:sp>
  </cdr:relSizeAnchor>
  <cdr:relSizeAnchor xmlns:cdr="http://schemas.openxmlformats.org/drawingml/2006/chartDrawing">
    <cdr:from>
      <cdr:x>0.79472</cdr:x>
      <cdr:y>0.23084</cdr:y>
    </cdr:from>
    <cdr:to>
      <cdr:x>0.90029</cdr:x>
      <cdr:y>0.3763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825353" y="1042200"/>
          <a:ext cx="906675" cy="65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2012</a:t>
          </a:r>
        </a:p>
      </cdr:txBody>
    </cdr:sp>
  </cdr:relSizeAnchor>
  <cdr:relSizeAnchor xmlns:cdr="http://schemas.openxmlformats.org/drawingml/2006/chartDrawing">
    <cdr:from>
      <cdr:x>0.15823</cdr:x>
      <cdr:y>0.40064</cdr:y>
    </cdr:from>
    <cdr:to>
      <cdr:x>0.4704</cdr:x>
      <cdr:y>0.56219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8939" y="1808841"/>
          <a:ext cx="2681022" cy="72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err="1" smtClean="0">
              <a:solidFill>
                <a:schemeClr val="tx2">
                  <a:lumMod val="75000"/>
                </a:schemeClr>
              </a:solidFill>
            </a:rPr>
            <a:t>Blueline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 Tilefish </a:t>
          </a:r>
        </a:p>
        <a:p xmlns:a="http://schemas.openxmlformats.org/drawingml/2006/main"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South Atlantic </a:t>
          </a:r>
          <a:r>
            <a:rPr lang="en-US" sz="2000" b="1" dirty="0" err="1" smtClean="0">
              <a:solidFill>
                <a:schemeClr val="tx2">
                  <a:lumMod val="75000"/>
                </a:schemeClr>
              </a:solidFill>
            </a:rPr>
            <a:t>Subregion</a:t>
          </a:r>
          <a:endParaRPr lang="en-US" sz="20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0.41032</cdr:x>
      <cdr:y>0.14293</cdr:y>
    </cdr:from>
    <cdr:to>
      <cdr:x>0.41202</cdr:x>
      <cdr:y>0.90867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508376" y="707119"/>
          <a:ext cx="14514" cy="37882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0.6972</cdr:x>
      <cdr:y>0.14</cdr:y>
    </cdr:from>
    <cdr:to>
      <cdr:x>0.6972</cdr:x>
      <cdr:y>0.90867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961290" y="692605"/>
          <a:ext cx="0" cy="38027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0.98748</cdr:x>
      <cdr:y>0.14</cdr:y>
    </cdr:from>
    <cdr:to>
      <cdr:x>0.98748</cdr:x>
      <cdr:y>0.89986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8443233" y="692605"/>
          <a:ext cx="0" cy="37591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0.23345</cdr:x>
      <cdr:y>0.21326</cdr:y>
    </cdr:from>
    <cdr:to>
      <cdr:x>0.33902</cdr:x>
      <cdr:y>0.35871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96048" y="1131432"/>
          <a:ext cx="902652" cy="771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2010</a:t>
          </a:r>
        </a:p>
      </cdr:txBody>
    </cdr:sp>
  </cdr:relSizeAnchor>
  <cdr:relSizeAnchor xmlns:cdr="http://schemas.openxmlformats.org/drawingml/2006/chartDrawing">
    <cdr:from>
      <cdr:x>0.51644</cdr:x>
      <cdr:y>0.21528</cdr:y>
    </cdr:from>
    <cdr:to>
      <cdr:x>0.62202</cdr:x>
      <cdr:y>0.36073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415690" y="1142149"/>
          <a:ext cx="902738" cy="771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/>
            <a:t>2011</a:t>
          </a:r>
        </a:p>
      </cdr:txBody>
    </cdr:sp>
  </cdr:relSizeAnchor>
  <cdr:relSizeAnchor xmlns:cdr="http://schemas.openxmlformats.org/drawingml/2006/chartDrawing">
    <cdr:from>
      <cdr:x>0.7965</cdr:x>
      <cdr:y>0.21124</cdr:y>
    </cdr:from>
    <cdr:to>
      <cdr:x>0.90207</cdr:x>
      <cdr:y>0.35669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810280" y="1120715"/>
          <a:ext cx="902653" cy="771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/>
            <a:t>2012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1141666"/>
            <a:ext cx="5886450" cy="1398472"/>
          </a:xfrm>
        </p:spPr>
        <p:txBody>
          <a:bodyPr/>
          <a:lstStyle/>
          <a:p>
            <a:r>
              <a:rPr lang="en-US" sz="4000" dirty="0" smtClean="0"/>
              <a:t>Methods for Improving Precision of Catch Statistics for Deepwater Species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Dave Van Voorhees and John Foster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Office of Science and Technology -  Fisheries Statistics Division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3931896"/>
            <a:ext cx="5484812" cy="928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 Atlantic Fishery Management Council </a:t>
            </a:r>
          </a:p>
          <a:p>
            <a:r>
              <a:rPr lang="en-US" smtClean="0"/>
              <a:t>Snapper Grouper </a:t>
            </a:r>
            <a:r>
              <a:rPr lang="en-US" dirty="0" smtClean="0"/>
              <a:t>Committee Meeting</a:t>
            </a:r>
          </a:p>
          <a:p>
            <a:r>
              <a:rPr lang="en-US" dirty="0" smtClean="0"/>
              <a:t>June 10,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Survey </a:t>
            </a:r>
            <a:r>
              <a:rPr lang="en-US" dirty="0" smtClean="0"/>
              <a:t>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Example:  Large </a:t>
            </a:r>
            <a:r>
              <a:rPr lang="en-US" dirty="0" err="1"/>
              <a:t>Pelagics</a:t>
            </a:r>
            <a:r>
              <a:rPr lang="en-US" dirty="0"/>
              <a:t> </a:t>
            </a:r>
            <a:r>
              <a:rPr lang="en-US" dirty="0" smtClean="0"/>
              <a:t>Survey (VA-ME)</a:t>
            </a:r>
            <a:endParaRPr lang="en-US" dirty="0"/>
          </a:p>
          <a:p>
            <a:pPr lvl="1"/>
            <a:r>
              <a:rPr lang="en-US" dirty="0"/>
              <a:t>List Frame Telephone </a:t>
            </a:r>
            <a:r>
              <a:rPr lang="en-US" dirty="0" smtClean="0"/>
              <a:t>Survey (costs ~$150K)</a:t>
            </a:r>
            <a:endParaRPr lang="en-US" dirty="0"/>
          </a:p>
          <a:p>
            <a:pPr lvl="2"/>
            <a:r>
              <a:rPr lang="en-US" dirty="0"/>
              <a:t>List of HMS permit holders </a:t>
            </a:r>
          </a:p>
          <a:p>
            <a:pPr lvl="3"/>
            <a:r>
              <a:rPr lang="en-US" dirty="0"/>
              <a:t>Stratified by permit </a:t>
            </a:r>
            <a:r>
              <a:rPr lang="en-US" dirty="0" smtClean="0"/>
              <a:t>type (Angling, Charter/</a:t>
            </a:r>
            <a:r>
              <a:rPr lang="en-US" dirty="0" err="1" smtClean="0"/>
              <a:t>headboat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Estimates number of boat trips directed at large pelagic species</a:t>
            </a:r>
            <a:endParaRPr lang="en-US" dirty="0"/>
          </a:p>
          <a:p>
            <a:pPr lvl="1"/>
            <a:r>
              <a:rPr lang="en-US" dirty="0"/>
              <a:t>Access Point </a:t>
            </a:r>
            <a:r>
              <a:rPr lang="en-US" dirty="0" smtClean="0"/>
              <a:t>Survey (costs ~$550K)</a:t>
            </a:r>
            <a:endParaRPr lang="en-US" dirty="0"/>
          </a:p>
          <a:p>
            <a:pPr lvl="2"/>
            <a:r>
              <a:rPr lang="en-US" dirty="0"/>
              <a:t>Subset of APAIS private boat / charter boat sites</a:t>
            </a:r>
          </a:p>
          <a:p>
            <a:pPr lvl="3"/>
            <a:r>
              <a:rPr lang="en-US" dirty="0"/>
              <a:t>Sites </a:t>
            </a:r>
            <a:r>
              <a:rPr lang="en-US" dirty="0" smtClean="0"/>
              <a:t>with fishing </a:t>
            </a:r>
            <a:r>
              <a:rPr lang="en-US" dirty="0"/>
              <a:t>for large pelagic </a:t>
            </a:r>
            <a:r>
              <a:rPr lang="en-US" dirty="0" smtClean="0"/>
              <a:t>species</a:t>
            </a:r>
          </a:p>
          <a:p>
            <a:pPr lvl="2"/>
            <a:r>
              <a:rPr lang="en-US" dirty="0" smtClean="0"/>
              <a:t>Estimates mean catch per “large </a:t>
            </a:r>
            <a:r>
              <a:rPr lang="en-US" dirty="0" err="1" smtClean="0"/>
              <a:t>pelagics</a:t>
            </a:r>
            <a:r>
              <a:rPr lang="en-US" dirty="0" smtClean="0"/>
              <a:t>” boat trip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Survey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Alternative approach:</a:t>
            </a:r>
          </a:p>
          <a:p>
            <a:pPr lvl="1"/>
            <a:r>
              <a:rPr lang="en-US" dirty="0" smtClean="0"/>
              <a:t>Require permit for </a:t>
            </a:r>
            <a:r>
              <a:rPr lang="en-US" dirty="0" err="1" smtClean="0"/>
              <a:t>deepwater</a:t>
            </a:r>
            <a:r>
              <a:rPr lang="en-US" dirty="0" smtClean="0"/>
              <a:t> fishing</a:t>
            </a:r>
          </a:p>
          <a:p>
            <a:pPr lvl="1"/>
            <a:r>
              <a:rPr lang="en-US" dirty="0" smtClean="0"/>
              <a:t>List Frame Mail Survey</a:t>
            </a:r>
          </a:p>
          <a:p>
            <a:pPr lvl="2"/>
            <a:r>
              <a:rPr lang="en-US" dirty="0" smtClean="0"/>
              <a:t>Samples from list of permit holders</a:t>
            </a:r>
          </a:p>
          <a:p>
            <a:pPr lvl="2"/>
            <a:r>
              <a:rPr lang="en-US" dirty="0" smtClean="0"/>
              <a:t>Estimates numbers of angler trips directed at </a:t>
            </a:r>
            <a:r>
              <a:rPr lang="en-US" dirty="0" err="1" smtClean="0"/>
              <a:t>deepwater</a:t>
            </a:r>
            <a:r>
              <a:rPr lang="en-US" dirty="0" smtClean="0"/>
              <a:t> species</a:t>
            </a:r>
          </a:p>
          <a:p>
            <a:pPr lvl="1"/>
            <a:r>
              <a:rPr lang="en-US" dirty="0" smtClean="0"/>
              <a:t>Use data collected by APAIS w/ a </a:t>
            </a:r>
            <a:r>
              <a:rPr lang="en-US" dirty="0" err="1" smtClean="0"/>
              <a:t>deepwater</a:t>
            </a:r>
            <a:r>
              <a:rPr lang="en-US" dirty="0" smtClean="0"/>
              <a:t> stratum</a:t>
            </a:r>
          </a:p>
          <a:p>
            <a:pPr lvl="2"/>
            <a:r>
              <a:rPr lang="en-US" dirty="0" smtClean="0"/>
              <a:t>Produce domain estimates of mean catch per “</a:t>
            </a:r>
            <a:r>
              <a:rPr lang="en-US" dirty="0" err="1" smtClean="0"/>
              <a:t>deepwater</a:t>
            </a:r>
            <a:r>
              <a:rPr lang="en-US" dirty="0" smtClean="0"/>
              <a:t>” angler trip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Multi-Year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Multi-year cumulative estimates</a:t>
            </a:r>
          </a:p>
          <a:p>
            <a:pPr lvl="1"/>
            <a:r>
              <a:rPr lang="en-US" dirty="0"/>
              <a:t>Does ACL need to be a limit for a single year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Are regulations varying much from year to year?</a:t>
            </a:r>
          </a:p>
          <a:p>
            <a:pPr lvl="1"/>
            <a:r>
              <a:rPr lang="en-US" dirty="0" smtClean="0"/>
              <a:t>Multi-year estimates will usually be more precise than annual estimates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1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850"/>
            <a:ext cx="8229600" cy="1085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Harvest</a:t>
            </a:r>
            <a:br>
              <a:rPr lang="en-US" dirty="0" smtClean="0"/>
            </a:br>
            <a:r>
              <a:rPr lang="en-US" sz="3100" dirty="0" smtClean="0"/>
              <a:t>Annual vs. Multi-Year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46028"/>
              </p:ext>
            </p:extLst>
          </p:nvPr>
        </p:nvGraphicFramePr>
        <p:xfrm>
          <a:off x="314324" y="1409700"/>
          <a:ext cx="8588375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21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849"/>
            <a:ext cx="8229600" cy="94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of Cumulative Harvest</a:t>
            </a:r>
            <a:br>
              <a:rPr lang="en-US" dirty="0" smtClean="0"/>
            </a:br>
            <a:r>
              <a:rPr lang="en-US" sz="3100" dirty="0" smtClean="0"/>
              <a:t>Annual </a:t>
            </a:r>
            <a:r>
              <a:rPr lang="en-US" sz="3100" dirty="0"/>
              <a:t>vs. Multi-Year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76989"/>
              </p:ext>
            </p:extLst>
          </p:nvPr>
        </p:nvGraphicFramePr>
        <p:xfrm>
          <a:off x="352424" y="1310367"/>
          <a:ext cx="8550275" cy="494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006276" y="2872859"/>
            <a:ext cx="1743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Blueline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Tilefish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South Atlantic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2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Domain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Estimators based on:</a:t>
            </a:r>
          </a:p>
          <a:p>
            <a:pPr lvl="1"/>
            <a:r>
              <a:rPr lang="en-US" sz="2800" dirty="0" smtClean="0"/>
              <a:t>New data</a:t>
            </a:r>
          </a:p>
          <a:p>
            <a:pPr lvl="1"/>
            <a:r>
              <a:rPr lang="en-US" sz="2800" dirty="0" smtClean="0"/>
              <a:t>Borrowed data from adjacent time periods and/or adjacent geographic areas</a:t>
            </a:r>
          </a:p>
          <a:p>
            <a:pPr lvl="2"/>
            <a:r>
              <a:rPr lang="en-US" sz="2600" dirty="0" smtClean="0"/>
              <a:t>Borrowed data may be differentially weighted</a:t>
            </a:r>
          </a:p>
          <a:p>
            <a:r>
              <a:rPr lang="en-US" dirty="0" smtClean="0"/>
              <a:t>Composite/modeled estimators use both new and borrowed data</a:t>
            </a:r>
          </a:p>
          <a:p>
            <a:r>
              <a:rPr lang="en-US" dirty="0" smtClean="0"/>
              <a:t>Balance trade-off between bias and precision</a:t>
            </a:r>
          </a:p>
          <a:p>
            <a:pPr lvl="1"/>
            <a:r>
              <a:rPr lang="en-US" sz="2800" dirty="0" smtClean="0"/>
              <a:t>Borrowing may introduce some bias</a:t>
            </a:r>
          </a:p>
          <a:p>
            <a:pPr lvl="1"/>
            <a:r>
              <a:rPr lang="en-US" sz="2800" dirty="0" smtClean="0"/>
              <a:t>Borrowing increases precision and stability of estimates for the rare event species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5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Rolling 3-Year Estimates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6500"/>
            <a:ext cx="8686799" cy="50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19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Combination of approaches may be best:</a:t>
            </a:r>
          </a:p>
          <a:p>
            <a:pPr lvl="1"/>
            <a:r>
              <a:rPr lang="en-US" dirty="0" smtClean="0"/>
              <a:t>Creation of “</a:t>
            </a:r>
            <a:r>
              <a:rPr lang="en-US" dirty="0" err="1" smtClean="0"/>
              <a:t>deepwater</a:t>
            </a:r>
            <a:r>
              <a:rPr lang="en-US" dirty="0" smtClean="0"/>
              <a:t>” stratum in APAIS</a:t>
            </a:r>
          </a:p>
          <a:p>
            <a:pPr lvl="1"/>
            <a:r>
              <a:rPr lang="en-US" dirty="0" smtClean="0"/>
              <a:t>Specialized survey of “</a:t>
            </a:r>
            <a:r>
              <a:rPr lang="en-US" dirty="0" err="1" smtClean="0"/>
              <a:t>deepwater</a:t>
            </a:r>
            <a:r>
              <a:rPr lang="en-US" dirty="0" smtClean="0"/>
              <a:t>” permit holders</a:t>
            </a:r>
          </a:p>
          <a:p>
            <a:pPr lvl="1"/>
            <a:r>
              <a:rPr lang="en-US" dirty="0" smtClean="0"/>
              <a:t>Multi-year approach to management</a:t>
            </a:r>
          </a:p>
          <a:p>
            <a:pPr lvl="1"/>
            <a:r>
              <a:rPr lang="en-US" dirty="0" smtClean="0"/>
              <a:t>Small domain estimation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2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sample sizes</a:t>
            </a:r>
          </a:p>
          <a:p>
            <a:r>
              <a:rPr lang="en-US" dirty="0" smtClean="0"/>
              <a:t>Optimizing </a:t>
            </a:r>
            <a:r>
              <a:rPr lang="en-US" dirty="0"/>
              <a:t>sample </a:t>
            </a:r>
            <a:r>
              <a:rPr lang="en-US" dirty="0" smtClean="0"/>
              <a:t>allocations among strata</a:t>
            </a:r>
            <a:endParaRPr lang="en-US" dirty="0"/>
          </a:p>
          <a:p>
            <a:r>
              <a:rPr lang="en-US" dirty="0" smtClean="0"/>
              <a:t>Adjusting sample weighting vs. further stratification </a:t>
            </a:r>
            <a:endParaRPr lang="en-US" dirty="0"/>
          </a:p>
          <a:p>
            <a:r>
              <a:rPr lang="en-US" dirty="0" smtClean="0"/>
              <a:t>Designing a specialized </a:t>
            </a:r>
            <a:r>
              <a:rPr lang="en-US" dirty="0"/>
              <a:t>survey</a:t>
            </a:r>
          </a:p>
          <a:p>
            <a:r>
              <a:rPr lang="en-US" dirty="0" smtClean="0"/>
              <a:t>Using </a:t>
            </a:r>
            <a:r>
              <a:rPr lang="en-US" dirty="0"/>
              <a:t>multi-year estimates</a:t>
            </a:r>
          </a:p>
          <a:p>
            <a:r>
              <a:rPr lang="en-US" dirty="0" smtClean="0"/>
              <a:t>Using </a:t>
            </a:r>
            <a:r>
              <a:rPr lang="en-US" dirty="0"/>
              <a:t>“small domain estimation”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Sample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Effort Surveys</a:t>
            </a:r>
          </a:p>
          <a:p>
            <a:pPr lvl="1"/>
            <a:r>
              <a:rPr lang="en-US" dirty="0" smtClean="0"/>
              <a:t>Coastal Household Telephone Survey</a:t>
            </a:r>
          </a:p>
          <a:p>
            <a:pPr lvl="2"/>
            <a:r>
              <a:rPr lang="en-US" dirty="0" smtClean="0"/>
              <a:t>Estimates private/rental boat angler trips</a:t>
            </a:r>
          </a:p>
          <a:p>
            <a:pPr lvl="1"/>
            <a:r>
              <a:rPr lang="en-US" dirty="0" smtClean="0"/>
              <a:t>For-Hire Telephone Survey</a:t>
            </a:r>
          </a:p>
          <a:p>
            <a:pPr lvl="2"/>
            <a:r>
              <a:rPr lang="en-US" dirty="0" smtClean="0"/>
              <a:t>Estimates charter boat angler trips</a:t>
            </a:r>
          </a:p>
          <a:p>
            <a:r>
              <a:rPr lang="en-US" dirty="0" smtClean="0"/>
              <a:t>Access Point Angler Intercept Survey (APAIS)</a:t>
            </a:r>
          </a:p>
          <a:p>
            <a:pPr lvl="1"/>
            <a:r>
              <a:rPr lang="en-US" dirty="0" smtClean="0"/>
              <a:t>Estimates:</a:t>
            </a:r>
          </a:p>
          <a:p>
            <a:pPr lvl="2"/>
            <a:r>
              <a:rPr lang="en-US" dirty="0" smtClean="0"/>
              <a:t>Private/rental boat angler catch per trip</a:t>
            </a:r>
          </a:p>
          <a:p>
            <a:pPr lvl="2"/>
            <a:r>
              <a:rPr lang="en-US" dirty="0" smtClean="0"/>
              <a:t>Charter boat anglers catch per trip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/>
              <a:t>Sample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APAIS</a:t>
            </a:r>
          </a:p>
          <a:p>
            <a:pPr lvl="1"/>
            <a:r>
              <a:rPr lang="en-US" dirty="0" smtClean="0"/>
              <a:t>Shift sampling from shore stratum to boat strata</a:t>
            </a:r>
          </a:p>
          <a:p>
            <a:pPr lvl="1"/>
            <a:r>
              <a:rPr lang="en-US" dirty="0" smtClean="0"/>
              <a:t>Shift sampling between boat strata</a:t>
            </a:r>
          </a:p>
          <a:p>
            <a:pPr lvl="1"/>
            <a:r>
              <a:rPr lang="en-US" dirty="0" smtClean="0"/>
              <a:t>Shift sampling to times when </a:t>
            </a:r>
            <a:r>
              <a:rPr lang="en-US" dirty="0" err="1" smtClean="0"/>
              <a:t>deepwater</a:t>
            </a:r>
            <a:r>
              <a:rPr lang="en-US" dirty="0" smtClean="0"/>
              <a:t> fishing most active</a:t>
            </a:r>
          </a:p>
          <a:p>
            <a:pPr lvl="2"/>
            <a:r>
              <a:rPr lang="en-US" dirty="0" smtClean="0"/>
              <a:t>Specific 2-month waves</a:t>
            </a:r>
          </a:p>
          <a:p>
            <a:pPr lvl="2"/>
            <a:r>
              <a:rPr lang="en-US" dirty="0" smtClean="0"/>
              <a:t>Specific 6-hour time intervals</a:t>
            </a:r>
          </a:p>
          <a:p>
            <a:pPr lvl="1"/>
            <a:r>
              <a:rPr lang="en-US" dirty="0" smtClean="0"/>
              <a:t>Objective:  minimize variance of estimator of mean catch per angler trip for species of interest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Adjusting Sample Weighting vs.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Adjusted Weighting of Sample Units</a:t>
            </a:r>
          </a:p>
          <a:p>
            <a:pPr lvl="1"/>
            <a:r>
              <a:rPr lang="en-US" dirty="0" smtClean="0"/>
              <a:t>Identify sites and time periods within which catch of </a:t>
            </a:r>
            <a:r>
              <a:rPr lang="en-US" dirty="0" err="1" smtClean="0"/>
              <a:t>deepwater</a:t>
            </a:r>
            <a:r>
              <a:rPr lang="en-US" dirty="0" smtClean="0"/>
              <a:t> species occurs</a:t>
            </a:r>
          </a:p>
          <a:p>
            <a:pPr lvl="1"/>
            <a:r>
              <a:rPr lang="en-US" dirty="0" smtClean="0"/>
              <a:t>Give these “</a:t>
            </a:r>
            <a:r>
              <a:rPr lang="en-US" dirty="0" err="1" smtClean="0"/>
              <a:t>deepwater</a:t>
            </a:r>
            <a:r>
              <a:rPr lang="en-US" dirty="0" smtClean="0"/>
              <a:t>” sites/times a higher selection probability </a:t>
            </a:r>
          </a:p>
          <a:p>
            <a:r>
              <a:rPr lang="en-US" sz="3800" dirty="0" smtClean="0"/>
              <a:t>Stratification</a:t>
            </a:r>
          </a:p>
          <a:p>
            <a:pPr lvl="1"/>
            <a:r>
              <a:rPr lang="en-US" dirty="0" smtClean="0"/>
              <a:t>Identify sites within which catch of </a:t>
            </a:r>
            <a:r>
              <a:rPr lang="en-US" dirty="0" err="1" smtClean="0"/>
              <a:t>deepwater</a:t>
            </a:r>
            <a:r>
              <a:rPr lang="en-US" dirty="0" smtClean="0"/>
              <a:t> species occurs</a:t>
            </a:r>
          </a:p>
          <a:p>
            <a:pPr lvl="1"/>
            <a:r>
              <a:rPr lang="en-US" dirty="0" smtClean="0"/>
              <a:t>Create a new “</a:t>
            </a:r>
            <a:r>
              <a:rPr lang="en-US" dirty="0" err="1" smtClean="0"/>
              <a:t>deepwater</a:t>
            </a:r>
            <a:r>
              <a:rPr lang="en-US" dirty="0" smtClean="0"/>
              <a:t>” sampling stratum comprised by these sites</a:t>
            </a:r>
          </a:p>
          <a:p>
            <a:pPr lvl="1"/>
            <a:r>
              <a:rPr lang="en-US" dirty="0" smtClean="0"/>
              <a:t>Allocate desired level of sampling to this new </a:t>
            </a:r>
            <a:r>
              <a:rPr lang="en-US" dirty="0" smtClean="0"/>
              <a:t>stratum</a:t>
            </a:r>
          </a:p>
          <a:p>
            <a:pPr lvl="1"/>
            <a:r>
              <a:rPr lang="en-US" dirty="0"/>
              <a:t>Example:  FL “offshore” site stratum in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Fine-Tuning of a New Stratum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sites having offshore fishing trips</a:t>
            </a:r>
          </a:p>
          <a:p>
            <a:pPr lvl="1"/>
            <a:r>
              <a:rPr lang="en-US" sz="2800" dirty="0" smtClean="0"/>
              <a:t>Shift proportionally more sampling to this stratum</a:t>
            </a:r>
          </a:p>
          <a:p>
            <a:r>
              <a:rPr lang="en-US" dirty="0" smtClean="0"/>
              <a:t>Evaluate which of the sites have </a:t>
            </a:r>
            <a:r>
              <a:rPr lang="en-US" dirty="0" err="1" smtClean="0"/>
              <a:t>deepwater</a:t>
            </a:r>
            <a:r>
              <a:rPr lang="en-US" dirty="0" smtClean="0"/>
              <a:t> catch</a:t>
            </a:r>
          </a:p>
          <a:p>
            <a:pPr lvl="1"/>
            <a:r>
              <a:rPr lang="en-US" sz="2800" dirty="0" smtClean="0"/>
              <a:t>Reduce size of stratum with similar sampling proportion</a:t>
            </a:r>
          </a:p>
          <a:p>
            <a:r>
              <a:rPr lang="en-US" dirty="0" smtClean="0"/>
              <a:t>Evaluate which have catch of specific key species</a:t>
            </a:r>
          </a:p>
          <a:p>
            <a:pPr lvl="1"/>
            <a:r>
              <a:rPr lang="en-US" sz="2800" dirty="0" smtClean="0"/>
              <a:t>Reduce size of stratum to focus on these sites </a:t>
            </a:r>
            <a:r>
              <a:rPr lang="en-US" sz="2800" smtClean="0"/>
              <a:t>with similar </a:t>
            </a:r>
            <a:r>
              <a:rPr lang="en-US" sz="2800" dirty="0" smtClean="0"/>
              <a:t>sampling proportion</a:t>
            </a:r>
          </a:p>
          <a:p>
            <a:r>
              <a:rPr lang="en-US" dirty="0" smtClean="0"/>
              <a:t>Continue fine-tuning of the new stratum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921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New Stratum for a Rare Event</a:t>
            </a:r>
            <a:br>
              <a:rPr lang="en-US" dirty="0" smtClean="0"/>
            </a:br>
            <a:r>
              <a:rPr lang="en-US" sz="3100" dirty="0" smtClean="0"/>
              <a:t>Proportional allocation of sample among strata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516970"/>
              </p:ext>
            </p:extLst>
          </p:nvPr>
        </p:nvGraphicFramePr>
        <p:xfrm>
          <a:off x="275772" y="1572898"/>
          <a:ext cx="8309429" cy="459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17"/>
                <a:gridCol w="1183952"/>
                <a:gridCol w="1183952"/>
                <a:gridCol w="1183952"/>
                <a:gridCol w="1183952"/>
                <a:gridCol w="1183952"/>
                <a:gridCol w="1183952"/>
              </a:tblGrid>
              <a:tr h="460076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No. Strata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Stratum h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p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p_hat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PSE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37286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10,000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0.05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0.05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61.6 %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6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60.0 %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022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74493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7,500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37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55.5 %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196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2,500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13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8465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9,000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44.7 %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299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286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9,400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47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25.8 %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973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0.833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5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921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 New Stratum for a Rare Event</a:t>
            </a:r>
            <a:br>
              <a:rPr lang="en-US" dirty="0" smtClean="0"/>
            </a:br>
            <a:r>
              <a:rPr lang="en-US" sz="3100" dirty="0" smtClean="0"/>
              <a:t>Oversampling of new stratum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29898"/>
              </p:ext>
            </p:extLst>
          </p:nvPr>
        </p:nvGraphicFramePr>
        <p:xfrm>
          <a:off x="275772" y="1572898"/>
          <a:ext cx="8309429" cy="467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17"/>
                <a:gridCol w="1183952"/>
                <a:gridCol w="1183952"/>
                <a:gridCol w="1183952"/>
                <a:gridCol w="1183952"/>
                <a:gridCol w="1183952"/>
                <a:gridCol w="1183952"/>
              </a:tblGrid>
              <a:tr h="460076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No. Strata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Stratum h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n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p (h)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p_hat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PSE</a:t>
                      </a:r>
                      <a:endParaRPr lang="en-US" sz="20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37286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10,000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0.05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0.05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61.6 %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6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54.8 %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832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74493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7,500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47.1 %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36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2,500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18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48465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2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9,000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31.6 %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36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1,000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286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9,400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0.5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aseline="0" dirty="0" smtClean="0"/>
                        <a:t>15.8 %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973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600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8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0.833</a:t>
                      </a:r>
                      <a:endParaRPr lang="en-US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 Improves with Fine-Tuning of Stratum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8607"/>
              </p:ext>
            </p:extLst>
          </p:nvPr>
        </p:nvGraphicFramePr>
        <p:xfrm>
          <a:off x="457199" y="1176757"/>
          <a:ext cx="8229601" cy="496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297341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857</Words>
  <Application>Microsoft Office PowerPoint</Application>
  <PresentationFormat>On-screen Show (4:3)</PresentationFormat>
  <Paragraphs>245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NOAA Fisheries Content Slides</vt:lpstr>
      <vt:lpstr>NOAA Divider Slides</vt:lpstr>
      <vt:lpstr>NOAA Title Options</vt:lpstr>
      <vt:lpstr>Methods for Improving Precision of Catch Statistics for Deepwater Species</vt:lpstr>
      <vt:lpstr>Outline</vt:lpstr>
      <vt:lpstr>Increasing Sample Sizes</vt:lpstr>
      <vt:lpstr>Optimizing Sample Allocations</vt:lpstr>
      <vt:lpstr>Adjusting Sample Weighting vs. Stratification</vt:lpstr>
      <vt:lpstr>Fine-Tuning of a New Stratum</vt:lpstr>
      <vt:lpstr>Developing a New Stratum for a Rare Event Proportional allocation of sample among strata</vt:lpstr>
      <vt:lpstr>Developing a New Stratum for a Rare Event Oversampling of new stratum</vt:lpstr>
      <vt:lpstr>Precision Improves with Fine-Tuning of Stratum</vt:lpstr>
      <vt:lpstr>Specialized Survey Designs</vt:lpstr>
      <vt:lpstr>Specialized Survey Designs</vt:lpstr>
      <vt:lpstr>Multi-Year Estimates</vt:lpstr>
      <vt:lpstr>Cumulative Harvest Annual vs. Multi-Year</vt:lpstr>
      <vt:lpstr>Precision of Cumulative Harvest Annual vs. Multi-Year</vt:lpstr>
      <vt:lpstr>Small Domain Estimation</vt:lpstr>
      <vt:lpstr>Example: Rolling 3-Year Estimates </vt:lpstr>
      <vt:lpstr>Summary</vt:lpstr>
      <vt:lpstr>Questions?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David Van Voorhees</cp:lastModifiedBy>
  <cp:revision>111</cp:revision>
  <dcterms:created xsi:type="dcterms:W3CDTF">2012-07-23T20:47:30Z</dcterms:created>
  <dcterms:modified xsi:type="dcterms:W3CDTF">2015-06-10T12:00:36Z</dcterms:modified>
</cp:coreProperties>
</file>