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2" r:id="rId2"/>
    <p:sldMasterId id="2147483662" r:id="rId3"/>
  </p:sldMasterIdLst>
  <p:notesMasterIdLst>
    <p:notesMasterId r:id="rId22"/>
  </p:notesMasterIdLst>
  <p:handoutMasterIdLst>
    <p:handoutMasterId r:id="rId23"/>
  </p:handoutMasterIdLst>
  <p:sldIdLst>
    <p:sldId id="266" r:id="rId4"/>
    <p:sldId id="270" r:id="rId5"/>
    <p:sldId id="271" r:id="rId6"/>
    <p:sldId id="272" r:id="rId7"/>
    <p:sldId id="289" r:id="rId8"/>
    <p:sldId id="285" r:id="rId9"/>
    <p:sldId id="287" r:id="rId10"/>
    <p:sldId id="288" r:id="rId11"/>
    <p:sldId id="286" r:id="rId12"/>
    <p:sldId id="274" r:id="rId13"/>
    <p:sldId id="280" r:id="rId14"/>
    <p:sldId id="275" r:id="rId15"/>
    <p:sldId id="281" r:id="rId16"/>
    <p:sldId id="282" r:id="rId17"/>
    <p:sldId id="276" r:id="rId18"/>
    <p:sldId id="278" r:id="rId19"/>
    <p:sldId id="283" r:id="rId20"/>
    <p:sldId id="284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hn_Foster" initials="J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1E5C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61" autoAdjust="0"/>
    <p:restoredTop sz="87840" autoAdjust="0"/>
  </p:normalViewPr>
  <p:slideViewPr>
    <p:cSldViewPr snapToGrid="0" snapToObjects="1">
      <p:cViewPr>
        <p:scale>
          <a:sx n="66" d="100"/>
          <a:sy n="66" d="100"/>
        </p:scale>
        <p:origin x="-1272" y="-72"/>
      </p:cViewPr>
      <p:guideLst>
        <p:guide orient="horz" pos="1885"/>
        <p:guide orient="horz" pos="758"/>
        <p:guide pos="28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HQDATA4\ST\ST1\Councils\rare_pop_strat_var_example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HQDATA4\ST\ST1\Councils\rare_pop_strat_var_example%20-%20DV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HQDATA4\ST\ST1\Councils\rare_pop_strat_var_example%20-%20DV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'Item 1 table'!$M$2</c:f>
              <c:strCache>
                <c:ptCount val="1"/>
                <c:pt idx="0">
                  <c:v>Prop Alloc</c:v>
                </c:pt>
              </c:strCache>
            </c:strRef>
          </c:tx>
          <c:cat>
            <c:numRef>
              <c:f>'Item 1 table'!$L$3:$L$7</c:f>
              <c:numCache>
                <c:formatCode>General</c:formatCode>
                <c:ptCount val="5"/>
                <c:pt idx="0">
                  <c:v>0.05</c:v>
                </c:pt>
                <c:pt idx="1">
                  <c:v>0.1</c:v>
                </c:pt>
                <c:pt idx="2">
                  <c:v>0.2</c:v>
                </c:pt>
                <c:pt idx="3">
                  <c:v>0.5</c:v>
                </c:pt>
                <c:pt idx="4">
                  <c:v>0.83333000000000002</c:v>
                </c:pt>
              </c:numCache>
            </c:numRef>
          </c:cat>
          <c:val>
            <c:numRef>
              <c:f>'Item 1 table'!$M$3:$M$7</c:f>
              <c:numCache>
                <c:formatCode>0.0</c:formatCode>
                <c:ptCount val="5"/>
                <c:pt idx="0">
                  <c:v>61.6</c:v>
                </c:pt>
                <c:pt idx="1">
                  <c:v>60</c:v>
                </c:pt>
                <c:pt idx="2">
                  <c:v>55.5</c:v>
                </c:pt>
                <c:pt idx="3">
                  <c:v>44.721359549995796</c:v>
                </c:pt>
                <c:pt idx="4">
                  <c:v>25.820198812764144</c:v>
                </c:pt>
              </c:numCache>
            </c:numRef>
          </c:val>
          <c:smooth val="0"/>
        </c:ser>
        <c:ser>
          <c:idx val="1"/>
          <c:order val="1"/>
          <c:tx>
            <c:v>Oversampling of New Stratum</c:v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numRef>
              <c:f>'Item 1 table'!$L$3:$L$7</c:f>
              <c:numCache>
                <c:formatCode>General</c:formatCode>
                <c:ptCount val="5"/>
                <c:pt idx="0">
                  <c:v>0.05</c:v>
                </c:pt>
                <c:pt idx="1">
                  <c:v>0.1</c:v>
                </c:pt>
                <c:pt idx="2">
                  <c:v>0.2</c:v>
                </c:pt>
                <c:pt idx="3">
                  <c:v>0.5</c:v>
                </c:pt>
                <c:pt idx="4">
                  <c:v>0.83333000000000002</c:v>
                </c:pt>
              </c:numCache>
            </c:numRef>
          </c:cat>
          <c:val>
            <c:numRef>
              <c:f>'Item 1 table'!$N$3:$N$7</c:f>
              <c:numCache>
                <c:formatCode>0.0</c:formatCode>
                <c:ptCount val="5"/>
                <c:pt idx="0" formatCode="General">
                  <c:v>61.6</c:v>
                </c:pt>
                <c:pt idx="1">
                  <c:v>54.772255750516607</c:v>
                </c:pt>
                <c:pt idx="2">
                  <c:v>47.1</c:v>
                </c:pt>
                <c:pt idx="3">
                  <c:v>31.622776601683793</c:v>
                </c:pt>
                <c:pt idx="4">
                  <c:v>15.811578037122043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705472"/>
        <c:axId val="85707776"/>
      </c:lineChart>
      <c:catAx>
        <c:axId val="857054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 baseline="0" dirty="0"/>
                  <a:t>Rare Trips Proportion </a:t>
                </a:r>
                <a:r>
                  <a:rPr lang="en-US" sz="1800" baseline="0" dirty="0" smtClean="0"/>
                  <a:t>in </a:t>
                </a:r>
                <a:r>
                  <a:rPr lang="en-US" sz="1800" baseline="0" dirty="0"/>
                  <a:t>Rare Stratum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5707776"/>
        <c:crosses val="autoZero"/>
        <c:auto val="1"/>
        <c:lblAlgn val="ctr"/>
        <c:lblOffset val="100"/>
        <c:noMultiLvlLbl val="0"/>
      </c:catAx>
      <c:valAx>
        <c:axId val="8570777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 dirty="0"/>
                  <a:t>PSE of</a:t>
                </a:r>
                <a:r>
                  <a:rPr lang="en-US" sz="1800" baseline="0" dirty="0"/>
                  <a:t> Rare Trips </a:t>
                </a:r>
                <a:r>
                  <a:rPr lang="en-US" sz="1800" baseline="0" dirty="0" smtClean="0"/>
                  <a:t>Proportion</a:t>
                </a:r>
                <a:endParaRPr lang="en-US" sz="1800" dirty="0"/>
              </a:p>
            </c:rich>
          </c:tx>
          <c:overlay val="0"/>
        </c:title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5705472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'Item 3 examples draft'!$I$39</c:f>
              <c:strCache>
                <c:ptCount val="1"/>
                <c:pt idx="0">
                  <c:v>Annual</c:v>
                </c:pt>
              </c:strCache>
            </c:strRef>
          </c:tx>
          <c:invertIfNegative val="0"/>
          <c:cat>
            <c:strRef>
              <c:f>'Item 3 examples draft'!$D$40:$D$57</c:f>
              <c:strCache>
                <c:ptCount val="18"/>
                <c:pt idx="0">
                  <c:v>Wv1</c:v>
                </c:pt>
                <c:pt idx="1">
                  <c:v>Wv2</c:v>
                </c:pt>
                <c:pt idx="2">
                  <c:v>Wv3</c:v>
                </c:pt>
                <c:pt idx="3">
                  <c:v>Wv4</c:v>
                </c:pt>
                <c:pt idx="4">
                  <c:v>Wv5</c:v>
                </c:pt>
                <c:pt idx="5">
                  <c:v>Wv6</c:v>
                </c:pt>
                <c:pt idx="6">
                  <c:v>Wv1</c:v>
                </c:pt>
                <c:pt idx="7">
                  <c:v>Wv2</c:v>
                </c:pt>
                <c:pt idx="8">
                  <c:v>Wv3</c:v>
                </c:pt>
                <c:pt idx="9">
                  <c:v>Wv4</c:v>
                </c:pt>
                <c:pt idx="10">
                  <c:v>Wv5</c:v>
                </c:pt>
                <c:pt idx="11">
                  <c:v>Wv6</c:v>
                </c:pt>
                <c:pt idx="12">
                  <c:v>Wv1</c:v>
                </c:pt>
                <c:pt idx="13">
                  <c:v>Wv2</c:v>
                </c:pt>
                <c:pt idx="14">
                  <c:v>Wv3</c:v>
                </c:pt>
                <c:pt idx="15">
                  <c:v>Wv4</c:v>
                </c:pt>
                <c:pt idx="16">
                  <c:v>Wv5</c:v>
                </c:pt>
                <c:pt idx="17">
                  <c:v>Wv6</c:v>
                </c:pt>
              </c:strCache>
            </c:strRef>
          </c:cat>
          <c:val>
            <c:numRef>
              <c:f>'Item 3 examples draft'!$I$40:$I$57</c:f>
              <c:numCache>
                <c:formatCode>General</c:formatCode>
                <c:ptCount val="18"/>
                <c:pt idx="0">
                  <c:v>1820</c:v>
                </c:pt>
                <c:pt idx="1">
                  <c:v>3763</c:v>
                </c:pt>
                <c:pt idx="2">
                  <c:v>6358</c:v>
                </c:pt>
                <c:pt idx="3">
                  <c:v>7102</c:v>
                </c:pt>
                <c:pt idx="4">
                  <c:v>8103</c:v>
                </c:pt>
                <c:pt idx="5">
                  <c:v>8687</c:v>
                </c:pt>
                <c:pt idx="6">
                  <c:v>452</c:v>
                </c:pt>
                <c:pt idx="7">
                  <c:v>506</c:v>
                </c:pt>
                <c:pt idx="8">
                  <c:v>1815</c:v>
                </c:pt>
                <c:pt idx="9">
                  <c:v>6375</c:v>
                </c:pt>
                <c:pt idx="10">
                  <c:v>8199</c:v>
                </c:pt>
                <c:pt idx="11">
                  <c:v>8226</c:v>
                </c:pt>
                <c:pt idx="12">
                  <c:v>236</c:v>
                </c:pt>
                <c:pt idx="13">
                  <c:v>1402</c:v>
                </c:pt>
                <c:pt idx="14">
                  <c:v>7619</c:v>
                </c:pt>
                <c:pt idx="15">
                  <c:v>18254</c:v>
                </c:pt>
                <c:pt idx="16">
                  <c:v>22386</c:v>
                </c:pt>
                <c:pt idx="17">
                  <c:v>23852</c:v>
                </c:pt>
              </c:numCache>
            </c:numRef>
          </c:val>
        </c:ser>
        <c:ser>
          <c:idx val="1"/>
          <c:order val="1"/>
          <c:tx>
            <c:strRef>
              <c:f>'Item 3 examples draft'!$M$39</c:f>
              <c:strCache>
                <c:ptCount val="1"/>
                <c:pt idx="0">
                  <c:v>3-Year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'Item 3 examples draft'!$D$40:$D$57</c:f>
              <c:strCache>
                <c:ptCount val="18"/>
                <c:pt idx="0">
                  <c:v>Wv1</c:v>
                </c:pt>
                <c:pt idx="1">
                  <c:v>Wv2</c:v>
                </c:pt>
                <c:pt idx="2">
                  <c:v>Wv3</c:v>
                </c:pt>
                <c:pt idx="3">
                  <c:v>Wv4</c:v>
                </c:pt>
                <c:pt idx="4">
                  <c:v>Wv5</c:v>
                </c:pt>
                <c:pt idx="5">
                  <c:v>Wv6</c:v>
                </c:pt>
                <c:pt idx="6">
                  <c:v>Wv1</c:v>
                </c:pt>
                <c:pt idx="7">
                  <c:v>Wv2</c:v>
                </c:pt>
                <c:pt idx="8">
                  <c:v>Wv3</c:v>
                </c:pt>
                <c:pt idx="9">
                  <c:v>Wv4</c:v>
                </c:pt>
                <c:pt idx="10">
                  <c:v>Wv5</c:v>
                </c:pt>
                <c:pt idx="11">
                  <c:v>Wv6</c:v>
                </c:pt>
                <c:pt idx="12">
                  <c:v>Wv1</c:v>
                </c:pt>
                <c:pt idx="13">
                  <c:v>Wv2</c:v>
                </c:pt>
                <c:pt idx="14">
                  <c:v>Wv3</c:v>
                </c:pt>
                <c:pt idx="15">
                  <c:v>Wv4</c:v>
                </c:pt>
                <c:pt idx="16">
                  <c:v>Wv5</c:v>
                </c:pt>
                <c:pt idx="17">
                  <c:v>Wv6</c:v>
                </c:pt>
              </c:strCache>
            </c:strRef>
          </c:cat>
          <c:val>
            <c:numRef>
              <c:f>'Item 3 examples draft'!$M$40:$M$57</c:f>
              <c:numCache>
                <c:formatCode>General</c:formatCode>
                <c:ptCount val="18"/>
                <c:pt idx="0">
                  <c:v>1820</c:v>
                </c:pt>
                <c:pt idx="1">
                  <c:v>3763</c:v>
                </c:pt>
                <c:pt idx="2">
                  <c:v>6358</c:v>
                </c:pt>
                <c:pt idx="3">
                  <c:v>7102</c:v>
                </c:pt>
                <c:pt idx="4">
                  <c:v>8103</c:v>
                </c:pt>
                <c:pt idx="5">
                  <c:v>8687</c:v>
                </c:pt>
                <c:pt idx="6">
                  <c:v>9139</c:v>
                </c:pt>
                <c:pt idx="7">
                  <c:v>9193</c:v>
                </c:pt>
                <c:pt idx="8">
                  <c:v>10502</c:v>
                </c:pt>
                <c:pt idx="9">
                  <c:v>15062</c:v>
                </c:pt>
                <c:pt idx="10">
                  <c:v>16886</c:v>
                </c:pt>
                <c:pt idx="11">
                  <c:v>16913</c:v>
                </c:pt>
                <c:pt idx="12">
                  <c:v>17149</c:v>
                </c:pt>
                <c:pt idx="13">
                  <c:v>18315</c:v>
                </c:pt>
                <c:pt idx="14">
                  <c:v>24532</c:v>
                </c:pt>
                <c:pt idx="15">
                  <c:v>35167</c:v>
                </c:pt>
                <c:pt idx="16">
                  <c:v>39299</c:v>
                </c:pt>
                <c:pt idx="17">
                  <c:v>40765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0719360"/>
        <c:axId val="90720896"/>
      </c:barChart>
      <c:catAx>
        <c:axId val="907193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2700000" vert="horz"/>
          <a:lstStyle/>
          <a:p>
            <a:pPr>
              <a:defRPr sz="1200"/>
            </a:pPr>
            <a:endParaRPr lang="en-US"/>
          </a:p>
        </c:txPr>
        <c:crossAx val="90720896"/>
        <c:crosses val="autoZero"/>
        <c:auto val="1"/>
        <c:lblAlgn val="ctr"/>
        <c:lblOffset val="100"/>
        <c:noMultiLvlLbl val="0"/>
      </c:catAx>
      <c:valAx>
        <c:axId val="9072089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Harvest in Numbers</a:t>
                </a:r>
              </a:p>
            </c:rich>
          </c:tx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90719360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'Item 3 examples draft'!$I$39</c:f>
              <c:strCache>
                <c:ptCount val="1"/>
                <c:pt idx="0">
                  <c:v>Annual</c:v>
                </c:pt>
              </c:strCache>
            </c:strRef>
          </c:tx>
          <c:invertIfNegative val="0"/>
          <c:cat>
            <c:strRef>
              <c:f>'Item 3 examples draft'!$D$40:$D$57</c:f>
              <c:strCache>
                <c:ptCount val="18"/>
                <c:pt idx="0">
                  <c:v>Wv1</c:v>
                </c:pt>
                <c:pt idx="1">
                  <c:v>Wv2</c:v>
                </c:pt>
                <c:pt idx="2">
                  <c:v>Wv3</c:v>
                </c:pt>
                <c:pt idx="3">
                  <c:v>Wv4</c:v>
                </c:pt>
                <c:pt idx="4">
                  <c:v>Wv5</c:v>
                </c:pt>
                <c:pt idx="5">
                  <c:v>Wv6</c:v>
                </c:pt>
                <c:pt idx="6">
                  <c:v>Wv1</c:v>
                </c:pt>
                <c:pt idx="7">
                  <c:v>Wv2</c:v>
                </c:pt>
                <c:pt idx="8">
                  <c:v>Wv3</c:v>
                </c:pt>
                <c:pt idx="9">
                  <c:v>Wv4</c:v>
                </c:pt>
                <c:pt idx="10">
                  <c:v>Wv5</c:v>
                </c:pt>
                <c:pt idx="11">
                  <c:v>Wv6</c:v>
                </c:pt>
                <c:pt idx="12">
                  <c:v>Wv1</c:v>
                </c:pt>
                <c:pt idx="13">
                  <c:v>Wv2</c:v>
                </c:pt>
                <c:pt idx="14">
                  <c:v>Wv3</c:v>
                </c:pt>
                <c:pt idx="15">
                  <c:v>Wv4</c:v>
                </c:pt>
                <c:pt idx="16">
                  <c:v>Wv5</c:v>
                </c:pt>
                <c:pt idx="17">
                  <c:v>Wv6</c:v>
                </c:pt>
              </c:strCache>
            </c:strRef>
          </c:cat>
          <c:val>
            <c:numRef>
              <c:f>'Item 3 examples draft'!$J$40:$J$57</c:f>
              <c:numCache>
                <c:formatCode>General</c:formatCode>
                <c:ptCount val="18"/>
                <c:pt idx="0">
                  <c:v>96.1</c:v>
                </c:pt>
                <c:pt idx="1">
                  <c:v>55.545141067234475</c:v>
                </c:pt>
                <c:pt idx="2">
                  <c:v>37.777297645131384</c:v>
                </c:pt>
                <c:pt idx="3">
                  <c:v>34.671318141769241</c:v>
                </c:pt>
                <c:pt idx="4">
                  <c:v>31.057207555573299</c:v>
                </c:pt>
                <c:pt idx="5">
                  <c:v>29.780697924424196</c:v>
                </c:pt>
                <c:pt idx="6">
                  <c:v>92.8</c:v>
                </c:pt>
                <c:pt idx="7">
                  <c:v>83.565654667662329</c:v>
                </c:pt>
                <c:pt idx="8">
                  <c:v>55.273810759022282</c:v>
                </c:pt>
                <c:pt idx="9">
                  <c:v>48.543439248985905</c:v>
                </c:pt>
                <c:pt idx="10">
                  <c:v>41.186998707297995</c:v>
                </c:pt>
                <c:pt idx="11">
                  <c:v>41.053152789298224</c:v>
                </c:pt>
                <c:pt idx="12">
                  <c:v>102.3</c:v>
                </c:pt>
                <c:pt idx="13">
                  <c:v>51.531843277031612</c:v>
                </c:pt>
                <c:pt idx="14">
                  <c:v>51.793008324077014</c:v>
                </c:pt>
                <c:pt idx="15">
                  <c:v>34.070680441335433</c:v>
                </c:pt>
                <c:pt idx="16">
                  <c:v>30.08897128951072</c:v>
                </c:pt>
                <c:pt idx="17">
                  <c:v>28.547233737995121</c:v>
                </c:pt>
              </c:numCache>
            </c:numRef>
          </c:val>
        </c:ser>
        <c:ser>
          <c:idx val="1"/>
          <c:order val="1"/>
          <c:tx>
            <c:strRef>
              <c:f>'Item 3 examples draft'!$M$39</c:f>
              <c:strCache>
                <c:ptCount val="1"/>
                <c:pt idx="0">
                  <c:v>3-Year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'Item 3 examples draft'!$D$40:$D$57</c:f>
              <c:strCache>
                <c:ptCount val="18"/>
                <c:pt idx="0">
                  <c:v>Wv1</c:v>
                </c:pt>
                <c:pt idx="1">
                  <c:v>Wv2</c:v>
                </c:pt>
                <c:pt idx="2">
                  <c:v>Wv3</c:v>
                </c:pt>
                <c:pt idx="3">
                  <c:v>Wv4</c:v>
                </c:pt>
                <c:pt idx="4">
                  <c:v>Wv5</c:v>
                </c:pt>
                <c:pt idx="5">
                  <c:v>Wv6</c:v>
                </c:pt>
                <c:pt idx="6">
                  <c:v>Wv1</c:v>
                </c:pt>
                <c:pt idx="7">
                  <c:v>Wv2</c:v>
                </c:pt>
                <c:pt idx="8">
                  <c:v>Wv3</c:v>
                </c:pt>
                <c:pt idx="9">
                  <c:v>Wv4</c:v>
                </c:pt>
                <c:pt idx="10">
                  <c:v>Wv5</c:v>
                </c:pt>
                <c:pt idx="11">
                  <c:v>Wv6</c:v>
                </c:pt>
                <c:pt idx="12">
                  <c:v>Wv1</c:v>
                </c:pt>
                <c:pt idx="13">
                  <c:v>Wv2</c:v>
                </c:pt>
                <c:pt idx="14">
                  <c:v>Wv3</c:v>
                </c:pt>
                <c:pt idx="15">
                  <c:v>Wv4</c:v>
                </c:pt>
                <c:pt idx="16">
                  <c:v>Wv5</c:v>
                </c:pt>
                <c:pt idx="17">
                  <c:v>Wv6</c:v>
                </c:pt>
              </c:strCache>
            </c:strRef>
          </c:cat>
          <c:val>
            <c:numRef>
              <c:f>'Item 3 examples draft'!$N$40:$N$57</c:f>
              <c:numCache>
                <c:formatCode>General</c:formatCode>
                <c:ptCount val="18"/>
                <c:pt idx="0">
                  <c:v>96.1</c:v>
                </c:pt>
                <c:pt idx="1">
                  <c:v>55.545141067234475</c:v>
                </c:pt>
                <c:pt idx="2">
                  <c:v>37.777297645131384</c:v>
                </c:pt>
                <c:pt idx="3">
                  <c:v>34.671318141769241</c:v>
                </c:pt>
                <c:pt idx="4">
                  <c:v>31.057207555573299</c:v>
                </c:pt>
                <c:pt idx="5">
                  <c:v>29.780697924424196</c:v>
                </c:pt>
                <c:pt idx="6">
                  <c:v>28.67746223358083</c:v>
                </c:pt>
                <c:pt idx="7">
                  <c:v>28.514928283778271</c:v>
                </c:pt>
                <c:pt idx="8">
                  <c:v>26.421219380220894</c:v>
                </c:pt>
                <c:pt idx="9">
                  <c:v>26.779743849104204</c:v>
                </c:pt>
                <c:pt idx="10">
                  <c:v>25.192404534486435</c:v>
                </c:pt>
                <c:pt idx="11">
                  <c:v>25.152705069997516</c:v>
                </c:pt>
                <c:pt idx="12">
                  <c:v>24.846476643908542</c:v>
                </c:pt>
                <c:pt idx="13">
                  <c:v>23.559871936225239</c:v>
                </c:pt>
                <c:pt idx="14">
                  <c:v>23.652760226340103</c:v>
                </c:pt>
                <c:pt idx="15">
                  <c:v>21.426368535579943</c:v>
                </c:pt>
                <c:pt idx="16">
                  <c:v>20.271817044726657</c:v>
                </c:pt>
                <c:pt idx="17">
                  <c:v>19.695204126217646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939328"/>
        <c:axId val="89941120"/>
      </c:barChart>
      <c:catAx>
        <c:axId val="899393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2700000"/>
          <a:lstStyle/>
          <a:p>
            <a:pPr>
              <a:defRPr sz="1200" baseline="0"/>
            </a:pPr>
            <a:endParaRPr lang="en-US"/>
          </a:p>
        </c:txPr>
        <c:crossAx val="89941120"/>
        <c:crosses val="autoZero"/>
        <c:auto val="1"/>
        <c:lblAlgn val="ctr"/>
        <c:lblOffset val="100"/>
        <c:noMultiLvlLbl val="1"/>
      </c:catAx>
      <c:valAx>
        <c:axId val="89941120"/>
        <c:scaling>
          <c:orientation val="minMax"/>
          <c:max val="1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Percent Standard Error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8993932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1358832271198339"/>
          <c:y val="8.0743693925451644E-3"/>
          <c:w val="0.35082613279323988"/>
          <c:h val="0.10715276277741141"/>
        </c:manualLayout>
      </c:layout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6-04T08:33:11.723" idx="4">
    <p:pos x="2597" y="786"/>
    <p:text>May want to add a third sub-bullet under 'Estimators based on:' that says something like 'Composite or modeled estimators constructed using new and borrowed data' or more simply 'Modeling used to combine new and borrowed data' </p:text>
  </p:cm>
</p:cmLst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0.42522</cdr:x>
      <cdr:y>0.11313</cdr:y>
    </cdr:from>
    <cdr:to>
      <cdr:x>0.42669</cdr:x>
      <cdr:y>0.91919</cdr:y>
    </cdr:to>
    <cdr:cxnSp macro="">
      <cdr:nvCxnSpPr>
        <cdr:cNvPr id="3" name="Straight Connector 2"/>
        <cdr:cNvCxnSpPr/>
      </cdr:nvCxnSpPr>
      <cdr:spPr>
        <a:xfrm xmlns:a="http://schemas.openxmlformats.org/drawingml/2006/main" flipV="1">
          <a:off x="3683000" y="711200"/>
          <a:ext cx="12700" cy="506730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0.70381</cdr:x>
      <cdr:y>0.11313</cdr:y>
    </cdr:from>
    <cdr:to>
      <cdr:x>0.70528</cdr:x>
      <cdr:y>0.91717</cdr:y>
    </cdr:to>
    <cdr:cxnSp macro="">
      <cdr:nvCxnSpPr>
        <cdr:cNvPr id="5" name="Straight Connector 4"/>
        <cdr:cNvCxnSpPr/>
      </cdr:nvCxnSpPr>
      <cdr:spPr>
        <a:xfrm xmlns:a="http://schemas.openxmlformats.org/drawingml/2006/main" flipV="1">
          <a:off x="6096000" y="711200"/>
          <a:ext cx="12700" cy="505460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0.98387</cdr:x>
      <cdr:y>0.11313</cdr:y>
    </cdr:from>
    <cdr:to>
      <cdr:x>0.98387</cdr:x>
      <cdr:y>0.91515</cdr:y>
    </cdr:to>
    <cdr:cxnSp macro="">
      <cdr:nvCxnSpPr>
        <cdr:cNvPr id="7" name="Straight Connector 6"/>
        <cdr:cNvCxnSpPr/>
      </cdr:nvCxnSpPr>
      <cdr:spPr>
        <a:xfrm xmlns:a="http://schemas.openxmlformats.org/drawingml/2006/main" flipV="1">
          <a:off x="8521700" y="711200"/>
          <a:ext cx="0" cy="504190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0.22957</cdr:x>
      <cdr:y>0.23286</cdr:y>
    </cdr:from>
    <cdr:to>
      <cdr:x>0.33514</cdr:x>
      <cdr:y>0.37832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971675" y="1051320"/>
          <a:ext cx="906674" cy="6567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800" dirty="0"/>
            <a:t>2010</a:t>
          </a:r>
        </a:p>
      </cdr:txBody>
    </cdr:sp>
  </cdr:relSizeAnchor>
  <cdr:relSizeAnchor xmlns:cdr="http://schemas.openxmlformats.org/drawingml/2006/chartDrawing">
    <cdr:from>
      <cdr:x>0.5132</cdr:x>
      <cdr:y>0.23075</cdr:y>
    </cdr:from>
    <cdr:to>
      <cdr:x>0.61877</cdr:x>
      <cdr:y>0.37621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4407554" y="1041795"/>
          <a:ext cx="906675" cy="6567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dirty="0"/>
            <a:t>2011</a:t>
          </a:r>
        </a:p>
      </cdr:txBody>
    </cdr:sp>
  </cdr:relSizeAnchor>
  <cdr:relSizeAnchor xmlns:cdr="http://schemas.openxmlformats.org/drawingml/2006/chartDrawing">
    <cdr:from>
      <cdr:x>0.79472</cdr:x>
      <cdr:y>0.23084</cdr:y>
    </cdr:from>
    <cdr:to>
      <cdr:x>0.90029</cdr:x>
      <cdr:y>0.3763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6825353" y="1042200"/>
          <a:ext cx="906675" cy="6567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dirty="0"/>
            <a:t>2012</a:t>
          </a:r>
        </a:p>
      </cdr:txBody>
    </cdr:sp>
  </cdr:relSizeAnchor>
  <cdr:relSizeAnchor xmlns:cdr="http://schemas.openxmlformats.org/drawingml/2006/chartDrawing">
    <cdr:from>
      <cdr:x>0.15823</cdr:x>
      <cdr:y>0.40064</cdr:y>
    </cdr:from>
    <cdr:to>
      <cdr:x>0.4704</cdr:x>
      <cdr:y>0.56219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58939" y="1808841"/>
          <a:ext cx="2681022" cy="7293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000" b="1" dirty="0" err="1" smtClean="0">
              <a:solidFill>
                <a:schemeClr val="tx2">
                  <a:lumMod val="75000"/>
                </a:schemeClr>
              </a:solidFill>
            </a:rPr>
            <a:t>Blueline</a:t>
          </a:r>
          <a:r>
            <a:rPr lang="en-US" sz="2000" b="1" dirty="0" smtClean="0">
              <a:solidFill>
                <a:schemeClr val="tx2">
                  <a:lumMod val="75000"/>
                </a:schemeClr>
              </a:solidFill>
            </a:rPr>
            <a:t> Tilefish </a:t>
          </a:r>
        </a:p>
        <a:p xmlns:a="http://schemas.openxmlformats.org/drawingml/2006/main">
          <a:r>
            <a:rPr lang="en-US" sz="2000" b="1" dirty="0" smtClean="0">
              <a:solidFill>
                <a:schemeClr val="tx2">
                  <a:lumMod val="75000"/>
                </a:schemeClr>
              </a:solidFill>
            </a:rPr>
            <a:t>South Atlantic </a:t>
          </a:r>
          <a:r>
            <a:rPr lang="en-US" sz="2000" b="1" dirty="0" err="1" smtClean="0">
              <a:solidFill>
                <a:schemeClr val="tx2">
                  <a:lumMod val="75000"/>
                </a:schemeClr>
              </a:solidFill>
            </a:rPr>
            <a:t>Subregion</a:t>
          </a:r>
          <a:endParaRPr lang="en-US" sz="2000" b="1" dirty="0">
            <a:solidFill>
              <a:schemeClr val="tx2">
                <a:lumMod val="75000"/>
              </a:schemeClr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0.41032</cdr:x>
      <cdr:y>0.14293</cdr:y>
    </cdr:from>
    <cdr:to>
      <cdr:x>0.41202</cdr:x>
      <cdr:y>0.90867</cdr:y>
    </cdr:to>
    <cdr:cxnSp macro="">
      <cdr:nvCxnSpPr>
        <cdr:cNvPr id="3" name="Straight Connector 2"/>
        <cdr:cNvCxnSpPr/>
      </cdr:nvCxnSpPr>
      <cdr:spPr>
        <a:xfrm xmlns:a="http://schemas.openxmlformats.org/drawingml/2006/main" flipV="1">
          <a:off x="3508376" y="707119"/>
          <a:ext cx="14514" cy="3788229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0.6972</cdr:x>
      <cdr:y>0.14</cdr:y>
    </cdr:from>
    <cdr:to>
      <cdr:x>0.6972</cdr:x>
      <cdr:y>0.90867</cdr:y>
    </cdr:to>
    <cdr:cxnSp macro="">
      <cdr:nvCxnSpPr>
        <cdr:cNvPr id="5" name="Straight Connector 4"/>
        <cdr:cNvCxnSpPr/>
      </cdr:nvCxnSpPr>
      <cdr:spPr>
        <a:xfrm xmlns:a="http://schemas.openxmlformats.org/drawingml/2006/main" flipV="1">
          <a:off x="5961290" y="692605"/>
          <a:ext cx="0" cy="380274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0.98748</cdr:x>
      <cdr:y>0.14</cdr:y>
    </cdr:from>
    <cdr:to>
      <cdr:x>0.98748</cdr:x>
      <cdr:y>0.89986</cdr:y>
    </cdr:to>
    <cdr:cxnSp macro="">
      <cdr:nvCxnSpPr>
        <cdr:cNvPr id="7" name="Straight Connector 6"/>
        <cdr:cNvCxnSpPr/>
      </cdr:nvCxnSpPr>
      <cdr:spPr>
        <a:xfrm xmlns:a="http://schemas.openxmlformats.org/drawingml/2006/main" flipV="1">
          <a:off x="8443233" y="692605"/>
          <a:ext cx="0" cy="3759199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0.23345</cdr:x>
      <cdr:y>0.21326</cdr:y>
    </cdr:from>
    <cdr:to>
      <cdr:x>0.33902</cdr:x>
      <cdr:y>0.35871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996048" y="1131432"/>
          <a:ext cx="902652" cy="7716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000" dirty="0"/>
            <a:t>2010</a:t>
          </a:r>
        </a:p>
      </cdr:txBody>
    </cdr:sp>
  </cdr:relSizeAnchor>
  <cdr:relSizeAnchor xmlns:cdr="http://schemas.openxmlformats.org/drawingml/2006/chartDrawing">
    <cdr:from>
      <cdr:x>0.51644</cdr:x>
      <cdr:y>0.21528</cdr:y>
    </cdr:from>
    <cdr:to>
      <cdr:x>0.62202</cdr:x>
      <cdr:y>0.36073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4415690" y="1142149"/>
          <a:ext cx="902738" cy="7716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/>
            <a:t>2011</a:t>
          </a:r>
        </a:p>
      </cdr:txBody>
    </cdr:sp>
  </cdr:relSizeAnchor>
  <cdr:relSizeAnchor xmlns:cdr="http://schemas.openxmlformats.org/drawingml/2006/chartDrawing">
    <cdr:from>
      <cdr:x>0.7965</cdr:x>
      <cdr:y>0.21124</cdr:y>
    </cdr:from>
    <cdr:to>
      <cdr:x>0.90207</cdr:x>
      <cdr:y>0.35669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6810280" y="1120715"/>
          <a:ext cx="902653" cy="7716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/>
            <a:t>2012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75BF4A-9CB1-5747-B319-707DA98CEC20}" type="datetime1">
              <a:rPr lang="en-US" smtClean="0"/>
              <a:pPr/>
              <a:t>6/10/2015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22459-1A81-CA4B-89BB-FCE38A3AE1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03048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BC7567-D5EA-874F-8815-73DC5E77631E}" type="datetime1">
              <a:rPr lang="en-US" smtClean="0"/>
              <a:pPr/>
              <a:t>6/10/2015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8DCC0E-7DBF-7C4A-B104-25FE08E3BB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3234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845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464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331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832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Pr>
        <a:solidFill>
          <a:srgbClr val="1E5C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" y="-24487"/>
            <a:ext cx="9138586" cy="2515079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  <a:gd name="connsiteX0" fmla="*/ 2887 w 9170673"/>
              <a:gd name="connsiteY0" fmla="*/ 2375696 h 2508024"/>
              <a:gd name="connsiteX1" fmla="*/ 9170673 w 9170673"/>
              <a:gd name="connsiteY1" fmla="*/ 0 h 2508024"/>
              <a:gd name="connsiteX2" fmla="*/ 9169295 w 9170673"/>
              <a:gd name="connsiteY2" fmla="*/ 2508024 h 2508024"/>
              <a:gd name="connsiteX3" fmla="*/ 0 w 9170673"/>
              <a:gd name="connsiteY3" fmla="*/ 2457785 h 2508024"/>
              <a:gd name="connsiteX4" fmla="*/ 2887 w 9170673"/>
              <a:gd name="connsiteY4" fmla="*/ 2375696 h 2508024"/>
              <a:gd name="connsiteX0" fmla="*/ 0 w 9167786"/>
              <a:gd name="connsiteY0" fmla="*/ 2375696 h 2508024"/>
              <a:gd name="connsiteX1" fmla="*/ 9167786 w 9167786"/>
              <a:gd name="connsiteY1" fmla="*/ 0 h 2508024"/>
              <a:gd name="connsiteX2" fmla="*/ 9166408 w 9167786"/>
              <a:gd name="connsiteY2" fmla="*/ 2508024 h 2508024"/>
              <a:gd name="connsiteX3" fmla="*/ 4169 w 9167786"/>
              <a:gd name="connsiteY3" fmla="*/ 2500118 h 2508024"/>
              <a:gd name="connsiteX4" fmla="*/ 0 w 9167786"/>
              <a:gd name="connsiteY4" fmla="*/ 2375696 h 2508024"/>
              <a:gd name="connsiteX0" fmla="*/ 0 w 9166452"/>
              <a:gd name="connsiteY0" fmla="*/ 2375696 h 2508024"/>
              <a:gd name="connsiteX1" fmla="*/ 9061952 w 9166452"/>
              <a:gd name="connsiteY1" fmla="*/ 0 h 2508024"/>
              <a:gd name="connsiteX2" fmla="*/ 9166408 w 9166452"/>
              <a:gd name="connsiteY2" fmla="*/ 2508024 h 2508024"/>
              <a:gd name="connsiteX3" fmla="*/ 4169 w 9166452"/>
              <a:gd name="connsiteY3" fmla="*/ 2500118 h 2508024"/>
              <a:gd name="connsiteX4" fmla="*/ 0 w 9166452"/>
              <a:gd name="connsiteY4" fmla="*/ 2375696 h 2508024"/>
              <a:gd name="connsiteX0" fmla="*/ 0 w 9166808"/>
              <a:gd name="connsiteY0" fmla="*/ 2382751 h 2515079"/>
              <a:gd name="connsiteX1" fmla="*/ 9160729 w 9166808"/>
              <a:gd name="connsiteY1" fmla="*/ 0 h 2515079"/>
              <a:gd name="connsiteX2" fmla="*/ 9166408 w 9166808"/>
              <a:gd name="connsiteY2" fmla="*/ 2515079 h 2515079"/>
              <a:gd name="connsiteX3" fmla="*/ 4169 w 9166808"/>
              <a:gd name="connsiteY3" fmla="*/ 2507173 h 2515079"/>
              <a:gd name="connsiteX4" fmla="*/ 0 w 9166808"/>
              <a:gd name="connsiteY4" fmla="*/ 2382751 h 2515079"/>
              <a:gd name="connsiteX0" fmla="*/ 9943 w 9162640"/>
              <a:gd name="connsiteY0" fmla="*/ 2382751 h 2515079"/>
              <a:gd name="connsiteX1" fmla="*/ 9156561 w 9162640"/>
              <a:gd name="connsiteY1" fmla="*/ 0 h 2515079"/>
              <a:gd name="connsiteX2" fmla="*/ 9162240 w 9162640"/>
              <a:gd name="connsiteY2" fmla="*/ 2515079 h 2515079"/>
              <a:gd name="connsiteX3" fmla="*/ 1 w 9162640"/>
              <a:gd name="connsiteY3" fmla="*/ 2507173 h 2515079"/>
              <a:gd name="connsiteX4" fmla="*/ 9943 w 9162640"/>
              <a:gd name="connsiteY4" fmla="*/ 2382751 h 2515079"/>
              <a:gd name="connsiteX0" fmla="*/ 0 w 9152697"/>
              <a:gd name="connsiteY0" fmla="*/ 2382751 h 2515079"/>
              <a:gd name="connsiteX1" fmla="*/ 9146618 w 9152697"/>
              <a:gd name="connsiteY1" fmla="*/ 0 h 2515079"/>
              <a:gd name="connsiteX2" fmla="*/ 9152297 w 9152697"/>
              <a:gd name="connsiteY2" fmla="*/ 2515079 h 2515079"/>
              <a:gd name="connsiteX3" fmla="*/ 187614 w 9152697"/>
              <a:gd name="connsiteY3" fmla="*/ 2507173 h 2515079"/>
              <a:gd name="connsiteX4" fmla="*/ 0 w 9152697"/>
              <a:gd name="connsiteY4" fmla="*/ 2382751 h 2515079"/>
              <a:gd name="connsiteX0" fmla="*/ 0 w 9068030"/>
              <a:gd name="connsiteY0" fmla="*/ 2382751 h 2515079"/>
              <a:gd name="connsiteX1" fmla="*/ 9061951 w 9068030"/>
              <a:gd name="connsiteY1" fmla="*/ 0 h 2515079"/>
              <a:gd name="connsiteX2" fmla="*/ 9067630 w 9068030"/>
              <a:gd name="connsiteY2" fmla="*/ 2515079 h 2515079"/>
              <a:gd name="connsiteX3" fmla="*/ 102947 w 9068030"/>
              <a:gd name="connsiteY3" fmla="*/ 2507173 h 2515079"/>
              <a:gd name="connsiteX4" fmla="*/ 0 w 9068030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173503 w 9138586"/>
              <a:gd name="connsiteY3" fmla="*/ 2507173 h 2515079"/>
              <a:gd name="connsiteX4" fmla="*/ 0 w 9138586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4170 w 9138586"/>
              <a:gd name="connsiteY3" fmla="*/ 2507173 h 2515079"/>
              <a:gd name="connsiteX4" fmla="*/ 0 w 9138586"/>
              <a:gd name="connsiteY4" fmla="*/ 2382751 h 251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8586" h="2515079">
                <a:moveTo>
                  <a:pt x="0" y="2382751"/>
                </a:moveTo>
                <a:cubicBezTo>
                  <a:pt x="20661" y="2379422"/>
                  <a:pt x="7306149" y="2502055"/>
                  <a:pt x="9132507" y="0"/>
                </a:cubicBezTo>
                <a:cubicBezTo>
                  <a:pt x="9129925" y="819774"/>
                  <a:pt x="9140768" y="1695305"/>
                  <a:pt x="9138186" y="2515079"/>
                </a:cubicBezTo>
                <a:lnTo>
                  <a:pt x="4170" y="2507173"/>
                </a:lnTo>
                <a:cubicBezTo>
                  <a:pt x="4169" y="2465011"/>
                  <a:pt x="1" y="2424913"/>
                  <a:pt x="0" y="238275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169"/>
            <a:ext cx="8229600" cy="772250"/>
          </a:xfrm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22"/>
            <a:ext cx="8229600" cy="1500187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048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9068" y="-30696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200"/>
            <a:ext cx="8229600" cy="7722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53"/>
            <a:ext cx="8229600" cy="15001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136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N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107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Boat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329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Turtl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555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eafood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638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ish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19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Dar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  <p:sp>
        <p:nvSpPr>
          <p:cNvPr id="7" name="Freeform 6"/>
          <p:cNvSpPr/>
          <p:nvPr userDrawn="1"/>
        </p:nvSpPr>
        <p:spPr>
          <a:xfrm>
            <a:off x="-9190" y="4417160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107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6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9144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NOAA-Fisheries-horizontal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4" y="6419088"/>
            <a:ext cx="1643940" cy="38874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5" y="6419088"/>
            <a:ext cx="1643938" cy="38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586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rgbClr val="FFFFFF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01682" y="1141666"/>
            <a:ext cx="5485118" cy="13984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01682" y="2631403"/>
            <a:ext cx="5485117" cy="1277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Freeform 6"/>
          <p:cNvSpPr/>
          <p:nvPr userDrawn="1"/>
        </p:nvSpPr>
        <p:spPr>
          <a:xfrm>
            <a:off x="-9190" y="4417160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46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8" r:id="rId6"/>
  </p:sldLayoutIdLst>
  <p:hf hdr="0"/>
  <p:txStyles>
    <p:titleStyle>
      <a:lvl1pPr algn="r" defTabSz="457200" rtl="0" eaLnBrk="1" latinLnBrk="0" hangingPunct="1">
        <a:lnSpc>
          <a:spcPct val="80000"/>
        </a:lnSpc>
        <a:spcBef>
          <a:spcPct val="0"/>
        </a:spcBef>
        <a:buNone/>
        <a:defRPr sz="44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0350" y="1141666"/>
            <a:ext cx="5886450" cy="1398472"/>
          </a:xfrm>
        </p:spPr>
        <p:txBody>
          <a:bodyPr/>
          <a:lstStyle/>
          <a:p>
            <a:r>
              <a:rPr lang="en-US" sz="4000" dirty="0" smtClean="0"/>
              <a:t>Methods for Improving Precision of Catch Statistics for Deepwater Species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Dave Van Voorhees and John Foster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Office of Science and Technology -  Fisheries Statistics Division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201988" y="3931896"/>
            <a:ext cx="5484812" cy="92825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South Atlantic Fishery Management Council </a:t>
            </a:r>
          </a:p>
          <a:p>
            <a:r>
              <a:rPr lang="en-US" smtClean="0"/>
              <a:t>Snapper Grouper </a:t>
            </a:r>
            <a:r>
              <a:rPr lang="en-US" dirty="0" smtClean="0"/>
              <a:t>Committee Meeting</a:t>
            </a:r>
          </a:p>
          <a:p>
            <a:r>
              <a:rPr lang="en-US" dirty="0" smtClean="0"/>
              <a:t>June 10, 2015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Increasing </a:t>
            </a:r>
            <a:r>
              <a:rPr lang="en-US" dirty="0"/>
              <a:t>sample sizes</a:t>
            </a:r>
          </a:p>
          <a:p>
            <a:r>
              <a:rPr lang="en-US" dirty="0" smtClean="0"/>
              <a:t>Optimizing </a:t>
            </a:r>
            <a:r>
              <a:rPr lang="en-US" dirty="0"/>
              <a:t>sample </a:t>
            </a:r>
            <a:r>
              <a:rPr lang="en-US" dirty="0" smtClean="0"/>
              <a:t>allocations among strata</a:t>
            </a:r>
            <a:endParaRPr lang="en-US" dirty="0"/>
          </a:p>
          <a:p>
            <a:r>
              <a:rPr lang="en-US" dirty="0" smtClean="0"/>
              <a:t>Adjusting sample weighting vs. further stratification </a:t>
            </a:r>
            <a:endParaRPr lang="en-US" dirty="0"/>
          </a:p>
          <a:p>
            <a:r>
              <a:rPr lang="en-US" dirty="0" smtClean="0"/>
              <a:t>Designing a specialized </a:t>
            </a:r>
            <a:r>
              <a:rPr lang="en-US" dirty="0"/>
              <a:t>survey</a:t>
            </a:r>
          </a:p>
          <a:p>
            <a:r>
              <a:rPr lang="en-US" dirty="0" smtClean="0"/>
              <a:t>Using </a:t>
            </a:r>
            <a:r>
              <a:rPr lang="en-US" dirty="0"/>
              <a:t>multi-year estimates</a:t>
            </a:r>
          </a:p>
          <a:p>
            <a:r>
              <a:rPr lang="en-US" dirty="0" smtClean="0"/>
              <a:t>Using </a:t>
            </a:r>
            <a:r>
              <a:rPr lang="en-US" dirty="0"/>
              <a:t>“small domain estimation” methods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76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Increasing </a:t>
            </a:r>
            <a:r>
              <a:rPr lang="en-US" dirty="0"/>
              <a:t>Sample Sizes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Effort Surveys</a:t>
            </a:r>
          </a:p>
          <a:p>
            <a:pPr lvl="1"/>
            <a:r>
              <a:rPr lang="en-US" dirty="0" smtClean="0"/>
              <a:t>Coastal Household Telephone Survey</a:t>
            </a:r>
          </a:p>
          <a:p>
            <a:pPr lvl="2"/>
            <a:r>
              <a:rPr lang="en-US" dirty="0" smtClean="0"/>
              <a:t>Estimates private/rental boat angler trips</a:t>
            </a:r>
          </a:p>
          <a:p>
            <a:pPr lvl="1"/>
            <a:r>
              <a:rPr lang="en-US" dirty="0" smtClean="0"/>
              <a:t>For-Hire Telephone Survey</a:t>
            </a:r>
          </a:p>
          <a:p>
            <a:pPr lvl="2"/>
            <a:r>
              <a:rPr lang="en-US" dirty="0" smtClean="0"/>
              <a:t>Estimates charter boat angler trips</a:t>
            </a:r>
          </a:p>
          <a:p>
            <a:r>
              <a:rPr lang="en-US" dirty="0" smtClean="0"/>
              <a:t>Access Point Angler Intercept Survey (APAIS)</a:t>
            </a:r>
          </a:p>
          <a:p>
            <a:pPr lvl="1"/>
            <a:r>
              <a:rPr lang="en-US" dirty="0" smtClean="0"/>
              <a:t>Estimates:</a:t>
            </a:r>
          </a:p>
          <a:p>
            <a:pPr lvl="2"/>
            <a:r>
              <a:rPr lang="en-US" dirty="0" smtClean="0"/>
              <a:t>Private/rental boat angler catch per trip</a:t>
            </a:r>
          </a:p>
          <a:p>
            <a:pPr lvl="2"/>
            <a:r>
              <a:rPr lang="en-US" dirty="0" smtClean="0"/>
              <a:t>Charter boat anglers catch per trip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937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Optimizing </a:t>
            </a:r>
            <a:r>
              <a:rPr lang="en-US" dirty="0"/>
              <a:t>Sample Allocations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APAIS</a:t>
            </a:r>
          </a:p>
          <a:p>
            <a:pPr lvl="1"/>
            <a:r>
              <a:rPr lang="en-US" dirty="0" smtClean="0"/>
              <a:t>Shift sampling from shore stratum to boat strata</a:t>
            </a:r>
          </a:p>
          <a:p>
            <a:pPr lvl="1"/>
            <a:r>
              <a:rPr lang="en-US" dirty="0" smtClean="0"/>
              <a:t>Shift sampling between boat strata</a:t>
            </a:r>
          </a:p>
          <a:p>
            <a:pPr lvl="1"/>
            <a:r>
              <a:rPr lang="en-US" dirty="0" smtClean="0"/>
              <a:t>Shift sampling to times when </a:t>
            </a:r>
            <a:r>
              <a:rPr lang="en-US" dirty="0" err="1" smtClean="0"/>
              <a:t>deepwater</a:t>
            </a:r>
            <a:r>
              <a:rPr lang="en-US" dirty="0" smtClean="0"/>
              <a:t> fishing most active</a:t>
            </a:r>
          </a:p>
          <a:p>
            <a:pPr lvl="2"/>
            <a:r>
              <a:rPr lang="en-US" dirty="0" smtClean="0"/>
              <a:t>Specific 2-month waves</a:t>
            </a:r>
          </a:p>
          <a:p>
            <a:pPr lvl="2"/>
            <a:r>
              <a:rPr lang="en-US" dirty="0" smtClean="0"/>
              <a:t>Specific 6-hour time intervals</a:t>
            </a:r>
          </a:p>
          <a:p>
            <a:pPr lvl="1"/>
            <a:r>
              <a:rPr lang="en-US" dirty="0" smtClean="0"/>
              <a:t>Objective:  minimize variance of estimator of mean catch per angler trip for species of interest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104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Adjusting Sample Weighting vs. Stratification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800" dirty="0" smtClean="0"/>
              <a:t>Adjusted Weighting of Sample Units</a:t>
            </a:r>
          </a:p>
          <a:p>
            <a:pPr lvl="1"/>
            <a:r>
              <a:rPr lang="en-US" dirty="0" smtClean="0"/>
              <a:t>Identify sites and time periods within which catch of </a:t>
            </a:r>
            <a:r>
              <a:rPr lang="en-US" dirty="0" err="1" smtClean="0"/>
              <a:t>deepwater</a:t>
            </a:r>
            <a:r>
              <a:rPr lang="en-US" dirty="0" smtClean="0"/>
              <a:t> species occurs</a:t>
            </a:r>
          </a:p>
          <a:p>
            <a:pPr lvl="1"/>
            <a:r>
              <a:rPr lang="en-US" dirty="0" smtClean="0"/>
              <a:t>Give these “</a:t>
            </a:r>
            <a:r>
              <a:rPr lang="en-US" dirty="0" err="1" smtClean="0"/>
              <a:t>deepwater</a:t>
            </a:r>
            <a:r>
              <a:rPr lang="en-US" dirty="0" smtClean="0"/>
              <a:t>” sites/times a higher selection probability </a:t>
            </a:r>
          </a:p>
          <a:p>
            <a:r>
              <a:rPr lang="en-US" sz="3800" dirty="0" smtClean="0"/>
              <a:t>Stratification</a:t>
            </a:r>
          </a:p>
          <a:p>
            <a:pPr lvl="1"/>
            <a:r>
              <a:rPr lang="en-US" dirty="0" smtClean="0"/>
              <a:t>Identify sites within which catch of </a:t>
            </a:r>
            <a:r>
              <a:rPr lang="en-US" dirty="0" err="1" smtClean="0"/>
              <a:t>deepwater</a:t>
            </a:r>
            <a:r>
              <a:rPr lang="en-US" dirty="0" smtClean="0"/>
              <a:t> species occurs</a:t>
            </a:r>
          </a:p>
          <a:p>
            <a:pPr lvl="1"/>
            <a:r>
              <a:rPr lang="en-US" dirty="0" smtClean="0"/>
              <a:t>Create a new “</a:t>
            </a:r>
            <a:r>
              <a:rPr lang="en-US" dirty="0" err="1" smtClean="0"/>
              <a:t>deepwater</a:t>
            </a:r>
            <a:r>
              <a:rPr lang="en-US" dirty="0" smtClean="0"/>
              <a:t>” sampling stratum comprised by these sites</a:t>
            </a:r>
          </a:p>
          <a:p>
            <a:pPr lvl="1"/>
            <a:r>
              <a:rPr lang="en-US" dirty="0" smtClean="0"/>
              <a:t>Allocate desired level of sampling to this new </a:t>
            </a:r>
            <a:r>
              <a:rPr lang="en-US" dirty="0" smtClean="0"/>
              <a:t>stratum</a:t>
            </a:r>
          </a:p>
          <a:p>
            <a:pPr lvl="1"/>
            <a:r>
              <a:rPr lang="en-US" dirty="0"/>
              <a:t>Example:  FL “offshore” site stratum in 2015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76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Fine-Tuning of a New Stratum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 with sites having offshore fishing trips</a:t>
            </a:r>
          </a:p>
          <a:p>
            <a:pPr lvl="1"/>
            <a:r>
              <a:rPr lang="en-US" sz="2800" dirty="0" smtClean="0"/>
              <a:t>Shift proportionally more sampling to this stratum</a:t>
            </a:r>
          </a:p>
          <a:p>
            <a:r>
              <a:rPr lang="en-US" dirty="0" smtClean="0"/>
              <a:t>Evaluate which of the sites have </a:t>
            </a:r>
            <a:r>
              <a:rPr lang="en-US" dirty="0" err="1" smtClean="0"/>
              <a:t>deepwater</a:t>
            </a:r>
            <a:r>
              <a:rPr lang="en-US" dirty="0" smtClean="0"/>
              <a:t> catch</a:t>
            </a:r>
          </a:p>
          <a:p>
            <a:pPr lvl="1"/>
            <a:r>
              <a:rPr lang="en-US" sz="2800" dirty="0" smtClean="0"/>
              <a:t>Reduce size of stratum with similar sampling proportion</a:t>
            </a:r>
          </a:p>
          <a:p>
            <a:r>
              <a:rPr lang="en-US" dirty="0" smtClean="0"/>
              <a:t>Evaluate which have catch of specific key species</a:t>
            </a:r>
          </a:p>
          <a:p>
            <a:pPr lvl="1"/>
            <a:r>
              <a:rPr lang="en-US" sz="2800" dirty="0" smtClean="0"/>
              <a:t>Reduce size of stratum to focus on these sites </a:t>
            </a:r>
            <a:r>
              <a:rPr lang="en-US" sz="2800" smtClean="0"/>
              <a:t>with similar </a:t>
            </a:r>
            <a:r>
              <a:rPr lang="en-US" sz="2800" dirty="0" smtClean="0"/>
              <a:t>sampling proportion</a:t>
            </a:r>
          </a:p>
          <a:p>
            <a:r>
              <a:rPr lang="en-US" dirty="0" smtClean="0"/>
              <a:t>Continue fine-tuning of the new stratum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162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199"/>
            <a:ext cx="8229600" cy="92165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Developing a New Stratum for a Rare Event</a:t>
            </a:r>
            <a:br>
              <a:rPr lang="en-US" dirty="0" smtClean="0"/>
            </a:br>
            <a:r>
              <a:rPr lang="en-US" sz="3100" dirty="0" smtClean="0"/>
              <a:t>Proportional allocation of sample among strata</a:t>
            </a:r>
            <a:endParaRPr lang="en-US" sz="31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4516970"/>
              </p:ext>
            </p:extLst>
          </p:nvPr>
        </p:nvGraphicFramePr>
        <p:xfrm>
          <a:off x="275772" y="1572898"/>
          <a:ext cx="8309429" cy="45956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5717"/>
                <a:gridCol w="1183952"/>
                <a:gridCol w="1183952"/>
                <a:gridCol w="1183952"/>
                <a:gridCol w="1183952"/>
                <a:gridCol w="1183952"/>
                <a:gridCol w="1183952"/>
              </a:tblGrid>
              <a:tr h="460076"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>
                          <a:solidFill>
                            <a:srgbClr val="002060"/>
                          </a:solidFill>
                        </a:rPr>
                        <a:t>No. Strata</a:t>
                      </a:r>
                      <a:endParaRPr lang="en-US" sz="2000" baseline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>
                          <a:solidFill>
                            <a:srgbClr val="002060"/>
                          </a:solidFill>
                        </a:rPr>
                        <a:t>Stratum h</a:t>
                      </a:r>
                      <a:endParaRPr lang="en-US" sz="2000" baseline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>
                          <a:solidFill>
                            <a:srgbClr val="002060"/>
                          </a:solidFill>
                        </a:rPr>
                        <a:t>N (h)</a:t>
                      </a:r>
                      <a:endParaRPr lang="en-US" sz="2000" baseline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>
                          <a:solidFill>
                            <a:srgbClr val="002060"/>
                          </a:solidFill>
                        </a:rPr>
                        <a:t>n (h)</a:t>
                      </a:r>
                      <a:endParaRPr lang="en-US" sz="2000" baseline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>
                          <a:solidFill>
                            <a:srgbClr val="002060"/>
                          </a:solidFill>
                        </a:rPr>
                        <a:t>p (h)</a:t>
                      </a:r>
                      <a:endParaRPr lang="en-US" sz="2000" baseline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err="1" smtClean="0">
                          <a:solidFill>
                            <a:srgbClr val="002060"/>
                          </a:solidFill>
                        </a:rPr>
                        <a:t>p_hat</a:t>
                      </a:r>
                      <a:endParaRPr lang="en-US" sz="2000" baseline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>
                          <a:solidFill>
                            <a:srgbClr val="002060"/>
                          </a:solidFill>
                        </a:rPr>
                        <a:t>PSE</a:t>
                      </a:r>
                      <a:endParaRPr lang="en-US" sz="2000" baseline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</a:tr>
              <a:tr h="372861"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1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1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10,000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50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0.05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0.05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61.6 %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861"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aseline="0" dirty="0" smtClean="0"/>
                        <a:t>2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1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5,000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25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aseline="0" dirty="0" smtClean="0"/>
                        <a:t>0.5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aseline="0" dirty="0" smtClean="0"/>
                        <a:t>60.0 %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30224"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2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5,000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25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0.1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  <a:tr h="474493"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aseline="0" dirty="0" smtClean="0"/>
                        <a:t>2</a:t>
                      </a:r>
                    </a:p>
                    <a:p>
                      <a:pPr algn="ctr"/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1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7,500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37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aseline="0" dirty="0" smtClean="0"/>
                        <a:t>0.5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aseline="0" dirty="0" smtClean="0"/>
                        <a:t>55.5 %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28196"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2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2,500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13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0.2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  <a:tr h="484653"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 smtClean="0"/>
                        <a:t>2</a:t>
                      </a:r>
                    </a:p>
                    <a:p>
                      <a:pPr algn="ctr"/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1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9,000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45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aseline="0" dirty="0" smtClean="0"/>
                        <a:t>0.5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aseline="0" dirty="0" smtClean="0"/>
                        <a:t>44.7 %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0299"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2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1,000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5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0.5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  <a:tr h="372861"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aseline="0" dirty="0" smtClean="0"/>
                        <a:t>2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1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9,400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47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aseline="0" dirty="0" smtClean="0"/>
                        <a:t>0.5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aseline="0" dirty="0" smtClean="0"/>
                        <a:t>25.8 %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04973"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2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600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3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0.833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751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199"/>
            <a:ext cx="8229600" cy="92165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Developing a New Stratum for a Rare Event</a:t>
            </a:r>
            <a:br>
              <a:rPr lang="en-US" dirty="0" smtClean="0"/>
            </a:br>
            <a:r>
              <a:rPr lang="en-US" sz="3100" dirty="0" smtClean="0"/>
              <a:t>Oversampling of new stratum</a:t>
            </a:r>
            <a:endParaRPr lang="en-US" sz="31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1929898"/>
              </p:ext>
            </p:extLst>
          </p:nvPr>
        </p:nvGraphicFramePr>
        <p:xfrm>
          <a:off x="275772" y="1572898"/>
          <a:ext cx="8309429" cy="46782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5717"/>
                <a:gridCol w="1183952"/>
                <a:gridCol w="1183952"/>
                <a:gridCol w="1183952"/>
                <a:gridCol w="1183952"/>
                <a:gridCol w="1183952"/>
                <a:gridCol w="1183952"/>
              </a:tblGrid>
              <a:tr h="460076"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>
                          <a:solidFill>
                            <a:srgbClr val="002060"/>
                          </a:solidFill>
                        </a:rPr>
                        <a:t>No. Strata</a:t>
                      </a:r>
                      <a:endParaRPr lang="en-US" sz="2000" baseline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>
                          <a:solidFill>
                            <a:srgbClr val="002060"/>
                          </a:solidFill>
                        </a:rPr>
                        <a:t>Stratum h</a:t>
                      </a:r>
                      <a:endParaRPr lang="en-US" sz="2000" baseline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>
                          <a:solidFill>
                            <a:srgbClr val="002060"/>
                          </a:solidFill>
                        </a:rPr>
                        <a:t>N (h)</a:t>
                      </a:r>
                      <a:endParaRPr lang="en-US" sz="2000" baseline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>
                          <a:solidFill>
                            <a:srgbClr val="002060"/>
                          </a:solidFill>
                        </a:rPr>
                        <a:t>n (h)</a:t>
                      </a:r>
                      <a:endParaRPr lang="en-US" sz="2000" baseline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>
                          <a:solidFill>
                            <a:srgbClr val="002060"/>
                          </a:solidFill>
                        </a:rPr>
                        <a:t>p (h)</a:t>
                      </a:r>
                      <a:endParaRPr lang="en-US" sz="2000" baseline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err="1" smtClean="0">
                          <a:solidFill>
                            <a:srgbClr val="002060"/>
                          </a:solidFill>
                        </a:rPr>
                        <a:t>p_hat</a:t>
                      </a:r>
                      <a:endParaRPr lang="en-US" sz="2000" baseline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>
                          <a:solidFill>
                            <a:srgbClr val="002060"/>
                          </a:solidFill>
                        </a:rPr>
                        <a:t>PSE</a:t>
                      </a:r>
                      <a:endParaRPr lang="en-US" sz="2000" baseline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FF"/>
                    </a:solidFill>
                  </a:tcPr>
                </a:tc>
              </a:tr>
              <a:tr h="372861"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1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1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10,000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50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0.05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0.05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61.6 %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2861"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aseline="0" dirty="0" smtClean="0"/>
                        <a:t>2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1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5,000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20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aseline="0" dirty="0" smtClean="0"/>
                        <a:t>0.5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aseline="0" dirty="0" smtClean="0"/>
                        <a:t>54.8 %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12832"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2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5,000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30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0.1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  <a:tr h="474493"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aseline="0" dirty="0" smtClean="0"/>
                        <a:t>2</a:t>
                      </a:r>
                    </a:p>
                    <a:p>
                      <a:pPr algn="ctr"/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1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7,500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32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aseline="0" dirty="0" smtClean="0"/>
                        <a:t>0.5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aseline="0" dirty="0" smtClean="0"/>
                        <a:t>47.1 %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6364"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2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2,500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18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0.2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  <a:tr h="484653"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 smtClean="0"/>
                        <a:t>2</a:t>
                      </a:r>
                    </a:p>
                    <a:p>
                      <a:pPr algn="ctr"/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1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9,000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40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aseline="0" dirty="0" smtClean="0"/>
                        <a:t>0.5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aseline="0" dirty="0" smtClean="0"/>
                        <a:t>31.6 %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6364"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2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1,000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10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0.5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  <a:tr h="372861"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aseline="0" dirty="0" smtClean="0"/>
                        <a:t>2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1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9,400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42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aseline="0" dirty="0" smtClean="0"/>
                        <a:t>0.5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000" baseline="0" dirty="0" smtClean="0"/>
                        <a:t>15.8 %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04973"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2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600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8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0.833</a:t>
                      </a:r>
                      <a:endParaRPr lang="en-US" sz="200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475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Precision Improves with Fine-Tuning of Stratum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8" name="Char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98607"/>
              </p:ext>
            </p:extLst>
          </p:nvPr>
        </p:nvGraphicFramePr>
        <p:xfrm>
          <a:off x="457199" y="1176757"/>
          <a:ext cx="8229601" cy="4963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85297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Specialized Survey </a:t>
            </a:r>
            <a:r>
              <a:rPr lang="en-US" dirty="0" smtClean="0"/>
              <a:t>Designs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Example:  Large </a:t>
            </a:r>
            <a:r>
              <a:rPr lang="en-US" dirty="0" err="1"/>
              <a:t>Pelagics</a:t>
            </a:r>
            <a:r>
              <a:rPr lang="en-US" dirty="0"/>
              <a:t> </a:t>
            </a:r>
            <a:r>
              <a:rPr lang="en-US" dirty="0" smtClean="0"/>
              <a:t>Survey (VA-ME)</a:t>
            </a:r>
            <a:endParaRPr lang="en-US" dirty="0"/>
          </a:p>
          <a:p>
            <a:pPr lvl="1"/>
            <a:r>
              <a:rPr lang="en-US" dirty="0"/>
              <a:t>List Frame Telephone </a:t>
            </a:r>
            <a:r>
              <a:rPr lang="en-US" dirty="0" smtClean="0"/>
              <a:t>Survey (costs ~$150K)</a:t>
            </a:r>
            <a:endParaRPr lang="en-US" dirty="0"/>
          </a:p>
          <a:p>
            <a:pPr lvl="2"/>
            <a:r>
              <a:rPr lang="en-US" dirty="0"/>
              <a:t>List of HMS permit holders </a:t>
            </a:r>
          </a:p>
          <a:p>
            <a:pPr lvl="3"/>
            <a:r>
              <a:rPr lang="en-US" dirty="0"/>
              <a:t>Stratified by permit </a:t>
            </a:r>
            <a:r>
              <a:rPr lang="en-US" dirty="0" smtClean="0"/>
              <a:t>type (Angling, Charter/</a:t>
            </a:r>
            <a:r>
              <a:rPr lang="en-US" dirty="0" err="1" smtClean="0"/>
              <a:t>headboat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Estimates number of boat trips directed at large pelagic species</a:t>
            </a:r>
            <a:endParaRPr lang="en-US" dirty="0"/>
          </a:p>
          <a:p>
            <a:pPr lvl="1"/>
            <a:r>
              <a:rPr lang="en-US" dirty="0"/>
              <a:t>Access Point </a:t>
            </a:r>
            <a:r>
              <a:rPr lang="en-US" dirty="0" smtClean="0"/>
              <a:t>Survey (costs ~$550K)</a:t>
            </a:r>
            <a:endParaRPr lang="en-US" dirty="0"/>
          </a:p>
          <a:p>
            <a:pPr lvl="2"/>
            <a:r>
              <a:rPr lang="en-US" dirty="0"/>
              <a:t>Subset of APAIS private boat / charter boat sites</a:t>
            </a:r>
          </a:p>
          <a:p>
            <a:pPr lvl="3"/>
            <a:r>
              <a:rPr lang="en-US" dirty="0"/>
              <a:t>Sites </a:t>
            </a:r>
            <a:r>
              <a:rPr lang="en-US" dirty="0" smtClean="0"/>
              <a:t>with fishing </a:t>
            </a:r>
            <a:r>
              <a:rPr lang="en-US" dirty="0"/>
              <a:t>for large pelagic </a:t>
            </a:r>
            <a:r>
              <a:rPr lang="en-US" dirty="0" smtClean="0"/>
              <a:t>species</a:t>
            </a:r>
          </a:p>
          <a:p>
            <a:pPr lvl="2"/>
            <a:r>
              <a:rPr lang="en-US" dirty="0" smtClean="0"/>
              <a:t>Estimates mean catch per “large </a:t>
            </a:r>
            <a:r>
              <a:rPr lang="en-US" dirty="0" err="1" smtClean="0"/>
              <a:t>pelagics</a:t>
            </a:r>
            <a:r>
              <a:rPr lang="en-US" dirty="0" smtClean="0"/>
              <a:t>” boat trip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508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Specialized Survey Designs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Alternative approach:</a:t>
            </a:r>
          </a:p>
          <a:p>
            <a:pPr lvl="1"/>
            <a:r>
              <a:rPr lang="en-US" dirty="0" smtClean="0"/>
              <a:t>Require permit for </a:t>
            </a:r>
            <a:r>
              <a:rPr lang="en-US" dirty="0" err="1" smtClean="0"/>
              <a:t>deepwater</a:t>
            </a:r>
            <a:r>
              <a:rPr lang="en-US" dirty="0" smtClean="0"/>
              <a:t> fishing</a:t>
            </a:r>
          </a:p>
          <a:p>
            <a:pPr lvl="1"/>
            <a:r>
              <a:rPr lang="en-US" dirty="0" smtClean="0"/>
              <a:t>List Frame Mail Survey</a:t>
            </a:r>
          </a:p>
          <a:p>
            <a:pPr lvl="2"/>
            <a:r>
              <a:rPr lang="en-US" dirty="0" smtClean="0"/>
              <a:t>Samples from list of permit holders</a:t>
            </a:r>
          </a:p>
          <a:p>
            <a:pPr lvl="2"/>
            <a:r>
              <a:rPr lang="en-US" dirty="0" smtClean="0"/>
              <a:t>Estimates numbers of angler trips directed at </a:t>
            </a:r>
            <a:r>
              <a:rPr lang="en-US" dirty="0" err="1" smtClean="0"/>
              <a:t>deepwater</a:t>
            </a:r>
            <a:r>
              <a:rPr lang="en-US" dirty="0" smtClean="0"/>
              <a:t> species</a:t>
            </a:r>
          </a:p>
          <a:p>
            <a:pPr lvl="1"/>
            <a:r>
              <a:rPr lang="en-US" dirty="0" smtClean="0"/>
              <a:t>Use data collected by APAIS w/ a </a:t>
            </a:r>
            <a:r>
              <a:rPr lang="en-US" dirty="0" err="1" smtClean="0"/>
              <a:t>deepwater</a:t>
            </a:r>
            <a:r>
              <a:rPr lang="en-US" dirty="0" smtClean="0"/>
              <a:t> stratum</a:t>
            </a:r>
          </a:p>
          <a:p>
            <a:pPr lvl="2"/>
            <a:r>
              <a:rPr lang="en-US" dirty="0" smtClean="0"/>
              <a:t>Produce domain estimates of mean catch per “</a:t>
            </a:r>
            <a:r>
              <a:rPr lang="en-US" dirty="0" err="1" smtClean="0"/>
              <a:t>deepwater</a:t>
            </a:r>
            <a:r>
              <a:rPr lang="en-US" dirty="0" smtClean="0"/>
              <a:t>” angler trip 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565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Multi-Year Estimates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Multi-year cumulative estimates</a:t>
            </a:r>
          </a:p>
          <a:p>
            <a:pPr lvl="1"/>
            <a:r>
              <a:rPr lang="en-US" dirty="0"/>
              <a:t>Does ACL need to be a limit for a single year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Are regulations varying much from year to year?</a:t>
            </a:r>
          </a:p>
          <a:p>
            <a:pPr lvl="1"/>
            <a:r>
              <a:rPr lang="en-US" dirty="0" smtClean="0"/>
              <a:t>Multi-year estimates will usually be more precise than annual estimates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0180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3850"/>
            <a:ext cx="8229600" cy="10858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Cumulative Harvest</a:t>
            </a:r>
            <a:br>
              <a:rPr lang="en-US" dirty="0" smtClean="0"/>
            </a:br>
            <a:r>
              <a:rPr lang="en-US" sz="3100" dirty="0" smtClean="0"/>
              <a:t>Annual vs. Multi-Year</a:t>
            </a:r>
            <a:endParaRPr lang="en-US" sz="3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146028"/>
              </p:ext>
            </p:extLst>
          </p:nvPr>
        </p:nvGraphicFramePr>
        <p:xfrm>
          <a:off x="314324" y="1409700"/>
          <a:ext cx="8588375" cy="4514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15213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3849"/>
            <a:ext cx="8229600" cy="9429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Precision of Cumulative Harvest</a:t>
            </a:r>
            <a:br>
              <a:rPr lang="en-US" dirty="0" smtClean="0"/>
            </a:br>
            <a:r>
              <a:rPr lang="en-US" sz="3100" dirty="0" smtClean="0"/>
              <a:t>Annual </a:t>
            </a:r>
            <a:r>
              <a:rPr lang="en-US" sz="3100" dirty="0"/>
              <a:t>vs. Multi-Year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476989"/>
              </p:ext>
            </p:extLst>
          </p:nvPr>
        </p:nvGraphicFramePr>
        <p:xfrm>
          <a:off x="352424" y="1310367"/>
          <a:ext cx="8550275" cy="49471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2006276" y="2872859"/>
            <a:ext cx="17439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chemeClr val="tx2">
                    <a:lumMod val="75000"/>
                  </a:schemeClr>
                </a:solidFill>
              </a:rPr>
              <a:t>Blueline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Tilefish </a:t>
            </a: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South Atlantic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3235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 Domain Estimation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Estimators based on:</a:t>
            </a:r>
          </a:p>
          <a:p>
            <a:pPr lvl="1"/>
            <a:r>
              <a:rPr lang="en-US" sz="2800" dirty="0" smtClean="0"/>
              <a:t>New data</a:t>
            </a:r>
          </a:p>
          <a:p>
            <a:pPr lvl="1"/>
            <a:r>
              <a:rPr lang="en-US" sz="2800" dirty="0" smtClean="0"/>
              <a:t>Borrowed data from adjacent time periods and/or adjacent geographic areas</a:t>
            </a:r>
          </a:p>
          <a:p>
            <a:pPr lvl="2"/>
            <a:r>
              <a:rPr lang="en-US" sz="2600" dirty="0" smtClean="0"/>
              <a:t>Borrowed data may be differentially weighted</a:t>
            </a:r>
          </a:p>
          <a:p>
            <a:r>
              <a:rPr lang="en-US" dirty="0" smtClean="0"/>
              <a:t>Composite/modeled estimators use both new and borrowed data</a:t>
            </a:r>
          </a:p>
          <a:p>
            <a:r>
              <a:rPr lang="en-US" dirty="0" smtClean="0"/>
              <a:t>Balance trade-off between bias and precision</a:t>
            </a:r>
          </a:p>
          <a:p>
            <a:pPr lvl="1"/>
            <a:r>
              <a:rPr lang="en-US" sz="2800" dirty="0" smtClean="0"/>
              <a:t>Borrowing may introduce some bias</a:t>
            </a:r>
          </a:p>
          <a:p>
            <a:pPr lvl="1"/>
            <a:r>
              <a:rPr lang="en-US" sz="2800" dirty="0" smtClean="0"/>
              <a:t>Borrowing increases precision and stability of estimates for the rare event species 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858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Rolling 3-Year Estimates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6500"/>
            <a:ext cx="8686799" cy="5034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9198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Combination of approaches may be best:</a:t>
            </a:r>
          </a:p>
          <a:p>
            <a:pPr lvl="1"/>
            <a:r>
              <a:rPr lang="en-US" dirty="0" smtClean="0"/>
              <a:t>Creation of “</a:t>
            </a:r>
            <a:r>
              <a:rPr lang="en-US" dirty="0" err="1" smtClean="0"/>
              <a:t>deepwater</a:t>
            </a:r>
            <a:r>
              <a:rPr lang="en-US" dirty="0" smtClean="0"/>
              <a:t>” stratum in APAIS</a:t>
            </a:r>
          </a:p>
          <a:p>
            <a:pPr lvl="1"/>
            <a:r>
              <a:rPr lang="en-US" dirty="0" smtClean="0"/>
              <a:t>Specialized survey of “</a:t>
            </a:r>
            <a:r>
              <a:rPr lang="en-US" dirty="0" err="1" smtClean="0"/>
              <a:t>deepwater</a:t>
            </a:r>
            <a:r>
              <a:rPr lang="en-US" dirty="0" smtClean="0"/>
              <a:t>” permit holders</a:t>
            </a:r>
          </a:p>
          <a:p>
            <a:pPr lvl="1"/>
            <a:r>
              <a:rPr lang="en-US" dirty="0" smtClean="0"/>
              <a:t>Multi-year approach to management</a:t>
            </a:r>
          </a:p>
          <a:p>
            <a:pPr lvl="1"/>
            <a:r>
              <a:rPr lang="en-US" dirty="0" smtClean="0"/>
              <a:t>Small domain estimation methods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1264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826964"/>
      </p:ext>
    </p:extLst>
  </p:cSld>
  <p:clrMapOvr>
    <a:masterClrMapping/>
  </p:clrMapOvr>
</p:sld>
</file>

<file path=ppt/theme/theme1.xml><?xml version="1.0" encoding="utf-8"?>
<a:theme xmlns:a="http://schemas.openxmlformats.org/drawingml/2006/main" name="NOAA Fisheries Content Slide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NOAA Divider Slide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NOAA Title Option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1857</TotalTime>
  <Words>857</Words>
  <Application>Microsoft Office PowerPoint</Application>
  <PresentationFormat>On-screen Show (4:3)</PresentationFormat>
  <Paragraphs>245</Paragraphs>
  <Slides>18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NOAA Fisheries Content Slides</vt:lpstr>
      <vt:lpstr>NOAA Divider Slides</vt:lpstr>
      <vt:lpstr>NOAA Title Options</vt:lpstr>
      <vt:lpstr>Methods for Improving Precision of Catch Statistics for Deepwater Species</vt:lpstr>
      <vt:lpstr>Outline</vt:lpstr>
      <vt:lpstr>Increasing Sample Sizes</vt:lpstr>
      <vt:lpstr>Optimizing Sample Allocations</vt:lpstr>
      <vt:lpstr>Adjusting Sample Weighting vs. Stratification</vt:lpstr>
      <vt:lpstr>Fine-Tuning of a New Stratum</vt:lpstr>
      <vt:lpstr>Developing a New Stratum for a Rare Event Proportional allocation of sample among strata</vt:lpstr>
      <vt:lpstr>Developing a New Stratum for a Rare Event Oversampling of new stratum</vt:lpstr>
      <vt:lpstr>Precision Improves with Fine-Tuning of Stratum</vt:lpstr>
      <vt:lpstr>Specialized Survey Designs</vt:lpstr>
      <vt:lpstr>Specialized Survey Designs</vt:lpstr>
      <vt:lpstr>Multi-Year Estimates</vt:lpstr>
      <vt:lpstr>Cumulative Harvest Annual vs. Multi-Year</vt:lpstr>
      <vt:lpstr>Precision of Cumulative Harvest Annual vs. Multi-Year</vt:lpstr>
      <vt:lpstr>Small Domain Estimation</vt:lpstr>
      <vt:lpstr>Example: Rolling 3-Year Estimates </vt:lpstr>
      <vt:lpstr>Summary</vt:lpstr>
      <vt:lpstr>Questions?</vt:lpstr>
    </vt:vector>
  </TitlesOfParts>
  <Company>Janin/Cliff Design,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Durham</dc:creator>
  <cp:lastModifiedBy>David Van Voorhees</cp:lastModifiedBy>
  <cp:revision>111</cp:revision>
  <dcterms:created xsi:type="dcterms:W3CDTF">2012-07-23T20:47:30Z</dcterms:created>
  <dcterms:modified xsi:type="dcterms:W3CDTF">2015-06-10T12:00:36Z</dcterms:modified>
</cp:coreProperties>
</file>